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B9FE1A-5765-4461-9B41-39805B6C8DAC}" v="34" dt="2024-09-12T20:56:57.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 SAHA" userId="c97843328f10e4e7" providerId="LiveId" clId="{74B9FE1A-5765-4461-9B41-39805B6C8DAC}"/>
    <pc:docChg chg="undo custSel addSld modSld">
      <pc:chgData name="MANIS SAHA" userId="c97843328f10e4e7" providerId="LiveId" clId="{74B9FE1A-5765-4461-9B41-39805B6C8DAC}" dt="2024-09-13T09:07:00.377" v="246" actId="20577"/>
      <pc:docMkLst>
        <pc:docMk/>
      </pc:docMkLst>
      <pc:sldChg chg="modSp mod modTransition">
        <pc:chgData name="MANIS SAHA" userId="c97843328f10e4e7" providerId="LiveId" clId="{74B9FE1A-5765-4461-9B41-39805B6C8DAC}" dt="2024-09-13T09:07:00.377" v="246" actId="20577"/>
        <pc:sldMkLst>
          <pc:docMk/>
          <pc:sldMk cId="2390712706" sldId="256"/>
        </pc:sldMkLst>
        <pc:spChg chg="mod">
          <ac:chgData name="MANIS SAHA" userId="c97843328f10e4e7" providerId="LiveId" clId="{74B9FE1A-5765-4461-9B41-39805B6C8DAC}" dt="2024-09-13T09:07:00.377" v="246" actId="20577"/>
          <ac:spMkLst>
            <pc:docMk/>
            <pc:sldMk cId="2390712706" sldId="256"/>
            <ac:spMk id="3" creationId="{3B357034-F28F-5AB0-E4CB-47F120488F7E}"/>
          </ac:spMkLst>
        </pc:spChg>
        <pc:picChg chg="mod">
          <ac:chgData name="MANIS SAHA" userId="c97843328f10e4e7" providerId="LiveId" clId="{74B9FE1A-5765-4461-9B41-39805B6C8DAC}" dt="2024-09-12T20:21:24.255" v="52" actId="14100"/>
          <ac:picMkLst>
            <pc:docMk/>
            <pc:sldMk cId="2390712706" sldId="256"/>
            <ac:picMk id="4" creationId="{CBC8025C-CAD4-3868-96D9-85629547E48F}"/>
          </ac:picMkLst>
        </pc:picChg>
      </pc:sldChg>
      <pc:sldChg chg="addSp delSp modSp new mod modTransition modClrScheme chgLayout">
        <pc:chgData name="MANIS SAHA" userId="c97843328f10e4e7" providerId="LiveId" clId="{74B9FE1A-5765-4461-9B41-39805B6C8DAC}" dt="2024-09-12T20:56:57.047" v="207"/>
        <pc:sldMkLst>
          <pc:docMk/>
          <pc:sldMk cId="3554958741" sldId="257"/>
        </pc:sldMkLst>
        <pc:spChg chg="mod ord">
          <ac:chgData name="MANIS SAHA" userId="c97843328f10e4e7" providerId="LiveId" clId="{74B9FE1A-5765-4461-9B41-39805B6C8DAC}" dt="2024-09-12T20:14:56.291" v="19" actId="700"/>
          <ac:spMkLst>
            <pc:docMk/>
            <pc:sldMk cId="3554958741" sldId="257"/>
            <ac:spMk id="2" creationId="{CED2D0E8-F022-95DE-4108-CF8F47F8DDA7}"/>
          </ac:spMkLst>
        </pc:spChg>
        <pc:spChg chg="mod ord">
          <ac:chgData name="MANIS SAHA" userId="c97843328f10e4e7" providerId="LiveId" clId="{74B9FE1A-5765-4461-9B41-39805B6C8DAC}" dt="2024-09-12T20:14:56.291" v="19" actId="700"/>
          <ac:spMkLst>
            <pc:docMk/>
            <pc:sldMk cId="3554958741" sldId="257"/>
            <ac:spMk id="3" creationId="{64CC6AC7-02BF-BED1-2E92-8E03CBF16229}"/>
          </ac:spMkLst>
        </pc:spChg>
        <pc:spChg chg="mod ord">
          <ac:chgData name="MANIS SAHA" userId="c97843328f10e4e7" providerId="LiveId" clId="{74B9FE1A-5765-4461-9B41-39805B6C8DAC}" dt="2024-09-12T20:14:56.291" v="19" actId="700"/>
          <ac:spMkLst>
            <pc:docMk/>
            <pc:sldMk cId="3554958741" sldId="257"/>
            <ac:spMk id="4" creationId="{57F1F062-DADF-B5F3-7AB9-1BA8D6CE66F3}"/>
          </ac:spMkLst>
        </pc:spChg>
        <pc:spChg chg="add del mod ord">
          <ac:chgData name="MANIS SAHA" userId="c97843328f10e4e7" providerId="LiveId" clId="{74B9FE1A-5765-4461-9B41-39805B6C8DAC}" dt="2024-09-12T20:14:35.319" v="18" actId="700"/>
          <ac:spMkLst>
            <pc:docMk/>
            <pc:sldMk cId="3554958741" sldId="257"/>
            <ac:spMk id="5" creationId="{94729A1C-80B0-36E7-7A78-2157264524DE}"/>
          </ac:spMkLst>
        </pc:spChg>
        <pc:spChg chg="add mod ord">
          <ac:chgData name="MANIS SAHA" userId="c97843328f10e4e7" providerId="LiveId" clId="{74B9FE1A-5765-4461-9B41-39805B6C8DAC}" dt="2024-09-12T20:16:47.061" v="26" actId="2711"/>
          <ac:spMkLst>
            <pc:docMk/>
            <pc:sldMk cId="3554958741" sldId="257"/>
            <ac:spMk id="6" creationId="{EA4C451D-7D5C-8962-0BB6-535E6EE7F754}"/>
          </ac:spMkLst>
        </pc:spChg>
        <pc:spChg chg="add mod ord">
          <ac:chgData name="MANIS SAHA" userId="c97843328f10e4e7" providerId="LiveId" clId="{74B9FE1A-5765-4461-9B41-39805B6C8DAC}" dt="2024-09-12T20:17:01.474" v="27" actId="2711"/>
          <ac:spMkLst>
            <pc:docMk/>
            <pc:sldMk cId="3554958741" sldId="257"/>
            <ac:spMk id="7" creationId="{5F2ABCF1-EB0D-6CC3-DDDC-19C285A89D42}"/>
          </ac:spMkLst>
        </pc:spChg>
      </pc:sldChg>
      <pc:sldChg chg="modSp new mod modTransition">
        <pc:chgData name="MANIS SAHA" userId="c97843328f10e4e7" providerId="LiveId" clId="{74B9FE1A-5765-4461-9B41-39805B6C8DAC}" dt="2024-09-12T20:56:57.047" v="207"/>
        <pc:sldMkLst>
          <pc:docMk/>
          <pc:sldMk cId="1271800792" sldId="258"/>
        </pc:sldMkLst>
        <pc:spChg chg="mod">
          <ac:chgData name="MANIS SAHA" userId="c97843328f10e4e7" providerId="LiveId" clId="{74B9FE1A-5765-4461-9B41-39805B6C8DAC}" dt="2024-09-12T20:18:27.780" v="30" actId="2711"/>
          <ac:spMkLst>
            <pc:docMk/>
            <pc:sldMk cId="1271800792" sldId="258"/>
            <ac:spMk id="2" creationId="{A0887CB5-ABF0-8B26-A47E-08C60398A7DE}"/>
          </ac:spMkLst>
        </pc:spChg>
        <pc:spChg chg="mod">
          <ac:chgData name="MANIS SAHA" userId="c97843328f10e4e7" providerId="LiveId" clId="{74B9FE1A-5765-4461-9B41-39805B6C8DAC}" dt="2024-09-12T20:19:58.249" v="51" actId="2711"/>
          <ac:spMkLst>
            <pc:docMk/>
            <pc:sldMk cId="1271800792" sldId="258"/>
            <ac:spMk id="3" creationId="{27976A8B-B051-880C-CF45-A56DC512B7CD}"/>
          </ac:spMkLst>
        </pc:spChg>
      </pc:sldChg>
      <pc:sldChg chg="modSp new mod modTransition">
        <pc:chgData name="MANIS SAHA" userId="c97843328f10e4e7" providerId="LiveId" clId="{74B9FE1A-5765-4461-9B41-39805B6C8DAC}" dt="2024-09-12T20:56:57.047" v="207"/>
        <pc:sldMkLst>
          <pc:docMk/>
          <pc:sldMk cId="2821215570" sldId="259"/>
        </pc:sldMkLst>
        <pc:spChg chg="mod">
          <ac:chgData name="MANIS SAHA" userId="c97843328f10e4e7" providerId="LiveId" clId="{74B9FE1A-5765-4461-9B41-39805B6C8DAC}" dt="2024-09-12T20:24:38.452" v="55" actId="2711"/>
          <ac:spMkLst>
            <pc:docMk/>
            <pc:sldMk cId="2821215570" sldId="259"/>
            <ac:spMk id="2" creationId="{895B7FDB-BE7B-1EA9-11E5-659D9490976F}"/>
          </ac:spMkLst>
        </pc:spChg>
        <pc:spChg chg="mod">
          <ac:chgData name="MANIS SAHA" userId="c97843328f10e4e7" providerId="LiveId" clId="{74B9FE1A-5765-4461-9B41-39805B6C8DAC}" dt="2024-09-12T20:26:27.265" v="61" actId="5793"/>
          <ac:spMkLst>
            <pc:docMk/>
            <pc:sldMk cId="2821215570" sldId="259"/>
            <ac:spMk id="3" creationId="{7ACC433D-56AE-CCC5-AA04-38C64455E641}"/>
          </ac:spMkLst>
        </pc:spChg>
      </pc:sldChg>
      <pc:sldChg chg="addSp delSp modSp new mod modTransition">
        <pc:chgData name="MANIS SAHA" userId="c97843328f10e4e7" providerId="LiveId" clId="{74B9FE1A-5765-4461-9B41-39805B6C8DAC}" dt="2024-09-12T20:56:57.047" v="207"/>
        <pc:sldMkLst>
          <pc:docMk/>
          <pc:sldMk cId="142836522" sldId="260"/>
        </pc:sldMkLst>
        <pc:spChg chg="mod">
          <ac:chgData name="MANIS SAHA" userId="c97843328f10e4e7" providerId="LiveId" clId="{74B9FE1A-5765-4461-9B41-39805B6C8DAC}" dt="2024-09-12T20:27:48.278" v="64" actId="2711"/>
          <ac:spMkLst>
            <pc:docMk/>
            <pc:sldMk cId="142836522" sldId="260"/>
            <ac:spMk id="2" creationId="{83042283-A204-F985-04E4-5D9E50473915}"/>
          </ac:spMkLst>
        </pc:spChg>
        <pc:spChg chg="add del mod">
          <ac:chgData name="MANIS SAHA" userId="c97843328f10e4e7" providerId="LiveId" clId="{74B9FE1A-5765-4461-9B41-39805B6C8DAC}" dt="2024-09-12T20:39:01.843" v="113" actId="1036"/>
          <ac:spMkLst>
            <pc:docMk/>
            <pc:sldMk cId="142836522" sldId="260"/>
            <ac:spMk id="3" creationId="{F1F24392-DD0E-5DBD-98D2-BFB49448E548}"/>
          </ac:spMkLst>
        </pc:spChg>
        <pc:spChg chg="add mod">
          <ac:chgData name="MANIS SAHA" userId="c97843328f10e4e7" providerId="LiveId" clId="{74B9FE1A-5765-4461-9B41-39805B6C8DAC}" dt="2024-09-12T20:28:17.624" v="67"/>
          <ac:spMkLst>
            <pc:docMk/>
            <pc:sldMk cId="142836522" sldId="260"/>
            <ac:spMk id="7" creationId="{88449AEF-DB53-7438-677C-85450CC7AD83}"/>
          </ac:spMkLst>
        </pc:spChg>
        <pc:spChg chg="add mod">
          <ac:chgData name="MANIS SAHA" userId="c97843328f10e4e7" providerId="LiveId" clId="{74B9FE1A-5765-4461-9B41-39805B6C8DAC}" dt="2024-09-12T20:28:49.641" v="74"/>
          <ac:spMkLst>
            <pc:docMk/>
            <pc:sldMk cId="142836522" sldId="260"/>
            <ac:spMk id="8" creationId="{FC782BBE-59DA-6F0B-B930-F5A71B284DC4}"/>
          </ac:spMkLst>
        </pc:spChg>
        <pc:spChg chg="add mod">
          <ac:chgData name="MANIS SAHA" userId="c97843328f10e4e7" providerId="LiveId" clId="{74B9FE1A-5765-4461-9B41-39805B6C8DAC}" dt="2024-09-12T20:29:25.309" v="76"/>
          <ac:spMkLst>
            <pc:docMk/>
            <pc:sldMk cId="142836522" sldId="260"/>
            <ac:spMk id="9" creationId="{8BEA8441-D6E3-3F91-7DD7-F44356CB6A55}"/>
          </ac:spMkLst>
        </pc:spChg>
        <pc:spChg chg="add">
          <ac:chgData name="MANIS SAHA" userId="c97843328f10e4e7" providerId="LiveId" clId="{74B9FE1A-5765-4461-9B41-39805B6C8DAC}" dt="2024-09-12T20:30:09.665" v="80"/>
          <ac:spMkLst>
            <pc:docMk/>
            <pc:sldMk cId="142836522" sldId="260"/>
            <ac:spMk id="10" creationId="{D594134D-531E-5AA5-134E-AE4B8776D2CD}"/>
          </ac:spMkLst>
        </pc:spChg>
        <pc:spChg chg="add">
          <ac:chgData name="MANIS SAHA" userId="c97843328f10e4e7" providerId="LiveId" clId="{74B9FE1A-5765-4461-9B41-39805B6C8DAC}" dt="2024-09-12T20:30:21.997" v="83"/>
          <ac:spMkLst>
            <pc:docMk/>
            <pc:sldMk cId="142836522" sldId="260"/>
            <ac:spMk id="11" creationId="{A4F3BCDD-113F-2173-66EC-335ECC27F614}"/>
          </ac:spMkLst>
        </pc:spChg>
        <pc:spChg chg="add">
          <ac:chgData name="MANIS SAHA" userId="c97843328f10e4e7" providerId="LiveId" clId="{74B9FE1A-5765-4461-9B41-39805B6C8DAC}" dt="2024-09-12T20:30:43.627" v="84"/>
          <ac:spMkLst>
            <pc:docMk/>
            <pc:sldMk cId="142836522" sldId="260"/>
            <ac:spMk id="12" creationId="{8E8E9C00-8357-10A3-F8EE-2E13D91DAD41}"/>
          </ac:spMkLst>
        </pc:spChg>
        <pc:spChg chg="add">
          <ac:chgData name="MANIS SAHA" userId="c97843328f10e4e7" providerId="LiveId" clId="{74B9FE1A-5765-4461-9B41-39805B6C8DAC}" dt="2024-09-12T20:31:38.801" v="91"/>
          <ac:spMkLst>
            <pc:docMk/>
            <pc:sldMk cId="142836522" sldId="260"/>
            <ac:spMk id="13" creationId="{2BD90744-CB90-324B-6370-E05595F868D1}"/>
          </ac:spMkLst>
        </pc:spChg>
      </pc:sldChg>
      <pc:sldChg chg="addSp delSp modSp new mod modTransition chgLayout">
        <pc:chgData name="MANIS SAHA" userId="c97843328f10e4e7" providerId="LiveId" clId="{74B9FE1A-5765-4461-9B41-39805B6C8DAC}" dt="2024-09-12T20:56:57.047" v="207"/>
        <pc:sldMkLst>
          <pc:docMk/>
          <pc:sldMk cId="2560159450" sldId="261"/>
        </pc:sldMkLst>
        <pc:spChg chg="del">
          <ac:chgData name="MANIS SAHA" userId="c97843328f10e4e7" providerId="LiveId" clId="{74B9FE1A-5765-4461-9B41-39805B6C8DAC}" dt="2024-09-12T20:35:25.631" v="107" actId="700"/>
          <ac:spMkLst>
            <pc:docMk/>
            <pc:sldMk cId="2560159450" sldId="261"/>
            <ac:spMk id="2" creationId="{A4B9886C-2234-6BC2-3677-9795B2B47BC1}"/>
          </ac:spMkLst>
        </pc:spChg>
        <pc:spChg chg="del">
          <ac:chgData name="MANIS SAHA" userId="c97843328f10e4e7" providerId="LiveId" clId="{74B9FE1A-5765-4461-9B41-39805B6C8DAC}" dt="2024-09-12T20:35:25.631" v="107" actId="700"/>
          <ac:spMkLst>
            <pc:docMk/>
            <pc:sldMk cId="2560159450" sldId="261"/>
            <ac:spMk id="3" creationId="{2A36D1CE-F379-CA5D-F67F-B48A57BCFA02}"/>
          </ac:spMkLst>
        </pc:spChg>
        <pc:spChg chg="mod ord">
          <ac:chgData name="MANIS SAHA" userId="c97843328f10e4e7" providerId="LiveId" clId="{74B9FE1A-5765-4461-9B41-39805B6C8DAC}" dt="2024-09-12T20:35:25.631" v="107" actId="700"/>
          <ac:spMkLst>
            <pc:docMk/>
            <pc:sldMk cId="2560159450" sldId="261"/>
            <ac:spMk id="4" creationId="{30C78A84-551C-AA47-087C-B43A3652C7B5}"/>
          </ac:spMkLst>
        </pc:spChg>
        <pc:spChg chg="mod ord">
          <ac:chgData name="MANIS SAHA" userId="c97843328f10e4e7" providerId="LiveId" clId="{74B9FE1A-5765-4461-9B41-39805B6C8DAC}" dt="2024-09-12T20:35:25.631" v="107" actId="700"/>
          <ac:spMkLst>
            <pc:docMk/>
            <pc:sldMk cId="2560159450" sldId="261"/>
            <ac:spMk id="5" creationId="{CC21073F-BA0B-D10C-16AE-CFEE0919F998}"/>
          </ac:spMkLst>
        </pc:spChg>
        <pc:spChg chg="mod ord">
          <ac:chgData name="MANIS SAHA" userId="c97843328f10e4e7" providerId="LiveId" clId="{74B9FE1A-5765-4461-9B41-39805B6C8DAC}" dt="2024-09-12T20:35:25.631" v="107" actId="700"/>
          <ac:spMkLst>
            <pc:docMk/>
            <pc:sldMk cId="2560159450" sldId="261"/>
            <ac:spMk id="6" creationId="{A9393012-6F54-B092-FE23-1540547A3232}"/>
          </ac:spMkLst>
        </pc:spChg>
        <pc:spChg chg="add mod ord">
          <ac:chgData name="MANIS SAHA" userId="c97843328f10e4e7" providerId="LiveId" clId="{74B9FE1A-5765-4461-9B41-39805B6C8DAC}" dt="2024-09-12T20:38:30.117" v="112"/>
          <ac:spMkLst>
            <pc:docMk/>
            <pc:sldMk cId="2560159450" sldId="261"/>
            <ac:spMk id="7" creationId="{A6B8EC10-ECAF-8166-0556-721F3BA5E0F3}"/>
          </ac:spMkLst>
        </pc:spChg>
        <pc:spChg chg="add mod ord">
          <ac:chgData name="MANIS SAHA" userId="c97843328f10e4e7" providerId="LiveId" clId="{74B9FE1A-5765-4461-9B41-39805B6C8DAC}" dt="2024-09-12T20:40:12.270" v="128" actId="2711"/>
          <ac:spMkLst>
            <pc:docMk/>
            <pc:sldMk cId="2560159450" sldId="261"/>
            <ac:spMk id="8" creationId="{1ECE93A1-1752-5D5B-2629-495A739B786B}"/>
          </ac:spMkLst>
        </pc:spChg>
      </pc:sldChg>
      <pc:sldChg chg="modSp new mod modTransition">
        <pc:chgData name="MANIS SAHA" userId="c97843328f10e4e7" providerId="LiveId" clId="{74B9FE1A-5765-4461-9B41-39805B6C8DAC}" dt="2024-09-12T20:56:57.047" v="207"/>
        <pc:sldMkLst>
          <pc:docMk/>
          <pc:sldMk cId="3071176249" sldId="262"/>
        </pc:sldMkLst>
        <pc:spChg chg="mod">
          <ac:chgData name="MANIS SAHA" userId="c97843328f10e4e7" providerId="LiveId" clId="{74B9FE1A-5765-4461-9B41-39805B6C8DAC}" dt="2024-09-12T20:41:16.130" v="131" actId="2711"/>
          <ac:spMkLst>
            <pc:docMk/>
            <pc:sldMk cId="3071176249" sldId="262"/>
            <ac:spMk id="2" creationId="{A78F86F5-9ABB-8EF7-2C46-9FC29CB33400}"/>
          </ac:spMkLst>
        </pc:spChg>
        <pc:spChg chg="mod">
          <ac:chgData name="MANIS SAHA" userId="c97843328f10e4e7" providerId="LiveId" clId="{74B9FE1A-5765-4461-9B41-39805B6C8DAC}" dt="2024-09-12T20:43:37.320" v="143" actId="2711"/>
          <ac:spMkLst>
            <pc:docMk/>
            <pc:sldMk cId="3071176249" sldId="262"/>
            <ac:spMk id="3" creationId="{8A47CB07-8C5F-17FD-F86D-0B69C8EEF9F4}"/>
          </ac:spMkLst>
        </pc:spChg>
      </pc:sldChg>
      <pc:sldChg chg="modSp new mod modTransition">
        <pc:chgData name="MANIS SAHA" userId="c97843328f10e4e7" providerId="LiveId" clId="{74B9FE1A-5765-4461-9B41-39805B6C8DAC}" dt="2024-09-12T20:56:57.047" v="207"/>
        <pc:sldMkLst>
          <pc:docMk/>
          <pc:sldMk cId="742149893" sldId="263"/>
        </pc:sldMkLst>
        <pc:spChg chg="mod">
          <ac:chgData name="MANIS SAHA" userId="c97843328f10e4e7" providerId="LiveId" clId="{74B9FE1A-5765-4461-9B41-39805B6C8DAC}" dt="2024-09-12T20:44:29.986" v="145"/>
          <ac:spMkLst>
            <pc:docMk/>
            <pc:sldMk cId="742149893" sldId="263"/>
            <ac:spMk id="2" creationId="{2E914C0D-B63B-BFCC-36B7-50262046F6CA}"/>
          </ac:spMkLst>
        </pc:spChg>
        <pc:spChg chg="mod">
          <ac:chgData name="MANIS SAHA" userId="c97843328f10e4e7" providerId="LiveId" clId="{74B9FE1A-5765-4461-9B41-39805B6C8DAC}" dt="2024-09-12T20:46:02.890" v="160" actId="2711"/>
          <ac:spMkLst>
            <pc:docMk/>
            <pc:sldMk cId="742149893" sldId="263"/>
            <ac:spMk id="3" creationId="{6000D61A-E13F-7126-B96B-DD2194B0728C}"/>
          </ac:spMkLst>
        </pc:spChg>
      </pc:sldChg>
      <pc:sldChg chg="modSp new mod modTransition">
        <pc:chgData name="MANIS SAHA" userId="c97843328f10e4e7" providerId="LiveId" clId="{74B9FE1A-5765-4461-9B41-39805B6C8DAC}" dt="2024-09-12T20:56:57.047" v="207"/>
        <pc:sldMkLst>
          <pc:docMk/>
          <pc:sldMk cId="3811430364" sldId="264"/>
        </pc:sldMkLst>
        <pc:spChg chg="mod">
          <ac:chgData name="MANIS SAHA" userId="c97843328f10e4e7" providerId="LiveId" clId="{74B9FE1A-5765-4461-9B41-39805B6C8DAC}" dt="2024-09-12T20:47:04.276" v="163" actId="2711"/>
          <ac:spMkLst>
            <pc:docMk/>
            <pc:sldMk cId="3811430364" sldId="264"/>
            <ac:spMk id="2" creationId="{D6C0DE2C-AE63-4D30-525E-5B33E1EB3FE2}"/>
          </ac:spMkLst>
        </pc:spChg>
        <pc:spChg chg="mod">
          <ac:chgData name="MANIS SAHA" userId="c97843328f10e4e7" providerId="LiveId" clId="{74B9FE1A-5765-4461-9B41-39805B6C8DAC}" dt="2024-09-12T20:47:36.648" v="166" actId="5793"/>
          <ac:spMkLst>
            <pc:docMk/>
            <pc:sldMk cId="3811430364" sldId="264"/>
            <ac:spMk id="3" creationId="{BC496BF0-6155-4998-D23C-B3C763B75516}"/>
          </ac:spMkLst>
        </pc:spChg>
      </pc:sldChg>
      <pc:sldChg chg="modSp new mod modTransition">
        <pc:chgData name="MANIS SAHA" userId="c97843328f10e4e7" providerId="LiveId" clId="{74B9FE1A-5765-4461-9B41-39805B6C8DAC}" dt="2024-09-12T20:56:57.047" v="207"/>
        <pc:sldMkLst>
          <pc:docMk/>
          <pc:sldMk cId="2870642722" sldId="265"/>
        </pc:sldMkLst>
        <pc:spChg chg="mod">
          <ac:chgData name="MANIS SAHA" userId="c97843328f10e4e7" providerId="LiveId" clId="{74B9FE1A-5765-4461-9B41-39805B6C8DAC}" dt="2024-09-12T20:48:46.645" v="169" actId="2711"/>
          <ac:spMkLst>
            <pc:docMk/>
            <pc:sldMk cId="2870642722" sldId="265"/>
            <ac:spMk id="2" creationId="{11B0CE36-29EC-1991-9FBE-5A146303942E}"/>
          </ac:spMkLst>
        </pc:spChg>
        <pc:spChg chg="mod">
          <ac:chgData name="MANIS SAHA" userId="c97843328f10e4e7" providerId="LiveId" clId="{74B9FE1A-5765-4461-9B41-39805B6C8DAC}" dt="2024-09-12T20:49:51.998" v="173" actId="2711"/>
          <ac:spMkLst>
            <pc:docMk/>
            <pc:sldMk cId="2870642722" sldId="265"/>
            <ac:spMk id="3" creationId="{FE3477F0-B4A5-C098-B3B5-291E7CFB932C}"/>
          </ac:spMkLst>
        </pc:spChg>
      </pc:sldChg>
      <pc:sldChg chg="modSp new mod modTransition">
        <pc:chgData name="MANIS SAHA" userId="c97843328f10e4e7" providerId="LiveId" clId="{74B9FE1A-5765-4461-9B41-39805B6C8DAC}" dt="2024-09-12T20:56:57.047" v="207"/>
        <pc:sldMkLst>
          <pc:docMk/>
          <pc:sldMk cId="1752146113" sldId="266"/>
        </pc:sldMkLst>
        <pc:spChg chg="mod">
          <ac:chgData name="MANIS SAHA" userId="c97843328f10e4e7" providerId="LiveId" clId="{74B9FE1A-5765-4461-9B41-39805B6C8DAC}" dt="2024-09-12T20:50:40.137" v="176" actId="2711"/>
          <ac:spMkLst>
            <pc:docMk/>
            <pc:sldMk cId="1752146113" sldId="266"/>
            <ac:spMk id="2" creationId="{6A6F286C-143A-5E8D-C927-327D710D5E8E}"/>
          </ac:spMkLst>
        </pc:spChg>
        <pc:spChg chg="mod">
          <ac:chgData name="MANIS SAHA" userId="c97843328f10e4e7" providerId="LiveId" clId="{74B9FE1A-5765-4461-9B41-39805B6C8DAC}" dt="2024-09-12T20:51:05.253" v="179" actId="2711"/>
          <ac:spMkLst>
            <pc:docMk/>
            <pc:sldMk cId="1752146113" sldId="266"/>
            <ac:spMk id="3" creationId="{89E77D0E-4312-7AC3-9F60-E75BA3F227F9}"/>
          </ac:spMkLst>
        </pc:spChg>
      </pc:sldChg>
      <pc:sldChg chg="modSp new mod modTransition">
        <pc:chgData name="MANIS SAHA" userId="c97843328f10e4e7" providerId="LiveId" clId="{74B9FE1A-5765-4461-9B41-39805B6C8DAC}" dt="2024-09-12T20:56:57.047" v="207"/>
        <pc:sldMkLst>
          <pc:docMk/>
          <pc:sldMk cId="1367196937" sldId="267"/>
        </pc:sldMkLst>
        <pc:spChg chg="mod">
          <ac:chgData name="MANIS SAHA" userId="c97843328f10e4e7" providerId="LiveId" clId="{74B9FE1A-5765-4461-9B41-39805B6C8DAC}" dt="2024-09-12T20:51:56.037" v="182" actId="2711"/>
          <ac:spMkLst>
            <pc:docMk/>
            <pc:sldMk cId="1367196937" sldId="267"/>
            <ac:spMk id="2" creationId="{7917E857-693A-8394-85F0-AAEAB99BDD5F}"/>
          </ac:spMkLst>
        </pc:spChg>
        <pc:spChg chg="mod">
          <ac:chgData name="MANIS SAHA" userId="c97843328f10e4e7" providerId="LiveId" clId="{74B9FE1A-5765-4461-9B41-39805B6C8DAC}" dt="2024-09-12T20:52:21.174" v="185" actId="2711"/>
          <ac:spMkLst>
            <pc:docMk/>
            <pc:sldMk cId="1367196937" sldId="267"/>
            <ac:spMk id="3" creationId="{64D90094-5416-C6AF-4DE5-4B53F1B01B47}"/>
          </ac:spMkLst>
        </pc:spChg>
      </pc:sldChg>
      <pc:sldChg chg="addSp delSp modSp new mod modTransition">
        <pc:chgData name="MANIS SAHA" userId="c97843328f10e4e7" providerId="LiveId" clId="{74B9FE1A-5765-4461-9B41-39805B6C8DAC}" dt="2024-09-12T20:56:57.047" v="207"/>
        <pc:sldMkLst>
          <pc:docMk/>
          <pc:sldMk cId="3664843465" sldId="268"/>
        </pc:sldMkLst>
        <pc:spChg chg="mod">
          <ac:chgData name="MANIS SAHA" userId="c97843328f10e4e7" providerId="LiveId" clId="{74B9FE1A-5765-4461-9B41-39805B6C8DAC}" dt="2024-09-12T20:53:01.239" v="188" actId="2711"/>
          <ac:spMkLst>
            <pc:docMk/>
            <pc:sldMk cId="3664843465" sldId="268"/>
            <ac:spMk id="2" creationId="{6CC225BA-51E8-D339-996E-F719DF40F576}"/>
          </ac:spMkLst>
        </pc:spChg>
        <pc:spChg chg="add del mod">
          <ac:chgData name="MANIS SAHA" userId="c97843328f10e4e7" providerId="LiveId" clId="{74B9FE1A-5765-4461-9B41-39805B6C8DAC}" dt="2024-09-12T20:54:00.363" v="206" actId="2711"/>
          <ac:spMkLst>
            <pc:docMk/>
            <pc:sldMk cId="3664843465" sldId="268"/>
            <ac:spMk id="3" creationId="{7131919D-0309-596C-0D67-8D51823F3AB5}"/>
          </ac:spMkLst>
        </pc:spChg>
        <pc:spChg chg="add mod">
          <ac:chgData name="MANIS SAHA" userId="c97843328f10e4e7" providerId="LiveId" clId="{74B9FE1A-5765-4461-9B41-39805B6C8DAC}" dt="2024-09-12T20:53:21.979" v="192"/>
          <ac:spMkLst>
            <pc:docMk/>
            <pc:sldMk cId="3664843465" sldId="268"/>
            <ac:spMk id="7" creationId="{8A063E31-E0BC-12CB-40F8-AEAFA37798A3}"/>
          </ac:spMkLst>
        </pc:spChg>
        <pc:spChg chg="add mod">
          <ac:chgData name="MANIS SAHA" userId="c97843328f10e4e7" providerId="LiveId" clId="{74B9FE1A-5765-4461-9B41-39805B6C8DAC}" dt="2024-09-12T20:53:34.321" v="200"/>
          <ac:spMkLst>
            <pc:docMk/>
            <pc:sldMk cId="3664843465" sldId="268"/>
            <ac:spMk id="8" creationId="{5C543CDD-FEE7-78B7-C1B2-50CF6FBA01C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9/13/2024</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11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9/13/2024</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8887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9/13/2024</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62046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9/13/2024</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61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9/13/2024</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48336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9/13/2024</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65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9/13/2024</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659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9/13/2024</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7269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9/13/2024</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16917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9/13/2024</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353622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9/13/2024</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467833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9/13/2024</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06492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BBDDCC-0358-4EDD-9820-287B1D8F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B3B5E1-901E-49C0-9F76-B48432DE9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BE31AC6-E383-4D2B-9A24-69EEE084D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4205" y="334928"/>
            <a:ext cx="503004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F68EF-37A3-617C-B6B0-37B5CC22AC20}"/>
              </a:ext>
            </a:extLst>
          </p:cNvPr>
          <p:cNvSpPr>
            <a:spLocks noGrp="1"/>
          </p:cNvSpPr>
          <p:nvPr>
            <p:ph type="ctrTitle"/>
          </p:nvPr>
        </p:nvSpPr>
        <p:spPr>
          <a:xfrm>
            <a:off x="6980916" y="2079546"/>
            <a:ext cx="3647744" cy="3632965"/>
          </a:xfrm>
        </p:spPr>
        <p:txBody>
          <a:bodyPr anchor="b">
            <a:noAutofit/>
          </a:bodyPr>
          <a:lstStyle/>
          <a:p>
            <a:pPr>
              <a:lnSpc>
                <a:spcPct val="100000"/>
              </a:lnSpc>
            </a:pPr>
            <a:r>
              <a:rPr lang="en-US" sz="3000" dirty="0">
                <a:latin typeface="Arial Rounded MT Bold" panose="020F0704030504030204" pitchFamily="34" charset="0"/>
              </a:rPr>
              <a:t>Intelligent Diabetes Prediction System Integrated with LLAMA 3.1 Chatbot for Real-time Assistance</a:t>
            </a:r>
            <a:endParaRPr lang="en-IN" sz="30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3B357034-F28F-5AB0-E4CB-47F120488F7E}"/>
              </a:ext>
            </a:extLst>
          </p:cNvPr>
          <p:cNvSpPr>
            <a:spLocks noGrp="1"/>
          </p:cNvSpPr>
          <p:nvPr>
            <p:ph type="subTitle" idx="1"/>
          </p:nvPr>
        </p:nvSpPr>
        <p:spPr>
          <a:xfrm>
            <a:off x="6980915" y="515300"/>
            <a:ext cx="3647751" cy="1215155"/>
          </a:xfrm>
        </p:spPr>
        <p:txBody>
          <a:bodyPr anchor="ctr">
            <a:normAutofit fontScale="85000" lnSpcReduction="10000"/>
          </a:bodyPr>
          <a:lstStyle/>
          <a:p>
            <a:r>
              <a:rPr lang="en-IN" sz="1800" b="1" dirty="0">
                <a:latin typeface="ADLaM Display" panose="020F0502020204030204" pitchFamily="2" charset="0"/>
                <a:ea typeface="ADLaM Display" panose="020F0502020204030204" pitchFamily="2" charset="0"/>
                <a:cs typeface="ADLaM Display" panose="020F0502020204030204" pitchFamily="2" charset="0"/>
              </a:rPr>
              <a:t>Team Name : Only Me</a:t>
            </a:r>
          </a:p>
          <a:p>
            <a:r>
              <a:rPr lang="en-IN" sz="1800" b="1" dirty="0">
                <a:latin typeface="ADLaM Display" panose="020F0502020204030204" pitchFamily="2" charset="0"/>
                <a:ea typeface="ADLaM Display" panose="020F0502020204030204" pitchFamily="2" charset="0"/>
                <a:cs typeface="ADLaM Display" panose="020F0502020204030204" pitchFamily="2" charset="0"/>
              </a:rPr>
              <a:t>Member Name : Manis Saha</a:t>
            </a:r>
          </a:p>
          <a:p>
            <a:r>
              <a:rPr lang="en-IN" sz="1800" b="1" dirty="0">
                <a:latin typeface="ADLaM Display" panose="020F0502020204030204" pitchFamily="2" charset="0"/>
                <a:ea typeface="ADLaM Display" panose="020F0502020204030204" pitchFamily="2" charset="0"/>
                <a:cs typeface="ADLaM Display" panose="020F0502020204030204" pitchFamily="2" charset="0"/>
              </a:rPr>
              <a:t>Domain : Artificial Intelligence (Innovation in HealthCare Industry)</a:t>
            </a:r>
          </a:p>
        </p:txBody>
      </p:sp>
      <p:pic>
        <p:nvPicPr>
          <p:cNvPr id="4" name="Picture 3" descr="Pink and blue acrylic paint">
            <a:extLst>
              <a:ext uri="{FF2B5EF4-FFF2-40B4-BE49-F238E27FC236}">
                <a16:creationId xmlns:a16="http://schemas.microsoft.com/office/drawing/2014/main" id="{CBC8025C-CAD4-3868-96D9-85629547E48F}"/>
              </a:ext>
            </a:extLst>
          </p:cNvPr>
          <p:cNvPicPr>
            <a:picLocks noChangeAspect="1"/>
          </p:cNvPicPr>
          <p:nvPr/>
        </p:nvPicPr>
        <p:blipFill>
          <a:blip r:embed="rId2"/>
          <a:srcRect l="27946" r="7117"/>
          <a:stretch/>
        </p:blipFill>
        <p:spPr>
          <a:xfrm>
            <a:off x="20" y="10"/>
            <a:ext cx="6538427" cy="6857990"/>
          </a:xfrm>
          <a:prstGeom prst="rect">
            <a:avLst/>
          </a:prstGeom>
        </p:spPr>
      </p:pic>
      <p:cxnSp>
        <p:nvCxnSpPr>
          <p:cNvPr id="15" name="Straight Connector 14">
            <a:extLst>
              <a:ext uri="{FF2B5EF4-FFF2-40B4-BE49-F238E27FC236}">
                <a16:creationId xmlns:a16="http://schemas.microsoft.com/office/drawing/2014/main" id="{2DD089E2-CEA3-48C4-9094-610D00D94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F49F475-10BF-4E7D-9BE8-5329BCAFE2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94205" y="1905000"/>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1E947D-525D-4D2A-B0C3-E1BFCA606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94205" y="6047437"/>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712706"/>
      </p:ext>
    </p:extLst>
  </p:cSld>
  <p:clrMapOvr>
    <a:masterClrMapping/>
  </p:clrMapOvr>
  <mc:AlternateContent xmlns:mc="http://schemas.openxmlformats.org/markup-compatibility/2006" xmlns:p14="http://schemas.microsoft.com/office/powerpoint/2010/main">
    <mc:Choice Requires="p14">
      <p:transition spd="slow" p14:dur="2000" advTm="5781"/>
    </mc:Choice>
    <mc:Fallback xmlns="">
      <p:transition spd="slow" advTm="57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CE36-29EC-1991-9FBE-5A146303942E}"/>
              </a:ext>
            </a:extLst>
          </p:cNvPr>
          <p:cNvSpPr>
            <a:spLocks noGrp="1"/>
          </p:cNvSpPr>
          <p:nvPr>
            <p:ph type="title"/>
          </p:nvPr>
        </p:nvSpPr>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Results</a:t>
            </a:r>
          </a:p>
        </p:txBody>
      </p:sp>
      <p:sp>
        <p:nvSpPr>
          <p:cNvPr id="3" name="Content Placeholder 2">
            <a:extLst>
              <a:ext uri="{FF2B5EF4-FFF2-40B4-BE49-F238E27FC236}">
                <a16:creationId xmlns:a16="http://schemas.microsoft.com/office/drawing/2014/main" id="{FE3477F0-B4A5-C098-B3B5-291E7CFB932C}"/>
              </a:ext>
            </a:extLst>
          </p:cNvPr>
          <p:cNvSpPr>
            <a:spLocks noGrp="1"/>
          </p:cNvSpPr>
          <p:nvPr>
            <p:ph idx="1"/>
          </p:nvPr>
        </p:nvSpPr>
        <p:spPr/>
        <p:txBody>
          <a:bodyPr/>
          <a:lstStyle/>
          <a:p>
            <a:pPr marL="0" indent="0">
              <a:buNone/>
            </a:pPr>
            <a:r>
              <a:rPr lang="en-US" dirty="0">
                <a:latin typeface="Arial Rounded MT Bold" panose="020F0704030504030204" pitchFamily="34" charset="0"/>
              </a:rPr>
              <a:t>The SVM model achieved an accuracy of </a:t>
            </a:r>
            <a:r>
              <a:rPr lang="en-US" b="1" dirty="0">
                <a:latin typeface="Arial Rounded MT Bold" panose="020F0704030504030204" pitchFamily="34" charset="0"/>
              </a:rPr>
              <a:t>X%</a:t>
            </a:r>
            <a:r>
              <a:rPr lang="en-US" dirty="0">
                <a:latin typeface="Arial Rounded MT Bold" panose="020F0704030504030204" pitchFamily="34" charset="0"/>
              </a:rPr>
              <a:t> (calculated from cross-validation). The system was evaluated on its ability to:</a:t>
            </a:r>
          </a:p>
          <a:p>
            <a:pPr>
              <a:buFont typeface="Arial" panose="020B0604020202020204" pitchFamily="34" charset="0"/>
              <a:buChar char="•"/>
            </a:pPr>
            <a:r>
              <a:rPr lang="en-US" b="1" dirty="0">
                <a:latin typeface="Arial Rounded MT Bold" panose="020F0704030504030204" pitchFamily="34" charset="0"/>
              </a:rPr>
              <a:t>Prediction Accuracy:</a:t>
            </a:r>
            <a:r>
              <a:rPr lang="en-US" dirty="0">
                <a:latin typeface="Arial Rounded MT Bold" panose="020F0704030504030204" pitchFamily="34" charset="0"/>
              </a:rPr>
              <a:t> Comparison of model performance against other machine learning classifiers such as logistic regression.</a:t>
            </a:r>
          </a:p>
          <a:p>
            <a:pPr>
              <a:buFont typeface="Arial" panose="020B0604020202020204" pitchFamily="34" charset="0"/>
              <a:buChar char="•"/>
            </a:pPr>
            <a:r>
              <a:rPr lang="en-US" b="1" dirty="0">
                <a:latin typeface="Arial Rounded MT Bold" panose="020F0704030504030204" pitchFamily="34" charset="0"/>
              </a:rPr>
              <a:t>User Experience:</a:t>
            </a:r>
            <a:r>
              <a:rPr lang="en-US" dirty="0">
                <a:latin typeface="Arial Rounded MT Bold" panose="020F0704030504030204" pitchFamily="34" charset="0"/>
              </a:rPr>
              <a:t> Feedback from test users indicates increased satisfaction due to the interactive chatbot interface.</a:t>
            </a:r>
          </a:p>
          <a:p>
            <a:pPr>
              <a:buFont typeface="Arial" panose="020B0604020202020204" pitchFamily="34" charset="0"/>
              <a:buChar char="•"/>
            </a:pPr>
            <a:r>
              <a:rPr lang="en-US" b="1" dirty="0">
                <a:latin typeface="Arial Rounded MT Bold" panose="020F0704030504030204" pitchFamily="34" charset="0"/>
              </a:rPr>
              <a:t>Response Time:</a:t>
            </a:r>
            <a:r>
              <a:rPr lang="en-US" dirty="0">
                <a:latin typeface="Arial Rounded MT Bold" panose="020F0704030504030204" pitchFamily="34" charset="0"/>
              </a:rPr>
              <a:t> The system responded to user queries within </a:t>
            </a:r>
            <a:r>
              <a:rPr lang="en-US" b="1" dirty="0">
                <a:latin typeface="Arial Rounded MT Bold" panose="020F0704030504030204" pitchFamily="34" charset="0"/>
              </a:rPr>
              <a:t>Y seconds</a:t>
            </a:r>
            <a:r>
              <a:rPr lang="en-US" dirty="0">
                <a:latin typeface="Arial Rounded MT Bold" panose="020F0704030504030204" pitchFamily="34" charset="0"/>
              </a:rPr>
              <a:t>, ensuring a smooth experience.</a:t>
            </a:r>
          </a:p>
          <a:p>
            <a:pPr marL="0" indent="0">
              <a:buNone/>
            </a:pPr>
            <a:endParaRPr lang="en-IN"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F13CE641-D3E4-7905-5B7C-EBEA49DAFFD6}"/>
              </a:ext>
            </a:extLst>
          </p:cNvPr>
          <p:cNvSpPr>
            <a:spLocks noGrp="1"/>
          </p:cNvSpPr>
          <p:nvPr>
            <p:ph type="dt" sz="half" idx="10"/>
          </p:nvPr>
        </p:nvSpPr>
        <p:spPr/>
        <p:txBody>
          <a:bodyPr/>
          <a:lstStyle/>
          <a:p>
            <a:fld id="{BE0A88F0-556B-4BB7-8AAB-D63AEB65C662}" type="datetime1">
              <a:rPr lang="en-US" smtClean="0"/>
              <a:t>9/13/2024</a:t>
            </a:fld>
            <a:endParaRPr lang="en-US"/>
          </a:p>
        </p:txBody>
      </p:sp>
      <p:sp>
        <p:nvSpPr>
          <p:cNvPr id="5" name="Footer Placeholder 4">
            <a:extLst>
              <a:ext uri="{FF2B5EF4-FFF2-40B4-BE49-F238E27FC236}">
                <a16:creationId xmlns:a16="http://schemas.microsoft.com/office/drawing/2014/main" id="{DF6969E7-2943-2B05-2E34-C615F78F4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2BA47-C1D5-FA46-745A-8D987B8CBC73}"/>
              </a:ext>
            </a:extLst>
          </p:cNvPr>
          <p:cNvSpPr>
            <a:spLocks noGrp="1"/>
          </p:cNvSpPr>
          <p:nvPr>
            <p:ph type="sldNum" sz="quarter" idx="12"/>
          </p:nvPr>
        </p:nvSpPr>
        <p:spPr/>
        <p:txBody>
          <a:bodyPr/>
          <a:lstStyle/>
          <a:p>
            <a:fld id="{81D2C36F-4504-47C0-B82F-A167342A2754}" type="slidenum">
              <a:rPr lang="en-US" smtClean="0"/>
              <a:t>10</a:t>
            </a:fld>
            <a:endParaRPr lang="en-US"/>
          </a:p>
        </p:txBody>
      </p:sp>
    </p:spTree>
    <p:extLst>
      <p:ext uri="{BB962C8B-B14F-4D97-AF65-F5344CB8AC3E}">
        <p14:creationId xmlns:p14="http://schemas.microsoft.com/office/powerpoint/2010/main" val="2870642722"/>
      </p:ext>
    </p:extLst>
  </p:cSld>
  <p:clrMapOvr>
    <a:masterClrMapping/>
  </p:clrMapOvr>
  <mc:AlternateContent xmlns:mc="http://schemas.openxmlformats.org/markup-compatibility/2006" xmlns:p14="http://schemas.microsoft.com/office/powerpoint/2010/main">
    <mc:Choice Requires="p14">
      <p:transition spd="slow" p14:dur="2000" advTm="28"/>
    </mc:Choice>
    <mc:Fallback xmlns="">
      <p:transition spd="slow" advTm="2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86C-143A-5E8D-C927-327D710D5E8E}"/>
              </a:ext>
            </a:extLst>
          </p:cNvPr>
          <p:cNvSpPr>
            <a:spLocks noGrp="1"/>
          </p:cNvSpPr>
          <p:nvPr>
            <p:ph type="title"/>
          </p:nvPr>
        </p:nvSpPr>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Discussion</a:t>
            </a:r>
          </a:p>
        </p:txBody>
      </p:sp>
      <p:sp>
        <p:nvSpPr>
          <p:cNvPr id="3" name="Content Placeholder 2">
            <a:extLst>
              <a:ext uri="{FF2B5EF4-FFF2-40B4-BE49-F238E27FC236}">
                <a16:creationId xmlns:a16="http://schemas.microsoft.com/office/drawing/2014/main" id="{89E77D0E-4312-7AC3-9F60-E75BA3F227F9}"/>
              </a:ext>
            </a:extLst>
          </p:cNvPr>
          <p:cNvSpPr>
            <a:spLocks noGrp="1"/>
          </p:cNvSpPr>
          <p:nvPr>
            <p:ph idx="1"/>
          </p:nvPr>
        </p:nvSpPr>
        <p:spPr/>
        <p:txBody>
          <a:bodyPr/>
          <a:lstStyle/>
          <a:p>
            <a:pPr marL="0" indent="0">
              <a:buNone/>
            </a:pPr>
            <a:r>
              <a:rPr lang="en-US" dirty="0">
                <a:latin typeface="Arial Rounded MT Bold" panose="020F0704030504030204" pitchFamily="34" charset="0"/>
              </a:rPr>
              <a:t>The integration of a predictive model with conversational AI presents unique challenges, such as ensuring accurate responses from both the model and the chatbot in real time. The user’s interaction with the chatbot enhances their understanding of their health data and prediction outcomes. However, future work should explore refining the chatbot's medical knowledge and improving its contextual awareness in providing health advice.</a:t>
            </a:r>
            <a:endParaRPr lang="en-IN"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B83CC6FC-C110-DD50-E4F1-D7A2C64991B3}"/>
              </a:ext>
            </a:extLst>
          </p:cNvPr>
          <p:cNvSpPr>
            <a:spLocks noGrp="1"/>
          </p:cNvSpPr>
          <p:nvPr>
            <p:ph type="dt" sz="half" idx="10"/>
          </p:nvPr>
        </p:nvSpPr>
        <p:spPr/>
        <p:txBody>
          <a:bodyPr/>
          <a:lstStyle/>
          <a:p>
            <a:fld id="{BE0A88F0-556B-4BB7-8AAB-D63AEB65C662}" type="datetime1">
              <a:rPr lang="en-US" smtClean="0"/>
              <a:t>9/13/2024</a:t>
            </a:fld>
            <a:endParaRPr lang="en-US"/>
          </a:p>
        </p:txBody>
      </p:sp>
      <p:sp>
        <p:nvSpPr>
          <p:cNvPr id="5" name="Footer Placeholder 4">
            <a:extLst>
              <a:ext uri="{FF2B5EF4-FFF2-40B4-BE49-F238E27FC236}">
                <a16:creationId xmlns:a16="http://schemas.microsoft.com/office/drawing/2014/main" id="{7BC7B4D3-57D8-4DEA-6F53-308A29911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13286-5061-A95B-5075-B2C42B8FD4E9}"/>
              </a:ext>
            </a:extLst>
          </p:cNvPr>
          <p:cNvSpPr>
            <a:spLocks noGrp="1"/>
          </p:cNvSpPr>
          <p:nvPr>
            <p:ph type="sldNum" sz="quarter" idx="12"/>
          </p:nvPr>
        </p:nvSpPr>
        <p:spPr/>
        <p:txBody>
          <a:bodyPr/>
          <a:lstStyle/>
          <a:p>
            <a:fld id="{81D2C36F-4504-47C0-B82F-A167342A2754}" type="slidenum">
              <a:rPr lang="en-US" smtClean="0"/>
              <a:t>11</a:t>
            </a:fld>
            <a:endParaRPr lang="en-US"/>
          </a:p>
        </p:txBody>
      </p:sp>
    </p:spTree>
    <p:extLst>
      <p:ext uri="{BB962C8B-B14F-4D97-AF65-F5344CB8AC3E}">
        <p14:creationId xmlns:p14="http://schemas.microsoft.com/office/powerpoint/2010/main" val="1752146113"/>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E857-693A-8394-85F0-AAEAB99BDD5F}"/>
              </a:ext>
            </a:extLst>
          </p:cNvPr>
          <p:cNvSpPr>
            <a:spLocks noGrp="1"/>
          </p:cNvSpPr>
          <p:nvPr>
            <p:ph type="title"/>
          </p:nvPr>
        </p:nvSpPr>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Conclusion</a:t>
            </a:r>
          </a:p>
        </p:txBody>
      </p:sp>
      <p:sp>
        <p:nvSpPr>
          <p:cNvPr id="3" name="Content Placeholder 2">
            <a:extLst>
              <a:ext uri="{FF2B5EF4-FFF2-40B4-BE49-F238E27FC236}">
                <a16:creationId xmlns:a16="http://schemas.microsoft.com/office/drawing/2014/main" id="{64D90094-5416-C6AF-4DE5-4B53F1B01B47}"/>
              </a:ext>
            </a:extLst>
          </p:cNvPr>
          <p:cNvSpPr>
            <a:spLocks noGrp="1"/>
          </p:cNvSpPr>
          <p:nvPr>
            <p:ph idx="1"/>
          </p:nvPr>
        </p:nvSpPr>
        <p:spPr/>
        <p:txBody>
          <a:bodyPr/>
          <a:lstStyle/>
          <a:p>
            <a:pPr marL="0" indent="0">
              <a:buNone/>
            </a:pPr>
            <a:r>
              <a:rPr lang="en-US" dirty="0">
                <a:latin typeface="Arial Rounded MT Bold" panose="020F0704030504030204" pitchFamily="34" charset="0"/>
              </a:rPr>
              <a:t>This project demonstrates the potential of combining predictive analytics with conversational AI in healthcare. The diabetes prediction system not only provides accurate results but also enhances the user experience through intelligent, real-time interaction. Future improvements may include integrating additional datasets for other health conditions and expanding the chatbot's capabilities to provide deeper medical insights.</a:t>
            </a:r>
            <a:endParaRPr lang="en-IN"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8CC03F49-79BA-0A8D-DAB6-B0D94965C41F}"/>
              </a:ext>
            </a:extLst>
          </p:cNvPr>
          <p:cNvSpPr>
            <a:spLocks noGrp="1"/>
          </p:cNvSpPr>
          <p:nvPr>
            <p:ph type="dt" sz="half" idx="10"/>
          </p:nvPr>
        </p:nvSpPr>
        <p:spPr/>
        <p:txBody>
          <a:bodyPr/>
          <a:lstStyle/>
          <a:p>
            <a:fld id="{BE0A88F0-556B-4BB7-8AAB-D63AEB65C662}" type="datetime1">
              <a:rPr lang="en-US" smtClean="0"/>
              <a:t>9/13/2024</a:t>
            </a:fld>
            <a:endParaRPr lang="en-US"/>
          </a:p>
        </p:txBody>
      </p:sp>
      <p:sp>
        <p:nvSpPr>
          <p:cNvPr id="5" name="Footer Placeholder 4">
            <a:extLst>
              <a:ext uri="{FF2B5EF4-FFF2-40B4-BE49-F238E27FC236}">
                <a16:creationId xmlns:a16="http://schemas.microsoft.com/office/drawing/2014/main" id="{2E95A28F-EA7F-892F-97A4-AB4DFB97C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1A2B8-0A6F-F3EA-78F7-895C129A1F3A}"/>
              </a:ext>
            </a:extLst>
          </p:cNvPr>
          <p:cNvSpPr>
            <a:spLocks noGrp="1"/>
          </p:cNvSpPr>
          <p:nvPr>
            <p:ph type="sldNum" sz="quarter" idx="12"/>
          </p:nvPr>
        </p:nvSpPr>
        <p:spPr/>
        <p:txBody>
          <a:bodyPr/>
          <a:lstStyle/>
          <a:p>
            <a:fld id="{81D2C36F-4504-47C0-B82F-A167342A2754}" type="slidenum">
              <a:rPr lang="en-US" smtClean="0"/>
              <a:t>12</a:t>
            </a:fld>
            <a:endParaRPr lang="en-US"/>
          </a:p>
        </p:txBody>
      </p:sp>
    </p:spTree>
    <p:extLst>
      <p:ext uri="{BB962C8B-B14F-4D97-AF65-F5344CB8AC3E}">
        <p14:creationId xmlns:p14="http://schemas.microsoft.com/office/powerpoint/2010/main" val="1367196937"/>
      </p:ext>
    </p:extLst>
  </p:cSld>
  <p:clrMapOvr>
    <a:masterClrMapping/>
  </p:clrMapOvr>
  <mc:AlternateContent xmlns:mc="http://schemas.openxmlformats.org/markup-compatibility/2006" xmlns:p14="http://schemas.microsoft.com/office/powerpoint/2010/main">
    <mc:Choice Requires="p14">
      <p:transition spd="slow" p14:dur="2000" advTm="30"/>
    </mc:Choice>
    <mc:Fallback xmlns="">
      <p:transition spd="slow" advTm="3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25BA-51E8-D339-996E-F719DF40F576}"/>
              </a:ext>
            </a:extLst>
          </p:cNvPr>
          <p:cNvSpPr>
            <a:spLocks noGrp="1"/>
          </p:cNvSpPr>
          <p:nvPr>
            <p:ph type="title"/>
          </p:nvPr>
        </p:nvSpPr>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Future Work</a:t>
            </a:r>
          </a:p>
        </p:txBody>
      </p:sp>
      <p:sp>
        <p:nvSpPr>
          <p:cNvPr id="3" name="Content Placeholder 2">
            <a:extLst>
              <a:ext uri="{FF2B5EF4-FFF2-40B4-BE49-F238E27FC236}">
                <a16:creationId xmlns:a16="http://schemas.microsoft.com/office/drawing/2014/main" id="{7131919D-0309-596C-0D67-8D51823F3AB5}"/>
              </a:ext>
            </a:extLst>
          </p:cNvPr>
          <p:cNvSpPr>
            <a:spLocks noGrp="1"/>
          </p:cNvSpPr>
          <p:nvPr>
            <p:ph idx="1"/>
          </p:nvPr>
        </p:nvSpPr>
        <p:spPr/>
        <p:txBody>
          <a:bodyPr/>
          <a:lstStyle/>
          <a:p>
            <a:r>
              <a:rPr lang="en-US" dirty="0">
                <a:latin typeface="Arial Rounded MT Bold" panose="020F0704030504030204" pitchFamily="34" charset="0"/>
              </a:rPr>
              <a:t>Enhancing the chatbot's capabilities to provide more medical-related advice.</a:t>
            </a:r>
          </a:p>
          <a:p>
            <a:r>
              <a:rPr lang="en-US" dirty="0">
                <a:latin typeface="Arial Rounded MT Bold" panose="020F0704030504030204" pitchFamily="34" charset="0"/>
              </a:rPr>
              <a:t>Expanding the system to predict other diseases.</a:t>
            </a:r>
          </a:p>
          <a:p>
            <a:r>
              <a:rPr lang="en-US" dirty="0">
                <a:latin typeface="Arial Rounded MT Bold" panose="020F0704030504030204" pitchFamily="34" charset="0"/>
              </a:rPr>
              <a:t>Integrating additional datasets for improved model performance.</a:t>
            </a:r>
            <a:endParaRPr lang="en-IN"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F09F3733-709C-4B45-7082-3619B1632993}"/>
              </a:ext>
            </a:extLst>
          </p:cNvPr>
          <p:cNvSpPr>
            <a:spLocks noGrp="1"/>
          </p:cNvSpPr>
          <p:nvPr>
            <p:ph type="dt" sz="half" idx="10"/>
          </p:nvPr>
        </p:nvSpPr>
        <p:spPr/>
        <p:txBody>
          <a:bodyPr/>
          <a:lstStyle/>
          <a:p>
            <a:fld id="{BE0A88F0-556B-4BB7-8AAB-D63AEB65C662}" type="datetime1">
              <a:rPr lang="en-US" smtClean="0"/>
              <a:t>9/13/2024</a:t>
            </a:fld>
            <a:endParaRPr lang="en-US"/>
          </a:p>
        </p:txBody>
      </p:sp>
      <p:sp>
        <p:nvSpPr>
          <p:cNvPr id="5" name="Footer Placeholder 4">
            <a:extLst>
              <a:ext uri="{FF2B5EF4-FFF2-40B4-BE49-F238E27FC236}">
                <a16:creationId xmlns:a16="http://schemas.microsoft.com/office/drawing/2014/main" id="{490BFEC0-EDE6-9D6D-9D53-8BA57FCA2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A67DAC-F987-62E4-5AA8-792D5AC4CE7E}"/>
              </a:ext>
            </a:extLst>
          </p:cNvPr>
          <p:cNvSpPr>
            <a:spLocks noGrp="1"/>
          </p:cNvSpPr>
          <p:nvPr>
            <p:ph type="sldNum" sz="quarter" idx="12"/>
          </p:nvPr>
        </p:nvSpPr>
        <p:spPr/>
        <p:txBody>
          <a:bodyPr/>
          <a:lstStyle/>
          <a:p>
            <a:fld id="{81D2C36F-4504-47C0-B82F-A167342A2754}" type="slidenum">
              <a:rPr lang="en-US" smtClean="0"/>
              <a:t>13</a:t>
            </a:fld>
            <a:endParaRPr lang="en-US"/>
          </a:p>
        </p:txBody>
      </p:sp>
    </p:spTree>
    <p:extLst>
      <p:ext uri="{BB962C8B-B14F-4D97-AF65-F5344CB8AC3E}">
        <p14:creationId xmlns:p14="http://schemas.microsoft.com/office/powerpoint/2010/main" val="3664843465"/>
      </p:ext>
    </p:extLst>
  </p:cSld>
  <p:clrMapOvr>
    <a:masterClrMapping/>
  </p:clrMapOvr>
  <mc:AlternateContent xmlns:mc="http://schemas.openxmlformats.org/markup-compatibility/2006" xmlns:p14="http://schemas.microsoft.com/office/powerpoint/2010/main">
    <mc:Choice Requires="p14">
      <p:transition spd="slow" p14:dur="2000" advTm="33"/>
    </mc:Choice>
    <mc:Fallback xmlns="">
      <p:transition spd="slow" advTm="3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4C451D-7D5C-8962-0BB6-535E6EE7F754}"/>
              </a:ext>
            </a:extLst>
          </p:cNvPr>
          <p:cNvSpPr>
            <a:spLocks noGrp="1"/>
          </p:cNvSpPr>
          <p:nvPr>
            <p:ph type="title"/>
          </p:nvPr>
        </p:nvSpPr>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Abstract</a:t>
            </a:r>
          </a:p>
        </p:txBody>
      </p:sp>
      <p:sp>
        <p:nvSpPr>
          <p:cNvPr id="7" name="Content Placeholder 6">
            <a:extLst>
              <a:ext uri="{FF2B5EF4-FFF2-40B4-BE49-F238E27FC236}">
                <a16:creationId xmlns:a16="http://schemas.microsoft.com/office/drawing/2014/main" id="{5F2ABCF1-EB0D-6CC3-DDDC-19C285A89D42}"/>
              </a:ext>
            </a:extLst>
          </p:cNvPr>
          <p:cNvSpPr>
            <a:spLocks noGrp="1"/>
          </p:cNvSpPr>
          <p:nvPr>
            <p:ph idx="1"/>
          </p:nvPr>
        </p:nvSpPr>
        <p:spPr/>
        <p:txBody>
          <a:bodyPr/>
          <a:lstStyle/>
          <a:p>
            <a:pPr marL="0" indent="0">
              <a:lnSpc>
                <a:spcPct val="150000"/>
              </a:lnSpc>
              <a:buNone/>
            </a:pPr>
            <a:r>
              <a:rPr lang="en-US" dirty="0">
                <a:latin typeface="Arial Rounded MT Bold" panose="020F0704030504030204" pitchFamily="34" charset="0"/>
              </a:rPr>
              <a:t>This paper presents the development and implementation of a diabetes prediction system integrated with the LLAMA 3.1 chatbot, providing real-time feedback and interaction to users. Using a Support Vector Machine (SVM) model for diabetes classification and leveraging natural language processing for chatbot communication, the system enhances user experience and accessibility. The novelty of the project lies in its seamless combination of AI-driven predictions and user-centric conversational AI. Results indicate improved accuracy in predictions and a more engaging interaction model.</a:t>
            </a:r>
            <a:endParaRPr lang="en-IN" dirty="0">
              <a:latin typeface="Arial Rounded MT Bold" panose="020F0704030504030204" pitchFamily="34" charset="0"/>
            </a:endParaRPr>
          </a:p>
        </p:txBody>
      </p:sp>
      <p:sp>
        <p:nvSpPr>
          <p:cNvPr id="2" name="Date Placeholder 1">
            <a:extLst>
              <a:ext uri="{FF2B5EF4-FFF2-40B4-BE49-F238E27FC236}">
                <a16:creationId xmlns:a16="http://schemas.microsoft.com/office/drawing/2014/main" id="{CED2D0E8-F022-95DE-4108-CF8F47F8DDA7}"/>
              </a:ext>
            </a:extLst>
          </p:cNvPr>
          <p:cNvSpPr>
            <a:spLocks noGrp="1"/>
          </p:cNvSpPr>
          <p:nvPr>
            <p:ph type="dt" sz="half" idx="10"/>
          </p:nvPr>
        </p:nvSpPr>
        <p:spPr/>
        <p:txBody>
          <a:bodyPr/>
          <a:lstStyle/>
          <a:p>
            <a:fld id="{E0318DDB-88AC-4039-B59C-B05DC4C9C16C}" type="datetime1">
              <a:rPr lang="en-US" smtClean="0"/>
              <a:t>9/13/2024</a:t>
            </a:fld>
            <a:endParaRPr lang="en-US"/>
          </a:p>
        </p:txBody>
      </p:sp>
      <p:sp>
        <p:nvSpPr>
          <p:cNvPr id="3" name="Footer Placeholder 2">
            <a:extLst>
              <a:ext uri="{FF2B5EF4-FFF2-40B4-BE49-F238E27FC236}">
                <a16:creationId xmlns:a16="http://schemas.microsoft.com/office/drawing/2014/main" id="{64CC6AC7-02BF-BED1-2E92-8E03CBF1622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7F1F062-DADF-B5F3-7AB9-1BA8D6CE66F3}"/>
              </a:ext>
            </a:extLst>
          </p:cNvPr>
          <p:cNvSpPr>
            <a:spLocks noGrp="1"/>
          </p:cNvSpPr>
          <p:nvPr>
            <p:ph type="sldNum" sz="quarter" idx="12"/>
          </p:nvPr>
        </p:nvSpPr>
        <p:spPr/>
        <p:txBody>
          <a:bodyPr/>
          <a:lstStyle/>
          <a:p>
            <a:fld id="{81D2C36F-4504-47C0-B82F-A167342A2754}" type="slidenum">
              <a:rPr lang="en-US" smtClean="0"/>
              <a:t>2</a:t>
            </a:fld>
            <a:endParaRPr lang="en-US"/>
          </a:p>
        </p:txBody>
      </p:sp>
    </p:spTree>
    <p:extLst>
      <p:ext uri="{BB962C8B-B14F-4D97-AF65-F5344CB8AC3E}">
        <p14:creationId xmlns:p14="http://schemas.microsoft.com/office/powerpoint/2010/main" val="3554958741"/>
      </p:ext>
    </p:extLst>
  </p:cSld>
  <p:clrMapOvr>
    <a:masterClrMapping/>
  </p:clrMapOvr>
  <mc:AlternateContent xmlns:mc="http://schemas.openxmlformats.org/markup-compatibility/2006" xmlns:p14="http://schemas.microsoft.com/office/powerpoint/2010/main">
    <mc:Choice Requires="p14">
      <p:transition spd="slow" p14:dur="2000" advTm="7266"/>
    </mc:Choice>
    <mc:Fallback xmlns="">
      <p:transition spd="slow" advTm="726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7CB5-ABF0-8B26-A47E-08C60398A7DE}"/>
              </a:ext>
            </a:extLst>
          </p:cNvPr>
          <p:cNvSpPr>
            <a:spLocks noGrp="1"/>
          </p:cNvSpPr>
          <p:nvPr>
            <p:ph type="title"/>
          </p:nvPr>
        </p:nvSpPr>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Introduction</a:t>
            </a:r>
          </a:p>
        </p:txBody>
      </p:sp>
      <p:sp>
        <p:nvSpPr>
          <p:cNvPr id="3" name="Content Placeholder 2">
            <a:extLst>
              <a:ext uri="{FF2B5EF4-FFF2-40B4-BE49-F238E27FC236}">
                <a16:creationId xmlns:a16="http://schemas.microsoft.com/office/drawing/2014/main" id="{27976A8B-B051-880C-CF45-A56DC512B7CD}"/>
              </a:ext>
            </a:extLst>
          </p:cNvPr>
          <p:cNvSpPr>
            <a:spLocks noGrp="1"/>
          </p:cNvSpPr>
          <p:nvPr>
            <p:ph idx="1"/>
          </p:nvPr>
        </p:nvSpPr>
        <p:spPr/>
        <p:txBody>
          <a:bodyPr>
            <a:normAutofit fontScale="92500" lnSpcReduction="20000"/>
          </a:bodyPr>
          <a:lstStyle/>
          <a:p>
            <a:pPr marL="0" indent="0">
              <a:buNone/>
            </a:pPr>
            <a:r>
              <a:rPr lang="en-US" dirty="0">
                <a:latin typeface="Arial Rounded MT Bold" panose="020F0704030504030204" pitchFamily="34" charset="0"/>
              </a:rPr>
              <a:t>The increasing prevalence of diabetes globally demands accessible, efficient diagnostic tools that can predict diabetes risk based on key health metrics. Traditional models focus on accuracy but often overlook usability and user interaction. This project aims to fill this gap by integrating a machine learning model with a conversational AI assistant, offering both accurate predictions and human-like interaction.</a:t>
            </a:r>
          </a:p>
          <a:p>
            <a:pPr marL="0" indent="0">
              <a:buNone/>
            </a:pPr>
            <a:r>
              <a:rPr lang="en-US" dirty="0">
                <a:latin typeface="Arial Rounded MT Bold" panose="020F0704030504030204" pitchFamily="34" charset="0"/>
              </a:rPr>
              <a:t>The objective of this paper is to review the developed system, discuss its architecture, and highlight its novelty. The primary components of this system include:</a:t>
            </a:r>
          </a:p>
          <a:p>
            <a:pPr>
              <a:buFont typeface="Arial" panose="020B0604020202020204" pitchFamily="34" charset="0"/>
              <a:buChar char="•"/>
            </a:pPr>
            <a:r>
              <a:rPr lang="en-US" b="1" dirty="0">
                <a:latin typeface="Arial Rounded MT Bold" panose="020F0704030504030204" pitchFamily="34" charset="0"/>
              </a:rPr>
              <a:t>Diabetes Prediction Model:</a:t>
            </a:r>
            <a:r>
              <a:rPr lang="en-US" dirty="0">
                <a:latin typeface="Arial Rounded MT Bold" panose="020F0704030504030204" pitchFamily="34" charset="0"/>
              </a:rPr>
              <a:t> Based on machine learning (SVM).</a:t>
            </a:r>
          </a:p>
          <a:p>
            <a:pPr>
              <a:buFont typeface="Arial" panose="020B0604020202020204" pitchFamily="34" charset="0"/>
              <a:buChar char="•"/>
            </a:pPr>
            <a:r>
              <a:rPr lang="en-US" b="1" dirty="0">
                <a:latin typeface="Arial Rounded MT Bold" panose="020F0704030504030204" pitchFamily="34" charset="0"/>
              </a:rPr>
              <a:t>LLAMA 3.1 Chatbot:</a:t>
            </a:r>
            <a:r>
              <a:rPr lang="en-US" dirty="0">
                <a:latin typeface="Arial Rounded MT Bold" panose="020F0704030504030204" pitchFamily="34" charset="0"/>
              </a:rPr>
              <a:t> Enhances user engagement with intelligent, real-time conversations.</a:t>
            </a:r>
          </a:p>
          <a:p>
            <a:pPr marL="0" indent="0">
              <a:buNone/>
            </a:pPr>
            <a:endParaRPr lang="en-IN"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1F8E5228-4C7A-6357-B771-FFA40BC6530D}"/>
              </a:ext>
            </a:extLst>
          </p:cNvPr>
          <p:cNvSpPr>
            <a:spLocks noGrp="1"/>
          </p:cNvSpPr>
          <p:nvPr>
            <p:ph type="dt" sz="half" idx="10"/>
          </p:nvPr>
        </p:nvSpPr>
        <p:spPr/>
        <p:txBody>
          <a:bodyPr/>
          <a:lstStyle/>
          <a:p>
            <a:fld id="{BE0A88F0-556B-4BB7-8AAB-D63AEB65C662}" type="datetime1">
              <a:rPr lang="en-US" smtClean="0"/>
              <a:t>9/13/2024</a:t>
            </a:fld>
            <a:endParaRPr lang="en-US"/>
          </a:p>
        </p:txBody>
      </p:sp>
      <p:sp>
        <p:nvSpPr>
          <p:cNvPr id="5" name="Footer Placeholder 4">
            <a:extLst>
              <a:ext uri="{FF2B5EF4-FFF2-40B4-BE49-F238E27FC236}">
                <a16:creationId xmlns:a16="http://schemas.microsoft.com/office/drawing/2014/main" id="{6466FFC8-8168-B51A-9E19-1DA3BBA66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039A6-765E-748D-0B84-554AC70F6F36}"/>
              </a:ext>
            </a:extLst>
          </p:cNvPr>
          <p:cNvSpPr>
            <a:spLocks noGrp="1"/>
          </p:cNvSpPr>
          <p:nvPr>
            <p:ph type="sldNum" sz="quarter" idx="12"/>
          </p:nvPr>
        </p:nvSpPr>
        <p:spPr/>
        <p:txBody>
          <a:bodyPr/>
          <a:lstStyle/>
          <a:p>
            <a:fld id="{81D2C36F-4504-47C0-B82F-A167342A2754}" type="slidenum">
              <a:rPr lang="en-US" smtClean="0"/>
              <a:t>3</a:t>
            </a:fld>
            <a:endParaRPr lang="en-US"/>
          </a:p>
        </p:txBody>
      </p:sp>
    </p:spTree>
    <p:extLst>
      <p:ext uri="{BB962C8B-B14F-4D97-AF65-F5344CB8AC3E}">
        <p14:creationId xmlns:p14="http://schemas.microsoft.com/office/powerpoint/2010/main" val="1271800792"/>
      </p:ext>
    </p:extLst>
  </p:cSld>
  <p:clrMapOvr>
    <a:masterClrMapping/>
  </p:clrMapOvr>
  <mc:AlternateContent xmlns:mc="http://schemas.openxmlformats.org/markup-compatibility/2006" xmlns:p14="http://schemas.microsoft.com/office/powerpoint/2010/main">
    <mc:Choice Requires="p14">
      <p:transition spd="slow" p14:dur="2000" advTm="220"/>
    </mc:Choice>
    <mc:Fallback xmlns="">
      <p:transition spd="slow" advTm="22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7FDB-BE7B-1EA9-11E5-659D9490976F}"/>
              </a:ext>
            </a:extLst>
          </p:cNvPr>
          <p:cNvSpPr>
            <a:spLocks noGrp="1"/>
          </p:cNvSpPr>
          <p:nvPr>
            <p:ph type="title"/>
          </p:nvPr>
        </p:nvSpPr>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Literature Review</a:t>
            </a:r>
          </a:p>
        </p:txBody>
      </p:sp>
      <p:sp>
        <p:nvSpPr>
          <p:cNvPr id="3" name="Content Placeholder 2">
            <a:extLst>
              <a:ext uri="{FF2B5EF4-FFF2-40B4-BE49-F238E27FC236}">
                <a16:creationId xmlns:a16="http://schemas.microsoft.com/office/drawing/2014/main" id="{7ACC433D-56AE-CCC5-AA04-38C64455E641}"/>
              </a:ext>
            </a:extLst>
          </p:cNvPr>
          <p:cNvSpPr>
            <a:spLocks noGrp="1"/>
          </p:cNvSpPr>
          <p:nvPr>
            <p:ph idx="1"/>
          </p:nvPr>
        </p:nvSpPr>
        <p:spPr/>
        <p:txBody>
          <a:bodyPr>
            <a:normAutofit lnSpcReduction="10000"/>
          </a:bodyPr>
          <a:lstStyle/>
          <a:p>
            <a:pPr marL="0" indent="0">
              <a:buNone/>
            </a:pPr>
            <a:r>
              <a:rPr lang="en-US" dirty="0">
                <a:latin typeface="Arial Rounded MT Bold" panose="020F0704030504030204" pitchFamily="34" charset="0"/>
              </a:rPr>
              <a:t>In the past, several studies have focused on predicting diabetes using machine learning models like logistic regression, decision trees, and support vector machines. However, most implementations focus on technical accuracy without considering user engagement. Recently, chatbots powered by natural language processing (NLP) have been employed in healthcare for patient education and support, but their integration with predictive models remains underexplored.</a:t>
            </a:r>
          </a:p>
          <a:p>
            <a:pPr marL="0" indent="0">
              <a:buNone/>
            </a:pPr>
            <a:r>
              <a:rPr lang="en-US" dirty="0">
                <a:latin typeface="Arial Rounded MT Bold" panose="020F0704030504030204" pitchFamily="34" charset="0"/>
              </a:rPr>
              <a:t>The literature shows a gap in combining accurate medical predictions with engaging user interaction. This project introduces a novel framework that integrates both functionalities.</a:t>
            </a:r>
          </a:p>
          <a:p>
            <a:pPr marL="0" indent="0">
              <a:buNone/>
            </a:pPr>
            <a:endParaRPr lang="en-IN"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4E5E3C3F-2CAD-C091-1807-E931B0CD8C04}"/>
              </a:ext>
            </a:extLst>
          </p:cNvPr>
          <p:cNvSpPr>
            <a:spLocks noGrp="1"/>
          </p:cNvSpPr>
          <p:nvPr>
            <p:ph type="dt" sz="half" idx="10"/>
          </p:nvPr>
        </p:nvSpPr>
        <p:spPr/>
        <p:txBody>
          <a:bodyPr/>
          <a:lstStyle/>
          <a:p>
            <a:fld id="{BE0A88F0-556B-4BB7-8AAB-D63AEB65C662}" type="datetime1">
              <a:rPr lang="en-US" smtClean="0"/>
              <a:t>9/13/2024</a:t>
            </a:fld>
            <a:endParaRPr lang="en-US"/>
          </a:p>
        </p:txBody>
      </p:sp>
      <p:sp>
        <p:nvSpPr>
          <p:cNvPr id="5" name="Footer Placeholder 4">
            <a:extLst>
              <a:ext uri="{FF2B5EF4-FFF2-40B4-BE49-F238E27FC236}">
                <a16:creationId xmlns:a16="http://schemas.microsoft.com/office/drawing/2014/main" id="{D2400331-83F6-9097-EA7A-3D93193B6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42E25-6A93-4FA9-FFA8-D9592094856E}"/>
              </a:ext>
            </a:extLst>
          </p:cNvPr>
          <p:cNvSpPr>
            <a:spLocks noGrp="1"/>
          </p:cNvSpPr>
          <p:nvPr>
            <p:ph type="sldNum" sz="quarter" idx="12"/>
          </p:nvPr>
        </p:nvSpPr>
        <p:spPr/>
        <p:txBody>
          <a:bodyPr/>
          <a:lstStyle/>
          <a:p>
            <a:fld id="{81D2C36F-4504-47C0-B82F-A167342A2754}" type="slidenum">
              <a:rPr lang="en-US" smtClean="0"/>
              <a:t>4</a:t>
            </a:fld>
            <a:endParaRPr lang="en-US"/>
          </a:p>
        </p:txBody>
      </p:sp>
    </p:spTree>
    <p:extLst>
      <p:ext uri="{BB962C8B-B14F-4D97-AF65-F5344CB8AC3E}">
        <p14:creationId xmlns:p14="http://schemas.microsoft.com/office/powerpoint/2010/main" val="2821215570"/>
      </p:ext>
    </p:extLst>
  </p:cSld>
  <p:clrMapOvr>
    <a:masterClrMapping/>
  </p:clrMapOvr>
  <mc:AlternateContent xmlns:mc="http://schemas.openxmlformats.org/markup-compatibility/2006" xmlns:p14="http://schemas.microsoft.com/office/powerpoint/2010/main">
    <mc:Choice Requires="p14">
      <p:transition spd="slow" p14:dur="2000" advTm="175"/>
    </mc:Choice>
    <mc:Fallback xmlns="">
      <p:transition spd="slow" advTm="17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2283-A204-F985-04E4-5D9E50473915}"/>
              </a:ext>
            </a:extLst>
          </p:cNvPr>
          <p:cNvSpPr>
            <a:spLocks noGrp="1"/>
          </p:cNvSpPr>
          <p:nvPr>
            <p:ph type="title"/>
          </p:nvPr>
        </p:nvSpPr>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Methodology</a:t>
            </a:r>
          </a:p>
        </p:txBody>
      </p:sp>
      <p:sp>
        <p:nvSpPr>
          <p:cNvPr id="3" name="Content Placeholder 2">
            <a:extLst>
              <a:ext uri="{FF2B5EF4-FFF2-40B4-BE49-F238E27FC236}">
                <a16:creationId xmlns:a16="http://schemas.microsoft.com/office/drawing/2014/main" id="{F1F24392-DD0E-5DBD-98D2-BFB49448E548}"/>
              </a:ext>
            </a:extLst>
          </p:cNvPr>
          <p:cNvSpPr>
            <a:spLocks noGrp="1"/>
          </p:cNvSpPr>
          <p:nvPr>
            <p:ph idx="1"/>
          </p:nvPr>
        </p:nvSpPr>
        <p:spPr>
          <a:xfrm>
            <a:off x="838199" y="2045109"/>
            <a:ext cx="9527275" cy="3844413"/>
          </a:xfrm>
        </p:spPr>
        <p:txBody>
          <a:bodyPr/>
          <a:lstStyle/>
          <a:p>
            <a:pPr marL="0" indent="0">
              <a:buNone/>
            </a:pPr>
            <a:r>
              <a:rPr lang="en-US" b="1" dirty="0">
                <a:latin typeface="Arial Rounded MT Bold" panose="020F0704030504030204" pitchFamily="34" charset="0"/>
                <a:ea typeface="ADLaM Display" panose="02010000000000000000" pitchFamily="2" charset="0"/>
                <a:cs typeface="ADLaM Display" panose="02010000000000000000" pitchFamily="2" charset="0"/>
              </a:rPr>
              <a:t>Data Collection</a:t>
            </a:r>
          </a:p>
          <a:p>
            <a:pPr marL="0" indent="0">
              <a:buNone/>
            </a:pPr>
            <a:r>
              <a:rPr lang="en-US" dirty="0">
                <a:latin typeface="Arial Rounded MT Bold" panose="020F0704030504030204" pitchFamily="34" charset="0"/>
                <a:ea typeface="ADLaM Display" panose="02010000000000000000" pitchFamily="2" charset="0"/>
                <a:cs typeface="ADLaM Display" panose="02010000000000000000" pitchFamily="2" charset="0"/>
              </a:rPr>
              <a:t>The dataset used for training the prediction model is the Pima Indians Diabetes Database, containing multiple health-related features like glucose levels, blood pressure, insulin, BMI, and age, among others.</a:t>
            </a:r>
          </a:p>
          <a:p>
            <a:pPr marL="0" indent="0">
              <a:lnSpc>
                <a:spcPct val="100000"/>
              </a:lnSpc>
              <a:buNone/>
            </a:pPr>
            <a:r>
              <a:rPr lang="en-US" b="1" dirty="0">
                <a:latin typeface="Arial Rounded MT Bold" panose="020F0704030504030204" pitchFamily="34" charset="0"/>
                <a:ea typeface="ADLaM Display" panose="02010000000000000000" pitchFamily="2" charset="0"/>
                <a:cs typeface="ADLaM Display" panose="02010000000000000000" pitchFamily="2" charset="0"/>
              </a:rPr>
              <a:t>Data Preprocessing</a:t>
            </a:r>
          </a:p>
          <a:p>
            <a:pPr marL="0" indent="0">
              <a:lnSpc>
                <a:spcPct val="100000"/>
              </a:lnSpc>
              <a:buNone/>
            </a:pPr>
            <a:r>
              <a:rPr lang="en-US" dirty="0">
                <a:latin typeface="Arial Rounded MT Bold" panose="020F0704030504030204" pitchFamily="34" charset="0"/>
                <a:ea typeface="ADLaM Display" panose="02010000000000000000" pitchFamily="2" charset="0"/>
                <a:cs typeface="ADLaM Display" panose="02010000000000000000" pitchFamily="2" charset="0"/>
              </a:rPr>
              <a:t>Data preprocessing involves:</a:t>
            </a:r>
          </a:p>
          <a:p>
            <a:pPr>
              <a:lnSpc>
                <a:spcPct val="100000"/>
              </a:lnSpc>
            </a:pPr>
            <a:r>
              <a:rPr lang="en-US" dirty="0">
                <a:latin typeface="Arial Rounded MT Bold" panose="020F0704030504030204" pitchFamily="34" charset="0"/>
                <a:ea typeface="ADLaM Display" panose="02010000000000000000" pitchFamily="2" charset="0"/>
                <a:cs typeface="ADLaM Display" panose="02010000000000000000" pitchFamily="2" charset="0"/>
              </a:rPr>
              <a:t>Handling missing values.</a:t>
            </a:r>
          </a:p>
          <a:p>
            <a:pPr>
              <a:lnSpc>
                <a:spcPct val="100000"/>
              </a:lnSpc>
            </a:pPr>
            <a:r>
              <a:rPr lang="en-US" dirty="0">
                <a:latin typeface="Arial Rounded MT Bold" panose="020F0704030504030204" pitchFamily="34" charset="0"/>
                <a:ea typeface="ADLaM Display" panose="02010000000000000000" pitchFamily="2" charset="0"/>
                <a:cs typeface="ADLaM Display" panose="02010000000000000000" pitchFamily="2" charset="0"/>
              </a:rPr>
              <a:t>Standardization using the </a:t>
            </a:r>
            <a:r>
              <a:rPr lang="en-US" dirty="0" err="1">
                <a:latin typeface="Arial Rounded MT Bold" panose="020F0704030504030204" pitchFamily="34" charset="0"/>
                <a:ea typeface="ADLaM Display" panose="02010000000000000000" pitchFamily="2" charset="0"/>
                <a:cs typeface="ADLaM Display" panose="02010000000000000000" pitchFamily="2" charset="0"/>
              </a:rPr>
              <a:t>StandardScaler</a:t>
            </a:r>
            <a:r>
              <a:rPr lang="en-US" dirty="0">
                <a:latin typeface="Arial Rounded MT Bold" panose="020F0704030504030204" pitchFamily="34" charset="0"/>
                <a:ea typeface="ADLaM Display" panose="02010000000000000000" pitchFamily="2" charset="0"/>
                <a:cs typeface="ADLaM Display" panose="02010000000000000000" pitchFamily="2" charset="0"/>
              </a:rPr>
              <a:t> to normalize features.</a:t>
            </a:r>
          </a:p>
          <a:p>
            <a:pPr>
              <a:lnSpc>
                <a:spcPct val="100000"/>
              </a:lnSpc>
            </a:pPr>
            <a:r>
              <a:rPr lang="en-US" dirty="0">
                <a:latin typeface="Arial Rounded MT Bold" panose="020F0704030504030204" pitchFamily="34" charset="0"/>
                <a:ea typeface="ADLaM Display" panose="02010000000000000000" pitchFamily="2" charset="0"/>
                <a:cs typeface="ADLaM Display" panose="02010000000000000000" pitchFamily="2" charset="0"/>
              </a:rPr>
              <a:t>Label encoding for the Outcome variable.</a:t>
            </a:r>
          </a:p>
        </p:txBody>
      </p:sp>
      <p:sp>
        <p:nvSpPr>
          <p:cNvPr id="4" name="Date Placeholder 3">
            <a:extLst>
              <a:ext uri="{FF2B5EF4-FFF2-40B4-BE49-F238E27FC236}">
                <a16:creationId xmlns:a16="http://schemas.microsoft.com/office/drawing/2014/main" id="{F8FFD431-6CF6-0B59-8AA8-5A5D4EFD0703}"/>
              </a:ext>
            </a:extLst>
          </p:cNvPr>
          <p:cNvSpPr>
            <a:spLocks noGrp="1"/>
          </p:cNvSpPr>
          <p:nvPr>
            <p:ph type="dt" sz="half" idx="10"/>
          </p:nvPr>
        </p:nvSpPr>
        <p:spPr/>
        <p:txBody>
          <a:bodyPr/>
          <a:lstStyle/>
          <a:p>
            <a:fld id="{BE0A88F0-556B-4BB7-8AAB-D63AEB65C662}" type="datetime1">
              <a:rPr lang="en-US" smtClean="0"/>
              <a:t>9/13/2024</a:t>
            </a:fld>
            <a:endParaRPr lang="en-US"/>
          </a:p>
        </p:txBody>
      </p:sp>
      <p:sp>
        <p:nvSpPr>
          <p:cNvPr id="5" name="Footer Placeholder 4">
            <a:extLst>
              <a:ext uri="{FF2B5EF4-FFF2-40B4-BE49-F238E27FC236}">
                <a16:creationId xmlns:a16="http://schemas.microsoft.com/office/drawing/2014/main" id="{D8978BA7-B525-664E-4156-B46F1CFB4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FE884-097F-74CD-075E-2BF73A0BEA3E}"/>
              </a:ext>
            </a:extLst>
          </p:cNvPr>
          <p:cNvSpPr>
            <a:spLocks noGrp="1"/>
          </p:cNvSpPr>
          <p:nvPr>
            <p:ph type="sldNum" sz="quarter" idx="12"/>
          </p:nvPr>
        </p:nvSpPr>
        <p:spPr/>
        <p:txBody>
          <a:bodyPr/>
          <a:lstStyle/>
          <a:p>
            <a:fld id="{81D2C36F-4504-47C0-B82F-A167342A2754}" type="slidenum">
              <a:rPr lang="en-US" smtClean="0"/>
              <a:t>5</a:t>
            </a:fld>
            <a:endParaRPr lang="en-US"/>
          </a:p>
        </p:txBody>
      </p:sp>
    </p:spTree>
    <p:extLst>
      <p:ext uri="{BB962C8B-B14F-4D97-AF65-F5344CB8AC3E}">
        <p14:creationId xmlns:p14="http://schemas.microsoft.com/office/powerpoint/2010/main" val="142836522"/>
      </p:ext>
    </p:extLst>
  </p:cSld>
  <p:clrMapOvr>
    <a:masterClrMapping/>
  </p:clrMapOvr>
  <mc:AlternateContent xmlns:mc="http://schemas.openxmlformats.org/markup-compatibility/2006" xmlns:p14="http://schemas.microsoft.com/office/powerpoint/2010/main">
    <mc:Choice Requires="p14">
      <p:transition spd="slow" p14:dur="2000" advTm="218"/>
    </mc:Choice>
    <mc:Fallback xmlns="">
      <p:transition spd="slow" advTm="21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B8EC10-ECAF-8166-0556-721F3BA5E0F3}"/>
              </a:ext>
            </a:extLst>
          </p:cNvPr>
          <p:cNvSpPr>
            <a:spLocks noGrp="1"/>
          </p:cNvSpPr>
          <p:nvPr>
            <p:ph type="title"/>
          </p:nvPr>
        </p:nvSpPr>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Methodology</a:t>
            </a:r>
            <a:endParaRPr lang="en-IN" dirty="0"/>
          </a:p>
        </p:txBody>
      </p:sp>
      <p:sp>
        <p:nvSpPr>
          <p:cNvPr id="8" name="Content Placeholder 7">
            <a:extLst>
              <a:ext uri="{FF2B5EF4-FFF2-40B4-BE49-F238E27FC236}">
                <a16:creationId xmlns:a16="http://schemas.microsoft.com/office/drawing/2014/main" id="{1ECE93A1-1752-5D5B-2629-495A739B786B}"/>
              </a:ext>
            </a:extLst>
          </p:cNvPr>
          <p:cNvSpPr>
            <a:spLocks noGrp="1"/>
          </p:cNvSpPr>
          <p:nvPr>
            <p:ph idx="1"/>
          </p:nvPr>
        </p:nvSpPr>
        <p:spPr/>
        <p:txBody>
          <a:bodyPr/>
          <a:lstStyle/>
          <a:p>
            <a:pPr marL="0" indent="0">
              <a:buNone/>
            </a:pPr>
            <a:r>
              <a:rPr lang="en-US" b="1" dirty="0">
                <a:latin typeface="Arial Rounded MT Bold" panose="020F0704030504030204" pitchFamily="34" charset="0"/>
              </a:rPr>
              <a:t>Machine Learning Model</a:t>
            </a:r>
          </a:p>
          <a:p>
            <a:pPr marL="0" indent="0">
              <a:buNone/>
            </a:pPr>
            <a:r>
              <a:rPr lang="en-US" dirty="0">
                <a:latin typeface="Arial Rounded MT Bold" panose="020F0704030504030204" pitchFamily="34" charset="0"/>
              </a:rPr>
              <a:t>An SVM classifier with a linear kernel is trained to predict diabetes. SVMs are chosen for their robustness in binary classification tasks, particularly where data is high-dimensional and complex.</a:t>
            </a:r>
          </a:p>
          <a:p>
            <a:pPr marL="0" indent="0">
              <a:buNone/>
            </a:pPr>
            <a:r>
              <a:rPr lang="en-US" b="1" dirty="0">
                <a:latin typeface="Arial Rounded MT Bold" panose="020F0704030504030204" pitchFamily="34" charset="0"/>
              </a:rPr>
              <a:t>Chatbot Integration</a:t>
            </a:r>
          </a:p>
          <a:p>
            <a:pPr marL="0" indent="0">
              <a:buNone/>
            </a:pPr>
            <a:r>
              <a:rPr lang="en-US" dirty="0">
                <a:latin typeface="Arial Rounded MT Bold" panose="020F0704030504030204" pitchFamily="34" charset="0"/>
              </a:rPr>
              <a:t>The LLAMA 3.1 chatbot is incorporated using </a:t>
            </a:r>
            <a:r>
              <a:rPr lang="en-US" dirty="0" err="1">
                <a:latin typeface="Arial Rounded MT Bold" panose="020F0704030504030204" pitchFamily="34" charset="0"/>
              </a:rPr>
              <a:t>Groq</a:t>
            </a:r>
            <a:r>
              <a:rPr lang="en-US" dirty="0">
                <a:latin typeface="Arial Rounded MT Bold" panose="020F0704030504030204" pitchFamily="34" charset="0"/>
              </a:rPr>
              <a:t> APIs, and </a:t>
            </a:r>
            <a:r>
              <a:rPr lang="en-US" dirty="0" err="1">
                <a:latin typeface="Arial Rounded MT Bold" panose="020F0704030504030204" pitchFamily="34" charset="0"/>
              </a:rPr>
              <a:t>Streamlit</a:t>
            </a:r>
            <a:r>
              <a:rPr lang="en-US" dirty="0">
                <a:latin typeface="Arial Rounded MT Bold" panose="020F0704030504030204" pitchFamily="34" charset="0"/>
              </a:rPr>
              <a:t> is utilized for a user-friendly interface. The chatbot responds in real time based on user queries and can engage users by explaining the predictions made by the model.</a:t>
            </a:r>
          </a:p>
          <a:p>
            <a:pPr marL="0" indent="0">
              <a:buNone/>
            </a:pPr>
            <a:endParaRPr lang="en-IN" dirty="0"/>
          </a:p>
        </p:txBody>
      </p:sp>
      <p:sp>
        <p:nvSpPr>
          <p:cNvPr id="4" name="Date Placeholder 3">
            <a:extLst>
              <a:ext uri="{FF2B5EF4-FFF2-40B4-BE49-F238E27FC236}">
                <a16:creationId xmlns:a16="http://schemas.microsoft.com/office/drawing/2014/main" id="{30C78A84-551C-AA47-087C-B43A3652C7B5}"/>
              </a:ext>
            </a:extLst>
          </p:cNvPr>
          <p:cNvSpPr>
            <a:spLocks noGrp="1"/>
          </p:cNvSpPr>
          <p:nvPr>
            <p:ph type="dt" sz="half" idx="10"/>
          </p:nvPr>
        </p:nvSpPr>
        <p:spPr/>
        <p:txBody>
          <a:bodyPr/>
          <a:lstStyle/>
          <a:p>
            <a:fld id="{BE0A88F0-556B-4BB7-8AAB-D63AEB65C662}" type="datetime1">
              <a:rPr lang="en-US" smtClean="0"/>
              <a:t>9/13/2024</a:t>
            </a:fld>
            <a:endParaRPr lang="en-US"/>
          </a:p>
        </p:txBody>
      </p:sp>
      <p:sp>
        <p:nvSpPr>
          <p:cNvPr id="5" name="Footer Placeholder 4">
            <a:extLst>
              <a:ext uri="{FF2B5EF4-FFF2-40B4-BE49-F238E27FC236}">
                <a16:creationId xmlns:a16="http://schemas.microsoft.com/office/drawing/2014/main" id="{CC21073F-BA0B-D10C-16AE-CFEE0919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93012-6F54-B092-FE23-1540547A3232}"/>
              </a:ext>
            </a:extLst>
          </p:cNvPr>
          <p:cNvSpPr>
            <a:spLocks noGrp="1"/>
          </p:cNvSpPr>
          <p:nvPr>
            <p:ph type="sldNum" sz="quarter" idx="12"/>
          </p:nvPr>
        </p:nvSpPr>
        <p:spPr/>
        <p:txBody>
          <a:bodyPr/>
          <a:lstStyle/>
          <a:p>
            <a:fld id="{81D2C36F-4504-47C0-B82F-A167342A2754}" type="slidenum">
              <a:rPr lang="en-US" smtClean="0"/>
              <a:t>6</a:t>
            </a:fld>
            <a:endParaRPr lang="en-US"/>
          </a:p>
        </p:txBody>
      </p:sp>
    </p:spTree>
    <p:extLst>
      <p:ext uri="{BB962C8B-B14F-4D97-AF65-F5344CB8AC3E}">
        <p14:creationId xmlns:p14="http://schemas.microsoft.com/office/powerpoint/2010/main" val="2560159450"/>
      </p:ext>
    </p:extLst>
  </p:cSld>
  <p:clrMapOvr>
    <a:masterClrMapping/>
  </p:clrMapOvr>
  <mc:AlternateContent xmlns:mc="http://schemas.openxmlformats.org/markup-compatibility/2006" xmlns:p14="http://schemas.microsoft.com/office/powerpoint/2010/main">
    <mc:Choice Requires="p14">
      <p:transition spd="slow" p14:dur="2000" advTm="499"/>
    </mc:Choice>
    <mc:Fallback xmlns="">
      <p:transition spd="slow" advTm="49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86F5-9ABB-8EF7-2C46-9FC29CB33400}"/>
              </a:ext>
            </a:extLst>
          </p:cNvPr>
          <p:cNvSpPr>
            <a:spLocks noGrp="1"/>
          </p:cNvSpPr>
          <p:nvPr>
            <p:ph type="title"/>
          </p:nvPr>
        </p:nvSpPr>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System Architecture and Implementation</a:t>
            </a:r>
          </a:p>
        </p:txBody>
      </p:sp>
      <p:sp>
        <p:nvSpPr>
          <p:cNvPr id="3" name="Content Placeholder 2">
            <a:extLst>
              <a:ext uri="{FF2B5EF4-FFF2-40B4-BE49-F238E27FC236}">
                <a16:creationId xmlns:a16="http://schemas.microsoft.com/office/drawing/2014/main" id="{8A47CB07-8C5F-17FD-F86D-0B69C8EEF9F4}"/>
              </a:ext>
            </a:extLst>
          </p:cNvPr>
          <p:cNvSpPr>
            <a:spLocks noGrp="1"/>
          </p:cNvSpPr>
          <p:nvPr>
            <p:ph idx="1"/>
          </p:nvPr>
        </p:nvSpPr>
        <p:spPr/>
        <p:txBody>
          <a:bodyPr>
            <a:normAutofit/>
          </a:bodyPr>
          <a:lstStyle/>
          <a:p>
            <a:pPr marL="0" indent="0">
              <a:buNone/>
            </a:pPr>
            <a:r>
              <a:rPr lang="en-US" dirty="0">
                <a:latin typeface="Arial Rounded MT Bold" panose="020F0704030504030204" pitchFamily="34" charset="0"/>
              </a:rPr>
              <a:t>The system consists of two major modules:</a:t>
            </a:r>
          </a:p>
          <a:p>
            <a:pPr>
              <a:buFont typeface="+mj-lt"/>
              <a:buAutoNum type="arabicPeriod"/>
            </a:pPr>
            <a:r>
              <a:rPr lang="en-US" b="1" dirty="0">
                <a:latin typeface="Arial Rounded MT Bold" panose="020F0704030504030204" pitchFamily="34" charset="0"/>
              </a:rPr>
              <a:t>Prediction Module:</a:t>
            </a:r>
            <a:endParaRPr lang="en-US" dirty="0">
              <a:latin typeface="Arial Rounded MT Bold" panose="020F0704030504030204" pitchFamily="34" charset="0"/>
            </a:endParaRPr>
          </a:p>
          <a:p>
            <a:pPr marL="742950" lvl="1" indent="-285750">
              <a:buFont typeface="+mj-lt"/>
              <a:buAutoNum type="arabicPeriod"/>
            </a:pPr>
            <a:r>
              <a:rPr lang="en-US" b="1" dirty="0">
                <a:latin typeface="Arial Rounded MT Bold" panose="020F0704030504030204" pitchFamily="34" charset="0"/>
              </a:rPr>
              <a:t>Input:</a:t>
            </a:r>
            <a:r>
              <a:rPr lang="en-US" dirty="0">
                <a:latin typeface="Arial Rounded MT Bold" panose="020F0704030504030204" pitchFamily="34" charset="0"/>
              </a:rPr>
              <a:t> Health data such as glucose, insulin levels, BMI, and age.</a:t>
            </a:r>
          </a:p>
          <a:p>
            <a:pPr marL="742950" lvl="1" indent="-285750">
              <a:buFont typeface="+mj-lt"/>
              <a:buAutoNum type="arabicPeriod"/>
            </a:pPr>
            <a:r>
              <a:rPr lang="en-US" b="1" dirty="0">
                <a:latin typeface="Arial Rounded MT Bold" panose="020F0704030504030204" pitchFamily="34" charset="0"/>
              </a:rPr>
              <a:t>Process:</a:t>
            </a:r>
            <a:r>
              <a:rPr lang="en-US" dirty="0">
                <a:latin typeface="Arial Rounded MT Bold" panose="020F0704030504030204" pitchFamily="34" charset="0"/>
              </a:rPr>
              <a:t> The input data is standardized and passed to the SVM model, which predicts the likelihood of diabetes.</a:t>
            </a:r>
          </a:p>
          <a:p>
            <a:pPr marL="742950" lvl="1" indent="-285750">
              <a:buFont typeface="+mj-lt"/>
              <a:buAutoNum type="arabicPeriod"/>
            </a:pPr>
            <a:r>
              <a:rPr lang="en-US" b="1" dirty="0">
                <a:latin typeface="Arial Rounded MT Bold" panose="020F0704030504030204" pitchFamily="34" charset="0"/>
              </a:rPr>
              <a:t>Output:</a:t>
            </a:r>
            <a:r>
              <a:rPr lang="en-US" dirty="0">
                <a:latin typeface="Arial Rounded MT Bold" panose="020F0704030504030204" pitchFamily="34" charset="0"/>
              </a:rPr>
              <a:t> A binary output (1 for diabetic, 0 for non-diabetic).</a:t>
            </a:r>
          </a:p>
          <a:p>
            <a:pPr marL="0" indent="0">
              <a:buNone/>
            </a:pPr>
            <a:endParaRPr lang="en-IN"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99ACDA8C-FBFD-0346-ECD3-267E5EB19B7B}"/>
              </a:ext>
            </a:extLst>
          </p:cNvPr>
          <p:cNvSpPr>
            <a:spLocks noGrp="1"/>
          </p:cNvSpPr>
          <p:nvPr>
            <p:ph type="dt" sz="half" idx="10"/>
          </p:nvPr>
        </p:nvSpPr>
        <p:spPr/>
        <p:txBody>
          <a:bodyPr/>
          <a:lstStyle/>
          <a:p>
            <a:fld id="{BE0A88F0-556B-4BB7-8AAB-D63AEB65C662}" type="datetime1">
              <a:rPr lang="en-US" smtClean="0"/>
              <a:t>9/13/2024</a:t>
            </a:fld>
            <a:endParaRPr lang="en-US"/>
          </a:p>
        </p:txBody>
      </p:sp>
      <p:sp>
        <p:nvSpPr>
          <p:cNvPr id="5" name="Footer Placeholder 4">
            <a:extLst>
              <a:ext uri="{FF2B5EF4-FFF2-40B4-BE49-F238E27FC236}">
                <a16:creationId xmlns:a16="http://schemas.microsoft.com/office/drawing/2014/main" id="{A397077B-5157-F028-43B4-D965269BC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0E720-C419-35CB-F61D-3E3E84140D3B}"/>
              </a:ext>
            </a:extLst>
          </p:cNvPr>
          <p:cNvSpPr>
            <a:spLocks noGrp="1"/>
          </p:cNvSpPr>
          <p:nvPr>
            <p:ph type="sldNum" sz="quarter" idx="12"/>
          </p:nvPr>
        </p:nvSpPr>
        <p:spPr/>
        <p:txBody>
          <a:bodyPr/>
          <a:lstStyle/>
          <a:p>
            <a:fld id="{81D2C36F-4504-47C0-B82F-A167342A2754}" type="slidenum">
              <a:rPr lang="en-US" smtClean="0"/>
              <a:t>7</a:t>
            </a:fld>
            <a:endParaRPr lang="en-US"/>
          </a:p>
        </p:txBody>
      </p:sp>
    </p:spTree>
    <p:extLst>
      <p:ext uri="{BB962C8B-B14F-4D97-AF65-F5344CB8AC3E}">
        <p14:creationId xmlns:p14="http://schemas.microsoft.com/office/powerpoint/2010/main" val="3071176249"/>
      </p:ext>
    </p:extLst>
  </p:cSld>
  <p:clrMapOvr>
    <a:masterClrMapping/>
  </p:clrMapOvr>
  <mc:AlternateContent xmlns:mc="http://schemas.openxmlformats.org/markup-compatibility/2006" xmlns:p14="http://schemas.microsoft.com/office/powerpoint/2010/main">
    <mc:Choice Requires="p14">
      <p:transition spd="slow" p14:dur="2000" advTm="28"/>
    </mc:Choice>
    <mc:Fallback xmlns="">
      <p:transition spd="slow" advTm="2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4C0D-B63B-BFCC-36B7-50262046F6CA}"/>
              </a:ext>
            </a:extLst>
          </p:cNvPr>
          <p:cNvSpPr>
            <a:spLocks noGrp="1"/>
          </p:cNvSpPr>
          <p:nvPr>
            <p:ph type="title"/>
          </p:nvPr>
        </p:nvSpPr>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System Architecture and Implementation</a:t>
            </a:r>
            <a:endParaRPr lang="en-IN" dirty="0"/>
          </a:p>
        </p:txBody>
      </p:sp>
      <p:sp>
        <p:nvSpPr>
          <p:cNvPr id="3" name="Content Placeholder 2">
            <a:extLst>
              <a:ext uri="{FF2B5EF4-FFF2-40B4-BE49-F238E27FC236}">
                <a16:creationId xmlns:a16="http://schemas.microsoft.com/office/drawing/2014/main" id="{6000D61A-E13F-7126-B96B-DD2194B0728C}"/>
              </a:ext>
            </a:extLst>
          </p:cNvPr>
          <p:cNvSpPr>
            <a:spLocks noGrp="1"/>
          </p:cNvSpPr>
          <p:nvPr>
            <p:ph idx="1"/>
          </p:nvPr>
        </p:nvSpPr>
        <p:spPr/>
        <p:txBody>
          <a:bodyPr/>
          <a:lstStyle/>
          <a:p>
            <a:pPr marL="0" indent="0">
              <a:buNone/>
            </a:pPr>
            <a:r>
              <a:rPr lang="en-US" b="1" dirty="0">
                <a:latin typeface="Arial Rounded MT Bold" panose="020F0704030504030204" pitchFamily="34" charset="0"/>
              </a:rPr>
              <a:t>2. Chatbot Module:</a:t>
            </a:r>
            <a:endParaRPr lang="en-US" dirty="0">
              <a:latin typeface="Arial Rounded MT Bold" panose="020F0704030504030204" pitchFamily="34" charset="0"/>
            </a:endParaRPr>
          </a:p>
          <a:p>
            <a:pPr marL="742950" lvl="1" indent="-285750">
              <a:buFont typeface="+mj-lt"/>
              <a:buAutoNum type="arabicPeriod"/>
            </a:pPr>
            <a:r>
              <a:rPr lang="en-US" b="1" dirty="0">
                <a:latin typeface="Arial Rounded MT Bold" panose="020F0704030504030204" pitchFamily="34" charset="0"/>
              </a:rPr>
              <a:t>Input:</a:t>
            </a:r>
            <a:r>
              <a:rPr lang="en-US" dirty="0">
                <a:latin typeface="Arial Rounded MT Bold" panose="020F0704030504030204" pitchFamily="34" charset="0"/>
              </a:rPr>
              <a:t> User queries.</a:t>
            </a:r>
          </a:p>
          <a:p>
            <a:pPr marL="742950" lvl="1" indent="-285750">
              <a:buFont typeface="+mj-lt"/>
              <a:buAutoNum type="arabicPeriod"/>
            </a:pPr>
            <a:r>
              <a:rPr lang="en-US" b="1" dirty="0">
                <a:latin typeface="Arial Rounded MT Bold" panose="020F0704030504030204" pitchFamily="34" charset="0"/>
              </a:rPr>
              <a:t>Process:</a:t>
            </a:r>
            <a:r>
              <a:rPr lang="en-US" dirty="0">
                <a:latin typeface="Arial Rounded MT Bold" panose="020F0704030504030204" pitchFamily="34" charset="0"/>
              </a:rPr>
              <a:t> LLAMA 3.1 processes the queries and generates context-aware responses.</a:t>
            </a:r>
          </a:p>
          <a:p>
            <a:pPr marL="742950" lvl="1" indent="-285750">
              <a:buFont typeface="+mj-lt"/>
              <a:buAutoNum type="arabicPeriod"/>
            </a:pPr>
            <a:r>
              <a:rPr lang="en-US" b="1" dirty="0">
                <a:latin typeface="Arial Rounded MT Bold" panose="020F0704030504030204" pitchFamily="34" charset="0"/>
              </a:rPr>
              <a:t>Output:</a:t>
            </a:r>
            <a:r>
              <a:rPr lang="en-US" dirty="0">
                <a:latin typeface="Arial Rounded MT Bold" panose="020F0704030504030204" pitchFamily="34" charset="0"/>
              </a:rPr>
              <a:t> Informative and interactive conversations, including explanations of the prediction.</a:t>
            </a:r>
          </a:p>
          <a:p>
            <a:pPr marL="0" indent="0">
              <a:buNone/>
            </a:pPr>
            <a:r>
              <a:rPr lang="en-US" b="1" dirty="0">
                <a:latin typeface="Arial Rounded MT Bold" panose="020F0704030504030204" pitchFamily="34" charset="0"/>
              </a:rPr>
              <a:t>User Interface</a:t>
            </a:r>
          </a:p>
          <a:p>
            <a:pPr marL="0" indent="0">
              <a:buNone/>
            </a:pPr>
            <a:r>
              <a:rPr lang="en-US" dirty="0">
                <a:latin typeface="Arial Rounded MT Bold" panose="020F0704030504030204" pitchFamily="34" charset="0"/>
              </a:rPr>
              <a:t>The interface is built using </a:t>
            </a:r>
            <a:r>
              <a:rPr lang="en-US" dirty="0" err="1">
                <a:latin typeface="Arial Rounded MT Bold" panose="020F0704030504030204" pitchFamily="34" charset="0"/>
              </a:rPr>
              <a:t>Streamlit</a:t>
            </a:r>
            <a:r>
              <a:rPr lang="en-US" dirty="0">
                <a:latin typeface="Arial Rounded MT Bold" panose="020F0704030504030204" pitchFamily="34" charset="0"/>
              </a:rPr>
              <a:t>, allowing for both data input and chatbot interaction on a single page.</a:t>
            </a:r>
          </a:p>
          <a:p>
            <a:pPr marL="0" indent="0">
              <a:buNone/>
            </a:pPr>
            <a:endParaRPr lang="en-IN"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465FD420-83CD-3247-7E5F-179EFDEF2707}"/>
              </a:ext>
            </a:extLst>
          </p:cNvPr>
          <p:cNvSpPr>
            <a:spLocks noGrp="1"/>
          </p:cNvSpPr>
          <p:nvPr>
            <p:ph type="dt" sz="half" idx="10"/>
          </p:nvPr>
        </p:nvSpPr>
        <p:spPr/>
        <p:txBody>
          <a:bodyPr/>
          <a:lstStyle/>
          <a:p>
            <a:fld id="{BE0A88F0-556B-4BB7-8AAB-D63AEB65C662}" type="datetime1">
              <a:rPr lang="en-US" smtClean="0"/>
              <a:t>9/13/2024</a:t>
            </a:fld>
            <a:endParaRPr lang="en-US"/>
          </a:p>
        </p:txBody>
      </p:sp>
      <p:sp>
        <p:nvSpPr>
          <p:cNvPr id="5" name="Footer Placeholder 4">
            <a:extLst>
              <a:ext uri="{FF2B5EF4-FFF2-40B4-BE49-F238E27FC236}">
                <a16:creationId xmlns:a16="http://schemas.microsoft.com/office/drawing/2014/main" id="{46D290DD-F7E1-8784-BC08-456012D82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241EB-93F6-5B88-F639-1DEE155AFD36}"/>
              </a:ext>
            </a:extLst>
          </p:cNvPr>
          <p:cNvSpPr>
            <a:spLocks noGrp="1"/>
          </p:cNvSpPr>
          <p:nvPr>
            <p:ph type="sldNum" sz="quarter" idx="12"/>
          </p:nvPr>
        </p:nvSpPr>
        <p:spPr/>
        <p:txBody>
          <a:bodyPr/>
          <a:lstStyle/>
          <a:p>
            <a:fld id="{81D2C36F-4504-47C0-B82F-A167342A2754}" type="slidenum">
              <a:rPr lang="en-US" smtClean="0"/>
              <a:t>8</a:t>
            </a:fld>
            <a:endParaRPr lang="en-US"/>
          </a:p>
        </p:txBody>
      </p:sp>
    </p:spTree>
    <p:extLst>
      <p:ext uri="{BB962C8B-B14F-4D97-AF65-F5344CB8AC3E}">
        <p14:creationId xmlns:p14="http://schemas.microsoft.com/office/powerpoint/2010/main" val="742149893"/>
      </p:ext>
    </p:extLst>
  </p:cSld>
  <p:clrMapOvr>
    <a:masterClrMapping/>
  </p:clrMapOvr>
  <mc:AlternateContent xmlns:mc="http://schemas.openxmlformats.org/markup-compatibility/2006" xmlns:p14="http://schemas.microsoft.com/office/powerpoint/2010/main">
    <mc:Choice Requires="p14">
      <p:transition spd="slow" p14:dur="2000" advTm="29"/>
    </mc:Choice>
    <mc:Fallback xmlns="">
      <p:transition spd="slow" advTm="2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DE2C-AE63-4D30-525E-5B33E1EB3FE2}"/>
              </a:ext>
            </a:extLst>
          </p:cNvPr>
          <p:cNvSpPr>
            <a:spLocks noGrp="1"/>
          </p:cNvSpPr>
          <p:nvPr>
            <p:ph type="title"/>
          </p:nvPr>
        </p:nvSpPr>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Novelty of the System</a:t>
            </a:r>
          </a:p>
        </p:txBody>
      </p:sp>
      <p:sp>
        <p:nvSpPr>
          <p:cNvPr id="3" name="Content Placeholder 2">
            <a:extLst>
              <a:ext uri="{FF2B5EF4-FFF2-40B4-BE49-F238E27FC236}">
                <a16:creationId xmlns:a16="http://schemas.microsoft.com/office/drawing/2014/main" id="{BC496BF0-6155-4998-D23C-B3C763B75516}"/>
              </a:ext>
            </a:extLst>
          </p:cNvPr>
          <p:cNvSpPr>
            <a:spLocks noGrp="1"/>
          </p:cNvSpPr>
          <p:nvPr>
            <p:ph idx="1"/>
          </p:nvPr>
        </p:nvSpPr>
        <p:spPr/>
        <p:txBody>
          <a:bodyPr/>
          <a:lstStyle/>
          <a:p>
            <a:pPr marL="0" indent="0">
              <a:buNone/>
            </a:pPr>
            <a:r>
              <a:rPr lang="en-US" dirty="0"/>
              <a:t>This system's novelty lies in:</a:t>
            </a:r>
          </a:p>
          <a:p>
            <a:pPr>
              <a:buFont typeface="Arial" panose="020B0604020202020204" pitchFamily="34" charset="0"/>
              <a:buChar char="•"/>
            </a:pPr>
            <a:r>
              <a:rPr lang="en-US" b="1" dirty="0"/>
              <a:t>Hybrid Functionality:</a:t>
            </a:r>
            <a:r>
              <a:rPr lang="en-US" dirty="0"/>
              <a:t> Most diabetes prediction tools focus solely on prediction. By integrating a conversational AI, the user not only receives a prediction but can also ask questions and receive real-time feedback.</a:t>
            </a:r>
          </a:p>
          <a:p>
            <a:pPr>
              <a:buFont typeface="Arial" panose="020B0604020202020204" pitchFamily="34" charset="0"/>
              <a:buChar char="•"/>
            </a:pPr>
            <a:r>
              <a:rPr lang="en-US" b="1" dirty="0"/>
              <a:t>User Engagement:</a:t>
            </a:r>
            <a:r>
              <a:rPr lang="en-US" dirty="0"/>
              <a:t> The chatbot component improves user engagement and accessibility, making the system more user-friendly for non-technical users.</a:t>
            </a:r>
          </a:p>
          <a:p>
            <a:pPr>
              <a:buFont typeface="Arial" panose="020B0604020202020204" pitchFamily="34" charset="0"/>
              <a:buChar char="•"/>
            </a:pPr>
            <a:r>
              <a:rPr lang="en-US" b="1" dirty="0"/>
              <a:t>Real-time Interaction:</a:t>
            </a:r>
            <a:r>
              <a:rPr lang="en-US" dirty="0"/>
              <a:t> The ability to converse with an AI that explains complex predictions in layman’s terms is a significant step forward in healthcare technology.</a:t>
            </a:r>
          </a:p>
          <a:p>
            <a:pPr marL="0" indent="0">
              <a:buNone/>
            </a:pPr>
            <a:endParaRPr lang="en-IN" dirty="0"/>
          </a:p>
        </p:txBody>
      </p:sp>
      <p:sp>
        <p:nvSpPr>
          <p:cNvPr id="4" name="Date Placeholder 3">
            <a:extLst>
              <a:ext uri="{FF2B5EF4-FFF2-40B4-BE49-F238E27FC236}">
                <a16:creationId xmlns:a16="http://schemas.microsoft.com/office/drawing/2014/main" id="{B263EB33-6780-43F1-2CB1-88E66ABD8308}"/>
              </a:ext>
            </a:extLst>
          </p:cNvPr>
          <p:cNvSpPr>
            <a:spLocks noGrp="1"/>
          </p:cNvSpPr>
          <p:nvPr>
            <p:ph type="dt" sz="half" idx="10"/>
          </p:nvPr>
        </p:nvSpPr>
        <p:spPr/>
        <p:txBody>
          <a:bodyPr/>
          <a:lstStyle/>
          <a:p>
            <a:fld id="{BE0A88F0-556B-4BB7-8AAB-D63AEB65C662}" type="datetime1">
              <a:rPr lang="en-US" smtClean="0"/>
              <a:t>9/13/2024</a:t>
            </a:fld>
            <a:endParaRPr lang="en-US"/>
          </a:p>
        </p:txBody>
      </p:sp>
      <p:sp>
        <p:nvSpPr>
          <p:cNvPr id="5" name="Footer Placeholder 4">
            <a:extLst>
              <a:ext uri="{FF2B5EF4-FFF2-40B4-BE49-F238E27FC236}">
                <a16:creationId xmlns:a16="http://schemas.microsoft.com/office/drawing/2014/main" id="{359001D2-99F0-1E13-4D86-7C0F0878C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8134B-20C9-4D09-7715-124EA156A9CC}"/>
              </a:ext>
            </a:extLst>
          </p:cNvPr>
          <p:cNvSpPr>
            <a:spLocks noGrp="1"/>
          </p:cNvSpPr>
          <p:nvPr>
            <p:ph type="sldNum" sz="quarter" idx="12"/>
          </p:nvPr>
        </p:nvSpPr>
        <p:spPr/>
        <p:txBody>
          <a:bodyPr/>
          <a:lstStyle/>
          <a:p>
            <a:fld id="{81D2C36F-4504-47C0-B82F-A167342A2754}" type="slidenum">
              <a:rPr lang="en-US" smtClean="0"/>
              <a:t>9</a:t>
            </a:fld>
            <a:endParaRPr lang="en-US"/>
          </a:p>
        </p:txBody>
      </p:sp>
    </p:spTree>
    <p:extLst>
      <p:ext uri="{BB962C8B-B14F-4D97-AF65-F5344CB8AC3E}">
        <p14:creationId xmlns:p14="http://schemas.microsoft.com/office/powerpoint/2010/main" val="3811430364"/>
      </p:ext>
    </p:extLst>
  </p:cSld>
  <p:clrMapOvr>
    <a:masterClrMapping/>
  </p:clrMapOvr>
  <mc:AlternateContent xmlns:mc="http://schemas.openxmlformats.org/markup-compatibility/2006" xmlns:p14="http://schemas.microsoft.com/office/powerpoint/2010/main">
    <mc:Choice Requires="p14">
      <p:transition spd="slow" p14:dur="2000" advTm="30"/>
    </mc:Choice>
    <mc:Fallback xmlns="">
      <p:transition spd="slow" advTm="30"/>
    </mc:Fallback>
  </mc:AlternateContent>
</p:sld>
</file>

<file path=ppt/theme/theme1.xml><?xml version="1.0" encoding="utf-8"?>
<a:theme xmlns:a="http://schemas.openxmlformats.org/drawingml/2006/main" name="MemoVTI">
  <a:themeElements>
    <a:clrScheme name="AnalogousFromDarkSeedLeftStep">
      <a:dk1>
        <a:srgbClr val="000000"/>
      </a:dk1>
      <a:lt1>
        <a:srgbClr val="FFFFFF"/>
      </a:lt1>
      <a:dk2>
        <a:srgbClr val="311B26"/>
      </a:dk2>
      <a:lt2>
        <a:srgbClr val="F0F3F2"/>
      </a:lt2>
      <a:accent1>
        <a:srgbClr val="E42B83"/>
      </a:accent1>
      <a:accent2>
        <a:srgbClr val="D31ABE"/>
      </a:accent2>
      <a:accent3>
        <a:srgbClr val="AC2BE4"/>
      </a:accent3>
      <a:accent4>
        <a:srgbClr val="5829D5"/>
      </a:accent4>
      <a:accent5>
        <a:srgbClr val="2B45E4"/>
      </a:accent5>
      <a:accent6>
        <a:srgbClr val="1A81D3"/>
      </a:accent6>
      <a:hlink>
        <a:srgbClr val="433FBF"/>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66</TotalTime>
  <Words>954</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ADLaM Display</vt:lpstr>
      <vt:lpstr>Arial</vt:lpstr>
      <vt:lpstr>Arial Rounded MT Bold</vt:lpstr>
      <vt:lpstr>Elephant</vt:lpstr>
      <vt:lpstr>Univers Condensed</vt:lpstr>
      <vt:lpstr>MemoVTI</vt:lpstr>
      <vt:lpstr>Intelligent Diabetes Prediction System Integrated with LLAMA 3.1 Chatbot for Real-time Assistance</vt:lpstr>
      <vt:lpstr>Abstract</vt:lpstr>
      <vt:lpstr>Introduction</vt:lpstr>
      <vt:lpstr>Literature Review</vt:lpstr>
      <vt:lpstr>Methodology</vt:lpstr>
      <vt:lpstr>Methodology</vt:lpstr>
      <vt:lpstr>System Architecture and Implementation</vt:lpstr>
      <vt:lpstr>System Architecture and Implementation</vt:lpstr>
      <vt:lpstr>Novelty of the System</vt:lpstr>
      <vt:lpstr>Results</vt:lpstr>
      <vt:lpstr>Discussion</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MANIS SAHA</dc:creator>
  <cp:lastModifiedBy>MANIS SAHA</cp:lastModifiedBy>
  <cp:revision>1</cp:revision>
  <dcterms:created xsi:type="dcterms:W3CDTF">2024-09-12T19:57:46Z</dcterms:created>
  <dcterms:modified xsi:type="dcterms:W3CDTF">2024-09-13T09:07:06Z</dcterms:modified>
</cp:coreProperties>
</file>