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7/25/2021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hyperlink" Target="http://localhost:5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12.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7" Type="http://schemas.openxmlformats.org/officeDocument/2006/relationships/image" Target="../media/image7.tmp"/><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image" Target="../media/image6.tmp"/><Relationship Id="rId5" Type="http://schemas.openxmlformats.org/officeDocument/2006/relationships/image" Target="../media/image5.tmp"/><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1561" y="907428"/>
            <a:ext cx="7766936" cy="1646302"/>
          </a:xfrm>
        </p:spPr>
        <p:txBody>
          <a:bodyPr/>
          <a:lstStyle/>
          <a:p>
            <a:r>
              <a:rPr lang="en-US" sz="4000" dirty="0" smtClean="0">
                <a:solidFill>
                  <a:schemeClr val="tx1"/>
                </a:solidFill>
              </a:rPr>
              <a:t>CAR RESALE VALUE PREDICTION</a:t>
            </a:r>
            <a:endParaRPr lang="en-US" sz="4000" dirty="0">
              <a:solidFill>
                <a:schemeClr val="tx1"/>
              </a:solidFill>
            </a:endParaRPr>
          </a:p>
        </p:txBody>
      </p:sp>
      <p:sp>
        <p:nvSpPr>
          <p:cNvPr id="3" name="Subtitle 2"/>
          <p:cNvSpPr>
            <a:spLocks noGrp="1"/>
          </p:cNvSpPr>
          <p:nvPr>
            <p:ph type="subTitle" idx="1"/>
          </p:nvPr>
        </p:nvSpPr>
        <p:spPr>
          <a:xfrm>
            <a:off x="4115797" y="3845859"/>
            <a:ext cx="7766936" cy="2779059"/>
          </a:xfrm>
        </p:spPr>
        <p:txBody>
          <a:bodyPr>
            <a:normAutofit/>
          </a:bodyPr>
          <a:lstStyle/>
          <a:p>
            <a:r>
              <a:rPr lang="en-US" dirty="0" smtClean="0">
                <a:solidFill>
                  <a:schemeClr val="tx1"/>
                </a:solidFill>
              </a:rPr>
              <a:t>Team name: Fab 5</a:t>
            </a:r>
          </a:p>
          <a:p>
            <a:r>
              <a:rPr lang="en-US" dirty="0" smtClean="0">
                <a:solidFill>
                  <a:schemeClr val="tx1"/>
                </a:solidFill>
              </a:rPr>
              <a:t>Team Members:</a:t>
            </a:r>
          </a:p>
          <a:p>
            <a:r>
              <a:rPr lang="en-US" dirty="0" err="1" smtClean="0">
                <a:solidFill>
                  <a:schemeClr val="tx1"/>
                </a:solidFill>
              </a:rPr>
              <a:t>J.Manisahithi</a:t>
            </a:r>
            <a:endParaRPr lang="en-US" dirty="0" smtClean="0">
              <a:solidFill>
                <a:schemeClr val="tx1"/>
              </a:solidFill>
            </a:endParaRPr>
          </a:p>
          <a:p>
            <a:r>
              <a:rPr lang="en-US" dirty="0" err="1" smtClean="0">
                <a:solidFill>
                  <a:schemeClr val="tx1"/>
                </a:solidFill>
              </a:rPr>
              <a:t>S.Pranathi</a:t>
            </a:r>
            <a:endParaRPr lang="en-US" dirty="0" smtClean="0">
              <a:solidFill>
                <a:schemeClr val="tx1"/>
              </a:solidFill>
            </a:endParaRPr>
          </a:p>
          <a:p>
            <a:r>
              <a:rPr lang="en-US" dirty="0" err="1" smtClean="0">
                <a:solidFill>
                  <a:schemeClr val="tx1"/>
                </a:solidFill>
              </a:rPr>
              <a:t>T.Manisha</a:t>
            </a:r>
            <a:endParaRPr lang="en-US" dirty="0" smtClean="0">
              <a:solidFill>
                <a:schemeClr val="tx1"/>
              </a:solidFill>
            </a:endParaRPr>
          </a:p>
          <a:p>
            <a:r>
              <a:rPr lang="en-US" dirty="0" err="1" smtClean="0">
                <a:solidFill>
                  <a:schemeClr val="tx1"/>
                </a:solidFill>
              </a:rPr>
              <a:t>J.Pausha</a:t>
            </a:r>
            <a:endParaRPr lang="en-US" dirty="0" smtClean="0">
              <a:solidFill>
                <a:schemeClr val="tx1"/>
              </a:solidFill>
            </a:endParaRPr>
          </a:p>
          <a:p>
            <a:r>
              <a:rPr lang="en-US" dirty="0" err="1">
                <a:solidFill>
                  <a:schemeClr val="tx1"/>
                </a:solidFill>
              </a:rPr>
              <a:t>T</a:t>
            </a:r>
            <a:r>
              <a:rPr lang="en-US" dirty="0" err="1" smtClean="0">
                <a:solidFill>
                  <a:schemeClr val="tx1"/>
                </a:solidFill>
              </a:rPr>
              <a:t>.Harathi</a:t>
            </a:r>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206474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6188"/>
            <a:ext cx="8596668" cy="609600"/>
          </a:xfrm>
        </p:spPr>
        <p:txBody>
          <a:bodyPr>
            <a:normAutofit/>
          </a:bodyPr>
          <a:lstStyle/>
          <a:p>
            <a:r>
              <a:rPr lang="en-US" sz="2400" dirty="0" smtClean="0">
                <a:solidFill>
                  <a:schemeClr val="tx1"/>
                </a:solidFill>
              </a:rPr>
              <a:t>Application Building</a:t>
            </a:r>
            <a:endParaRPr lang="en-US" sz="2400" dirty="0">
              <a:solidFill>
                <a:schemeClr val="tx1"/>
              </a:solidFill>
            </a:endParaRPr>
          </a:p>
        </p:txBody>
      </p:sp>
      <p:sp>
        <p:nvSpPr>
          <p:cNvPr id="3" name="Content Placeholder 2"/>
          <p:cNvSpPr>
            <a:spLocks noGrp="1"/>
          </p:cNvSpPr>
          <p:nvPr>
            <p:ph idx="1"/>
          </p:nvPr>
        </p:nvSpPr>
        <p:spPr>
          <a:xfrm>
            <a:off x="677334" y="896471"/>
            <a:ext cx="8596668" cy="5144892"/>
          </a:xfrm>
        </p:spPr>
        <p:txBody>
          <a:bodyPr/>
          <a:lstStyle/>
          <a:p>
            <a:pPr marL="0" indent="0">
              <a:buNone/>
            </a:pPr>
            <a:r>
              <a:rPr lang="en-US" dirty="0" smtClean="0"/>
              <a:t>Steps to build the application:</a:t>
            </a:r>
          </a:p>
          <a:p>
            <a:pPr>
              <a:buClrTx/>
              <a:buFont typeface="Wingdings" panose="05000000000000000000" pitchFamily="2" charset="2"/>
              <a:buChar char="Ø"/>
            </a:pPr>
            <a:r>
              <a:rPr lang="en-US" dirty="0" smtClean="0"/>
              <a:t>Create a folder called flask and import pickle file to it</a:t>
            </a:r>
          </a:p>
          <a:p>
            <a:pPr>
              <a:buClrTx/>
              <a:buFont typeface="Wingdings" panose="05000000000000000000" pitchFamily="2" charset="2"/>
              <a:buChar char="Ø"/>
            </a:pPr>
            <a:r>
              <a:rPr lang="en-US" dirty="0" smtClean="0"/>
              <a:t>Install Anaconda</a:t>
            </a:r>
          </a:p>
          <a:p>
            <a:pPr>
              <a:buClrTx/>
              <a:buFont typeface="Wingdings" panose="05000000000000000000" pitchFamily="2" charset="2"/>
              <a:buChar char="Ø"/>
            </a:pPr>
            <a:r>
              <a:rPr lang="en-US" dirty="0" smtClean="0"/>
              <a:t>Launch </a:t>
            </a:r>
            <a:r>
              <a:rPr lang="en-US" dirty="0" err="1" smtClean="0"/>
              <a:t>Spyder</a:t>
            </a:r>
            <a:endParaRPr lang="en-US" dirty="0" smtClean="0"/>
          </a:p>
          <a:p>
            <a:pPr>
              <a:buClrTx/>
              <a:buFont typeface="Wingdings" panose="05000000000000000000" pitchFamily="2" charset="2"/>
              <a:buChar char="Ø"/>
            </a:pPr>
            <a:r>
              <a:rPr lang="en-US" dirty="0" smtClean="0"/>
              <a:t>Write the program code and save it as .</a:t>
            </a:r>
            <a:r>
              <a:rPr lang="en-US" dirty="0" err="1" smtClean="0"/>
              <a:t>py</a:t>
            </a:r>
            <a:r>
              <a:rPr lang="en-US" dirty="0" smtClean="0"/>
              <a:t> in flask folder</a:t>
            </a:r>
          </a:p>
          <a:p>
            <a:pPr>
              <a:buClrTx/>
              <a:buFont typeface="Wingdings" panose="05000000000000000000" pitchFamily="2" charset="2"/>
              <a:buChar char="Ø"/>
            </a:pPr>
            <a:r>
              <a:rPr lang="en-US" dirty="0" smtClean="0"/>
              <a:t>And also write html code on project and save it as .html in templates which is in flask folder</a:t>
            </a:r>
          </a:p>
          <a:p>
            <a:pPr>
              <a:buClrTx/>
              <a:buFont typeface="Wingdings" panose="05000000000000000000" pitchFamily="2" charset="2"/>
              <a:buChar char="Ø"/>
            </a:pPr>
            <a:r>
              <a:rPr lang="en-US" dirty="0" smtClean="0"/>
              <a:t>Open Anaconda Prompt and copy the flask path</a:t>
            </a:r>
          </a:p>
          <a:p>
            <a:pPr>
              <a:buClrTx/>
              <a:buFont typeface="Wingdings" panose="05000000000000000000" pitchFamily="2" charset="2"/>
              <a:buChar char="Ø"/>
            </a:pPr>
            <a:r>
              <a:rPr lang="en-US" dirty="0" smtClean="0"/>
              <a:t>Run the code</a:t>
            </a:r>
          </a:p>
          <a:p>
            <a:pPr>
              <a:buClrTx/>
              <a:buFont typeface="Wingdings" panose="05000000000000000000" pitchFamily="2" charset="2"/>
              <a:buChar char="Ø"/>
            </a:pPr>
            <a:r>
              <a:rPr lang="en-US" dirty="0" smtClean="0"/>
              <a:t>Open google and run </a:t>
            </a:r>
            <a:r>
              <a:rPr lang="en-US" u="sng" dirty="0">
                <a:hlinkClick r:id="rId2"/>
              </a:rPr>
              <a:t>http://</a:t>
            </a:r>
            <a:r>
              <a:rPr lang="en-US" u="sng" dirty="0" smtClean="0">
                <a:hlinkClick r:id="rId2"/>
              </a:rPr>
              <a:t>localhost:5000</a:t>
            </a:r>
            <a:r>
              <a:rPr lang="en-US" u="sng" dirty="0" smtClean="0"/>
              <a:t>  or </a:t>
            </a:r>
            <a:r>
              <a:rPr lang="en-US" u="sng" dirty="0" smtClean="0">
                <a:hlinkClick r:id="rId3"/>
              </a:rPr>
              <a:t>http://127.0.0.1.5000/</a:t>
            </a:r>
            <a:endParaRPr lang="en-US" u="sng" dirty="0" smtClean="0"/>
          </a:p>
          <a:p>
            <a:pPr>
              <a:buClrTx/>
              <a:buFont typeface="Wingdings" panose="05000000000000000000" pitchFamily="2" charset="2"/>
              <a:buChar char="Ø"/>
            </a:pPr>
            <a:r>
              <a:rPr lang="en-US" u="sng" dirty="0" smtClean="0"/>
              <a:t>We get the webpage we created</a:t>
            </a:r>
          </a:p>
          <a:p>
            <a:pPr>
              <a:buClrTx/>
              <a:buFont typeface="Wingdings" panose="05000000000000000000" pitchFamily="2" charset="2"/>
              <a:buChar char="Ø"/>
            </a:pPr>
            <a:r>
              <a:rPr lang="en-US" u="sng" dirty="0" smtClean="0"/>
              <a:t>Enter the input values and calculate the selling price.</a:t>
            </a:r>
            <a:endParaRPr lang="en-US" dirty="0" smtClean="0"/>
          </a:p>
        </p:txBody>
      </p:sp>
    </p:spTree>
    <p:extLst>
      <p:ext uri="{BB962C8B-B14F-4D97-AF65-F5344CB8AC3E}">
        <p14:creationId xmlns:p14="http://schemas.microsoft.com/office/powerpoint/2010/main" val="331422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64" y="208918"/>
            <a:ext cx="4508077" cy="2363927"/>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915" y="711396"/>
            <a:ext cx="4045158" cy="67948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807" y="3034064"/>
            <a:ext cx="6271203" cy="3429488"/>
          </a:xfrm>
          <a:prstGeom prst="rect">
            <a:avLst/>
          </a:prstGeom>
        </p:spPr>
      </p:pic>
    </p:spTree>
    <p:extLst>
      <p:ext uri="{BB962C8B-B14F-4D97-AF65-F5344CB8AC3E}">
        <p14:creationId xmlns:p14="http://schemas.microsoft.com/office/powerpoint/2010/main" val="280708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425" y="246617"/>
            <a:ext cx="2921150" cy="385464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327" y="259318"/>
            <a:ext cx="2736991" cy="3841947"/>
          </a:xfrm>
          <a:prstGeom prst="rect">
            <a:avLst/>
          </a:prstGeom>
        </p:spPr>
      </p:pic>
    </p:spTree>
    <p:extLst>
      <p:ext uri="{BB962C8B-B14F-4D97-AF65-F5344CB8AC3E}">
        <p14:creationId xmlns:p14="http://schemas.microsoft.com/office/powerpoint/2010/main" val="404023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416" y="2214283"/>
            <a:ext cx="8596668" cy="1320800"/>
          </a:xfrm>
        </p:spPr>
        <p:txBody>
          <a:bodyPr>
            <a:normAutofit/>
          </a:bodyPr>
          <a:lstStyle/>
          <a:p>
            <a:pPr algn="ctr"/>
            <a:r>
              <a:rPr lang="en-US" sz="5400" dirty="0" smtClean="0">
                <a:solidFill>
                  <a:schemeClr val="tx1"/>
                </a:solidFill>
              </a:rPr>
              <a:t>THANK YOU</a:t>
            </a:r>
            <a:endParaRPr lang="en-US" sz="5400" dirty="0">
              <a:solidFill>
                <a:schemeClr val="tx1"/>
              </a:solidFill>
            </a:endParaRPr>
          </a:p>
        </p:txBody>
      </p:sp>
    </p:spTree>
    <p:extLst>
      <p:ext uri="{BB962C8B-B14F-4D97-AF65-F5344CB8AC3E}">
        <p14:creationId xmlns:p14="http://schemas.microsoft.com/office/powerpoint/2010/main" val="84235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4800"/>
            <a:ext cx="8596668" cy="609600"/>
          </a:xfrm>
        </p:spPr>
        <p:txBody>
          <a:bodyPr>
            <a:normAutofit/>
          </a:bodyPr>
          <a:lstStyle/>
          <a:p>
            <a:r>
              <a:rPr lang="en-US" sz="3200" dirty="0" smtClean="0">
                <a:solidFill>
                  <a:schemeClr val="tx1"/>
                </a:solidFill>
              </a:rPr>
              <a:t>Project Overview</a:t>
            </a:r>
            <a:endParaRPr lang="en-US" sz="3200" dirty="0">
              <a:solidFill>
                <a:schemeClr val="tx1"/>
              </a:solidFill>
            </a:endParaRPr>
          </a:p>
        </p:txBody>
      </p:sp>
      <p:sp>
        <p:nvSpPr>
          <p:cNvPr id="3" name="Content Placeholder 2"/>
          <p:cNvSpPr>
            <a:spLocks noGrp="1"/>
          </p:cNvSpPr>
          <p:nvPr>
            <p:ph idx="1"/>
          </p:nvPr>
        </p:nvSpPr>
        <p:spPr>
          <a:xfrm>
            <a:off x="677334" y="914401"/>
            <a:ext cx="8596668" cy="5126962"/>
          </a:xfrm>
        </p:spPr>
        <p:txBody>
          <a:bodyPr>
            <a:normAutofit/>
          </a:bodyPr>
          <a:lstStyle/>
          <a:p>
            <a:pPr marL="0" indent="0">
              <a:buNone/>
            </a:pPr>
            <a:r>
              <a:rPr lang="en-US" sz="2400" dirty="0" smtClean="0">
                <a:solidFill>
                  <a:schemeClr val="tx1"/>
                </a:solidFill>
              </a:rPr>
              <a:t>Problem</a:t>
            </a:r>
            <a:r>
              <a:rPr lang="en-US" sz="2400" dirty="0" smtClean="0"/>
              <a:t> :</a:t>
            </a:r>
          </a:p>
          <a:p>
            <a:pPr>
              <a:buClr>
                <a:schemeClr val="tx1"/>
              </a:buClr>
              <a:buFont typeface="Wingdings" panose="05000000000000000000" pitchFamily="2" charset="2"/>
              <a:buChar char="Ø"/>
            </a:pPr>
            <a:r>
              <a:rPr lang="en-US" sz="2000" dirty="0" smtClean="0">
                <a:solidFill>
                  <a:schemeClr val="tx1"/>
                </a:solidFill>
              </a:rPr>
              <a:t>Used cars sales are on global </a:t>
            </a:r>
            <a:r>
              <a:rPr lang="en-US" sz="2000" dirty="0" err="1" smtClean="0">
                <a:solidFill>
                  <a:schemeClr val="tx1"/>
                </a:solidFill>
              </a:rPr>
              <a:t>increase.There</a:t>
            </a:r>
            <a:r>
              <a:rPr lang="en-US" sz="2000" dirty="0" smtClean="0">
                <a:solidFill>
                  <a:schemeClr val="tx1"/>
                </a:solidFill>
              </a:rPr>
              <a:t> is a need for used car price prediction system to effectively determine business finance and customer purchase.</a:t>
            </a:r>
          </a:p>
          <a:p>
            <a:pPr marL="0" indent="0">
              <a:buClr>
                <a:schemeClr val="tx1"/>
              </a:buClr>
              <a:buNone/>
            </a:pPr>
            <a:r>
              <a:rPr lang="en-US" sz="2400" dirty="0" smtClean="0">
                <a:solidFill>
                  <a:schemeClr val="tx1"/>
                </a:solidFill>
              </a:rPr>
              <a:t>Solution:</a:t>
            </a:r>
          </a:p>
          <a:p>
            <a:pPr>
              <a:buClr>
                <a:schemeClr val="tx1"/>
              </a:buClr>
              <a:buFont typeface="Wingdings" panose="05000000000000000000" pitchFamily="2" charset="2"/>
              <a:buChar char="Ø"/>
            </a:pPr>
            <a:r>
              <a:rPr lang="en-US" sz="2000" dirty="0" smtClean="0">
                <a:solidFill>
                  <a:schemeClr val="tx1"/>
                </a:solidFill>
              </a:rPr>
              <a:t>A model can be developed to predict and assign that price to the vehicle.</a:t>
            </a:r>
          </a:p>
          <a:p>
            <a:pPr>
              <a:buClr>
                <a:schemeClr val="tx1"/>
              </a:buClr>
              <a:buFont typeface="Wingdings" panose="05000000000000000000" pitchFamily="2" charset="2"/>
              <a:buChar char="Ø"/>
            </a:pPr>
            <a:r>
              <a:rPr lang="en-US" sz="2000" dirty="0" smtClean="0">
                <a:solidFill>
                  <a:schemeClr val="tx1"/>
                </a:solidFill>
              </a:rPr>
              <a:t>To effectively determine the worthiness of used car by studying variety of features.</a:t>
            </a:r>
          </a:p>
          <a:p>
            <a:pPr marL="0" indent="0">
              <a:buClr>
                <a:schemeClr val="tx1"/>
              </a:buClr>
              <a:buNone/>
            </a:pPr>
            <a:r>
              <a:rPr lang="en-US" sz="2400" dirty="0" smtClean="0">
                <a:solidFill>
                  <a:schemeClr val="tx1"/>
                </a:solidFill>
              </a:rPr>
              <a:t>Result:</a:t>
            </a:r>
          </a:p>
          <a:p>
            <a:pPr marL="0" indent="0">
              <a:buClr>
                <a:schemeClr val="tx1"/>
              </a:buClr>
              <a:buNone/>
            </a:pPr>
            <a:r>
              <a:rPr lang="en-US" sz="2000" dirty="0" smtClean="0">
                <a:solidFill>
                  <a:schemeClr val="tx1"/>
                </a:solidFill>
              </a:rPr>
              <a:t>To predict the actual market value considering various characteristics that helps both buyers and sellers. </a:t>
            </a:r>
            <a:endParaRPr lang="en-US" sz="2000" dirty="0">
              <a:solidFill>
                <a:schemeClr val="tx1"/>
              </a:solidFill>
            </a:endParaRPr>
          </a:p>
        </p:txBody>
      </p:sp>
    </p:spTree>
    <p:extLst>
      <p:ext uri="{BB962C8B-B14F-4D97-AF65-F5344CB8AC3E}">
        <p14:creationId xmlns:p14="http://schemas.microsoft.com/office/powerpoint/2010/main" val="311420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4094"/>
            <a:ext cx="8596668" cy="1165412"/>
          </a:xfrm>
        </p:spPr>
        <p:txBody>
          <a:bodyPr>
            <a:normAutofit/>
          </a:bodyPr>
          <a:lstStyle/>
          <a:p>
            <a:r>
              <a:rPr lang="en-US" sz="2800" dirty="0" smtClean="0">
                <a:solidFill>
                  <a:schemeClr val="tx1"/>
                </a:solidFill>
              </a:rPr>
              <a:t>Dataset Collection:</a:t>
            </a:r>
            <a:endParaRPr lang="en-US" sz="2800" dirty="0">
              <a:solidFill>
                <a:schemeClr val="tx1"/>
              </a:solidFill>
            </a:endParaRPr>
          </a:p>
        </p:txBody>
      </p:sp>
      <p:sp>
        <p:nvSpPr>
          <p:cNvPr id="3" name="Content Placeholder 2"/>
          <p:cNvSpPr>
            <a:spLocks noGrp="1"/>
          </p:cNvSpPr>
          <p:nvPr>
            <p:ph idx="1"/>
          </p:nvPr>
        </p:nvSpPr>
        <p:spPr>
          <a:xfrm>
            <a:off x="677334" y="1452282"/>
            <a:ext cx="8596668" cy="4589080"/>
          </a:xfrm>
        </p:spPr>
        <p:txBody>
          <a:bodyPr>
            <a:normAutofit/>
          </a:bodyPr>
          <a:lstStyle/>
          <a:p>
            <a:pPr>
              <a:buClrTx/>
              <a:buFont typeface="Wingdings" panose="05000000000000000000" pitchFamily="2" charset="2"/>
              <a:buChar char="Ø"/>
            </a:pPr>
            <a:r>
              <a:rPr lang="en-US" sz="2400" dirty="0" smtClean="0"/>
              <a:t>For accurate and real time analysis, dataset is collected from </a:t>
            </a:r>
            <a:r>
              <a:rPr lang="en-US" sz="2400" dirty="0" err="1" smtClean="0"/>
              <a:t>Kaggle</a:t>
            </a:r>
            <a:r>
              <a:rPr lang="en-US" sz="2400" dirty="0" smtClean="0"/>
              <a:t> site.</a:t>
            </a:r>
          </a:p>
          <a:p>
            <a:pPr>
              <a:buClrTx/>
              <a:buFont typeface="Wingdings" panose="05000000000000000000" pitchFamily="2" charset="2"/>
              <a:buChar char="Ø"/>
            </a:pPr>
            <a:r>
              <a:rPr lang="en-US" sz="2400" dirty="0" smtClean="0"/>
              <a:t>After collecting save it as .csv file in drive.</a:t>
            </a:r>
          </a:p>
          <a:p>
            <a:pPr>
              <a:buClrTx/>
              <a:buFont typeface="Wingdings" panose="05000000000000000000" pitchFamily="2" charset="2"/>
              <a:buChar char="Ø"/>
            </a:pPr>
            <a:r>
              <a:rPr lang="en-US" sz="2400" dirty="0" smtClean="0"/>
              <a:t>It contains 9 columns and 301 rows.</a:t>
            </a:r>
          </a:p>
          <a:p>
            <a:pPr marL="0" indent="0">
              <a:buClrTx/>
              <a:buNone/>
            </a:pPr>
            <a:endParaRPr lang="en-US" sz="24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25" y="3554087"/>
            <a:ext cx="10488704" cy="2936360"/>
          </a:xfrm>
          <a:prstGeom prst="rect">
            <a:avLst/>
          </a:prstGeom>
        </p:spPr>
      </p:pic>
    </p:spTree>
    <p:extLst>
      <p:ext uri="{BB962C8B-B14F-4D97-AF65-F5344CB8AC3E}">
        <p14:creationId xmlns:p14="http://schemas.microsoft.com/office/powerpoint/2010/main" val="90917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9247"/>
          </a:xfrm>
        </p:spPr>
        <p:txBody>
          <a:bodyPr>
            <a:normAutofit/>
          </a:bodyPr>
          <a:lstStyle/>
          <a:p>
            <a:r>
              <a:rPr lang="en-US" sz="3200" dirty="0" smtClean="0">
                <a:solidFill>
                  <a:schemeClr val="tx1"/>
                </a:solidFill>
              </a:rPr>
              <a:t>Data Preprocessing</a:t>
            </a:r>
            <a:endParaRPr lang="en-US" sz="3200" dirty="0">
              <a:solidFill>
                <a:schemeClr val="tx1"/>
              </a:solidFill>
            </a:endParaRPr>
          </a:p>
        </p:txBody>
      </p:sp>
      <p:sp>
        <p:nvSpPr>
          <p:cNvPr id="3" name="Content Placeholder 2"/>
          <p:cNvSpPr>
            <a:spLocks noGrp="1"/>
          </p:cNvSpPr>
          <p:nvPr>
            <p:ph idx="1"/>
          </p:nvPr>
        </p:nvSpPr>
        <p:spPr>
          <a:xfrm>
            <a:off x="677334" y="1308847"/>
            <a:ext cx="8663890" cy="4732515"/>
          </a:xfrm>
        </p:spPr>
        <p:txBody>
          <a:bodyPr/>
          <a:lstStyle/>
          <a:p>
            <a:pPr marL="0" indent="0">
              <a:buNone/>
            </a:pPr>
            <a:r>
              <a:rPr lang="en-US" dirty="0" smtClean="0">
                <a:solidFill>
                  <a:schemeClr val="tx1"/>
                </a:solidFill>
              </a:rPr>
              <a:t>Data preprocessing means </a:t>
            </a:r>
            <a:r>
              <a:rPr lang="en-US" dirty="0">
                <a:solidFill>
                  <a:schemeClr val="tx1"/>
                </a:solidFill>
              </a:rPr>
              <a:t>we will be preprocessing the dataset that is collected. Preprocessing includes:</a:t>
            </a:r>
          </a:p>
          <a:p>
            <a:pPr fontAlgn="base">
              <a:buClrTx/>
              <a:buFont typeface="Wingdings" panose="05000000000000000000" pitchFamily="2" charset="2"/>
              <a:buChar char="Ø"/>
            </a:pPr>
            <a:r>
              <a:rPr lang="en-US" dirty="0">
                <a:solidFill>
                  <a:schemeClr val="tx1"/>
                </a:solidFill>
              </a:rPr>
              <a:t>Handling the null values</a:t>
            </a:r>
            <a:r>
              <a:rPr lang="en-US" dirty="0" smtClean="0">
                <a:solidFill>
                  <a:schemeClr val="tx1"/>
                </a:solidFill>
              </a:rPr>
              <a:t>.</a:t>
            </a:r>
            <a:endParaRPr lang="en-US" dirty="0">
              <a:solidFill>
                <a:schemeClr val="tx1"/>
              </a:solidFill>
            </a:endParaRPr>
          </a:p>
          <a:p>
            <a:pPr fontAlgn="base">
              <a:buClrTx/>
              <a:buFont typeface="Wingdings" panose="05000000000000000000" pitchFamily="2" charset="2"/>
              <a:buChar char="Ø"/>
            </a:pPr>
            <a:r>
              <a:rPr lang="en-US" dirty="0" smtClean="0">
                <a:solidFill>
                  <a:schemeClr val="tx1"/>
                </a:solidFill>
              </a:rPr>
              <a:t>Handling </a:t>
            </a:r>
            <a:r>
              <a:rPr lang="en-US" dirty="0">
                <a:solidFill>
                  <a:schemeClr val="tx1"/>
                </a:solidFill>
              </a:rPr>
              <a:t>the categorical values if any.</a:t>
            </a:r>
          </a:p>
          <a:p>
            <a:pPr fontAlgn="base">
              <a:buClrTx/>
              <a:buFont typeface="Wingdings" panose="05000000000000000000" pitchFamily="2" charset="2"/>
              <a:buChar char="Ø"/>
            </a:pPr>
            <a:r>
              <a:rPr lang="en-US" dirty="0">
                <a:solidFill>
                  <a:schemeClr val="tx1"/>
                </a:solidFill>
              </a:rPr>
              <a:t>Normalize the data if required.</a:t>
            </a:r>
          </a:p>
          <a:p>
            <a:pPr fontAlgn="base">
              <a:buClrTx/>
              <a:buFont typeface="Wingdings" panose="05000000000000000000" pitchFamily="2" charset="2"/>
              <a:buChar char="Ø"/>
            </a:pPr>
            <a:r>
              <a:rPr lang="en-US" dirty="0">
                <a:solidFill>
                  <a:schemeClr val="tx1"/>
                </a:solidFill>
              </a:rPr>
              <a:t>Identify the dependent and independent variables.</a:t>
            </a:r>
          </a:p>
          <a:p>
            <a:pPr fontAlgn="base">
              <a:buClrTx/>
              <a:buFont typeface="Wingdings" panose="05000000000000000000" pitchFamily="2" charset="2"/>
              <a:buChar char="Ø"/>
            </a:pPr>
            <a:r>
              <a:rPr lang="en-US" dirty="0">
                <a:solidFill>
                  <a:schemeClr val="tx1"/>
                </a:solidFill>
              </a:rPr>
              <a:t>Split the dataset into train and test sets.</a:t>
            </a:r>
          </a:p>
          <a:p>
            <a:pPr fontAlgn="base">
              <a:buClrTx/>
              <a:buFont typeface="Wingdings" panose="05000000000000000000" pitchFamily="2" charset="2"/>
              <a:buChar char="Ø"/>
            </a:pPr>
            <a:endParaRPr lang="en-US" dirty="0" smtClean="0">
              <a:solidFill>
                <a:schemeClr val="tx1"/>
              </a:solidFill>
            </a:endParaRPr>
          </a:p>
        </p:txBody>
      </p:sp>
    </p:spTree>
    <p:extLst>
      <p:ext uri="{BB962C8B-B14F-4D97-AF65-F5344CB8AC3E}">
        <p14:creationId xmlns:p14="http://schemas.microsoft.com/office/powerpoint/2010/main" val="118547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267" y="2464657"/>
            <a:ext cx="8976710" cy="1866996"/>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52" y="4435681"/>
            <a:ext cx="5301805" cy="1390308"/>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06" y="5930017"/>
            <a:ext cx="8053970" cy="858050"/>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726" y="0"/>
            <a:ext cx="3266192" cy="1979707"/>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267" y="2153491"/>
            <a:ext cx="3949903" cy="311166"/>
          </a:xfrm>
          <a:prstGeom prst="rect">
            <a:avLst/>
          </a:prstGeom>
        </p:spPr>
      </p:pic>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8006" y="5825989"/>
            <a:ext cx="4026107" cy="323867"/>
          </a:xfrm>
          <a:prstGeom prst="rect">
            <a:avLst/>
          </a:prstGeom>
        </p:spPr>
      </p:pic>
    </p:spTree>
    <p:extLst>
      <p:ext uri="{BB962C8B-B14F-4D97-AF65-F5344CB8AC3E}">
        <p14:creationId xmlns:p14="http://schemas.microsoft.com/office/powerpoint/2010/main" val="78400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663019" cy="842682"/>
          </a:xfrm>
        </p:spPr>
        <p:txBody>
          <a:bodyPr>
            <a:normAutofit fontScale="90000"/>
          </a:bodyPr>
          <a:lstStyle/>
          <a:p>
            <a:r>
              <a:rPr lang="en-US" sz="2800" dirty="0">
                <a:solidFill>
                  <a:schemeClr val="tx1"/>
                </a:solidFill>
              </a:rPr>
              <a:t>Finding out feature importance to eliminate unwanted features</a:t>
            </a:r>
            <a:r>
              <a:rPr lang="en-US" dirty="0"/>
              <a:t/>
            </a:r>
            <a:br>
              <a:rPr lang="en-US" dirty="0"/>
            </a:br>
            <a:r>
              <a:rPr lang="en-US" dirty="0" smtClean="0"/>
              <a:t/>
            </a:r>
            <a:br>
              <a:rPr lang="en-US" dirty="0" smtClean="0"/>
            </a:br>
            <a:r>
              <a:rPr lang="en-US" sz="2400" dirty="0" smtClean="0">
                <a:solidFill>
                  <a:schemeClr val="tx1"/>
                </a:solidFill>
              </a:rPr>
              <a:t>The </a:t>
            </a:r>
            <a:r>
              <a:rPr lang="en-US" sz="2400" dirty="0" err="1">
                <a:solidFill>
                  <a:schemeClr val="tx1"/>
                </a:solidFill>
              </a:rPr>
              <a:t>extratressregressor</a:t>
            </a:r>
            <a:r>
              <a:rPr lang="en-US" sz="2400" dirty="0">
                <a:solidFill>
                  <a:schemeClr val="tx1"/>
                </a:solidFill>
              </a:rPr>
              <a:t> library allows you to view feature </a:t>
            </a:r>
            <a:r>
              <a:rPr lang="en-US" sz="2400" dirty="0" err="1">
                <a:solidFill>
                  <a:schemeClr val="tx1"/>
                </a:solidFill>
              </a:rPr>
              <a:t>importances</a:t>
            </a:r>
            <a:r>
              <a:rPr lang="en-US" sz="2400" dirty="0">
                <a:solidFill>
                  <a:schemeClr val="tx1"/>
                </a:solidFill>
              </a:rPr>
              <a:t> and thereby remove the less important features from the data. It is always advised to remove the unnecessary feature because they can definitely yield better accuracy scores.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83" y="2885068"/>
            <a:ext cx="9519139" cy="2844946"/>
          </a:xfrm>
          <a:prstGeom prst="rect">
            <a:avLst/>
          </a:prstGeom>
        </p:spPr>
      </p:pic>
    </p:spTree>
    <p:extLst>
      <p:ext uri="{BB962C8B-B14F-4D97-AF65-F5344CB8AC3E}">
        <p14:creationId xmlns:p14="http://schemas.microsoft.com/office/powerpoint/2010/main" val="69811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3082"/>
            <a:ext cx="8596668" cy="582706"/>
          </a:xfrm>
        </p:spPr>
        <p:txBody>
          <a:bodyPr>
            <a:normAutofit/>
          </a:bodyPr>
          <a:lstStyle/>
          <a:p>
            <a:r>
              <a:rPr lang="en-US" sz="3200" dirty="0" smtClean="0">
                <a:solidFill>
                  <a:schemeClr val="tx1"/>
                </a:solidFill>
              </a:rPr>
              <a:t>Model Building</a:t>
            </a:r>
            <a:endParaRPr lang="en-US" sz="3200" dirty="0">
              <a:solidFill>
                <a:schemeClr val="tx1"/>
              </a:solidFill>
            </a:endParaRPr>
          </a:p>
        </p:txBody>
      </p:sp>
      <p:sp>
        <p:nvSpPr>
          <p:cNvPr id="3" name="Content Placeholder 2"/>
          <p:cNvSpPr>
            <a:spLocks noGrp="1"/>
          </p:cNvSpPr>
          <p:nvPr>
            <p:ph idx="1"/>
          </p:nvPr>
        </p:nvSpPr>
        <p:spPr>
          <a:xfrm>
            <a:off x="677334" y="1030941"/>
            <a:ext cx="8596668" cy="5010422"/>
          </a:xfrm>
        </p:spPr>
        <p:txBody>
          <a:bodyPr>
            <a:normAutofit/>
          </a:bodyPr>
          <a:lstStyle/>
          <a:p>
            <a:pPr>
              <a:buClrTx/>
              <a:buFont typeface="Wingdings" panose="05000000000000000000" pitchFamily="2" charset="2"/>
              <a:buChar char="Ø"/>
            </a:pPr>
            <a:r>
              <a:rPr lang="en-US" sz="2000" dirty="0"/>
              <a:t>In regression analysis, model building is the process of developing a probabilistic model that best describes the relationship between the dependent and independent variables</a:t>
            </a:r>
            <a:r>
              <a:rPr lang="en-US" sz="2000" dirty="0" smtClean="0"/>
              <a:t>.</a:t>
            </a:r>
          </a:p>
          <a:p>
            <a:pPr>
              <a:buClrTx/>
              <a:buFont typeface="Wingdings" panose="05000000000000000000" pitchFamily="2" charset="2"/>
              <a:buChar char="Ø"/>
            </a:pPr>
            <a:r>
              <a:rPr lang="en-US" sz="2000" dirty="0"/>
              <a:t>There are several Machine learning algorithms to be used depending on the data you are going to process such as images, sound, text, and numerical values</a:t>
            </a:r>
            <a:r>
              <a:rPr lang="en-US" sz="2000" dirty="0" smtClean="0"/>
              <a:t>.</a:t>
            </a:r>
          </a:p>
          <a:p>
            <a:pPr>
              <a:buClrTx/>
              <a:buFont typeface="Wingdings" panose="05000000000000000000" pitchFamily="2" charset="2"/>
              <a:buChar char="Ø"/>
            </a:pPr>
            <a:r>
              <a:rPr lang="en-US" sz="2000" dirty="0" smtClean="0"/>
              <a:t>We are choosing Random Forest </a:t>
            </a:r>
            <a:r>
              <a:rPr lang="en-US" sz="2000" dirty="0" err="1" smtClean="0"/>
              <a:t>Regressor</a:t>
            </a:r>
            <a:r>
              <a:rPr lang="en-US" sz="2000" dirty="0" smtClean="0"/>
              <a:t> model to build the model. Because, Prediction </a:t>
            </a:r>
            <a:r>
              <a:rPr lang="en-US" sz="2000" dirty="0"/>
              <a:t>based on the trees is more accurate because it takes into account many predictions. These algorithms are more stable because any changes in dataset can impact one tree but not the forest of trees.</a:t>
            </a:r>
          </a:p>
          <a:p>
            <a:pPr>
              <a:buClrTx/>
              <a:buFont typeface="Wingdings" panose="05000000000000000000" pitchFamily="2" charset="2"/>
              <a:buChar char="Ø"/>
            </a:pPr>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176" y="4751061"/>
            <a:ext cx="5315223" cy="1784442"/>
          </a:xfrm>
          <a:prstGeom prst="rect">
            <a:avLst/>
          </a:prstGeom>
        </p:spPr>
      </p:pic>
    </p:spTree>
    <p:extLst>
      <p:ext uri="{BB962C8B-B14F-4D97-AF65-F5344CB8AC3E}">
        <p14:creationId xmlns:p14="http://schemas.microsoft.com/office/powerpoint/2010/main" val="327509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541" y="1558969"/>
            <a:ext cx="5040867" cy="369332"/>
          </a:xfrm>
          <a:prstGeom prst="rect">
            <a:avLst/>
          </a:prstGeom>
        </p:spPr>
        <p:txBody>
          <a:bodyPr wrap="none">
            <a:spAutoFit/>
          </a:bodyPr>
          <a:lstStyle/>
          <a:p>
            <a:pPr marL="285750" indent="-285750">
              <a:buFont typeface="Wingdings" panose="05000000000000000000" pitchFamily="2" charset="2"/>
              <a:buChar char="Ø"/>
            </a:pPr>
            <a:r>
              <a:rPr lang="en-US" dirty="0" smtClean="0"/>
              <a:t>Next we </a:t>
            </a:r>
            <a:r>
              <a:rPr lang="en-US" dirty="0"/>
              <a:t>predict the data and find accuracy.</a:t>
            </a:r>
          </a:p>
        </p:txBody>
      </p:sp>
      <p:sp>
        <p:nvSpPr>
          <p:cNvPr id="3" name="Rectangle 2"/>
          <p:cNvSpPr/>
          <p:nvPr/>
        </p:nvSpPr>
        <p:spPr>
          <a:xfrm>
            <a:off x="878541" y="444225"/>
            <a:ext cx="8615083" cy="923330"/>
          </a:xfrm>
          <a:prstGeom prst="rect">
            <a:avLst/>
          </a:prstGeom>
        </p:spPr>
        <p:txBody>
          <a:bodyPr wrap="square">
            <a:spAutoFit/>
          </a:bodyPr>
          <a:lstStyle/>
          <a:p>
            <a:pPr marL="285750" indent="-285750">
              <a:buFont typeface="Wingdings" panose="05000000000000000000" pitchFamily="2" charset="2"/>
              <a:buChar char="Ø"/>
            </a:pPr>
            <a:r>
              <a:rPr lang="en-US" dirty="0" smtClean="0">
                <a:solidFill>
                  <a:srgbClr val="000000"/>
                </a:solidFill>
                <a:latin typeface="+mj-lt"/>
              </a:rPr>
              <a:t>Next </a:t>
            </a:r>
            <a:r>
              <a:rPr lang="en-US" dirty="0">
                <a:solidFill>
                  <a:srgbClr val="000000"/>
                </a:solidFill>
                <a:latin typeface="+mj-lt"/>
              </a:rPr>
              <a:t>we will be evaluating the model built. We will be using the test set for evaluation. The test set is given to the model for prediction and prediction values are stored in another variable called </a:t>
            </a:r>
            <a:r>
              <a:rPr lang="en-US" dirty="0" err="1">
                <a:solidFill>
                  <a:srgbClr val="000000"/>
                </a:solidFill>
                <a:latin typeface="+mj-lt"/>
              </a:rPr>
              <a:t>y_pred</a:t>
            </a:r>
            <a:r>
              <a:rPr lang="en-US" dirty="0">
                <a:solidFill>
                  <a:srgbClr val="000000"/>
                </a:solidFill>
                <a:latin typeface="+mj-lt"/>
              </a:rPr>
              <a:t>. </a:t>
            </a:r>
            <a:endParaRPr lang="en-US" dirty="0">
              <a:latin typeface="+mj-lt"/>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243" y="2119715"/>
            <a:ext cx="6439231" cy="3956253"/>
          </a:xfrm>
          <a:prstGeom prst="rect">
            <a:avLst/>
          </a:prstGeom>
        </p:spPr>
      </p:pic>
    </p:spTree>
    <p:extLst>
      <p:ext uri="{BB962C8B-B14F-4D97-AF65-F5344CB8AC3E}">
        <p14:creationId xmlns:p14="http://schemas.microsoft.com/office/powerpoint/2010/main" val="225223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3436"/>
            <a:ext cx="8596668" cy="555812"/>
          </a:xfrm>
        </p:spPr>
        <p:txBody>
          <a:bodyPr>
            <a:normAutofit/>
          </a:bodyPr>
          <a:lstStyle/>
          <a:p>
            <a:r>
              <a:rPr lang="en-US" sz="2400" dirty="0" smtClean="0">
                <a:solidFill>
                  <a:schemeClr val="tx1"/>
                </a:solidFill>
              </a:rPr>
              <a:t>Data visualization</a:t>
            </a:r>
            <a:endParaRPr lang="en-US" sz="2400" dirty="0">
              <a:solidFill>
                <a:schemeClr val="tx1"/>
              </a:solidFill>
            </a:endParaRP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581" y="785803"/>
            <a:ext cx="3702375" cy="2262197"/>
          </a:xfr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699248"/>
            <a:ext cx="3967912" cy="2580153"/>
          </a:xfrm>
          <a:prstGeom prst="rect">
            <a:avLst/>
          </a:prstGeom>
        </p:spPr>
      </p:pic>
      <p:sp>
        <p:nvSpPr>
          <p:cNvPr id="8" name="Rectangle 7"/>
          <p:cNvSpPr/>
          <p:nvPr/>
        </p:nvSpPr>
        <p:spPr>
          <a:xfrm>
            <a:off x="614581" y="3279401"/>
            <a:ext cx="10237694" cy="1877437"/>
          </a:xfrm>
          <a:prstGeom prst="rect">
            <a:avLst/>
          </a:prstGeom>
        </p:spPr>
        <p:txBody>
          <a:bodyPr wrap="square">
            <a:spAutoFit/>
          </a:bodyPr>
          <a:lstStyle/>
          <a:p>
            <a:r>
              <a:rPr lang="en-US" sz="2400" dirty="0" smtClean="0"/>
              <a:t>Saving </a:t>
            </a:r>
            <a:r>
              <a:rPr lang="en-US" sz="2400" dirty="0"/>
              <a:t>the Model</a:t>
            </a:r>
            <a:br>
              <a:rPr lang="en-US" sz="2400" dirty="0"/>
            </a:br>
            <a:r>
              <a:rPr lang="en-US" sz="2000" dirty="0"/>
              <a:t/>
            </a:r>
            <a:br>
              <a:rPr lang="en-US" sz="2000" dirty="0"/>
            </a:br>
            <a:r>
              <a:rPr lang="en-US" dirty="0"/>
              <a:t>To use the Flask framework for deployment, it is necessary to pack this whole model and import it into the python file for creating web applications. Hence we dump our model into the pickle file using the given code.</a:t>
            </a:r>
            <a:r>
              <a:rPr lang="en-US" dirty="0"/>
              <a:t> </a:t>
            </a:r>
            <a:br>
              <a:rPr lang="en-US" dirty="0"/>
            </a:br>
            <a:endParaRPr lang="en-US" dirty="0"/>
          </a:p>
        </p:txBody>
      </p:sp>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7703" y="5388239"/>
            <a:ext cx="4815401" cy="907158"/>
          </a:xfrm>
          <a:prstGeom prst="rect">
            <a:avLst/>
          </a:prstGeom>
        </p:spPr>
      </p:pic>
    </p:spTree>
    <p:extLst>
      <p:ext uri="{BB962C8B-B14F-4D97-AF65-F5344CB8AC3E}">
        <p14:creationId xmlns:p14="http://schemas.microsoft.com/office/powerpoint/2010/main" val="12809950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205</TotalTime>
  <Words>430</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CAR RESALE VALUE PREDICTION</vt:lpstr>
      <vt:lpstr>Project Overview</vt:lpstr>
      <vt:lpstr>Dataset Collection:</vt:lpstr>
      <vt:lpstr>Data Preprocessing</vt:lpstr>
      <vt:lpstr>PowerPoint Presentation</vt:lpstr>
      <vt:lpstr>Finding out feature importance to eliminate unwanted features  The extratressregressor library allows you to view feature importances and thereby remove the less important features from the data. It is always advised to remove the unnecessary feature because they can definitely yield better accuracy scores.</vt:lpstr>
      <vt:lpstr>Model Building</vt:lpstr>
      <vt:lpstr>PowerPoint Presentation</vt:lpstr>
      <vt:lpstr>Data visualization</vt:lpstr>
      <vt:lpstr>Application Building</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RESALE VALUE PREDICTION</dc:title>
  <dc:creator>manisahithi</dc:creator>
  <cp:lastModifiedBy>manisahithi</cp:lastModifiedBy>
  <cp:revision>18</cp:revision>
  <dcterms:created xsi:type="dcterms:W3CDTF">2021-07-25T04:16:30Z</dcterms:created>
  <dcterms:modified xsi:type="dcterms:W3CDTF">2021-07-25T07:41:54Z</dcterms:modified>
</cp:coreProperties>
</file>