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63" r:id="rId2"/>
    <p:sldId id="287" r:id="rId3"/>
    <p:sldId id="257" r:id="rId4"/>
    <p:sldId id="291" r:id="rId5"/>
    <p:sldId id="293" r:id="rId6"/>
    <p:sldId id="260" r:id="rId7"/>
    <p:sldId id="261" r:id="rId8"/>
    <p:sldId id="297" r:id="rId9"/>
    <p:sldId id="310" r:id="rId10"/>
    <p:sldId id="299" r:id="rId11"/>
    <p:sldId id="309" r:id="rId12"/>
    <p:sldId id="313" r:id="rId13"/>
    <p:sldId id="320" r:id="rId14"/>
    <p:sldId id="319" r:id="rId15"/>
    <p:sldId id="303" r:id="rId16"/>
    <p:sldId id="315" r:id="rId17"/>
    <p:sldId id="305" r:id="rId18"/>
    <p:sldId id="308" r:id="rId19"/>
    <p:sldId id="321" r:id="rId20"/>
    <p:sldId id="302" r:id="rId21"/>
    <p:sldId id="28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1651" autoAdjust="0"/>
    <p:restoredTop sz="94660"/>
  </p:normalViewPr>
  <p:slideViewPr>
    <p:cSldViewPr snapToGrid="0">
      <p:cViewPr varScale="1">
        <p:scale>
          <a:sx n="87" d="100"/>
          <a:sy n="87" d="100"/>
        </p:scale>
        <p:origin x="-682" y="-8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A0B73A2-ECA9-4F59-A26D-15A3B49AFB2C}" type="datetimeFigureOut">
              <a:rPr lang="en-US" smtClean="0"/>
              <a:pPr/>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D7F1F-6567-4BEB-AC9F-06A5FDC9C569}" type="slidenum">
              <a:rPr lang="en-US" smtClean="0"/>
              <a:pPr/>
              <a:t>‹#›</a:t>
            </a:fld>
            <a:endParaRPr lang="en-US"/>
          </a:p>
        </p:txBody>
      </p:sp>
    </p:spTree>
    <p:extLst>
      <p:ext uri="{BB962C8B-B14F-4D97-AF65-F5344CB8AC3E}">
        <p14:creationId xmlns:p14="http://schemas.microsoft.com/office/powerpoint/2010/main" xmlns="" val="1093362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0B73A2-ECA9-4F59-A26D-15A3B49AFB2C}" type="datetimeFigureOut">
              <a:rPr lang="en-US" smtClean="0"/>
              <a:pPr/>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D7F1F-6567-4BEB-AC9F-06A5FDC9C569}" type="slidenum">
              <a:rPr lang="en-US" smtClean="0"/>
              <a:pPr/>
              <a:t>‹#›</a:t>
            </a:fld>
            <a:endParaRPr lang="en-US"/>
          </a:p>
        </p:txBody>
      </p:sp>
    </p:spTree>
    <p:extLst>
      <p:ext uri="{BB962C8B-B14F-4D97-AF65-F5344CB8AC3E}">
        <p14:creationId xmlns:p14="http://schemas.microsoft.com/office/powerpoint/2010/main" xmlns="" val="3660951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0B73A2-ECA9-4F59-A26D-15A3B49AFB2C}" type="datetimeFigureOut">
              <a:rPr lang="en-US" smtClean="0"/>
              <a:pPr/>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D7F1F-6567-4BEB-AC9F-06A5FDC9C569}" type="slidenum">
              <a:rPr lang="en-US" smtClean="0"/>
              <a:pPr/>
              <a:t>‹#›</a:t>
            </a:fld>
            <a:endParaRPr lang="en-US"/>
          </a:p>
        </p:txBody>
      </p:sp>
    </p:spTree>
    <p:extLst>
      <p:ext uri="{BB962C8B-B14F-4D97-AF65-F5344CB8AC3E}">
        <p14:creationId xmlns:p14="http://schemas.microsoft.com/office/powerpoint/2010/main" xmlns="" val="478371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0B73A2-ECA9-4F59-A26D-15A3B49AFB2C}" type="datetimeFigureOut">
              <a:rPr lang="en-US" smtClean="0"/>
              <a:pPr/>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D7F1F-6567-4BEB-AC9F-06A5FDC9C569}" type="slidenum">
              <a:rPr lang="en-US" smtClean="0"/>
              <a:pPr/>
              <a:t>‹#›</a:t>
            </a:fld>
            <a:endParaRPr lang="en-US"/>
          </a:p>
        </p:txBody>
      </p:sp>
    </p:spTree>
    <p:extLst>
      <p:ext uri="{BB962C8B-B14F-4D97-AF65-F5344CB8AC3E}">
        <p14:creationId xmlns:p14="http://schemas.microsoft.com/office/powerpoint/2010/main" xmlns="" val="3871935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0B73A2-ECA9-4F59-A26D-15A3B49AFB2C}" type="datetimeFigureOut">
              <a:rPr lang="en-US" smtClean="0"/>
              <a:pPr/>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D7F1F-6567-4BEB-AC9F-06A5FDC9C569}" type="slidenum">
              <a:rPr lang="en-US" smtClean="0"/>
              <a:pPr/>
              <a:t>‹#›</a:t>
            </a:fld>
            <a:endParaRPr lang="en-US"/>
          </a:p>
        </p:txBody>
      </p:sp>
    </p:spTree>
    <p:extLst>
      <p:ext uri="{BB962C8B-B14F-4D97-AF65-F5344CB8AC3E}">
        <p14:creationId xmlns:p14="http://schemas.microsoft.com/office/powerpoint/2010/main" xmlns="" val="3994228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0B73A2-ECA9-4F59-A26D-15A3B49AFB2C}" type="datetimeFigureOut">
              <a:rPr lang="en-US" smtClean="0"/>
              <a:pPr/>
              <a:t>5/6/2025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FD7F1F-6567-4BEB-AC9F-06A5FDC9C569}" type="slidenum">
              <a:rPr lang="en-US" smtClean="0"/>
              <a:pPr/>
              <a:t>‹#›</a:t>
            </a:fld>
            <a:endParaRPr lang="en-US"/>
          </a:p>
        </p:txBody>
      </p:sp>
    </p:spTree>
    <p:extLst>
      <p:ext uri="{BB962C8B-B14F-4D97-AF65-F5344CB8AC3E}">
        <p14:creationId xmlns:p14="http://schemas.microsoft.com/office/powerpoint/2010/main" xmlns="" val="3208474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0B73A2-ECA9-4F59-A26D-15A3B49AFB2C}" type="datetimeFigureOut">
              <a:rPr lang="en-US" smtClean="0"/>
              <a:pPr/>
              <a:t>5/6/2025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FD7F1F-6567-4BEB-AC9F-06A5FDC9C569}" type="slidenum">
              <a:rPr lang="en-US" smtClean="0"/>
              <a:pPr/>
              <a:t>‹#›</a:t>
            </a:fld>
            <a:endParaRPr lang="en-US"/>
          </a:p>
        </p:txBody>
      </p:sp>
    </p:spTree>
    <p:extLst>
      <p:ext uri="{BB962C8B-B14F-4D97-AF65-F5344CB8AC3E}">
        <p14:creationId xmlns:p14="http://schemas.microsoft.com/office/powerpoint/2010/main" xmlns="" val="3882007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0B73A2-ECA9-4F59-A26D-15A3B49AFB2C}" type="datetimeFigureOut">
              <a:rPr lang="en-US" smtClean="0"/>
              <a:pPr/>
              <a:t>5/6/2025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FD7F1F-6567-4BEB-AC9F-06A5FDC9C569}" type="slidenum">
              <a:rPr lang="en-US" smtClean="0"/>
              <a:pPr/>
              <a:t>‹#›</a:t>
            </a:fld>
            <a:endParaRPr lang="en-US"/>
          </a:p>
        </p:txBody>
      </p:sp>
    </p:spTree>
    <p:extLst>
      <p:ext uri="{BB962C8B-B14F-4D97-AF65-F5344CB8AC3E}">
        <p14:creationId xmlns:p14="http://schemas.microsoft.com/office/powerpoint/2010/main" xmlns="" val="3879806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0B73A2-ECA9-4F59-A26D-15A3B49AFB2C}" type="datetimeFigureOut">
              <a:rPr lang="en-US" smtClean="0"/>
              <a:pPr/>
              <a:t>5/6/2025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FD7F1F-6567-4BEB-AC9F-06A5FDC9C569}" type="slidenum">
              <a:rPr lang="en-US" smtClean="0"/>
              <a:pPr/>
              <a:t>‹#›</a:t>
            </a:fld>
            <a:endParaRPr lang="en-US"/>
          </a:p>
        </p:txBody>
      </p:sp>
    </p:spTree>
    <p:extLst>
      <p:ext uri="{BB962C8B-B14F-4D97-AF65-F5344CB8AC3E}">
        <p14:creationId xmlns:p14="http://schemas.microsoft.com/office/powerpoint/2010/main" xmlns="" val="1303155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0B73A2-ECA9-4F59-A26D-15A3B49AFB2C}" type="datetimeFigureOut">
              <a:rPr lang="en-US" smtClean="0"/>
              <a:pPr/>
              <a:t>5/6/2025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FD7F1F-6567-4BEB-AC9F-06A5FDC9C569}" type="slidenum">
              <a:rPr lang="en-US" smtClean="0"/>
              <a:pPr/>
              <a:t>‹#›</a:t>
            </a:fld>
            <a:endParaRPr lang="en-US"/>
          </a:p>
        </p:txBody>
      </p:sp>
    </p:spTree>
    <p:extLst>
      <p:ext uri="{BB962C8B-B14F-4D97-AF65-F5344CB8AC3E}">
        <p14:creationId xmlns:p14="http://schemas.microsoft.com/office/powerpoint/2010/main" xmlns="" val="2539185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0B73A2-ECA9-4F59-A26D-15A3B49AFB2C}" type="datetimeFigureOut">
              <a:rPr lang="en-US" smtClean="0"/>
              <a:pPr/>
              <a:t>5/6/2025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FD7F1F-6567-4BEB-AC9F-06A5FDC9C569}" type="slidenum">
              <a:rPr lang="en-US" smtClean="0"/>
              <a:pPr/>
              <a:t>‹#›</a:t>
            </a:fld>
            <a:endParaRPr lang="en-US"/>
          </a:p>
        </p:txBody>
      </p:sp>
    </p:spTree>
    <p:extLst>
      <p:ext uri="{BB962C8B-B14F-4D97-AF65-F5344CB8AC3E}">
        <p14:creationId xmlns:p14="http://schemas.microsoft.com/office/powerpoint/2010/main" xmlns="" val="4024119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0B73A2-ECA9-4F59-A26D-15A3B49AFB2C}" type="datetimeFigureOut">
              <a:rPr lang="en-US" smtClean="0"/>
              <a:pPr/>
              <a:t>5/6/2025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FD7F1F-6567-4BEB-AC9F-06A5FDC9C569}" type="slidenum">
              <a:rPr lang="en-US" smtClean="0"/>
              <a:pPr/>
              <a:t>‹#›</a:t>
            </a:fld>
            <a:endParaRPr lang="en-US"/>
          </a:p>
        </p:txBody>
      </p:sp>
    </p:spTree>
    <p:extLst>
      <p:ext uri="{BB962C8B-B14F-4D97-AF65-F5344CB8AC3E}">
        <p14:creationId xmlns:p14="http://schemas.microsoft.com/office/powerpoint/2010/main" xmlns="" val="1067402719"/>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A plane flying in the sky">
            <a:extLst>
              <a:ext uri="{FF2B5EF4-FFF2-40B4-BE49-F238E27FC236}">
                <a16:creationId xmlns:a16="http://schemas.microsoft.com/office/drawing/2014/main" xmlns="" id="{6B76BEA9-7947-B2AB-F6FE-6B3F469BAB1F}"/>
              </a:ext>
            </a:extLst>
          </p:cNvPr>
          <p:cNvPicPr>
            <a:picLocks noGrp="1" noChangeAspect="1"/>
          </p:cNvPicPr>
          <p:nvPr>
            <p:ph idx="1"/>
          </p:nvPr>
        </p:nvPicPr>
        <p:blipFill rotWithShape="1">
          <a:blip r:embed="rId2"/>
          <a:srcRect t="11434"/>
          <a:stretch/>
        </p:blipFill>
        <p:spPr>
          <a:xfrm>
            <a:off x="20" y="1282"/>
            <a:ext cx="12191980" cy="6856718"/>
          </a:xfrm>
          <a:prstGeom prst="rect">
            <a:avLst/>
          </a:prstGeom>
        </p:spPr>
      </p:pic>
      <p:sp>
        <p:nvSpPr>
          <p:cNvPr id="5" name="TextBox 4">
            <a:extLst>
              <a:ext uri="{FF2B5EF4-FFF2-40B4-BE49-F238E27FC236}">
                <a16:creationId xmlns:a16="http://schemas.microsoft.com/office/drawing/2014/main" xmlns="" id="{8FF15ACB-DFB9-AD8B-974A-A40248F00071}"/>
              </a:ext>
            </a:extLst>
          </p:cNvPr>
          <p:cNvSpPr txBox="1"/>
          <p:nvPr/>
        </p:nvSpPr>
        <p:spPr>
          <a:xfrm>
            <a:off x="0" y="5010059"/>
            <a:ext cx="3612501" cy="1384995"/>
          </a:xfrm>
          <a:prstGeom prst="rect">
            <a:avLst/>
          </a:prstGeom>
          <a:noFill/>
        </p:spPr>
        <p:txBody>
          <a:bodyPr wrap="square">
            <a:spAutoFit/>
          </a:bodyPr>
          <a:lstStyle/>
          <a:p>
            <a:pPr lvl="1">
              <a:spcBef>
                <a:spcPts val="1200"/>
              </a:spcBef>
            </a:pPr>
            <a:endParaRPr lang="en-US" sz="2000" b="1" dirty="0"/>
          </a:p>
          <a:p>
            <a:pPr lvl="1">
              <a:spcBef>
                <a:spcPts val="1200"/>
              </a:spcBef>
            </a:pPr>
            <a:r>
              <a:rPr lang="en-US" sz="2000" b="1" dirty="0"/>
              <a:t>Mani Sai Deeraj Marru.</a:t>
            </a:r>
          </a:p>
          <a:p>
            <a:pPr lvl="1" algn="just">
              <a:spcBef>
                <a:spcPts val="1200"/>
              </a:spcBef>
            </a:pPr>
            <a:endParaRPr lang="en-US" sz="2400" b="1" dirty="0">
              <a:solidFill>
                <a:schemeClr val="accent3">
                  <a:lumMod val="20000"/>
                  <a:lumOff val="80000"/>
                </a:schemeClr>
              </a:solidFill>
            </a:endParaRPr>
          </a:p>
        </p:txBody>
      </p:sp>
      <p:sp>
        <p:nvSpPr>
          <p:cNvPr id="7" name="TextBox 6">
            <a:extLst>
              <a:ext uri="{FF2B5EF4-FFF2-40B4-BE49-F238E27FC236}">
                <a16:creationId xmlns:a16="http://schemas.microsoft.com/office/drawing/2014/main" xmlns="" id="{28105656-7CF7-95FF-C269-9D32AF3DF057}"/>
              </a:ext>
            </a:extLst>
          </p:cNvPr>
          <p:cNvSpPr txBox="1"/>
          <p:nvPr/>
        </p:nvSpPr>
        <p:spPr>
          <a:xfrm>
            <a:off x="1586981" y="535864"/>
            <a:ext cx="9367935" cy="1077218"/>
          </a:xfrm>
          <a:prstGeom prst="rect">
            <a:avLst/>
          </a:prstGeom>
          <a:noFill/>
        </p:spPr>
        <p:txBody>
          <a:bodyPr wrap="square">
            <a:spAutoFit/>
          </a:bodyPr>
          <a:lstStyle/>
          <a:p>
            <a:r>
              <a:rPr lang="en-US" sz="3200" b="1" dirty="0">
                <a:solidFill>
                  <a:schemeClr val="accent3">
                    <a:lumMod val="20000"/>
                    <a:lumOff val="80000"/>
                  </a:schemeClr>
                </a:solidFill>
              </a:rPr>
              <a:t>Predict the total number of bags in sortation one</a:t>
            </a:r>
          </a:p>
          <a:p>
            <a:endParaRPr lang="en-US" sz="3200" b="1" dirty="0">
              <a:solidFill>
                <a:schemeClr val="accent3">
                  <a:lumMod val="20000"/>
                  <a:lumOff val="80000"/>
                </a:schemeClr>
              </a:solidFill>
            </a:endParaRPr>
          </a:p>
        </p:txBody>
      </p:sp>
    </p:spTree>
    <p:extLst>
      <p:ext uri="{BB962C8B-B14F-4D97-AF65-F5344CB8AC3E}">
        <p14:creationId xmlns:p14="http://schemas.microsoft.com/office/powerpoint/2010/main" xmlns="" val="1907176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xmlns="" id="{BACC6370-2D7E-4714-9D71-7542949D7D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F68B3F68-107C-434F-AA38-110D5EA91B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xmlns="" id="{AAD0DBB9-1A4B-4391-81D4-CB19F9AB91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xmlns="" id="{063BBA22-50EA-4C4D-BE05-F1CE4E63AA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30136869-5E38-C41A-9B2A-EB03396311F2}"/>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kern="1200" dirty="0">
                <a:solidFill>
                  <a:srgbClr val="FFFFFF"/>
                </a:solidFill>
                <a:latin typeface="+mj-lt"/>
                <a:ea typeface="+mj-ea"/>
                <a:cs typeface="+mj-cs"/>
              </a:rPr>
              <a:t>Comparison between DFW and ORD </a:t>
            </a:r>
          </a:p>
        </p:txBody>
      </p:sp>
      <p:pic>
        <p:nvPicPr>
          <p:cNvPr id="6" name="Content Placeholder 5">
            <a:extLst>
              <a:ext uri="{FF2B5EF4-FFF2-40B4-BE49-F238E27FC236}">
                <a16:creationId xmlns:a16="http://schemas.microsoft.com/office/drawing/2014/main" xmlns="" id="{DD1CAFD2-30B7-0B99-7913-F28311AF9F96}"/>
              </a:ext>
            </a:extLst>
          </p:cNvPr>
          <p:cNvPicPr>
            <a:picLocks noGrp="1" noChangeAspect="1"/>
          </p:cNvPicPr>
          <p:nvPr>
            <p:ph sz="half" idx="1"/>
          </p:nvPr>
        </p:nvPicPr>
        <p:blipFill>
          <a:blip r:embed="rId2"/>
          <a:stretch>
            <a:fillRect/>
          </a:stretch>
        </p:blipFill>
        <p:spPr>
          <a:xfrm>
            <a:off x="6797619" y="2145001"/>
            <a:ext cx="3169275" cy="3047692"/>
          </a:xfrm>
        </p:spPr>
      </p:pic>
      <p:pic>
        <p:nvPicPr>
          <p:cNvPr id="8" name="Content Placeholder 7">
            <a:extLst>
              <a:ext uri="{FF2B5EF4-FFF2-40B4-BE49-F238E27FC236}">
                <a16:creationId xmlns:a16="http://schemas.microsoft.com/office/drawing/2014/main" xmlns="" id="{012A8F9C-2160-C1FA-6E3E-C70DF38BB22D}"/>
              </a:ext>
            </a:extLst>
          </p:cNvPr>
          <p:cNvPicPr>
            <a:picLocks noGrp="1" noChangeAspect="1"/>
          </p:cNvPicPr>
          <p:nvPr>
            <p:ph sz="half" idx="2"/>
          </p:nvPr>
        </p:nvPicPr>
        <p:blipFill>
          <a:blip r:embed="rId3"/>
          <a:stretch>
            <a:fillRect/>
          </a:stretch>
        </p:blipFill>
        <p:spPr>
          <a:xfrm>
            <a:off x="2111252" y="2112579"/>
            <a:ext cx="3169275" cy="3080114"/>
          </a:xfrm>
        </p:spPr>
      </p:pic>
      <p:sp>
        <p:nvSpPr>
          <p:cNvPr id="9" name="TextBox 8">
            <a:extLst>
              <a:ext uri="{FF2B5EF4-FFF2-40B4-BE49-F238E27FC236}">
                <a16:creationId xmlns:a16="http://schemas.microsoft.com/office/drawing/2014/main" xmlns="" id="{542EEB44-A1A8-06C0-4530-35812C541FC5}"/>
              </a:ext>
            </a:extLst>
          </p:cNvPr>
          <p:cNvSpPr txBox="1"/>
          <p:nvPr/>
        </p:nvSpPr>
        <p:spPr>
          <a:xfrm>
            <a:off x="2111252" y="5991091"/>
            <a:ext cx="7993437" cy="798680"/>
          </a:xfrm>
          <a:prstGeom prst="rect">
            <a:avLst/>
          </a:prstGeom>
          <a:noFill/>
        </p:spPr>
        <p:txBody>
          <a:bodyPr wrap="square" rtlCol="0">
            <a:spAutoFit/>
          </a:bodyPr>
          <a:lstStyle/>
          <a:p>
            <a:pPr defTabSz="388620">
              <a:spcAft>
                <a:spcPts val="600"/>
              </a:spcAft>
            </a:pPr>
            <a:r>
              <a:rPr lang="en-US" sz="1530" kern="1200" dirty="0">
                <a:solidFill>
                  <a:schemeClr val="tx1"/>
                </a:solidFill>
                <a:latin typeface="+mn-lt"/>
                <a:ea typeface="+mn-ea"/>
                <a:cs typeface="+mn-cs"/>
              </a:rPr>
              <a:t>The boxplot above </a:t>
            </a:r>
            <a:r>
              <a:rPr lang="en-US" sz="1530" dirty="0"/>
              <a:t>compares</a:t>
            </a:r>
            <a:r>
              <a:rPr lang="en-US" sz="1530" kern="1200" dirty="0">
                <a:solidFill>
                  <a:schemeClr val="tx1"/>
                </a:solidFill>
                <a:latin typeface="+mn-lt"/>
                <a:ea typeface="+mn-ea"/>
                <a:cs typeface="+mn-cs"/>
              </a:rPr>
              <a:t> the departure of flights and ticketed passengers between two airports. However, the histogram is not normally distributed due to inconsistency ticketed passengers prior six hours before departure.  </a:t>
            </a:r>
            <a:endParaRPr lang="en-US" dirty="0"/>
          </a:p>
        </p:txBody>
      </p:sp>
    </p:spTree>
    <p:extLst>
      <p:ext uri="{BB962C8B-B14F-4D97-AF65-F5344CB8AC3E}">
        <p14:creationId xmlns:p14="http://schemas.microsoft.com/office/powerpoint/2010/main" xmlns="" val="1210971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xmlns="" id="{BACC6370-2D7E-4714-9D71-7542949D7D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F68B3F68-107C-434F-AA38-110D5EA91B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xmlns="" id="{AAD0DBB9-1A4B-4391-81D4-CB19F9AB91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xmlns="" id="{063BBA22-50EA-4C4D-BE05-F1CE4E63AA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30136869-5E38-C41A-9B2A-EB03396311F2}"/>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kern="1200" dirty="0">
                <a:solidFill>
                  <a:srgbClr val="FFFFFF"/>
                </a:solidFill>
                <a:latin typeface="+mj-lt"/>
                <a:ea typeface="+mj-ea"/>
                <a:cs typeface="+mj-cs"/>
              </a:rPr>
              <a:t>Correlation Plot for Sortation One Priority</a:t>
            </a:r>
          </a:p>
        </p:txBody>
      </p:sp>
      <p:pic>
        <p:nvPicPr>
          <p:cNvPr id="4" name="Picture 3">
            <a:extLst>
              <a:ext uri="{FF2B5EF4-FFF2-40B4-BE49-F238E27FC236}">
                <a16:creationId xmlns:a16="http://schemas.microsoft.com/office/drawing/2014/main" xmlns="" id="{BF122E72-36CC-17BD-A01B-4415B92B8686}"/>
              </a:ext>
            </a:extLst>
          </p:cNvPr>
          <p:cNvPicPr>
            <a:picLocks noChangeAspect="1"/>
          </p:cNvPicPr>
          <p:nvPr/>
        </p:nvPicPr>
        <p:blipFill>
          <a:blip r:embed="rId2"/>
          <a:stretch>
            <a:fillRect/>
          </a:stretch>
        </p:blipFill>
        <p:spPr>
          <a:xfrm>
            <a:off x="1085497" y="1737361"/>
            <a:ext cx="9254843" cy="4172126"/>
          </a:xfrm>
          <a:prstGeom prst="rect">
            <a:avLst/>
          </a:prstGeom>
        </p:spPr>
      </p:pic>
    </p:spTree>
    <p:extLst>
      <p:ext uri="{BB962C8B-B14F-4D97-AF65-F5344CB8AC3E}">
        <p14:creationId xmlns:p14="http://schemas.microsoft.com/office/powerpoint/2010/main" xmlns="" val="3779117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xmlns="" id="{BACC6370-2D7E-4714-9D71-7542949D7D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F68B3F68-107C-434F-AA38-110D5EA91B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xmlns="" id="{AAD0DBB9-1A4B-4391-81D4-CB19F9AB91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xmlns="" id="{063BBA22-50EA-4C4D-BE05-F1CE4E63AA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30136869-5E38-C41A-9B2A-EB03396311F2}"/>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kern="1200" dirty="0">
                <a:solidFill>
                  <a:srgbClr val="FFFFFF"/>
                </a:solidFill>
                <a:latin typeface="+mj-lt"/>
                <a:ea typeface="+mj-ea"/>
                <a:cs typeface="+mj-cs"/>
              </a:rPr>
              <a:t>Top 5 destinations by day of the week</a:t>
            </a:r>
          </a:p>
        </p:txBody>
      </p:sp>
      <p:pic>
        <p:nvPicPr>
          <p:cNvPr id="4100" name="Picture 4">
            <a:extLst>
              <a:ext uri="{FF2B5EF4-FFF2-40B4-BE49-F238E27FC236}">
                <a16:creationId xmlns:a16="http://schemas.microsoft.com/office/drawing/2014/main" xmlns="" id="{F2AF12D8-E63F-8E23-8EAA-84881CD6E00F}"/>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575458"/>
            <a:ext cx="11455018" cy="518094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788163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085D465D-680F-5213-47E3-9B8E94010C4D}"/>
              </a:ext>
            </a:extLst>
          </p:cNvPr>
          <p:cNvPicPr>
            <a:picLocks noChangeAspect="1"/>
          </p:cNvPicPr>
          <p:nvPr/>
        </p:nvPicPr>
        <p:blipFill>
          <a:blip r:embed="rId2"/>
          <a:stretch>
            <a:fillRect/>
          </a:stretch>
        </p:blipFill>
        <p:spPr>
          <a:xfrm>
            <a:off x="734865" y="777010"/>
            <a:ext cx="10722269" cy="5303980"/>
          </a:xfrm>
          <a:prstGeom prst="rect">
            <a:avLst/>
          </a:prstGeom>
        </p:spPr>
      </p:pic>
    </p:spTree>
    <p:extLst>
      <p:ext uri="{BB962C8B-B14F-4D97-AF65-F5344CB8AC3E}">
        <p14:creationId xmlns:p14="http://schemas.microsoft.com/office/powerpoint/2010/main" xmlns="" val="2518429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05EF05-FF0F-A288-EA82-282DF95D8B66}"/>
              </a:ext>
            </a:extLst>
          </p:cNvPr>
          <p:cNvSpPr>
            <a:spLocks noGrp="1"/>
          </p:cNvSpPr>
          <p:nvPr>
            <p:ph type="title"/>
          </p:nvPr>
        </p:nvSpPr>
        <p:spPr/>
        <p:txBody>
          <a:bodyPr>
            <a:normAutofit/>
          </a:bodyPr>
          <a:lstStyle/>
          <a:p>
            <a:r>
              <a:rPr lang="en-US" sz="3600" b="1" dirty="0"/>
              <a:t>Correlation Analysis</a:t>
            </a:r>
          </a:p>
        </p:txBody>
      </p:sp>
      <p:pic>
        <p:nvPicPr>
          <p:cNvPr id="5122" name="Picture 2" descr="image">
            <a:extLst>
              <a:ext uri="{FF2B5EF4-FFF2-40B4-BE49-F238E27FC236}">
                <a16:creationId xmlns:a16="http://schemas.microsoft.com/office/drawing/2014/main" xmlns="" id="{2CBA6A4B-E2A9-17DD-1D56-8E5DCFB0BDF5}"/>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272747" y="1854200"/>
            <a:ext cx="5823253" cy="4638675"/>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a:extLst>
              <a:ext uri="{FF2B5EF4-FFF2-40B4-BE49-F238E27FC236}">
                <a16:creationId xmlns:a16="http://schemas.microsoft.com/office/drawing/2014/main" xmlns="" id="{11BA5D9D-6629-7A97-1A0C-E5AF4E785607}"/>
              </a:ext>
            </a:extLst>
          </p:cNvPr>
          <p:cNvSpPr txBox="1"/>
          <p:nvPr/>
        </p:nvSpPr>
        <p:spPr>
          <a:xfrm>
            <a:off x="5952066" y="2868136"/>
            <a:ext cx="6096000" cy="2031325"/>
          </a:xfrm>
          <a:prstGeom prst="rect">
            <a:avLst/>
          </a:prstGeom>
          <a:noFill/>
        </p:spPr>
        <p:txBody>
          <a:bodyPr wrap="square">
            <a:spAutoFit/>
          </a:bodyPr>
          <a:lstStyle/>
          <a:p>
            <a:pPr marL="285750" indent="-285750">
              <a:buFont typeface="Arial" panose="020B0604020202020204" pitchFamily="34" charset="0"/>
              <a:buChar char="•"/>
            </a:pPr>
            <a:r>
              <a:rPr lang="en-US" dirty="0"/>
              <a:t>We have selected five key variables that are relevant to our problem statement and have examined their correlations using a correlation matrix.</a:t>
            </a:r>
          </a:p>
          <a:p>
            <a:endParaRPr lang="en-US" dirty="0"/>
          </a:p>
          <a:p>
            <a:pPr marL="285750" indent="-285750">
              <a:buFont typeface="Arial" panose="020B0604020202020204" pitchFamily="34" charset="0"/>
              <a:buChar char="•"/>
            </a:pPr>
            <a:r>
              <a:rPr lang="en-US" dirty="0"/>
              <a:t>This matrix provides insights into the relationships among these variables, helping us understand how they are interconnected.</a:t>
            </a:r>
          </a:p>
        </p:txBody>
      </p:sp>
    </p:spTree>
    <p:extLst>
      <p:ext uri="{BB962C8B-B14F-4D97-AF65-F5344CB8AC3E}">
        <p14:creationId xmlns:p14="http://schemas.microsoft.com/office/powerpoint/2010/main" xmlns="" val="1864388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1F3953-FC8A-5E37-B2E0-EE7A9156D54B}"/>
              </a:ext>
            </a:extLst>
          </p:cNvPr>
          <p:cNvSpPr>
            <a:spLocks noGrp="1"/>
          </p:cNvSpPr>
          <p:nvPr>
            <p:ph type="title"/>
          </p:nvPr>
        </p:nvSpPr>
        <p:spPr>
          <a:xfrm>
            <a:off x="1017037" y="512811"/>
            <a:ext cx="10515600" cy="660669"/>
          </a:xfrm>
        </p:spPr>
        <p:txBody>
          <a:bodyPr>
            <a:normAutofit fontScale="90000"/>
          </a:bodyPr>
          <a:lstStyle/>
          <a:p>
            <a:r>
              <a:rPr lang="en-US" sz="3200" b="1" dirty="0"/>
              <a:t>Modelling Techniques</a:t>
            </a:r>
            <a:br>
              <a:rPr lang="en-US" sz="3200" b="1" dirty="0"/>
            </a:br>
            <a:endParaRPr lang="en-US" sz="3200" b="1" dirty="0"/>
          </a:p>
        </p:txBody>
      </p:sp>
      <p:sp>
        <p:nvSpPr>
          <p:cNvPr id="4" name="TextBox 3">
            <a:extLst>
              <a:ext uri="{FF2B5EF4-FFF2-40B4-BE49-F238E27FC236}">
                <a16:creationId xmlns:a16="http://schemas.microsoft.com/office/drawing/2014/main" xmlns="" id="{E576EE78-7CC5-F776-6242-8FEBF45253D6}"/>
              </a:ext>
            </a:extLst>
          </p:cNvPr>
          <p:cNvSpPr txBox="1"/>
          <p:nvPr/>
        </p:nvSpPr>
        <p:spPr>
          <a:xfrm>
            <a:off x="1017037" y="1077414"/>
            <a:ext cx="9974425" cy="4801314"/>
          </a:xfrm>
          <a:prstGeom prst="rect">
            <a:avLst/>
          </a:prstGeom>
          <a:noFill/>
        </p:spPr>
        <p:txBody>
          <a:bodyPr wrap="square">
            <a:spAutoFit/>
          </a:bodyPr>
          <a:lstStyle/>
          <a:p>
            <a:pPr rtl="0"/>
            <a:r>
              <a:rPr lang="en-US" b="1" dirty="0">
                <a:effectLst/>
              </a:rPr>
              <a:t>Model1 - Gradient Boosting </a:t>
            </a:r>
            <a:r>
              <a:rPr lang="en-US" dirty="0">
                <a:effectLst/>
              </a:rPr>
              <a:t>: </a:t>
            </a:r>
          </a:p>
          <a:p>
            <a:pPr rtl="0"/>
            <a:endParaRPr lang="en-US" dirty="0">
              <a:effectLst/>
            </a:endParaRPr>
          </a:p>
          <a:p>
            <a:pPr marL="285750" indent="-285750">
              <a:buFont typeface="Wingdings" panose="05000000000000000000" pitchFamily="2" charset="2"/>
              <a:buChar char="Ø"/>
            </a:pPr>
            <a:r>
              <a:rPr lang="en-US" dirty="0"/>
              <a:t>This approach utilizes the resampling of data and it highlights the most important variable, it helps in </a:t>
            </a:r>
            <a:r>
              <a:rPr lang="en-US" dirty="0">
                <a:effectLst/>
              </a:rPr>
              <a:t>partitioning algorithm to search for a partition of the data which is optimal in terms of the value of a single variable and this approach utilizes the resampling of data. </a:t>
            </a:r>
          </a:p>
          <a:p>
            <a:pPr marL="285750" indent="-285750">
              <a:buFont typeface="Wingdings" panose="05000000000000000000" pitchFamily="2" charset="2"/>
              <a:buChar char="Ø"/>
            </a:pPr>
            <a:endParaRPr lang="en-US" b="1" dirty="0"/>
          </a:p>
          <a:p>
            <a:r>
              <a:rPr lang="en-US" b="1" dirty="0"/>
              <a:t>Model 2 – Bagging and </a:t>
            </a:r>
            <a:r>
              <a:rPr lang="en-US" b="1" dirty="0">
                <a:effectLst/>
              </a:rPr>
              <a:t>Boosting:</a:t>
            </a:r>
          </a:p>
          <a:p>
            <a:endParaRPr lang="en-US" b="1" dirty="0">
              <a:effectLst/>
            </a:endParaRPr>
          </a:p>
          <a:p>
            <a:pPr marL="285750" indent="-285750">
              <a:buFont typeface="Wingdings" panose="05000000000000000000" pitchFamily="2" charset="2"/>
              <a:buChar char="Ø"/>
            </a:pPr>
            <a:r>
              <a:rPr lang="en-US" dirty="0"/>
              <a:t>Bagging and Boosting is an automatic way to build bagging and boosting trees and it uses resampling with residual-based weights.</a:t>
            </a:r>
            <a:endParaRPr lang="en-US" b="1" dirty="0"/>
          </a:p>
          <a:p>
            <a:endParaRPr lang="en-US" b="1" dirty="0"/>
          </a:p>
          <a:p>
            <a:r>
              <a:rPr lang="en-US" b="1" dirty="0"/>
              <a:t>Model 3 – Decision Tree Regressor:</a:t>
            </a:r>
          </a:p>
          <a:p>
            <a:endParaRPr lang="en-US" b="1" dirty="0">
              <a:effectLst/>
            </a:endParaRPr>
          </a:p>
          <a:p>
            <a:pPr marL="285750" indent="-285750">
              <a:buFont typeface="Wingdings" panose="05000000000000000000" pitchFamily="2" charset="2"/>
              <a:buChar char="Ø"/>
            </a:pPr>
            <a:r>
              <a:rPr lang="en-US" dirty="0"/>
              <a:t>The Decision Tree Regressor is a powerful algorithm that utilizes a decision tree structure to predict the target variable. It works by recursively partitioning the data based on the values of different features, aiming to create subsets that are as homogeneous as possible in terms of the target variable.</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xmlns="" val="2384509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53A3F1-CC29-8B46-C585-F9AE08BB7BC8}"/>
              </a:ext>
            </a:extLst>
          </p:cNvPr>
          <p:cNvSpPr>
            <a:spLocks noGrp="1"/>
          </p:cNvSpPr>
          <p:nvPr>
            <p:ph type="title"/>
          </p:nvPr>
        </p:nvSpPr>
        <p:spPr>
          <a:xfrm>
            <a:off x="762000" y="342185"/>
            <a:ext cx="10515600" cy="1325563"/>
          </a:xfrm>
        </p:spPr>
        <p:txBody>
          <a:bodyPr/>
          <a:lstStyle/>
          <a:p>
            <a:r>
              <a:rPr lang="en-US" b="1" dirty="0"/>
              <a:t>Modeling Techniques</a:t>
            </a:r>
          </a:p>
        </p:txBody>
      </p:sp>
      <p:sp>
        <p:nvSpPr>
          <p:cNvPr id="3" name="Content Placeholder 2">
            <a:extLst>
              <a:ext uri="{FF2B5EF4-FFF2-40B4-BE49-F238E27FC236}">
                <a16:creationId xmlns:a16="http://schemas.microsoft.com/office/drawing/2014/main" xmlns="" id="{16F37FD2-A7EB-15B3-FC3F-F206891B544E}"/>
              </a:ext>
            </a:extLst>
          </p:cNvPr>
          <p:cNvSpPr>
            <a:spLocks noGrp="1"/>
          </p:cNvSpPr>
          <p:nvPr>
            <p:ph idx="1"/>
          </p:nvPr>
        </p:nvSpPr>
        <p:spPr/>
        <p:txBody>
          <a:bodyPr/>
          <a:lstStyle/>
          <a:p>
            <a:pPr marL="0" indent="0">
              <a:buNone/>
            </a:pPr>
            <a:r>
              <a:rPr lang="en-US" dirty="0"/>
              <a:t>Model- 1                                                                   Model -2</a:t>
            </a:r>
          </a:p>
        </p:txBody>
      </p:sp>
      <p:pic>
        <p:nvPicPr>
          <p:cNvPr id="5" name="Picture 4" descr="Table&#10;&#10;Description automatically generated">
            <a:extLst>
              <a:ext uri="{FF2B5EF4-FFF2-40B4-BE49-F238E27FC236}">
                <a16:creationId xmlns:a16="http://schemas.microsoft.com/office/drawing/2014/main" xmlns="" id="{C4AE5B6F-0D2F-B4F5-7801-1F9359A8B9FB}"/>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38200" y="2793445"/>
            <a:ext cx="4452257" cy="2767600"/>
          </a:xfrm>
          <a:prstGeom prst="rect">
            <a:avLst/>
          </a:prstGeom>
        </p:spPr>
      </p:pic>
      <p:pic>
        <p:nvPicPr>
          <p:cNvPr id="7" name="Picture 6" descr="Table&#10;&#10;Description automatically generated">
            <a:extLst>
              <a:ext uri="{FF2B5EF4-FFF2-40B4-BE49-F238E27FC236}">
                <a16:creationId xmlns:a16="http://schemas.microsoft.com/office/drawing/2014/main" xmlns="" id="{87BD9B41-DE1B-4B33-A500-CE8106A0F291}"/>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096000" y="2835433"/>
            <a:ext cx="5016759" cy="2415698"/>
          </a:xfrm>
          <a:prstGeom prst="rect">
            <a:avLst/>
          </a:prstGeom>
        </p:spPr>
      </p:pic>
    </p:spTree>
    <p:extLst>
      <p:ext uri="{BB962C8B-B14F-4D97-AF65-F5344CB8AC3E}">
        <p14:creationId xmlns:p14="http://schemas.microsoft.com/office/powerpoint/2010/main" xmlns="" val="81376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CF49B5-582D-F654-421A-53D323B8FC57}"/>
              </a:ext>
            </a:extLst>
          </p:cNvPr>
          <p:cNvSpPr>
            <a:spLocks noGrp="1"/>
          </p:cNvSpPr>
          <p:nvPr>
            <p:ph type="title"/>
          </p:nvPr>
        </p:nvSpPr>
        <p:spPr>
          <a:xfrm>
            <a:off x="205474" y="365125"/>
            <a:ext cx="11148326" cy="1325563"/>
          </a:xfrm>
        </p:spPr>
        <p:txBody>
          <a:bodyPr>
            <a:normAutofit/>
          </a:bodyPr>
          <a:lstStyle/>
          <a:p>
            <a:r>
              <a:rPr lang="en-US" sz="3600" b="1" dirty="0"/>
              <a:t>Model Performance Metrics</a:t>
            </a:r>
          </a:p>
        </p:txBody>
      </p:sp>
      <p:sp>
        <p:nvSpPr>
          <p:cNvPr id="3" name="Content Placeholder 2">
            <a:extLst>
              <a:ext uri="{FF2B5EF4-FFF2-40B4-BE49-F238E27FC236}">
                <a16:creationId xmlns:a16="http://schemas.microsoft.com/office/drawing/2014/main" xmlns="" id="{5A1FAC9B-CF81-FC60-0F1D-170203945FBA}"/>
              </a:ext>
            </a:extLst>
          </p:cNvPr>
          <p:cNvSpPr>
            <a:spLocks noGrp="1"/>
          </p:cNvSpPr>
          <p:nvPr>
            <p:ph sz="half" idx="1"/>
          </p:nvPr>
        </p:nvSpPr>
        <p:spPr>
          <a:xfrm>
            <a:off x="838200" y="1825625"/>
            <a:ext cx="5181600" cy="3100938"/>
          </a:xfrm>
        </p:spPr>
        <p:txBody>
          <a:bodyPr/>
          <a:lstStyle/>
          <a:p>
            <a:pPr marL="0" indent="0">
              <a:buNone/>
            </a:pPr>
            <a:endParaRPr lang="en-US" dirty="0"/>
          </a:p>
          <a:p>
            <a:endParaRPr lang="en-US" dirty="0"/>
          </a:p>
        </p:txBody>
      </p:sp>
      <p:pic>
        <p:nvPicPr>
          <p:cNvPr id="9" name="Picture 8">
            <a:extLst>
              <a:ext uri="{FF2B5EF4-FFF2-40B4-BE49-F238E27FC236}">
                <a16:creationId xmlns:a16="http://schemas.microsoft.com/office/drawing/2014/main" xmlns="" id="{7F5F2E59-53AA-8565-0710-2C5BBF9C482D}"/>
              </a:ext>
            </a:extLst>
          </p:cNvPr>
          <p:cNvPicPr>
            <a:picLocks noChangeAspect="1"/>
          </p:cNvPicPr>
          <p:nvPr/>
        </p:nvPicPr>
        <p:blipFill>
          <a:blip r:embed="rId2"/>
          <a:stretch>
            <a:fillRect/>
          </a:stretch>
        </p:blipFill>
        <p:spPr>
          <a:xfrm>
            <a:off x="205474" y="1622956"/>
            <a:ext cx="5729660" cy="3871911"/>
          </a:xfrm>
          <a:prstGeom prst="rect">
            <a:avLst/>
          </a:prstGeom>
        </p:spPr>
      </p:pic>
      <p:sp>
        <p:nvSpPr>
          <p:cNvPr id="11" name="TextBox 10">
            <a:extLst>
              <a:ext uri="{FF2B5EF4-FFF2-40B4-BE49-F238E27FC236}">
                <a16:creationId xmlns:a16="http://schemas.microsoft.com/office/drawing/2014/main" xmlns="" id="{1B6985B8-5B7F-BE8D-9622-11C2951716E7}"/>
              </a:ext>
            </a:extLst>
          </p:cNvPr>
          <p:cNvSpPr txBox="1"/>
          <p:nvPr/>
        </p:nvSpPr>
        <p:spPr>
          <a:xfrm>
            <a:off x="6019800" y="1504422"/>
            <a:ext cx="6096000" cy="4247317"/>
          </a:xfrm>
          <a:prstGeom prst="rect">
            <a:avLst/>
          </a:prstGeom>
          <a:noFill/>
        </p:spPr>
        <p:txBody>
          <a:bodyPr wrap="square">
            <a:spAutoFit/>
          </a:bodyPr>
          <a:lstStyle/>
          <a:p>
            <a:pPr marL="285750" indent="-285750">
              <a:buFont typeface="Arial" panose="020B0604020202020204" pitchFamily="34" charset="0"/>
              <a:buChar char="•"/>
            </a:pPr>
            <a:r>
              <a:rPr lang="en-US" dirty="0"/>
              <a:t>Our model's performance was evaluated using three key metrics: Mean Squared Error, Mean Absolute Error, and R-squared.</a:t>
            </a:r>
          </a:p>
          <a:p>
            <a:pPr marL="285750" indent="-285750">
              <a:buFont typeface="Arial" panose="020B0604020202020204" pitchFamily="34" charset="0"/>
              <a:buChar char="•"/>
            </a:pPr>
            <a:r>
              <a:rPr lang="en-US" dirty="0"/>
              <a:t>Mean Squared Error indicating the average squared difference between the predicted and actual values.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Mean Absolute Error representing the average absolute difference between the predicted and actual values.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R-squared value indicating that our model explains approximately 84.93% of the variance in the target variable.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These metrics demonstrate that our model performs consistently well on both the training and test data, indicating its effectiveness in predicting the target variable.</a:t>
            </a:r>
          </a:p>
        </p:txBody>
      </p:sp>
    </p:spTree>
    <p:extLst>
      <p:ext uri="{BB962C8B-B14F-4D97-AF65-F5344CB8AC3E}">
        <p14:creationId xmlns:p14="http://schemas.microsoft.com/office/powerpoint/2010/main" xmlns="" val="1261496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0EBAB0D1-9056-3854-F4B7-BFFE6CD50A9E}"/>
              </a:ext>
            </a:extLst>
          </p:cNvPr>
          <p:cNvSpPr txBox="1"/>
          <p:nvPr/>
        </p:nvSpPr>
        <p:spPr>
          <a:xfrm>
            <a:off x="7111613" y="2228671"/>
            <a:ext cx="5080387" cy="1200329"/>
          </a:xfrm>
          <a:prstGeom prst="rect">
            <a:avLst/>
          </a:prstGeom>
          <a:noFill/>
        </p:spPr>
        <p:txBody>
          <a:bodyPr wrap="square">
            <a:spAutoFit/>
          </a:bodyPr>
          <a:lstStyle/>
          <a:p>
            <a:pPr algn="just"/>
            <a:r>
              <a:rPr lang="en-US" dirty="0"/>
              <a:t>The above scatter plot shows predicted values against actual values, each point represents a single observation. The closer the points are to the diagonal line, the better the model's performance.</a:t>
            </a:r>
          </a:p>
        </p:txBody>
      </p:sp>
      <p:pic>
        <p:nvPicPr>
          <p:cNvPr id="4" name="Picture 3" descr="A picture containing text, screenshot, line, font&#10;&#10;Description automatically generated">
            <a:extLst>
              <a:ext uri="{FF2B5EF4-FFF2-40B4-BE49-F238E27FC236}">
                <a16:creationId xmlns:a16="http://schemas.microsoft.com/office/drawing/2014/main" xmlns="" id="{002A30B5-F14F-7755-62D9-6AAD9BCEE53D}"/>
              </a:ext>
            </a:extLst>
          </p:cNvPr>
          <p:cNvPicPr>
            <a:picLocks noChangeAspect="1"/>
          </p:cNvPicPr>
          <p:nvPr/>
        </p:nvPicPr>
        <p:blipFill>
          <a:blip r:embed="rId2"/>
          <a:stretch>
            <a:fillRect/>
          </a:stretch>
        </p:blipFill>
        <p:spPr>
          <a:xfrm>
            <a:off x="558799" y="812271"/>
            <a:ext cx="6493547" cy="4478188"/>
          </a:xfrm>
          <a:prstGeom prst="rect">
            <a:avLst/>
          </a:prstGeom>
        </p:spPr>
      </p:pic>
      <p:sp>
        <p:nvSpPr>
          <p:cNvPr id="7" name="TextBox 6">
            <a:extLst>
              <a:ext uri="{FF2B5EF4-FFF2-40B4-BE49-F238E27FC236}">
                <a16:creationId xmlns:a16="http://schemas.microsoft.com/office/drawing/2014/main" xmlns="" id="{E6FBC9D9-A6E5-5F15-2AFF-8A062F2EE00E}"/>
              </a:ext>
            </a:extLst>
          </p:cNvPr>
          <p:cNvSpPr txBox="1"/>
          <p:nvPr/>
        </p:nvSpPr>
        <p:spPr>
          <a:xfrm>
            <a:off x="457199" y="197098"/>
            <a:ext cx="8348133" cy="461665"/>
          </a:xfrm>
          <a:prstGeom prst="rect">
            <a:avLst/>
          </a:prstGeom>
          <a:noFill/>
        </p:spPr>
        <p:txBody>
          <a:bodyPr wrap="square">
            <a:spAutoFit/>
          </a:bodyPr>
          <a:lstStyle/>
          <a:p>
            <a:r>
              <a:rPr lang="en-US" sz="2400" b="1" dirty="0"/>
              <a:t>Visualizing Model Results: Actual vs Predicted Values</a:t>
            </a:r>
          </a:p>
        </p:txBody>
      </p:sp>
    </p:spTree>
    <p:extLst>
      <p:ext uri="{BB962C8B-B14F-4D97-AF65-F5344CB8AC3E}">
        <p14:creationId xmlns:p14="http://schemas.microsoft.com/office/powerpoint/2010/main" xmlns="" val="36248259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F066420E-A647-DFAD-6F82-907238060AD1}"/>
              </a:ext>
            </a:extLst>
          </p:cNvPr>
          <p:cNvPicPr>
            <a:picLocks noChangeAspect="1"/>
          </p:cNvPicPr>
          <p:nvPr/>
        </p:nvPicPr>
        <p:blipFill>
          <a:blip r:embed="rId2"/>
          <a:stretch>
            <a:fillRect/>
          </a:stretch>
        </p:blipFill>
        <p:spPr>
          <a:xfrm>
            <a:off x="795867" y="321219"/>
            <a:ext cx="9855200" cy="6215561"/>
          </a:xfrm>
          <a:prstGeom prst="rect">
            <a:avLst/>
          </a:prstGeom>
        </p:spPr>
      </p:pic>
    </p:spTree>
    <p:extLst>
      <p:ext uri="{BB962C8B-B14F-4D97-AF65-F5344CB8AC3E}">
        <p14:creationId xmlns:p14="http://schemas.microsoft.com/office/powerpoint/2010/main" xmlns="" val="3836862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xmlns="" id="{DDB44150-1D9B-2F9A-2489-C7611D9B56BB}"/>
              </a:ext>
            </a:extLst>
          </p:cNvPr>
          <p:cNvPicPr>
            <a:picLocks noGrp="1" noChangeAspect="1"/>
          </p:cNvPicPr>
          <p:nvPr>
            <p:ph idx="1"/>
          </p:nvPr>
        </p:nvPicPr>
        <p:blipFill rotWithShape="1">
          <a:blip r:embed="rId2"/>
          <a:srcRect b="22960"/>
          <a:stretch/>
        </p:blipFill>
        <p:spPr>
          <a:xfrm>
            <a:off x="0" y="0"/>
            <a:ext cx="12191980" cy="6856718"/>
          </a:xfrm>
          <a:prstGeom prst="rect">
            <a:avLst/>
          </a:prstGeom>
        </p:spPr>
      </p:pic>
      <p:sp>
        <p:nvSpPr>
          <p:cNvPr id="6" name="TextBox 5">
            <a:extLst>
              <a:ext uri="{FF2B5EF4-FFF2-40B4-BE49-F238E27FC236}">
                <a16:creationId xmlns:a16="http://schemas.microsoft.com/office/drawing/2014/main" xmlns="" id="{8257AAA8-4A2D-6F02-DFC1-FB392F1B753F}"/>
              </a:ext>
            </a:extLst>
          </p:cNvPr>
          <p:cNvSpPr txBox="1"/>
          <p:nvPr/>
        </p:nvSpPr>
        <p:spPr>
          <a:xfrm>
            <a:off x="643812" y="998376"/>
            <a:ext cx="8623818" cy="584775"/>
          </a:xfrm>
          <a:prstGeom prst="rect">
            <a:avLst/>
          </a:prstGeom>
          <a:noFill/>
        </p:spPr>
        <p:txBody>
          <a:bodyPr wrap="square">
            <a:spAutoFit/>
          </a:bodyPr>
          <a:lstStyle/>
          <a:p>
            <a:r>
              <a:rPr lang="en-US" sz="3200" dirty="0">
                <a:solidFill>
                  <a:schemeClr val="bg1"/>
                </a:solidFill>
              </a:rPr>
              <a:t>Presentation Overview</a:t>
            </a:r>
          </a:p>
        </p:txBody>
      </p:sp>
      <p:sp>
        <p:nvSpPr>
          <p:cNvPr id="8" name="TextBox 7">
            <a:extLst>
              <a:ext uri="{FF2B5EF4-FFF2-40B4-BE49-F238E27FC236}">
                <a16:creationId xmlns:a16="http://schemas.microsoft.com/office/drawing/2014/main" xmlns="" id="{A9B8E120-140C-327D-07FB-2625F9DACA0A}"/>
              </a:ext>
            </a:extLst>
          </p:cNvPr>
          <p:cNvSpPr txBox="1"/>
          <p:nvPr/>
        </p:nvSpPr>
        <p:spPr>
          <a:xfrm>
            <a:off x="1229308" y="2595570"/>
            <a:ext cx="3790561" cy="2784737"/>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US" dirty="0"/>
              <a:t>Analysis Objectives</a:t>
            </a:r>
          </a:p>
          <a:p>
            <a:pPr marL="285750" indent="-285750">
              <a:lnSpc>
                <a:spcPct val="200000"/>
              </a:lnSpc>
              <a:buFont typeface="Arial" panose="020B0604020202020204" pitchFamily="34" charset="0"/>
              <a:buChar char="•"/>
            </a:pPr>
            <a:r>
              <a:rPr lang="en-US" dirty="0"/>
              <a:t>Data Description</a:t>
            </a:r>
          </a:p>
          <a:p>
            <a:pPr marL="285750" indent="-285750">
              <a:lnSpc>
                <a:spcPct val="200000"/>
              </a:lnSpc>
              <a:buFont typeface="Arial" panose="020B0604020202020204" pitchFamily="34" charset="0"/>
              <a:buChar char="•"/>
            </a:pPr>
            <a:r>
              <a:rPr lang="en-US" dirty="0"/>
              <a:t>Data Wrangling</a:t>
            </a:r>
          </a:p>
          <a:p>
            <a:pPr marL="285750" indent="-285750">
              <a:lnSpc>
                <a:spcPct val="200000"/>
              </a:lnSpc>
              <a:buFont typeface="Arial" panose="020B0604020202020204" pitchFamily="34" charset="0"/>
              <a:buChar char="•"/>
            </a:pPr>
            <a:r>
              <a:rPr lang="en-US" dirty="0"/>
              <a:t>Exploratory Data Analysis</a:t>
            </a:r>
          </a:p>
          <a:p>
            <a:pPr marL="285750" indent="-285750">
              <a:lnSpc>
                <a:spcPct val="200000"/>
              </a:lnSpc>
              <a:buFont typeface="Arial" panose="020B0604020202020204" pitchFamily="34" charset="0"/>
              <a:buChar char="•"/>
            </a:pPr>
            <a:r>
              <a:rPr lang="en-US" dirty="0"/>
              <a:t>Modelling</a:t>
            </a:r>
          </a:p>
        </p:txBody>
      </p:sp>
    </p:spTree>
    <p:extLst>
      <p:ext uri="{BB962C8B-B14F-4D97-AF65-F5344CB8AC3E}">
        <p14:creationId xmlns:p14="http://schemas.microsoft.com/office/powerpoint/2010/main" xmlns="" val="463587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497621-76A7-023C-D2DB-165C13A56ECC}"/>
              </a:ext>
            </a:extLst>
          </p:cNvPr>
          <p:cNvSpPr>
            <a:spLocks noGrp="1"/>
          </p:cNvSpPr>
          <p:nvPr>
            <p:ph type="title"/>
          </p:nvPr>
        </p:nvSpPr>
        <p:spPr/>
        <p:txBody>
          <a:bodyPr>
            <a:normAutofit/>
          </a:bodyPr>
          <a:lstStyle/>
          <a:p>
            <a:r>
              <a:rPr lang="en-US" sz="3600" b="1" dirty="0"/>
              <a:t>Summary</a:t>
            </a:r>
          </a:p>
        </p:txBody>
      </p:sp>
      <p:sp>
        <p:nvSpPr>
          <p:cNvPr id="3" name="Content Placeholder 2">
            <a:extLst>
              <a:ext uri="{FF2B5EF4-FFF2-40B4-BE49-F238E27FC236}">
                <a16:creationId xmlns:a16="http://schemas.microsoft.com/office/drawing/2014/main" xmlns="" id="{CFC92CCF-4CA4-D4E7-40B7-BFB1F272F967}"/>
              </a:ext>
            </a:extLst>
          </p:cNvPr>
          <p:cNvSpPr>
            <a:spLocks noGrp="1"/>
          </p:cNvSpPr>
          <p:nvPr>
            <p:ph idx="1"/>
          </p:nvPr>
        </p:nvSpPr>
        <p:spPr/>
        <p:txBody>
          <a:bodyPr/>
          <a:lstStyle/>
          <a:p>
            <a:pPr marL="457200" lvl="1" indent="-285750" defTabSz="457200"/>
            <a:r>
              <a:rPr lang="en-US" sz="1800" dirty="0"/>
              <a:t>This EDA analysis is based on priority “One” Sortation of bags of ticketed passengers who are six hours before boarding an airplane. </a:t>
            </a:r>
          </a:p>
          <a:p>
            <a:pPr marL="457200" lvl="1" indent="-285750" defTabSz="457200"/>
            <a:endParaRPr lang="en-US" sz="1800" dirty="0"/>
          </a:p>
          <a:p>
            <a:pPr marL="457200" lvl="1" indent="-285750" defTabSz="457200"/>
            <a:r>
              <a:rPr lang="en-US" sz="1800" dirty="0"/>
              <a:t>Limitations in dataset, 14 days of ticketed passengers.</a:t>
            </a:r>
          </a:p>
          <a:p>
            <a:pPr marL="171450" lvl="1" indent="0" defTabSz="457200">
              <a:buNone/>
            </a:pPr>
            <a:endParaRPr lang="en-US" sz="1800" dirty="0"/>
          </a:p>
          <a:p>
            <a:pPr marL="457200" lvl="1" indent="-285750" defTabSz="457200"/>
            <a:r>
              <a:rPr lang="en-US" sz="1800" dirty="0"/>
              <a:t> Wide Body flights were more prevalent  by daily flights.</a:t>
            </a:r>
          </a:p>
          <a:p>
            <a:pPr marL="171450" lvl="1" indent="0" defTabSz="457200">
              <a:buNone/>
            </a:pPr>
            <a:r>
              <a:rPr lang="en-US" sz="1800" dirty="0"/>
              <a:t>  </a:t>
            </a:r>
          </a:p>
          <a:p>
            <a:pPr marL="457200" lvl="1" indent="-285750" defTabSz="457200"/>
            <a:r>
              <a:rPr lang="en-US" sz="1800" dirty="0"/>
              <a:t>There were a decline in the number of checked bags on January 11th.</a:t>
            </a:r>
          </a:p>
          <a:p>
            <a:pPr marL="457200" lvl="1" indent="-285750" defTabSz="457200"/>
            <a:endParaRPr lang="en-US" sz="1800" dirty="0"/>
          </a:p>
          <a:p>
            <a:pPr marL="457200" lvl="1" indent="-285750" defTabSz="457200"/>
            <a:r>
              <a:rPr lang="en-US" sz="1800" dirty="0"/>
              <a:t>Seasonal patterns exist for both the day of the week and the time of day, with the seasonal fluctuations being more noticeable for the latter. </a:t>
            </a:r>
          </a:p>
        </p:txBody>
      </p:sp>
    </p:spTree>
    <p:extLst>
      <p:ext uri="{BB962C8B-B14F-4D97-AF65-F5344CB8AC3E}">
        <p14:creationId xmlns:p14="http://schemas.microsoft.com/office/powerpoint/2010/main" xmlns="" val="16671984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xmlns="" id="{42A4FC2C-047E-45A5-965D-8E1E3BF09B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050" name="Picture 2" descr="A plane flying in the sky&#10;&#10;Description automatically generated with medium confidence">
            <a:extLst>
              <a:ext uri="{FF2B5EF4-FFF2-40B4-BE49-F238E27FC236}">
                <a16:creationId xmlns:a16="http://schemas.microsoft.com/office/drawing/2014/main" xmlns="" id="{A2AE1D26-F6A4-CA01-FD1B-194548ED7582}"/>
              </a:ext>
            </a:extLst>
          </p:cNvPr>
          <p:cNvPicPr>
            <a:picLocks noChangeAspect="1" noChangeArrowheads="1"/>
          </p:cNvPicPr>
          <p:nvPr/>
        </p:nvPicPr>
        <p:blipFill rotWithShape="1">
          <a:blip r:embed="rId2">
            <a:extLst>
              <a:ext uri="{28A0092B-C50C-407E-A947-70E740481C1C}">
                <a14:useLocalDpi xmlns:a14="http://schemas.microsoft.com/office/drawing/2010/main" xmlns="" val="0"/>
              </a:ext>
            </a:extLst>
          </a:blip>
          <a:srcRect t="300" r="1" b="1566"/>
          <a:stretch/>
        </p:blipFill>
        <p:spPr bwMode="auto">
          <a:xfrm>
            <a:off x="196850" y="173518"/>
            <a:ext cx="11798300" cy="651276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377011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Content Placeholder 4">
            <a:extLst>
              <a:ext uri="{FF2B5EF4-FFF2-40B4-BE49-F238E27FC236}">
                <a16:creationId xmlns:a16="http://schemas.microsoft.com/office/drawing/2014/main" xmlns="" id="{DCBADFF3-F0B0-B601-8A6E-862C6965F09B}"/>
              </a:ext>
            </a:extLst>
          </p:cNvPr>
          <p:cNvPicPr>
            <a:picLocks noGrp="1" noChangeAspect="1"/>
          </p:cNvPicPr>
          <p:nvPr>
            <p:ph idx="1"/>
          </p:nvPr>
        </p:nvPicPr>
        <p:blipFill rotWithShape="1">
          <a:blip r:embed="rId2"/>
          <a:srcRect b="22960"/>
          <a:stretch/>
        </p:blipFill>
        <p:spPr>
          <a:xfrm>
            <a:off x="20" y="1282"/>
            <a:ext cx="12191980" cy="6856718"/>
          </a:xfrm>
          <a:prstGeom prst="rect">
            <a:avLst/>
          </a:prstGeom>
        </p:spPr>
      </p:pic>
      <p:sp>
        <p:nvSpPr>
          <p:cNvPr id="3" name="TextBox 2">
            <a:extLst>
              <a:ext uri="{FF2B5EF4-FFF2-40B4-BE49-F238E27FC236}">
                <a16:creationId xmlns:a16="http://schemas.microsoft.com/office/drawing/2014/main" xmlns="" id="{402392AD-3ED0-A639-A799-BD3EA69403A4}"/>
              </a:ext>
            </a:extLst>
          </p:cNvPr>
          <p:cNvSpPr txBox="1"/>
          <p:nvPr/>
        </p:nvSpPr>
        <p:spPr>
          <a:xfrm>
            <a:off x="520181" y="886895"/>
            <a:ext cx="6172200" cy="584775"/>
          </a:xfrm>
          <a:prstGeom prst="rect">
            <a:avLst/>
          </a:prstGeom>
          <a:noFill/>
        </p:spPr>
        <p:txBody>
          <a:bodyPr wrap="square">
            <a:spAutoFit/>
          </a:bodyPr>
          <a:lstStyle/>
          <a:p>
            <a:r>
              <a:rPr lang="en" sz="3200" b="1" dirty="0">
                <a:solidFill>
                  <a:schemeClr val="bg1"/>
                </a:solidFill>
              </a:rPr>
              <a:t>Analysis</a:t>
            </a:r>
            <a:r>
              <a:rPr lang="en" sz="3200" b="1" dirty="0"/>
              <a:t> </a:t>
            </a:r>
            <a:r>
              <a:rPr lang="en" sz="3200" b="1" dirty="0">
                <a:solidFill>
                  <a:schemeClr val="bg1"/>
                </a:solidFill>
              </a:rPr>
              <a:t>Objectives</a:t>
            </a:r>
            <a:endParaRPr lang="en-US" sz="3200" b="1" dirty="0">
              <a:solidFill>
                <a:schemeClr val="bg1"/>
              </a:solidFill>
            </a:endParaRPr>
          </a:p>
        </p:txBody>
      </p:sp>
      <p:sp>
        <p:nvSpPr>
          <p:cNvPr id="5" name="TextBox 4">
            <a:extLst>
              <a:ext uri="{FF2B5EF4-FFF2-40B4-BE49-F238E27FC236}">
                <a16:creationId xmlns:a16="http://schemas.microsoft.com/office/drawing/2014/main" xmlns="" id="{033E1E30-F0C7-0218-CE4D-FC34AA7C21F4}"/>
              </a:ext>
            </a:extLst>
          </p:cNvPr>
          <p:cNvSpPr txBox="1"/>
          <p:nvPr/>
        </p:nvSpPr>
        <p:spPr>
          <a:xfrm>
            <a:off x="548174" y="3048942"/>
            <a:ext cx="10079394" cy="1703928"/>
          </a:xfrm>
          <a:prstGeom prst="rect">
            <a:avLst/>
          </a:prstGeom>
          <a:noFill/>
        </p:spPr>
        <p:txBody>
          <a:bodyPr wrap="square">
            <a:spAutoFit/>
          </a:bodyPr>
          <a:lstStyle/>
          <a:p>
            <a:pPr algn="just"/>
            <a:r>
              <a:rPr lang="en-US" sz="2000" dirty="0"/>
              <a:t>To predict the total number of bags in priority sortation “One” based on available information provided, six hours before a scheduled departure flight.</a:t>
            </a:r>
          </a:p>
          <a:p>
            <a:pPr marL="457200" indent="-457200">
              <a:buFont typeface="Arial" panose="020B0604020202020204" pitchFamily="34" charset="0"/>
              <a:buChar char="•"/>
            </a:pP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R="0" algn="just">
              <a:lnSpc>
                <a:spcPct val="107000"/>
              </a:lnSpc>
              <a:spcBef>
                <a:spcPts val="0"/>
              </a:spcBef>
              <a:spcAft>
                <a:spcPts val="800"/>
              </a:spcAft>
            </a:pP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993752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4">
            <a:extLst>
              <a:ext uri="{FF2B5EF4-FFF2-40B4-BE49-F238E27FC236}">
                <a16:creationId xmlns:a16="http://schemas.microsoft.com/office/drawing/2014/main" xmlns="" id="{DCBADFF3-F0B0-B601-8A6E-862C6965F09B}"/>
              </a:ext>
            </a:extLst>
          </p:cNvPr>
          <p:cNvPicPr>
            <a:picLocks noGrp="1" noChangeAspect="1"/>
          </p:cNvPicPr>
          <p:nvPr>
            <p:ph idx="1"/>
          </p:nvPr>
        </p:nvPicPr>
        <p:blipFill rotWithShape="1">
          <a:blip r:embed="rId2"/>
          <a:srcRect b="22960"/>
          <a:stretch/>
        </p:blipFill>
        <p:spPr>
          <a:xfrm>
            <a:off x="20" y="1282"/>
            <a:ext cx="12191980" cy="6856718"/>
          </a:xfrm>
          <a:prstGeom prst="rect">
            <a:avLst/>
          </a:prstGeom>
        </p:spPr>
      </p:pic>
      <p:sp>
        <p:nvSpPr>
          <p:cNvPr id="3" name="TextBox 2">
            <a:extLst>
              <a:ext uri="{FF2B5EF4-FFF2-40B4-BE49-F238E27FC236}">
                <a16:creationId xmlns:a16="http://schemas.microsoft.com/office/drawing/2014/main" xmlns="" id="{402392AD-3ED0-A639-A799-BD3EA69403A4}"/>
              </a:ext>
            </a:extLst>
          </p:cNvPr>
          <p:cNvSpPr txBox="1"/>
          <p:nvPr/>
        </p:nvSpPr>
        <p:spPr>
          <a:xfrm>
            <a:off x="802121" y="833555"/>
            <a:ext cx="7380826" cy="584775"/>
          </a:xfrm>
          <a:prstGeom prst="rect">
            <a:avLst/>
          </a:prstGeom>
          <a:noFill/>
        </p:spPr>
        <p:txBody>
          <a:bodyPr wrap="square">
            <a:spAutoFit/>
          </a:bodyPr>
          <a:lstStyle/>
          <a:p>
            <a:r>
              <a:rPr lang="en" sz="3200" b="1" dirty="0">
                <a:solidFill>
                  <a:schemeClr val="bg1"/>
                </a:solidFill>
              </a:rPr>
              <a:t>Purpose of Priority Sortation “One” Bags</a:t>
            </a:r>
            <a:endParaRPr lang="en-US" sz="3200" b="1" dirty="0">
              <a:solidFill>
                <a:schemeClr val="bg1"/>
              </a:solidFill>
            </a:endParaRPr>
          </a:p>
        </p:txBody>
      </p:sp>
      <p:sp>
        <p:nvSpPr>
          <p:cNvPr id="5" name="TextBox 4">
            <a:extLst>
              <a:ext uri="{FF2B5EF4-FFF2-40B4-BE49-F238E27FC236}">
                <a16:creationId xmlns:a16="http://schemas.microsoft.com/office/drawing/2014/main" xmlns="" id="{033E1E30-F0C7-0218-CE4D-FC34AA7C21F4}"/>
              </a:ext>
            </a:extLst>
          </p:cNvPr>
          <p:cNvSpPr txBox="1"/>
          <p:nvPr/>
        </p:nvSpPr>
        <p:spPr>
          <a:xfrm>
            <a:off x="548174" y="3048942"/>
            <a:ext cx="10079394" cy="375552"/>
          </a:xfrm>
          <a:prstGeom prst="rect">
            <a:avLst/>
          </a:prstGeom>
          <a:noFill/>
        </p:spPr>
        <p:txBody>
          <a:bodyPr wrap="square">
            <a:spAutoFit/>
          </a:bodyPr>
          <a:lstStyle/>
          <a:p>
            <a:pPr marL="0" marR="0" algn="just">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xmlns="" id="{A63AAED3-E574-661C-E150-2EF44A253233}"/>
              </a:ext>
            </a:extLst>
          </p:cNvPr>
          <p:cNvSpPr txBox="1"/>
          <p:nvPr/>
        </p:nvSpPr>
        <p:spPr>
          <a:xfrm>
            <a:off x="447558" y="2507678"/>
            <a:ext cx="9685176" cy="2554545"/>
          </a:xfrm>
          <a:prstGeom prst="rect">
            <a:avLst/>
          </a:prstGeom>
          <a:noFill/>
        </p:spPr>
        <p:txBody>
          <a:bodyPr wrap="square">
            <a:spAutoFit/>
          </a:bodyPr>
          <a:lstStyle/>
          <a:p>
            <a:endParaRPr lang="en-US" sz="2000" dirty="0"/>
          </a:p>
          <a:p>
            <a:pPr marL="285750" indent="-285750">
              <a:buFont typeface="Arial" panose="020B0604020202020204" pitchFamily="34" charset="0"/>
              <a:buChar char="•"/>
            </a:pPr>
            <a:r>
              <a:rPr lang="en-US" sz="2000" dirty="0"/>
              <a:t>To assist appropriate cargo planning based on scarce resources.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To minimize misconnected bags between flights.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To increase efficiency in unloading &amp; offload cargo bags from flights.</a:t>
            </a:r>
          </a:p>
          <a:p>
            <a:r>
              <a:rPr lang="en-US" sz="2000" dirty="0"/>
              <a:t>  </a:t>
            </a:r>
          </a:p>
          <a:p>
            <a:pPr marL="342900" indent="-342900">
              <a:buFont typeface="Arial" panose="020B0604020202020204" pitchFamily="34" charset="0"/>
              <a:buChar char="•"/>
            </a:pPr>
            <a:r>
              <a:rPr lang="en-US" sz="2000" dirty="0"/>
              <a:t>To optimize proper allocation of cargo baggage between flights.</a:t>
            </a:r>
          </a:p>
        </p:txBody>
      </p:sp>
    </p:spTree>
    <p:extLst>
      <p:ext uri="{BB962C8B-B14F-4D97-AF65-F5344CB8AC3E}">
        <p14:creationId xmlns:p14="http://schemas.microsoft.com/office/powerpoint/2010/main" xmlns="" val="3688196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4">
            <a:extLst>
              <a:ext uri="{FF2B5EF4-FFF2-40B4-BE49-F238E27FC236}">
                <a16:creationId xmlns:a16="http://schemas.microsoft.com/office/drawing/2014/main" xmlns="" id="{DCBADFF3-F0B0-B601-8A6E-862C6965F09B}"/>
              </a:ext>
            </a:extLst>
          </p:cNvPr>
          <p:cNvPicPr>
            <a:picLocks noGrp="1" noChangeAspect="1"/>
          </p:cNvPicPr>
          <p:nvPr>
            <p:ph idx="1"/>
          </p:nvPr>
        </p:nvPicPr>
        <p:blipFill rotWithShape="1">
          <a:blip r:embed="rId2"/>
          <a:srcRect b="22960"/>
          <a:stretch/>
        </p:blipFill>
        <p:spPr>
          <a:xfrm>
            <a:off x="20" y="1282"/>
            <a:ext cx="12191980" cy="6856718"/>
          </a:xfrm>
          <a:prstGeom prst="rect">
            <a:avLst/>
          </a:prstGeom>
        </p:spPr>
      </p:pic>
      <p:sp>
        <p:nvSpPr>
          <p:cNvPr id="3" name="TextBox 2">
            <a:extLst>
              <a:ext uri="{FF2B5EF4-FFF2-40B4-BE49-F238E27FC236}">
                <a16:creationId xmlns:a16="http://schemas.microsoft.com/office/drawing/2014/main" xmlns="" id="{402392AD-3ED0-A639-A799-BD3EA69403A4}"/>
              </a:ext>
            </a:extLst>
          </p:cNvPr>
          <p:cNvSpPr txBox="1"/>
          <p:nvPr/>
        </p:nvSpPr>
        <p:spPr>
          <a:xfrm>
            <a:off x="802121" y="833555"/>
            <a:ext cx="7380826" cy="584775"/>
          </a:xfrm>
          <a:prstGeom prst="rect">
            <a:avLst/>
          </a:prstGeom>
          <a:noFill/>
        </p:spPr>
        <p:txBody>
          <a:bodyPr wrap="square">
            <a:spAutoFit/>
          </a:bodyPr>
          <a:lstStyle/>
          <a:p>
            <a:r>
              <a:rPr lang="en" sz="3200" b="1" dirty="0">
                <a:solidFill>
                  <a:schemeClr val="bg1"/>
                </a:solidFill>
              </a:rPr>
              <a:t>Overview of Data</a:t>
            </a:r>
            <a:endParaRPr lang="en-US" sz="3200" b="1" dirty="0">
              <a:solidFill>
                <a:schemeClr val="bg1"/>
              </a:solidFill>
            </a:endParaRPr>
          </a:p>
        </p:txBody>
      </p:sp>
      <p:sp>
        <p:nvSpPr>
          <p:cNvPr id="5" name="TextBox 4">
            <a:extLst>
              <a:ext uri="{FF2B5EF4-FFF2-40B4-BE49-F238E27FC236}">
                <a16:creationId xmlns:a16="http://schemas.microsoft.com/office/drawing/2014/main" xmlns="" id="{033E1E30-F0C7-0218-CE4D-FC34AA7C21F4}"/>
              </a:ext>
            </a:extLst>
          </p:cNvPr>
          <p:cNvSpPr txBox="1"/>
          <p:nvPr/>
        </p:nvSpPr>
        <p:spPr>
          <a:xfrm>
            <a:off x="548174" y="3048942"/>
            <a:ext cx="10079394" cy="375552"/>
          </a:xfrm>
          <a:prstGeom prst="rect">
            <a:avLst/>
          </a:prstGeom>
          <a:noFill/>
        </p:spPr>
        <p:txBody>
          <a:bodyPr wrap="square">
            <a:spAutoFit/>
          </a:bodyPr>
          <a:lstStyle/>
          <a:p>
            <a:pPr marL="0" marR="0" algn="just">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xmlns="" id="{A63AAED3-E574-661C-E150-2EF44A253233}"/>
              </a:ext>
            </a:extLst>
          </p:cNvPr>
          <p:cNvSpPr txBox="1"/>
          <p:nvPr/>
        </p:nvSpPr>
        <p:spPr>
          <a:xfrm>
            <a:off x="802121" y="3300780"/>
            <a:ext cx="9685176" cy="2308324"/>
          </a:xfrm>
          <a:prstGeom prst="rect">
            <a:avLst/>
          </a:prstGeom>
          <a:noFill/>
        </p:spPr>
        <p:txBody>
          <a:bodyPr wrap="square">
            <a:spAutoFit/>
          </a:bodyPr>
          <a:lstStyle/>
          <a:p>
            <a:pPr algn="just"/>
            <a:r>
              <a:rPr lang="en-US" sz="2000" dirty="0"/>
              <a:t>American Airlines raw dataset consisted of 72,054 rows of flight information that were collected from January 1 to January 14, 2023. The dataset contained 66 fields that include details regarding the checked luggage at every gate, flight destinations, departure date and time, Count of bags based on different sortation priority, and plane type among other information. This dataset also has limited information on ticked passengers based on different times of the year. </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920495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4">
            <a:extLst>
              <a:ext uri="{FF2B5EF4-FFF2-40B4-BE49-F238E27FC236}">
                <a16:creationId xmlns:a16="http://schemas.microsoft.com/office/drawing/2014/main" xmlns="" id="{14F98531-BC99-EF54-89ED-A0762DA2A038}"/>
              </a:ext>
            </a:extLst>
          </p:cNvPr>
          <p:cNvPicPr>
            <a:picLocks noGrp="1" noChangeAspect="1"/>
          </p:cNvPicPr>
          <p:nvPr>
            <p:ph idx="1"/>
          </p:nvPr>
        </p:nvPicPr>
        <p:blipFill rotWithShape="1">
          <a:blip r:embed="rId2"/>
          <a:srcRect b="22960"/>
          <a:stretch/>
        </p:blipFill>
        <p:spPr>
          <a:xfrm>
            <a:off x="20" y="-59267"/>
            <a:ext cx="12191980" cy="6856718"/>
          </a:xfrm>
          <a:prstGeom prst="rect">
            <a:avLst/>
          </a:prstGeom>
        </p:spPr>
      </p:pic>
      <p:sp>
        <p:nvSpPr>
          <p:cNvPr id="3" name="TextBox 2">
            <a:extLst>
              <a:ext uri="{FF2B5EF4-FFF2-40B4-BE49-F238E27FC236}">
                <a16:creationId xmlns:a16="http://schemas.microsoft.com/office/drawing/2014/main" xmlns="" id="{D6ECA5C7-E77F-939B-E99C-A36877AFA379}"/>
              </a:ext>
            </a:extLst>
          </p:cNvPr>
          <p:cNvSpPr txBox="1"/>
          <p:nvPr/>
        </p:nvSpPr>
        <p:spPr>
          <a:xfrm>
            <a:off x="478971" y="2471403"/>
            <a:ext cx="11234057" cy="2308324"/>
          </a:xfrm>
          <a:prstGeom prst="rect">
            <a:avLst/>
          </a:prstGeom>
          <a:noFill/>
        </p:spPr>
        <p:txBody>
          <a:bodyPr wrap="square">
            <a:spAutoFit/>
          </a:bodyPr>
          <a:lstStyle/>
          <a:p>
            <a:pPr marL="0" lvl="0" indent="0" algn="l" rtl="0">
              <a:spcBef>
                <a:spcPts val="0"/>
              </a:spcBef>
              <a:spcAft>
                <a:spcPts val="0"/>
              </a:spcAft>
              <a:buNone/>
            </a:pPr>
            <a:r>
              <a:rPr lang="en-US" sz="1800" b="1" dirty="0"/>
              <a:t> Target </a:t>
            </a:r>
            <a:r>
              <a:rPr lang="en-US" b="1" dirty="0"/>
              <a:t>V</a:t>
            </a:r>
            <a:r>
              <a:rPr lang="en-US" sz="1800" b="1" dirty="0"/>
              <a:t>ariable: </a:t>
            </a:r>
          </a:p>
          <a:p>
            <a:pPr marL="0" lvl="0" indent="0" algn="l" rtl="0">
              <a:spcBef>
                <a:spcPts val="0"/>
              </a:spcBef>
              <a:spcAft>
                <a:spcPts val="0"/>
              </a:spcAft>
              <a:buNone/>
            </a:pPr>
            <a:endParaRPr lang="en-US" sz="1800" b="1" dirty="0"/>
          </a:p>
          <a:p>
            <a:pPr marL="285750" lvl="0" indent="-285750" algn="l" rtl="0">
              <a:spcBef>
                <a:spcPts val="0"/>
              </a:spcBef>
              <a:spcAft>
                <a:spcPts val="0"/>
              </a:spcAft>
              <a:buFont typeface="Arial" panose="020B0604020202020204" pitchFamily="34" charset="0"/>
              <a:buChar char="•"/>
            </a:pPr>
            <a:r>
              <a:rPr lang="en-US" sz="1800" dirty="0"/>
              <a:t>ArrConxSortOneBags - </a:t>
            </a:r>
            <a:r>
              <a:rPr lang="en-US" dirty="0"/>
              <a:t>C</a:t>
            </a:r>
            <a:r>
              <a:rPr lang="en-US" sz="1800" dirty="0"/>
              <a:t>ount of bags based on priority sortation “One”. These are the bags with the less connected flights and first to leave the airplane. </a:t>
            </a:r>
          </a:p>
          <a:p>
            <a:pPr marL="285750" lvl="0" indent="-285750" algn="l" rtl="0">
              <a:spcBef>
                <a:spcPts val="0"/>
              </a:spcBef>
              <a:spcAft>
                <a:spcPts val="0"/>
              </a:spcAft>
              <a:buFont typeface="Arial" panose="020B0604020202020204" pitchFamily="34" charset="0"/>
              <a:buChar char="•"/>
            </a:pPr>
            <a:endParaRPr lang="en-US" sz="1800" dirty="0"/>
          </a:p>
          <a:p>
            <a:pPr marL="0" lvl="0" indent="0" algn="l" rtl="0">
              <a:spcBef>
                <a:spcPts val="0"/>
              </a:spcBef>
              <a:spcAft>
                <a:spcPts val="0"/>
              </a:spcAft>
              <a:buNone/>
            </a:pPr>
            <a:r>
              <a:rPr lang="en-US" b="1" dirty="0"/>
              <a:t>I</a:t>
            </a:r>
            <a:r>
              <a:rPr lang="en-US" sz="1800" b="1" dirty="0"/>
              <a:t>ndependent </a:t>
            </a:r>
            <a:r>
              <a:rPr lang="en-US" b="1" dirty="0"/>
              <a:t>V</a:t>
            </a:r>
            <a:r>
              <a:rPr lang="en-US" sz="1800" b="1" dirty="0"/>
              <a:t>ariables: </a:t>
            </a:r>
          </a:p>
          <a:p>
            <a:pPr lvl="0" algn="l" rtl="0">
              <a:spcBef>
                <a:spcPts val="0"/>
              </a:spcBef>
              <a:spcAft>
                <a:spcPts val="0"/>
              </a:spcAft>
            </a:pPr>
            <a:endParaRPr lang="en-US" sz="1800" dirty="0"/>
          </a:p>
          <a:p>
            <a:pPr marL="285750" lvl="0" indent="-285750" algn="l" rtl="0">
              <a:spcBef>
                <a:spcPts val="0"/>
              </a:spcBef>
              <a:spcAft>
                <a:spcPts val="0"/>
              </a:spcAft>
              <a:buFont typeface="Arial" panose="020B0604020202020204" pitchFamily="34" charset="0"/>
              <a:buChar char="•"/>
            </a:pPr>
            <a:endParaRPr lang="en-US" sz="1800" dirty="0"/>
          </a:p>
        </p:txBody>
      </p:sp>
      <p:sp>
        <p:nvSpPr>
          <p:cNvPr id="5" name="TextBox 4">
            <a:extLst>
              <a:ext uri="{FF2B5EF4-FFF2-40B4-BE49-F238E27FC236}">
                <a16:creationId xmlns:a16="http://schemas.microsoft.com/office/drawing/2014/main" xmlns="" id="{B63EC553-3D10-9E8F-0833-3111BD206092}"/>
              </a:ext>
            </a:extLst>
          </p:cNvPr>
          <p:cNvSpPr txBox="1"/>
          <p:nvPr/>
        </p:nvSpPr>
        <p:spPr>
          <a:xfrm>
            <a:off x="497632" y="842691"/>
            <a:ext cx="6172200" cy="584775"/>
          </a:xfrm>
          <a:prstGeom prst="rect">
            <a:avLst/>
          </a:prstGeom>
          <a:noFill/>
        </p:spPr>
        <p:txBody>
          <a:bodyPr wrap="square">
            <a:spAutoFit/>
          </a:bodyPr>
          <a:lstStyle/>
          <a:p>
            <a:r>
              <a:rPr lang="en-US" sz="3200" b="1" dirty="0">
                <a:solidFill>
                  <a:schemeClr val="bg1"/>
                </a:solidFill>
              </a:rPr>
              <a:t>Description of Variables</a:t>
            </a:r>
          </a:p>
        </p:txBody>
      </p:sp>
      <p:graphicFrame>
        <p:nvGraphicFramePr>
          <p:cNvPr id="7" name="Table 7">
            <a:extLst>
              <a:ext uri="{FF2B5EF4-FFF2-40B4-BE49-F238E27FC236}">
                <a16:creationId xmlns:a16="http://schemas.microsoft.com/office/drawing/2014/main" xmlns="" id="{6EA44CD9-8652-2078-EF6D-1D832FAD8BB8}"/>
              </a:ext>
            </a:extLst>
          </p:cNvPr>
          <p:cNvGraphicFramePr>
            <a:graphicFrameLocks noGrp="1"/>
          </p:cNvGraphicFramePr>
          <p:nvPr>
            <p:extLst>
              <p:ext uri="{D42A27DB-BD31-4B8C-83A1-F6EECF244321}">
                <p14:modId xmlns:p14="http://schemas.microsoft.com/office/powerpoint/2010/main" xmlns="" val="1653094619"/>
              </p:ext>
            </p:extLst>
          </p:nvPr>
        </p:nvGraphicFramePr>
        <p:xfrm>
          <a:off x="497632" y="4242663"/>
          <a:ext cx="4844835" cy="4023360"/>
        </p:xfrm>
        <a:graphic>
          <a:graphicData uri="http://schemas.openxmlformats.org/drawingml/2006/table">
            <a:tbl>
              <a:tblPr firstRow="1" bandRow="1">
                <a:tableStyleId>{2D5ABB26-0587-4C30-8999-92F81FD0307C}</a:tableStyleId>
              </a:tblPr>
              <a:tblGrid>
                <a:gridCol w="2764504">
                  <a:extLst>
                    <a:ext uri="{9D8B030D-6E8A-4147-A177-3AD203B41FA5}">
                      <a16:colId xmlns:a16="http://schemas.microsoft.com/office/drawing/2014/main" xmlns="" val="3053602494"/>
                    </a:ext>
                  </a:extLst>
                </a:gridCol>
                <a:gridCol w="2080331">
                  <a:extLst>
                    <a:ext uri="{9D8B030D-6E8A-4147-A177-3AD203B41FA5}">
                      <a16:colId xmlns:a16="http://schemas.microsoft.com/office/drawing/2014/main" xmlns="" val="3309098980"/>
                    </a:ext>
                  </a:extLst>
                </a:gridCol>
              </a:tblGrid>
              <a:tr h="1063393">
                <a:tc>
                  <a:txBody>
                    <a:bodyPr/>
                    <a:lstStyle/>
                    <a:p>
                      <a:pPr marL="285750" indent="-285750">
                        <a:buFont typeface="Arial" panose="020B0604020202020204" pitchFamily="34" charset="0"/>
                        <a:buChar char="•"/>
                      </a:pPr>
                      <a:r>
                        <a:rPr lang="en-US" dirty="0" err="1"/>
                        <a:t>ChkFltDate</a:t>
                      </a:r>
                      <a:endParaRPr lang="en-US"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Eqpt type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err="1"/>
                        <a:t>ArrConxSortOnePaxs</a:t>
                      </a:r>
                      <a:endParaRPr lang="en-US"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FltName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ArrConxPaxIn6Hr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285750" indent="-285750">
                        <a:buFont typeface="Arial" panose="020B0604020202020204" pitchFamily="34" charset="0"/>
                        <a:buChar char="•"/>
                      </a:pP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Font typeface="Arial" panose="020B0604020202020204" pitchFamily="34" charset="0"/>
                        <a:buNone/>
                      </a:pP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18082674"/>
                  </a:ext>
                </a:extLst>
              </a:tr>
              <a:tr h="151913">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337091870"/>
                  </a:ext>
                </a:extLst>
              </a:tr>
              <a:tr h="151913">
                <a:tc>
                  <a:txBody>
                    <a:bodyPr/>
                    <a:lstStyle/>
                    <a:p>
                      <a:pPr marL="285750" indent="-285750">
                        <a:buFont typeface="Arial" panose="020B0604020202020204" pitchFamily="34" charset="0"/>
                        <a:buChar char="•"/>
                      </a:pP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Font typeface="Arial" panose="020B0604020202020204" pitchFamily="34" charset="0"/>
                        <a:buNone/>
                      </a:pP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75392804"/>
                  </a:ext>
                </a:extLst>
              </a:tr>
              <a:tr h="151913">
                <a:tc>
                  <a:txBody>
                    <a:bodyPr/>
                    <a:lstStyle/>
                    <a:p>
                      <a:pPr marL="0" indent="0">
                        <a:buFont typeface="Arial" panose="020B0604020202020204" pitchFamily="34" charset="0"/>
                        <a:buNone/>
                      </a:pP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233681327"/>
                  </a:ext>
                </a:extLst>
              </a:tr>
              <a:tr h="151913">
                <a:tc>
                  <a:txBody>
                    <a:bodyPr/>
                    <a:lstStyle/>
                    <a:p>
                      <a:pPr marL="285750" indent="-285750">
                        <a:buFont typeface="Arial" panose="020B0604020202020204" pitchFamily="34" charset="0"/>
                        <a:buChar char="•"/>
                      </a:pP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621742813"/>
                  </a:ext>
                </a:extLst>
              </a:tr>
            </a:tbl>
          </a:graphicData>
        </a:graphic>
      </p:graphicFrame>
    </p:spTree>
    <p:extLst>
      <p:ext uri="{BB962C8B-B14F-4D97-AF65-F5344CB8AC3E}">
        <p14:creationId xmlns:p14="http://schemas.microsoft.com/office/powerpoint/2010/main" xmlns="" val="32444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4">
            <a:extLst>
              <a:ext uri="{FF2B5EF4-FFF2-40B4-BE49-F238E27FC236}">
                <a16:creationId xmlns:a16="http://schemas.microsoft.com/office/drawing/2014/main" xmlns="" id="{81FF3779-5516-0189-91D0-3CA9C1F0774B}"/>
              </a:ext>
            </a:extLst>
          </p:cNvPr>
          <p:cNvPicPr>
            <a:picLocks noGrp="1" noChangeAspect="1"/>
          </p:cNvPicPr>
          <p:nvPr>
            <p:ph idx="1"/>
          </p:nvPr>
        </p:nvPicPr>
        <p:blipFill rotWithShape="1">
          <a:blip r:embed="rId2"/>
          <a:srcRect b="22960"/>
          <a:stretch/>
        </p:blipFill>
        <p:spPr>
          <a:xfrm>
            <a:off x="0" y="1282"/>
            <a:ext cx="12191980" cy="6856718"/>
          </a:xfrm>
          <a:prstGeom prst="rect">
            <a:avLst/>
          </a:prstGeom>
        </p:spPr>
      </p:pic>
      <p:sp>
        <p:nvSpPr>
          <p:cNvPr id="3" name="TextBox 2">
            <a:extLst>
              <a:ext uri="{FF2B5EF4-FFF2-40B4-BE49-F238E27FC236}">
                <a16:creationId xmlns:a16="http://schemas.microsoft.com/office/drawing/2014/main" xmlns="" id="{BA3BDD11-D53A-98CC-FBED-23D5E8124681}"/>
              </a:ext>
            </a:extLst>
          </p:cNvPr>
          <p:cNvSpPr txBox="1"/>
          <p:nvPr/>
        </p:nvSpPr>
        <p:spPr>
          <a:xfrm>
            <a:off x="370893" y="725068"/>
            <a:ext cx="6097554" cy="1077218"/>
          </a:xfrm>
          <a:prstGeom prst="rect">
            <a:avLst/>
          </a:prstGeom>
          <a:noFill/>
        </p:spPr>
        <p:txBody>
          <a:bodyPr wrap="square">
            <a:spAutoFit/>
          </a:bodyPr>
          <a:lstStyle/>
          <a:p>
            <a:r>
              <a:rPr lang="en-US" sz="3200" b="1" dirty="0">
                <a:solidFill>
                  <a:schemeClr val="bg1"/>
                </a:solidFill>
                <a:latin typeface="Calibri" panose="020F0502020204030204" pitchFamily="34" charset="0"/>
              </a:rPr>
              <a:t>Data Wrangling</a:t>
            </a:r>
          </a:p>
          <a:p>
            <a:endParaRPr lang="en-US" sz="3200" b="1" dirty="0">
              <a:solidFill>
                <a:schemeClr val="bg1"/>
              </a:solidFill>
            </a:endParaRPr>
          </a:p>
        </p:txBody>
      </p:sp>
      <p:sp>
        <p:nvSpPr>
          <p:cNvPr id="2" name="TextBox 1">
            <a:extLst>
              <a:ext uri="{FF2B5EF4-FFF2-40B4-BE49-F238E27FC236}">
                <a16:creationId xmlns:a16="http://schemas.microsoft.com/office/drawing/2014/main" xmlns="" id="{60F461C5-F6BF-A9B4-06CC-122E5DE5234B}"/>
              </a:ext>
            </a:extLst>
          </p:cNvPr>
          <p:cNvSpPr txBox="1"/>
          <p:nvPr/>
        </p:nvSpPr>
        <p:spPr>
          <a:xfrm>
            <a:off x="430244" y="2698003"/>
            <a:ext cx="11206065" cy="5878532"/>
          </a:xfrm>
          <a:prstGeom prst="rect">
            <a:avLst/>
          </a:prstGeom>
          <a:noFill/>
        </p:spPr>
        <p:txBody>
          <a:bodyPr wrap="square">
            <a:spAutoFit/>
          </a:bodyPr>
          <a:lstStyle/>
          <a:p>
            <a:pPr lvl="1" indent="-285750">
              <a:buFont typeface="Arial" panose="020B0604020202020204" pitchFamily="34" charset="0"/>
              <a:buChar char="•"/>
            </a:pPr>
            <a:r>
              <a:rPr lang="en-US" sz="2000" dirty="0"/>
              <a:t>In the "Eqpt Type" column, observed that there are 3 NA records, those were excluded for further analysis.</a:t>
            </a:r>
          </a:p>
          <a:p>
            <a:pPr lvl="1" indent="-285750">
              <a:buFont typeface="Arial" panose="020B0604020202020204" pitchFamily="34" charset="0"/>
              <a:buChar char="•"/>
            </a:pPr>
            <a:endParaRPr lang="en-US" sz="2000" dirty="0"/>
          </a:p>
          <a:p>
            <a:pPr lvl="1" indent="-285750">
              <a:buFont typeface="Arial" panose="020B0604020202020204" pitchFamily="34" charset="0"/>
              <a:buChar char="•"/>
            </a:pPr>
            <a:r>
              <a:rPr lang="en-US" sz="2000" dirty="0"/>
              <a:t>Extracted flight code from the “flight key”.</a:t>
            </a:r>
          </a:p>
          <a:p>
            <a:pPr lvl="1" indent="-285750">
              <a:buFont typeface="Arial" panose="020B0604020202020204" pitchFamily="34" charset="0"/>
              <a:buChar char="•"/>
            </a:pPr>
            <a:endParaRPr lang="en-US" sz="2000" dirty="0"/>
          </a:p>
          <a:p>
            <a:pPr lvl="1" indent="-285750">
              <a:buFont typeface="Arial" panose="020B0604020202020204" pitchFamily="34" charset="0"/>
              <a:buChar char="•"/>
            </a:pPr>
            <a:r>
              <a:rPr lang="en-US" sz="2000" dirty="0"/>
              <a:t>The "FltName" column has been split into Four separate columns named "Source" ,"Destination“, “BankType” and “ BankNumber” based on the values within it. </a:t>
            </a:r>
            <a:endParaRPr lang="en-US" sz="2000" dirty="0">
              <a:latin typeface="Times New Roman" panose="02020603050405020304" pitchFamily="18" charset="0"/>
              <a:cs typeface="Times New Roman" panose="02020603050405020304" pitchFamily="18" charset="0"/>
            </a:endParaRPr>
          </a:p>
          <a:p>
            <a:pPr marL="514350" lvl="1" indent="-342900">
              <a:buFont typeface="Wingdings" panose="05000000000000000000" pitchFamily="2" charset="2"/>
              <a:buChar char="Ø"/>
            </a:pPr>
            <a:endParaRPr lang="en-US" sz="2000" dirty="0"/>
          </a:p>
          <a:p>
            <a:pPr lvl="1" indent="-285750">
              <a:buFont typeface="Arial" panose="020B0604020202020204" pitchFamily="34" charset="0"/>
              <a:buChar char="•"/>
            </a:pPr>
            <a:r>
              <a:rPr lang="en-US" dirty="0"/>
              <a:t>"ArrConxBag" converted this column from object data type to integer datatype.</a:t>
            </a:r>
          </a:p>
          <a:p>
            <a:pPr lvl="1" indent="-285750">
              <a:buFont typeface="Arial" panose="020B0604020202020204" pitchFamily="34" charset="0"/>
              <a:buChar char="•"/>
            </a:pPr>
            <a:endParaRPr lang="en-US" dirty="0"/>
          </a:p>
          <a:p>
            <a:pPr lvl="1"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lvl="1"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lvl="1"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lvl="1"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solidFill>
                <a:srgbClr val="374151"/>
              </a:solidFill>
            </a:endParaRPr>
          </a:p>
          <a:p>
            <a:pPr marL="285750" indent="-285750">
              <a:buFont typeface="Arial" panose="020B0604020202020204" pitchFamily="34" charset="0"/>
              <a:buChar char="•"/>
            </a:pPr>
            <a:endParaRPr lang="en-US" b="0" i="0" dirty="0">
              <a:solidFill>
                <a:srgbClr val="374151"/>
              </a:solidFill>
              <a:effectLst/>
              <a:latin typeface="Söhne"/>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xmlns="" val="153196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E10A2862-8308-809B-CC70-777BD7907310}"/>
              </a:ext>
            </a:extLst>
          </p:cNvPr>
          <p:cNvSpPr txBox="1"/>
          <p:nvPr/>
        </p:nvSpPr>
        <p:spPr>
          <a:xfrm>
            <a:off x="781440" y="5701204"/>
            <a:ext cx="9762152" cy="923330"/>
          </a:xfrm>
          <a:prstGeom prst="rect">
            <a:avLst/>
          </a:prstGeom>
          <a:noFill/>
        </p:spPr>
        <p:txBody>
          <a:bodyPr wrap="square">
            <a:spAutoFit/>
          </a:bodyPr>
          <a:lstStyle/>
          <a:p>
            <a:r>
              <a:rPr lang="en-US" dirty="0"/>
              <a:t>The line graph above shows “Wide Body” &amp; “Narrow Body” bags vs passengers ticketed 6 hours to departure connecting to another flight. The trend shows increases and decreases based on days of the month.  </a:t>
            </a:r>
          </a:p>
        </p:txBody>
      </p:sp>
      <p:pic>
        <p:nvPicPr>
          <p:cNvPr id="2" name="Picture 1">
            <a:extLst>
              <a:ext uri="{FF2B5EF4-FFF2-40B4-BE49-F238E27FC236}">
                <a16:creationId xmlns:a16="http://schemas.microsoft.com/office/drawing/2014/main" xmlns="" id="{847ECCD3-A920-828E-6F5D-E482D7BB9778}"/>
              </a:ext>
            </a:extLst>
          </p:cNvPr>
          <p:cNvPicPr>
            <a:picLocks noChangeAspect="1"/>
          </p:cNvPicPr>
          <p:nvPr/>
        </p:nvPicPr>
        <p:blipFill>
          <a:blip r:embed="rId2"/>
          <a:stretch>
            <a:fillRect/>
          </a:stretch>
        </p:blipFill>
        <p:spPr>
          <a:xfrm>
            <a:off x="128298" y="510465"/>
            <a:ext cx="5843294" cy="4938613"/>
          </a:xfrm>
          <a:prstGeom prst="rect">
            <a:avLst/>
          </a:prstGeom>
        </p:spPr>
      </p:pic>
      <p:pic>
        <p:nvPicPr>
          <p:cNvPr id="3" name="Picture 2">
            <a:extLst>
              <a:ext uri="{FF2B5EF4-FFF2-40B4-BE49-F238E27FC236}">
                <a16:creationId xmlns:a16="http://schemas.microsoft.com/office/drawing/2014/main" xmlns="" id="{05A31B1E-E705-EA42-2687-6108614E6107}"/>
              </a:ext>
            </a:extLst>
          </p:cNvPr>
          <p:cNvPicPr>
            <a:picLocks noChangeAspect="1"/>
          </p:cNvPicPr>
          <p:nvPr/>
        </p:nvPicPr>
        <p:blipFill>
          <a:blip r:embed="rId3"/>
          <a:stretch>
            <a:fillRect/>
          </a:stretch>
        </p:blipFill>
        <p:spPr>
          <a:xfrm>
            <a:off x="6220409" y="510465"/>
            <a:ext cx="5843293" cy="4938613"/>
          </a:xfrm>
          <a:prstGeom prst="rect">
            <a:avLst/>
          </a:prstGeom>
        </p:spPr>
      </p:pic>
    </p:spTree>
    <p:extLst>
      <p:ext uri="{BB962C8B-B14F-4D97-AF65-F5344CB8AC3E}">
        <p14:creationId xmlns:p14="http://schemas.microsoft.com/office/powerpoint/2010/main" xmlns="" val="619744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xmlns="" id="{BACC6370-2D7E-4714-9D71-7542949D7D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F68B3F68-107C-434F-AA38-110D5EA91B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xmlns="" id="{AAD0DBB9-1A4B-4391-81D4-CB19F9AB91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xmlns="" id="{063BBA22-50EA-4C4D-BE05-F1CE4E63AA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30136869-5E38-C41A-9B2A-EB03396311F2}"/>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kern="1200" dirty="0">
                <a:solidFill>
                  <a:srgbClr val="FFFFFF"/>
                </a:solidFill>
                <a:latin typeface="+mj-lt"/>
                <a:ea typeface="+mj-ea"/>
                <a:cs typeface="+mj-cs"/>
              </a:rPr>
              <a:t>Bag Count by Bank Type</a:t>
            </a:r>
          </a:p>
        </p:txBody>
      </p:sp>
      <p:pic>
        <p:nvPicPr>
          <p:cNvPr id="2050" name="Picture 2">
            <a:extLst>
              <a:ext uri="{FF2B5EF4-FFF2-40B4-BE49-F238E27FC236}">
                <a16:creationId xmlns:a16="http://schemas.microsoft.com/office/drawing/2014/main" xmlns="" id="{BC3ECCF7-6E5F-7433-0597-05B7957E729C}"/>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43023" y="1924820"/>
            <a:ext cx="5913761" cy="4302989"/>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a:extLst>
              <a:ext uri="{FF2B5EF4-FFF2-40B4-BE49-F238E27FC236}">
                <a16:creationId xmlns:a16="http://schemas.microsoft.com/office/drawing/2014/main" xmlns="" id="{DDABCD6A-0126-7896-3FA8-41BD7EC7B641}"/>
              </a:ext>
            </a:extLst>
          </p:cNvPr>
          <p:cNvSpPr txBox="1"/>
          <p:nvPr/>
        </p:nvSpPr>
        <p:spPr>
          <a:xfrm>
            <a:off x="6637469" y="2967335"/>
            <a:ext cx="5427013" cy="923330"/>
          </a:xfrm>
          <a:prstGeom prst="rect">
            <a:avLst/>
          </a:prstGeom>
          <a:noFill/>
        </p:spPr>
        <p:txBody>
          <a:bodyPr wrap="square">
            <a:spAutoFit/>
          </a:bodyPr>
          <a:lstStyle/>
          <a:p>
            <a:r>
              <a:rPr lang="en-US" b="0" i="0" dirty="0">
                <a:solidFill>
                  <a:srgbClr val="374151"/>
                </a:solidFill>
                <a:effectLst/>
                <a:latin typeface="Söhne"/>
              </a:rPr>
              <a:t>Based on the chart, it appears that American Airlines operates more flights on mainline routes than on regional routes.</a:t>
            </a:r>
            <a:endParaRPr lang="en-US" dirty="0"/>
          </a:p>
        </p:txBody>
      </p:sp>
    </p:spTree>
    <p:extLst>
      <p:ext uri="{BB962C8B-B14F-4D97-AF65-F5344CB8AC3E}">
        <p14:creationId xmlns:p14="http://schemas.microsoft.com/office/powerpoint/2010/main" xmlns="" val="259204088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5513</TotalTime>
  <Words>852</Words>
  <Application>Microsoft Office PowerPoint</Application>
  <PresentationFormat>Custom</PresentationFormat>
  <Paragraphs>98</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Slide 1</vt:lpstr>
      <vt:lpstr>Slide 2</vt:lpstr>
      <vt:lpstr>Slide 3</vt:lpstr>
      <vt:lpstr>Slide 4</vt:lpstr>
      <vt:lpstr>Slide 5</vt:lpstr>
      <vt:lpstr>Slide 6</vt:lpstr>
      <vt:lpstr>Slide 7</vt:lpstr>
      <vt:lpstr>Slide 8</vt:lpstr>
      <vt:lpstr>Bag Count by Bank Type</vt:lpstr>
      <vt:lpstr>Comparison between DFW and ORD </vt:lpstr>
      <vt:lpstr>Correlation Plot for Sortation One Priority</vt:lpstr>
      <vt:lpstr>Top 5 destinations by day of the week</vt:lpstr>
      <vt:lpstr>Slide 13</vt:lpstr>
      <vt:lpstr>Correlation Analysis</vt:lpstr>
      <vt:lpstr>Modelling Techniques </vt:lpstr>
      <vt:lpstr>Modeling Techniques</vt:lpstr>
      <vt:lpstr>Model Performance Metrics</vt:lpstr>
      <vt:lpstr>Slide 18</vt:lpstr>
      <vt:lpstr>Slide 19</vt:lpstr>
      <vt:lpstr>Summary</vt:lpstr>
      <vt:lpstr>Slide 21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Santhoshi Indrakanti</dc:creator>
  <cp:lastModifiedBy>Deeraj</cp:lastModifiedBy>
  <cp:revision>123</cp:revision>
  <dcterms:created xsi:type="dcterms:W3CDTF">2023-03-25T22:11:57Z</dcterms:created>
  <dcterms:modified xsi:type="dcterms:W3CDTF">2025-05-06T17:22:57Z</dcterms:modified>
</cp:coreProperties>
</file>