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3" r:id="rId2"/>
    <p:sldId id="288" r:id="rId3"/>
    <p:sldId id="287" r:id="rId4"/>
    <p:sldId id="283" r:id="rId5"/>
    <p:sldId id="284" r:id="rId6"/>
    <p:sldId id="286" r:id="rId7"/>
    <p:sldId id="282" r:id="rId8"/>
    <p:sldId id="278" r:id="rId9"/>
    <p:sldId id="274" r:id="rId10"/>
    <p:sldId id="275" r:id="rId11"/>
    <p:sldId id="276" r:id="rId12"/>
    <p:sldId id="277" r:id="rId13"/>
    <p:sldId id="258" r:id="rId14"/>
    <p:sldId id="256" r:id="rId15"/>
    <p:sldId id="259" r:id="rId16"/>
    <p:sldId id="267" r:id="rId17"/>
    <p:sldId id="264" r:id="rId18"/>
    <p:sldId id="265" r:id="rId19"/>
    <p:sldId id="260" r:id="rId20"/>
    <p:sldId id="261" r:id="rId21"/>
    <p:sldId id="262" r:id="rId22"/>
    <p:sldId id="263"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DDAE1-CFF0-4420-A69C-DBF913986EA6}"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8C72-3373-4437-89B6-6ACE7C9921F5}" type="slidenum">
              <a:rPr lang="en-IN" smtClean="0"/>
              <a:t>‹#›</a:t>
            </a:fld>
            <a:endParaRPr lang="en-IN"/>
          </a:p>
        </p:txBody>
      </p:sp>
    </p:spTree>
    <p:extLst>
      <p:ext uri="{BB962C8B-B14F-4D97-AF65-F5344CB8AC3E}">
        <p14:creationId xmlns:p14="http://schemas.microsoft.com/office/powerpoint/2010/main" val="228779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C8A8-C727-FB77-0F52-250AA52DA7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36BAD14-5859-DCC9-1744-4E479ACAED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3D2D86B-C809-24F9-511E-8F3EDCD923A8}"/>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5" name="Footer Placeholder 4">
            <a:extLst>
              <a:ext uri="{FF2B5EF4-FFF2-40B4-BE49-F238E27FC236}">
                <a16:creationId xmlns:a16="http://schemas.microsoft.com/office/drawing/2014/main" id="{4129708A-42C5-8020-E23A-2EEBDF738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338A6-7A9B-BB1E-8D04-7F9389D8CE70}"/>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98068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D1F5-1B11-3E99-24FD-4AE1A7AC9B2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AE1EB7-F6C5-3895-D18E-06BD6E19D50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660DE2-5974-A85B-50C1-70ED0BE2E9A7}"/>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5" name="Footer Placeholder 4">
            <a:extLst>
              <a:ext uri="{FF2B5EF4-FFF2-40B4-BE49-F238E27FC236}">
                <a16:creationId xmlns:a16="http://schemas.microsoft.com/office/drawing/2014/main" id="{0FE7DFFD-2784-BAB7-F8D9-DFF12E4E5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5D2A0-7E3F-5769-6F0F-A54148785CE7}"/>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17418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BBCF9-B08D-35DD-40B5-1429AD2799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F4DF205-98FA-7890-7E2D-38F884ABD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DF1B08-6C27-7911-644E-566C859FB019}"/>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5" name="Footer Placeholder 4">
            <a:extLst>
              <a:ext uri="{FF2B5EF4-FFF2-40B4-BE49-F238E27FC236}">
                <a16:creationId xmlns:a16="http://schemas.microsoft.com/office/drawing/2014/main" id="{5FF9CB51-A87B-F4DB-AB07-EB5AA0BD1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2C09C-C9DF-FF88-B826-6F7A68F694C9}"/>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414358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AE0B-86E6-C5FE-8596-2B430399BE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866E4E-536F-7543-D11D-B1BCA1E6F0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77B1AD-B27C-FCE5-78B4-6CC2D1270726}"/>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5" name="Footer Placeholder 4">
            <a:extLst>
              <a:ext uri="{FF2B5EF4-FFF2-40B4-BE49-F238E27FC236}">
                <a16:creationId xmlns:a16="http://schemas.microsoft.com/office/drawing/2014/main" id="{03983164-C3C9-9449-B6D8-61EAC03AF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85AFC-DCC5-B997-54A1-CAAF217D010F}"/>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420234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CE47-C8AC-8B86-0F30-8DA5B9A540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99EE385-1572-D301-8D40-8798AB398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53A3311-DE49-F83C-13E5-32D7C8795A59}"/>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5" name="Footer Placeholder 4">
            <a:extLst>
              <a:ext uri="{FF2B5EF4-FFF2-40B4-BE49-F238E27FC236}">
                <a16:creationId xmlns:a16="http://schemas.microsoft.com/office/drawing/2014/main" id="{3A4CB078-DB3F-5E02-F5C9-C709A8113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F6A6A-F34A-B1CE-1A59-072C0F791CF5}"/>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393878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C7DE-4E0B-4453-60A9-6E68850619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FCC212-F8BD-EA5C-1DA0-25EC1F8DBC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0B6F549-704E-10B7-14D0-0C2D4620D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34C7595-EFDD-5CA2-0084-8C250127C672}"/>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6" name="Footer Placeholder 5">
            <a:extLst>
              <a:ext uri="{FF2B5EF4-FFF2-40B4-BE49-F238E27FC236}">
                <a16:creationId xmlns:a16="http://schemas.microsoft.com/office/drawing/2014/main" id="{3021B310-16F4-3B45-A5B0-6A8FBC0B7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F8911-45DE-F22A-CA67-DBEF54C0E718}"/>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7547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419D-1F2C-98BE-8A43-A1AAB656F20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3C3C1E-EC4E-432E-42AC-9A67A4C7A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EAC8A0F-87F1-FF11-2D2E-24E0D28C276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A1F66AF-1A46-099D-CE54-3F678E566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241FF0-67B7-DA34-272F-20A8379BD0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4FB37C-B348-184E-E7C5-3524996C033D}"/>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8" name="Footer Placeholder 7">
            <a:extLst>
              <a:ext uri="{FF2B5EF4-FFF2-40B4-BE49-F238E27FC236}">
                <a16:creationId xmlns:a16="http://schemas.microsoft.com/office/drawing/2014/main" id="{E3ABDD7C-D053-AC5C-7995-2205A6975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0C38D3-27F7-A03D-2AAD-1477D44CC73A}"/>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110317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6AE5-063F-7006-48CF-87E8C9DBAE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841C55-8FAB-9C5A-8B53-F0AADB8DEFAB}"/>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4" name="Footer Placeholder 3">
            <a:extLst>
              <a:ext uri="{FF2B5EF4-FFF2-40B4-BE49-F238E27FC236}">
                <a16:creationId xmlns:a16="http://schemas.microsoft.com/office/drawing/2014/main" id="{D61CA778-BD36-4F87-B2D6-81339A3276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83AD6-0B66-4777-9BCC-55C68083D5F8}"/>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322624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AFA46A-85DC-9054-D0C9-5467086B3410}"/>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3" name="Footer Placeholder 2">
            <a:extLst>
              <a:ext uri="{FF2B5EF4-FFF2-40B4-BE49-F238E27FC236}">
                <a16:creationId xmlns:a16="http://schemas.microsoft.com/office/drawing/2014/main" id="{25CBA15A-8DB7-1C3B-EFEF-544C596C54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C9B321-8699-3B26-361D-E071CC6C3115}"/>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290147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E015-F3DD-A214-3707-3D21C328277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BA1575C-EC51-9801-AB0C-2261C1B08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9E3F9F-085D-A864-0EC3-ECDD0EC26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BD6BD0-311E-E1CC-4A90-7A1A333B47BB}"/>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6" name="Footer Placeholder 5">
            <a:extLst>
              <a:ext uri="{FF2B5EF4-FFF2-40B4-BE49-F238E27FC236}">
                <a16:creationId xmlns:a16="http://schemas.microsoft.com/office/drawing/2014/main" id="{ABFFDDDB-C9C6-0873-883F-2D964AB83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AA321-4F25-7AE1-A008-3654C1E6316E}"/>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409903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29EE-2E37-BCDC-43C6-4485AA5B91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1DFF9C-DA65-81BB-EAF3-4DF25B7A8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DC0227-4815-9E5E-D076-AE780E3F4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621F36-BD1D-F493-AF0F-509464C5CD5C}"/>
              </a:ext>
            </a:extLst>
          </p:cNvPr>
          <p:cNvSpPr>
            <a:spLocks noGrp="1"/>
          </p:cNvSpPr>
          <p:nvPr>
            <p:ph type="dt" sz="half" idx="10"/>
          </p:nvPr>
        </p:nvSpPr>
        <p:spPr/>
        <p:txBody>
          <a:bodyPr/>
          <a:lstStyle/>
          <a:p>
            <a:fld id="{5679E516-7822-5142-9F60-FAC26AD08B68}" type="datetimeFigureOut">
              <a:rPr lang="en-US" smtClean="0"/>
              <a:t>5/7/2025</a:t>
            </a:fld>
            <a:endParaRPr lang="en-US"/>
          </a:p>
        </p:txBody>
      </p:sp>
      <p:sp>
        <p:nvSpPr>
          <p:cNvPr id="6" name="Footer Placeholder 5">
            <a:extLst>
              <a:ext uri="{FF2B5EF4-FFF2-40B4-BE49-F238E27FC236}">
                <a16:creationId xmlns:a16="http://schemas.microsoft.com/office/drawing/2014/main" id="{0AB34847-A73F-939C-A898-64C0F6D21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E49EB-4462-B2FF-53DA-1896E5FA589A}"/>
              </a:ext>
            </a:extLst>
          </p:cNvPr>
          <p:cNvSpPr>
            <a:spLocks noGrp="1"/>
          </p:cNvSpPr>
          <p:nvPr>
            <p:ph type="sldNum" sz="quarter" idx="12"/>
          </p:nvPr>
        </p:nvSpPr>
        <p:spPr/>
        <p:txBody>
          <a:bodyPr/>
          <a:lstStyle/>
          <a:p>
            <a:fld id="{7E02A5C3-9D64-3946-B9AA-F0762DF51BA9}" type="slidenum">
              <a:rPr lang="en-US" smtClean="0"/>
              <a:t>‹#›</a:t>
            </a:fld>
            <a:endParaRPr lang="en-US"/>
          </a:p>
        </p:txBody>
      </p:sp>
    </p:spTree>
    <p:extLst>
      <p:ext uri="{BB962C8B-B14F-4D97-AF65-F5344CB8AC3E}">
        <p14:creationId xmlns:p14="http://schemas.microsoft.com/office/powerpoint/2010/main" val="275949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1C7FEB-F631-8D98-1F2F-3B3D59DDA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D7D031-F17A-12F9-056E-F776017EC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E3CCDE-A817-B8DD-022C-D10C5CED3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9E516-7822-5142-9F60-FAC26AD08B68}" type="datetimeFigureOut">
              <a:rPr lang="en-US" smtClean="0"/>
              <a:t>5/7/2025</a:t>
            </a:fld>
            <a:endParaRPr lang="en-US"/>
          </a:p>
        </p:txBody>
      </p:sp>
      <p:sp>
        <p:nvSpPr>
          <p:cNvPr id="5" name="Footer Placeholder 4">
            <a:extLst>
              <a:ext uri="{FF2B5EF4-FFF2-40B4-BE49-F238E27FC236}">
                <a16:creationId xmlns:a16="http://schemas.microsoft.com/office/drawing/2014/main" id="{B7E47F66-6E13-F154-A25F-EF8DF5ABA5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9A7AB-909D-F680-2567-AF30863B0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2A5C3-9D64-3946-B9AA-F0762DF51BA9}" type="slidenum">
              <a:rPr lang="en-US" smtClean="0"/>
              <a:t>‹#›</a:t>
            </a:fld>
            <a:endParaRPr lang="en-US"/>
          </a:p>
        </p:txBody>
      </p:sp>
    </p:spTree>
    <p:extLst>
      <p:ext uri="{BB962C8B-B14F-4D97-AF65-F5344CB8AC3E}">
        <p14:creationId xmlns:p14="http://schemas.microsoft.com/office/powerpoint/2010/main" val="260814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unt.instructure.com/courses/92160/users/364114" TargetMode="External"/><Relationship Id="rId1" Type="http://schemas.openxmlformats.org/officeDocument/2006/relationships/slideLayout" Target="../slideLayouts/slideLayout2.xml"/><Relationship Id="rId4" Type="http://schemas.openxmlformats.org/officeDocument/2006/relationships/hyperlink" Target="https://unt.instructure.com/courses/9216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F0D1061-8A6A-272A-2D49-3C2F5B72B78C}"/>
              </a:ext>
            </a:extLst>
          </p:cNvPr>
          <p:cNvSpPr>
            <a:spLocks noGrp="1"/>
          </p:cNvSpPr>
          <p:nvPr>
            <p:ph type="title"/>
          </p:nvPr>
        </p:nvSpPr>
        <p:spPr>
          <a:xfrm>
            <a:off x="572493" y="238539"/>
            <a:ext cx="11018520" cy="1434415"/>
          </a:xfrm>
        </p:spPr>
        <p:txBody>
          <a:bodyPr anchor="b">
            <a:normAutofit/>
          </a:bodyPr>
          <a:lstStyle/>
          <a:p>
            <a:r>
              <a:rPr lang="en-US" sz="3600" b="1" dirty="0">
                <a:latin typeface="Times New Roman" panose="02020603050405020304" pitchFamily="18" charset="0"/>
                <a:cs typeface="Times New Roman" panose="02020603050405020304" pitchFamily="18" charset="0"/>
              </a:rPr>
              <a:t>Brain Tumor Detection by Group-1</a:t>
            </a:r>
          </a:p>
        </p:txBody>
      </p:sp>
      <p:sp>
        <p:nvSpPr>
          <p:cNvPr id="17" name="Content Placeholder 2">
            <a:extLst>
              <a:ext uri="{FF2B5EF4-FFF2-40B4-BE49-F238E27FC236}">
                <a16:creationId xmlns:a16="http://schemas.microsoft.com/office/drawing/2014/main" id="{2A8C8236-43F0-F152-FB9D-9615676AA723}"/>
              </a:ext>
            </a:extLst>
          </p:cNvPr>
          <p:cNvSpPr>
            <a:spLocks noGrp="1"/>
          </p:cNvSpPr>
          <p:nvPr>
            <p:ph idx="1"/>
          </p:nvPr>
        </p:nvSpPr>
        <p:spPr>
          <a:xfrm>
            <a:off x="572493" y="2259856"/>
            <a:ext cx="6713552" cy="4119172"/>
          </a:xfrm>
        </p:spPr>
        <p:txBody>
          <a:bodyPr anchor="t">
            <a:normAutofit/>
          </a:bodyPr>
          <a:lstStyle/>
          <a:p>
            <a:pPr>
              <a:buFont typeface="Wingdings" panose="05000000000000000000" pitchFamily="2" charset="2"/>
              <a:buChar char="q"/>
            </a:pPr>
            <a:r>
              <a:rPr lang="en-IN" sz="19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Mani Sai Deeraj Marru</a:t>
            </a:r>
            <a:r>
              <a:rPr lang="en-IN" sz="1900" dirty="0">
                <a:latin typeface="Times New Roman" panose="02020603050405020304" pitchFamily="18" charset="0"/>
                <a:cs typeface="Times New Roman" panose="02020603050405020304" pitchFamily="18" charset="0"/>
              </a:rPr>
              <a:t> </a:t>
            </a:r>
            <a:r>
              <a:rPr lang="en-IN" sz="1400" b="0" i="0" u="none" strike="noStrike" dirty="0">
                <a:effectLst/>
                <a:latin typeface="Lato Extended"/>
              </a:rPr>
              <a:t>11667818</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pic>
        <p:nvPicPr>
          <p:cNvPr id="24" name="Picture 23" descr="Digital art of brain">
            <a:extLst>
              <a:ext uri="{FF2B5EF4-FFF2-40B4-BE49-F238E27FC236}">
                <a16:creationId xmlns:a16="http://schemas.microsoft.com/office/drawing/2014/main" id="{4AA4290B-983B-DC49-DD01-221E240C4DC7}"/>
              </a:ext>
            </a:extLst>
          </p:cNvPr>
          <p:cNvPicPr>
            <a:picLocks noChangeAspect="1"/>
          </p:cNvPicPr>
          <p:nvPr/>
        </p:nvPicPr>
        <p:blipFill rotWithShape="1">
          <a:blip r:embed="rId3"/>
          <a:srcRect/>
          <a:stretch/>
        </p:blipFill>
        <p:spPr>
          <a:xfrm>
            <a:off x="5872900" y="2708390"/>
            <a:ext cx="5081142" cy="2858138"/>
          </a:xfrm>
          <a:prstGeom prst="rect">
            <a:avLst/>
          </a:prstGeom>
        </p:spPr>
      </p:pic>
      <p:sp>
        <p:nvSpPr>
          <p:cNvPr id="27" name="TextBox 26">
            <a:extLst>
              <a:ext uri="{FF2B5EF4-FFF2-40B4-BE49-F238E27FC236}">
                <a16:creationId xmlns:a16="http://schemas.microsoft.com/office/drawing/2014/main" id="{A88C1642-CF85-CC65-D0EA-BCC544434A16}"/>
              </a:ext>
            </a:extLst>
          </p:cNvPr>
          <p:cNvSpPr txBox="1"/>
          <p:nvPr/>
        </p:nvSpPr>
        <p:spPr>
          <a:xfrm>
            <a:off x="8075528" y="5849522"/>
            <a:ext cx="3054588" cy="338554"/>
          </a:xfrm>
          <a:prstGeom prst="rect">
            <a:avLst/>
          </a:prstGeom>
          <a:noFill/>
        </p:spPr>
        <p:txBody>
          <a:bodyPr wrap="square">
            <a:spAutoFit/>
          </a:bodyPr>
          <a:lstStyle/>
          <a:p>
            <a:r>
              <a:rPr lang="en-IN" sz="1600" b="1" dirty="0">
                <a:latin typeface="Times New Roman" panose="02020603050405020304" pitchFamily="18" charset="0"/>
                <a:ea typeface="+mj-ea"/>
                <a:cs typeface="Times New Roman" panose="02020603050405020304" pitchFamily="18" charset="0"/>
                <a:hlinkClick r:id="rId4">
                  <a:extLst>
                    <a:ext uri="{A12FA001-AC4F-418D-AE19-62706E023703}">
                      <ahyp:hlinkClr xmlns:ahyp="http://schemas.microsoft.com/office/drawing/2018/hyperlinkcolor" val="tx"/>
                    </a:ext>
                  </a:extLst>
                </a:hlinkClick>
              </a:rPr>
              <a:t>INFO 5505</a:t>
            </a:r>
            <a:r>
              <a:rPr lang="en-IN" sz="1600" b="1" dirty="0">
                <a:latin typeface="Times New Roman" panose="02020603050405020304" pitchFamily="18" charset="0"/>
                <a:ea typeface="+mj-ea"/>
                <a:cs typeface="Times New Roman" panose="02020603050405020304" pitchFamily="18" charset="0"/>
              </a:rPr>
              <a:t> </a:t>
            </a:r>
            <a:r>
              <a:rPr lang="en-US" sz="1600" b="1" dirty="0">
                <a:latin typeface="Times New Roman" panose="02020603050405020304" pitchFamily="18" charset="0"/>
                <a:ea typeface="+mj-ea"/>
                <a:cs typeface="Times New Roman" panose="02020603050405020304" pitchFamily="18" charset="0"/>
              </a:rPr>
              <a:t>| </a:t>
            </a:r>
            <a:r>
              <a:rPr lang="en-IN" sz="1600" b="1" dirty="0" err="1">
                <a:latin typeface="Times New Roman" panose="02020603050405020304" pitchFamily="18" charset="0"/>
                <a:ea typeface="+mj-ea"/>
                <a:cs typeface="Times New Roman" panose="02020603050405020304" pitchFamily="18" charset="0"/>
              </a:rPr>
              <a:t>Dr.</a:t>
            </a:r>
            <a:r>
              <a:rPr lang="en-IN" sz="1600" b="1" dirty="0">
                <a:latin typeface="Times New Roman" panose="02020603050405020304" pitchFamily="18" charset="0"/>
                <a:ea typeface="+mj-ea"/>
                <a:cs typeface="Times New Roman" panose="02020603050405020304" pitchFamily="18" charset="0"/>
              </a:rPr>
              <a:t> Wael </a:t>
            </a:r>
            <a:r>
              <a:rPr lang="en-IN" sz="1600" b="1" dirty="0" err="1">
                <a:latin typeface="Times New Roman" panose="02020603050405020304" pitchFamily="18" charset="0"/>
                <a:ea typeface="+mj-ea"/>
                <a:cs typeface="Times New Roman" panose="02020603050405020304" pitchFamily="18" charset="0"/>
              </a:rPr>
              <a:t>Korani</a:t>
            </a:r>
            <a:endParaRPr lang="en-IN" sz="1600" b="1"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1441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167EB-86D3-5FFB-387C-16313FEFB3C7}"/>
              </a:ext>
            </a:extLst>
          </p:cNvPr>
          <p:cNvSpPr>
            <a:spLocks noGrp="1"/>
          </p:cNvSpPr>
          <p:nvPr>
            <p:ph type="title"/>
          </p:nvPr>
        </p:nvSpPr>
        <p:spPr>
          <a:xfrm>
            <a:off x="245097" y="598280"/>
            <a:ext cx="10066122" cy="1298448"/>
          </a:xfrm>
        </p:spPr>
        <p:txBody>
          <a:bodyPr anchor="b">
            <a:normAutofit/>
          </a:bodyPr>
          <a:lstStyle/>
          <a:p>
            <a:r>
              <a:rPr lang="en-US" sz="4800" dirty="0"/>
              <a:t>Confusion Matrix</a:t>
            </a:r>
          </a:p>
        </p:txBody>
      </p:sp>
      <p:pic>
        <p:nvPicPr>
          <p:cNvPr id="3" name="Content Placeholder 3">
            <a:extLst>
              <a:ext uri="{FF2B5EF4-FFF2-40B4-BE49-F238E27FC236}">
                <a16:creationId xmlns:a16="http://schemas.microsoft.com/office/drawing/2014/main" id="{2155E309-803A-F216-7DD0-5105F27BAC46}"/>
              </a:ext>
            </a:extLst>
          </p:cNvPr>
          <p:cNvPicPr>
            <a:picLocks noChangeAspect="1"/>
          </p:cNvPicPr>
          <p:nvPr/>
        </p:nvPicPr>
        <p:blipFill>
          <a:blip r:embed="rId2"/>
          <a:stretch>
            <a:fillRect/>
          </a:stretch>
        </p:blipFill>
        <p:spPr>
          <a:xfrm>
            <a:off x="5911532" y="2577408"/>
            <a:ext cx="5150277" cy="3527938"/>
          </a:xfrm>
          <a:prstGeom prst="rect">
            <a:avLst/>
          </a:prstGeom>
        </p:spPr>
      </p:pic>
      <p:sp>
        <p:nvSpPr>
          <p:cNvPr id="4" name="Content Placeholder 7">
            <a:extLst>
              <a:ext uri="{FF2B5EF4-FFF2-40B4-BE49-F238E27FC236}">
                <a16:creationId xmlns:a16="http://schemas.microsoft.com/office/drawing/2014/main" id="{B778F1A1-953A-F873-6718-8F9AB1D8D31B}"/>
              </a:ext>
            </a:extLst>
          </p:cNvPr>
          <p:cNvSpPr>
            <a:spLocks noGrp="1"/>
          </p:cNvSpPr>
          <p:nvPr>
            <p:ph idx="1"/>
          </p:nvPr>
        </p:nvSpPr>
        <p:spPr>
          <a:xfrm>
            <a:off x="808637" y="2780067"/>
            <a:ext cx="4515921" cy="3458891"/>
          </a:xfrm>
        </p:spPr>
        <p:txBody>
          <a:bodyPr anchor="ctr">
            <a:normAutofit lnSpcReduction="10000"/>
          </a:bodyPr>
          <a:lstStyle/>
          <a:p>
            <a:pPr algn="l">
              <a:buFont typeface="Arial" panose="020B0604020202020204" pitchFamily="34" charset="0"/>
              <a:buChar char="•"/>
            </a:pPr>
            <a:r>
              <a:rPr lang="en-IN" sz="1400" b="0" i="0" dirty="0">
                <a:effectLst/>
                <a:latin typeface="Google Sans"/>
              </a:rPr>
              <a:t>Rows represent the true class of the </a:t>
            </a:r>
            <a:r>
              <a:rPr lang="en-IN" sz="1400" b="0" i="0" dirty="0" err="1">
                <a:effectLst/>
                <a:latin typeface="Google Sans"/>
              </a:rPr>
              <a:t>tumors</a:t>
            </a:r>
            <a:r>
              <a:rPr lang="en-IN" sz="1400" b="0" i="0" dirty="0">
                <a:effectLst/>
                <a:latin typeface="Google Sans"/>
              </a:rPr>
              <a:t>, or the actual class they belong to.</a:t>
            </a:r>
          </a:p>
          <a:p>
            <a:pPr algn="l">
              <a:buFont typeface="Arial" panose="020B0604020202020204" pitchFamily="34" charset="0"/>
              <a:buChar char="•"/>
            </a:pPr>
            <a:r>
              <a:rPr lang="en-IN" sz="1400" b="0" i="0" dirty="0">
                <a:effectLst/>
                <a:latin typeface="Google Sans"/>
              </a:rPr>
              <a:t>Columns represent the predicted class of the </a:t>
            </a:r>
            <a:r>
              <a:rPr lang="en-IN" sz="1400" b="0" i="0" dirty="0" err="1">
                <a:effectLst/>
                <a:latin typeface="Google Sans"/>
              </a:rPr>
              <a:t>tumors</a:t>
            </a:r>
            <a:r>
              <a:rPr lang="en-IN" sz="1400" b="0" i="0" dirty="0">
                <a:effectLst/>
                <a:latin typeface="Google Sans"/>
              </a:rPr>
              <a:t>, or what class the classifier predicted they belong to.</a:t>
            </a:r>
          </a:p>
          <a:p>
            <a:r>
              <a:rPr lang="en-IN" sz="1400" b="0" i="0" dirty="0">
                <a:effectLst/>
                <a:latin typeface="Google Sans"/>
              </a:rPr>
              <a:t>The diagonal cells, running from top left to bottom right, show the number of </a:t>
            </a:r>
            <a:r>
              <a:rPr lang="en-IN" sz="1400" b="0" i="0" dirty="0" err="1">
                <a:effectLst/>
                <a:latin typeface="Google Sans"/>
              </a:rPr>
              <a:t>tumors</a:t>
            </a:r>
            <a:r>
              <a:rPr lang="en-IN" sz="1400" b="0" i="0" dirty="0">
                <a:effectLst/>
                <a:latin typeface="Google Sans"/>
              </a:rPr>
              <a:t> that were correctly classified. For example, 156 pituitary </a:t>
            </a:r>
            <a:r>
              <a:rPr lang="en-IN" sz="1400" b="0" i="0" dirty="0" err="1">
                <a:effectLst/>
                <a:latin typeface="Google Sans"/>
              </a:rPr>
              <a:t>tumors</a:t>
            </a:r>
            <a:r>
              <a:rPr lang="en-IN" sz="1400" b="0" i="0" dirty="0">
                <a:effectLst/>
                <a:latin typeface="Google Sans"/>
              </a:rPr>
              <a:t> were correctly identified, and 80 "</a:t>
            </a:r>
            <a:r>
              <a:rPr lang="en-IN" sz="1400" b="0" i="0" dirty="0" err="1">
                <a:effectLst/>
                <a:latin typeface="Google Sans"/>
              </a:rPr>
              <a:t>no_tumor</a:t>
            </a:r>
            <a:r>
              <a:rPr lang="en-IN" sz="1400" b="0" i="0" dirty="0">
                <a:effectLst/>
                <a:latin typeface="Google Sans"/>
              </a:rPr>
              <a:t>" cases were classified correctly.</a:t>
            </a:r>
            <a:endParaRPr lang="en-IN" sz="1400" dirty="0">
              <a:latin typeface="Google Sans"/>
            </a:endParaRPr>
          </a:p>
          <a:p>
            <a:pPr algn="l"/>
            <a:r>
              <a:rPr lang="en-IN" sz="1400" b="0" i="0" dirty="0">
                <a:effectLst/>
                <a:latin typeface="Google Sans"/>
              </a:rPr>
              <a:t>Off-diagonal cells:</a:t>
            </a:r>
          </a:p>
          <a:p>
            <a:pPr algn="l">
              <a:buFont typeface="Arial" panose="020B0604020202020204" pitchFamily="34" charset="0"/>
              <a:buChar char="•"/>
            </a:pPr>
            <a:r>
              <a:rPr lang="en-IN" sz="1400" b="0" i="0" dirty="0">
                <a:effectLst/>
                <a:latin typeface="Google Sans"/>
              </a:rPr>
              <a:t>These cells show the number of </a:t>
            </a:r>
            <a:r>
              <a:rPr lang="en-IN" sz="1400" b="0" i="0" dirty="0" err="1">
                <a:effectLst/>
                <a:latin typeface="Google Sans"/>
              </a:rPr>
              <a:t>tumors</a:t>
            </a:r>
            <a:r>
              <a:rPr lang="en-IN" sz="1400" b="0" i="0" dirty="0">
                <a:effectLst/>
                <a:latin typeface="Google Sans"/>
              </a:rPr>
              <a:t> that were misclassified as another class. For instance, 150 pituitary </a:t>
            </a:r>
            <a:r>
              <a:rPr lang="en-IN" sz="1400" b="0" i="0" dirty="0" err="1">
                <a:effectLst/>
                <a:latin typeface="Google Sans"/>
              </a:rPr>
              <a:t>tumors</a:t>
            </a:r>
            <a:r>
              <a:rPr lang="en-IN" sz="1400" b="0" i="0" dirty="0">
                <a:effectLst/>
                <a:latin typeface="Google Sans"/>
              </a:rPr>
              <a:t> were incorrectly classified as meningioma </a:t>
            </a:r>
            <a:r>
              <a:rPr lang="en-IN" sz="1400" b="0" i="0" dirty="0" err="1">
                <a:effectLst/>
                <a:latin typeface="Google Sans"/>
              </a:rPr>
              <a:t>tumors</a:t>
            </a:r>
            <a:r>
              <a:rPr lang="en-IN" sz="1400" b="0" i="0" dirty="0">
                <a:effectLst/>
                <a:latin typeface="Google Sans"/>
              </a:rPr>
              <a:t>, and 100 "</a:t>
            </a:r>
            <a:r>
              <a:rPr lang="en-IN" sz="1400" b="0" i="0" dirty="0" err="1">
                <a:effectLst/>
                <a:latin typeface="Google Sans"/>
              </a:rPr>
              <a:t>no_tumor</a:t>
            </a:r>
            <a:r>
              <a:rPr lang="en-IN" sz="1400" b="0" i="0" dirty="0">
                <a:effectLst/>
                <a:latin typeface="Google Sans"/>
              </a:rPr>
              <a:t>" cases were misclassified as pituitary </a:t>
            </a:r>
            <a:r>
              <a:rPr lang="en-IN" sz="1400" b="0" i="0" dirty="0" err="1">
                <a:effectLst/>
                <a:latin typeface="Google Sans"/>
              </a:rPr>
              <a:t>tumors</a:t>
            </a:r>
            <a:r>
              <a:rPr lang="en-IN" sz="1400" b="0" i="0" dirty="0">
                <a:effectLst/>
                <a:latin typeface="Google Sans"/>
              </a:rPr>
              <a:t>.</a:t>
            </a:r>
          </a:p>
          <a:p>
            <a:endParaRPr lang="en-IN" sz="1400" b="0" i="0" dirty="0">
              <a:effectLst/>
              <a:latin typeface="Google Sans"/>
            </a:endParaRPr>
          </a:p>
          <a:p>
            <a:endParaRPr lang="en-US" sz="2000" dirty="0"/>
          </a:p>
        </p:txBody>
      </p:sp>
    </p:spTree>
    <p:extLst>
      <p:ext uri="{BB962C8B-B14F-4D97-AF65-F5344CB8AC3E}">
        <p14:creationId xmlns:p14="http://schemas.microsoft.com/office/powerpoint/2010/main" val="179330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B08F0-96C2-01FB-E355-00807682518D}"/>
              </a:ext>
            </a:extLst>
          </p:cNvPr>
          <p:cNvSpPr>
            <a:spLocks noGrp="1"/>
          </p:cNvSpPr>
          <p:nvPr>
            <p:ph type="title"/>
          </p:nvPr>
        </p:nvSpPr>
        <p:spPr>
          <a:xfrm>
            <a:off x="67798" y="598280"/>
            <a:ext cx="10066122" cy="1298448"/>
          </a:xfrm>
        </p:spPr>
        <p:txBody>
          <a:bodyPr anchor="b">
            <a:normAutofit/>
          </a:bodyPr>
          <a:lstStyle/>
          <a:p>
            <a:r>
              <a:rPr lang="en-US" sz="4800" dirty="0"/>
              <a:t>SVM Algorithm</a:t>
            </a:r>
          </a:p>
        </p:txBody>
      </p:sp>
      <p:sp>
        <p:nvSpPr>
          <p:cNvPr id="3" name="Content Placeholder 7">
            <a:extLst>
              <a:ext uri="{FF2B5EF4-FFF2-40B4-BE49-F238E27FC236}">
                <a16:creationId xmlns:a16="http://schemas.microsoft.com/office/drawing/2014/main" id="{E2F132E3-9A11-85D3-5BC2-621345677955}"/>
              </a:ext>
            </a:extLst>
          </p:cNvPr>
          <p:cNvSpPr>
            <a:spLocks noGrp="1"/>
          </p:cNvSpPr>
          <p:nvPr>
            <p:ph idx="1"/>
          </p:nvPr>
        </p:nvSpPr>
        <p:spPr>
          <a:xfrm>
            <a:off x="793661" y="2599509"/>
            <a:ext cx="4530898" cy="3639450"/>
          </a:xfrm>
        </p:spPr>
        <p:txBody>
          <a:bodyPr anchor="ctr">
            <a:normAutofit/>
          </a:bodyPr>
          <a:lstStyle/>
          <a:p>
            <a:r>
              <a:rPr lang="en-IN" sz="1400" b="1" i="0" dirty="0">
                <a:effectLst/>
                <a:latin typeface="Söhne"/>
              </a:rPr>
              <a:t>Define Tuning Parameters for SVM</a:t>
            </a:r>
          </a:p>
          <a:p>
            <a:r>
              <a:rPr lang="en-IN" sz="1400" b="1" i="0" dirty="0">
                <a:effectLst/>
                <a:latin typeface="Söhne"/>
              </a:rPr>
              <a:t>Define and Perform Grid Search Cross-Validation for SVM</a:t>
            </a:r>
          </a:p>
          <a:p>
            <a:r>
              <a:rPr lang="en-IN" sz="1400" b="1" i="0" dirty="0">
                <a:effectLst/>
                <a:latin typeface="Söhne"/>
              </a:rPr>
              <a:t>Make Predictions</a:t>
            </a:r>
          </a:p>
          <a:p>
            <a:r>
              <a:rPr lang="en-IN" sz="1400" b="1" i="0" dirty="0">
                <a:effectLst/>
                <a:latin typeface="Söhne"/>
              </a:rPr>
              <a:t>Calculate Metrics</a:t>
            </a:r>
          </a:p>
          <a:p>
            <a:pPr marL="0" indent="0">
              <a:buNone/>
            </a:pPr>
            <a:endParaRPr lang="en-US" sz="2000" dirty="0"/>
          </a:p>
        </p:txBody>
      </p:sp>
      <p:pic>
        <p:nvPicPr>
          <p:cNvPr id="4" name="Content Placeholder 3" descr="A screen shot of a computer code&#10;&#10;Description automatically generated">
            <a:extLst>
              <a:ext uri="{FF2B5EF4-FFF2-40B4-BE49-F238E27FC236}">
                <a16:creationId xmlns:a16="http://schemas.microsoft.com/office/drawing/2014/main" id="{6B97FB68-B025-ECBC-660E-BA4AA20B6295}"/>
              </a:ext>
            </a:extLst>
          </p:cNvPr>
          <p:cNvPicPr>
            <a:picLocks noChangeAspect="1"/>
          </p:cNvPicPr>
          <p:nvPr/>
        </p:nvPicPr>
        <p:blipFill>
          <a:blip r:embed="rId2"/>
          <a:stretch>
            <a:fillRect/>
          </a:stretch>
        </p:blipFill>
        <p:spPr>
          <a:xfrm>
            <a:off x="5911532" y="3890728"/>
            <a:ext cx="5150277" cy="901298"/>
          </a:xfrm>
          <a:prstGeom prst="rect">
            <a:avLst/>
          </a:prstGeom>
        </p:spPr>
      </p:pic>
    </p:spTree>
    <p:extLst>
      <p:ext uri="{BB962C8B-B14F-4D97-AF65-F5344CB8AC3E}">
        <p14:creationId xmlns:p14="http://schemas.microsoft.com/office/powerpoint/2010/main" val="181566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4607E-8FAE-112E-7940-8855086987FA}"/>
              </a:ext>
            </a:extLst>
          </p:cNvPr>
          <p:cNvSpPr>
            <a:spLocks noGrp="1"/>
          </p:cNvSpPr>
          <p:nvPr>
            <p:ph type="title"/>
          </p:nvPr>
        </p:nvSpPr>
        <p:spPr>
          <a:xfrm>
            <a:off x="0" y="598280"/>
            <a:ext cx="10066122" cy="1298448"/>
          </a:xfrm>
        </p:spPr>
        <p:txBody>
          <a:bodyPr anchor="b">
            <a:normAutofit/>
          </a:bodyPr>
          <a:lstStyle/>
          <a:p>
            <a:r>
              <a:rPr lang="en-US" sz="4800" dirty="0"/>
              <a:t>Confusion Matrix</a:t>
            </a:r>
          </a:p>
        </p:txBody>
      </p:sp>
      <p:sp>
        <p:nvSpPr>
          <p:cNvPr id="3" name="Content Placeholder 2">
            <a:extLst>
              <a:ext uri="{FF2B5EF4-FFF2-40B4-BE49-F238E27FC236}">
                <a16:creationId xmlns:a16="http://schemas.microsoft.com/office/drawing/2014/main" id="{C55BA94D-1129-5981-4BB8-DBFEBB0BCE5E}"/>
              </a:ext>
            </a:extLst>
          </p:cNvPr>
          <p:cNvSpPr>
            <a:spLocks noGrp="1"/>
          </p:cNvSpPr>
          <p:nvPr>
            <p:ph idx="1"/>
          </p:nvPr>
        </p:nvSpPr>
        <p:spPr>
          <a:xfrm>
            <a:off x="143211" y="2389218"/>
            <a:ext cx="4530898" cy="3639450"/>
          </a:xfrm>
        </p:spPr>
        <p:txBody>
          <a:bodyPr anchor="ctr">
            <a:normAutofit/>
          </a:bodyPr>
          <a:lstStyle/>
          <a:p>
            <a:pPr>
              <a:buFont typeface="Arial" panose="020B0604020202020204" pitchFamily="34" charset="0"/>
              <a:buChar char="•"/>
            </a:pPr>
            <a:r>
              <a:rPr lang="en-IN" sz="1100" b="0" i="0" dirty="0">
                <a:effectLst/>
                <a:latin typeface="Google Sans"/>
              </a:rPr>
              <a:t>Rows: Represent the true or actual class of the </a:t>
            </a:r>
            <a:r>
              <a:rPr lang="en-IN" sz="1100" b="0" i="0" dirty="0" err="1">
                <a:effectLst/>
                <a:latin typeface="Google Sans"/>
              </a:rPr>
              <a:t>tumors</a:t>
            </a:r>
            <a:r>
              <a:rPr lang="en-IN" sz="1100" b="0" i="0" dirty="0">
                <a:effectLst/>
                <a:latin typeface="Google Sans"/>
              </a:rPr>
              <a:t>. In this case, you have four classes: </a:t>
            </a:r>
            <a:r>
              <a:rPr lang="en-IN" sz="1100" b="0" i="0" dirty="0" err="1">
                <a:effectLst/>
                <a:latin typeface="Google Sans"/>
              </a:rPr>
              <a:t>pituitary_tumor</a:t>
            </a:r>
            <a:r>
              <a:rPr lang="en-IN" sz="1100" b="0" i="0" dirty="0">
                <a:effectLst/>
                <a:latin typeface="Google Sans"/>
              </a:rPr>
              <a:t>, </a:t>
            </a:r>
            <a:r>
              <a:rPr lang="en-IN" sz="1100" b="0" i="0" dirty="0" err="1">
                <a:effectLst/>
                <a:latin typeface="Google Sans"/>
              </a:rPr>
              <a:t>no_tumor</a:t>
            </a:r>
            <a:r>
              <a:rPr lang="en-IN" sz="1100" b="0" i="0" dirty="0">
                <a:effectLst/>
                <a:latin typeface="Google Sans"/>
              </a:rPr>
              <a:t>, </a:t>
            </a:r>
            <a:r>
              <a:rPr lang="en-IN" sz="1100" b="0" i="0" dirty="0" err="1">
                <a:effectLst/>
                <a:latin typeface="Google Sans"/>
              </a:rPr>
              <a:t>meningioma_tumor</a:t>
            </a:r>
            <a:r>
              <a:rPr lang="en-IN" sz="1100" b="0" i="0" dirty="0">
                <a:effectLst/>
                <a:latin typeface="Google Sans"/>
              </a:rPr>
              <a:t>, and </a:t>
            </a:r>
            <a:r>
              <a:rPr lang="en-IN" sz="1100" b="0" i="0" dirty="0" err="1">
                <a:effectLst/>
                <a:latin typeface="Google Sans"/>
              </a:rPr>
              <a:t>glioma_tumor</a:t>
            </a:r>
            <a:r>
              <a:rPr lang="en-IN" sz="1100" b="0" i="0" dirty="0">
                <a:effectLst/>
                <a:latin typeface="Google Sans"/>
              </a:rPr>
              <a:t>.</a:t>
            </a:r>
          </a:p>
          <a:p>
            <a:pPr>
              <a:buFont typeface="Arial" panose="020B0604020202020204" pitchFamily="34" charset="0"/>
              <a:buChar char="•"/>
            </a:pPr>
            <a:r>
              <a:rPr lang="en-IN" sz="1100" b="0" i="0" dirty="0">
                <a:effectLst/>
                <a:latin typeface="Google Sans"/>
              </a:rPr>
              <a:t>Columns: Represent the predicted class of the </a:t>
            </a:r>
            <a:r>
              <a:rPr lang="en-IN" sz="1100" b="0" i="0" dirty="0" err="1">
                <a:effectLst/>
                <a:latin typeface="Google Sans"/>
              </a:rPr>
              <a:t>tumors</a:t>
            </a:r>
            <a:r>
              <a:rPr lang="en-IN" sz="1100" b="0" i="0" dirty="0">
                <a:effectLst/>
                <a:latin typeface="Google Sans"/>
              </a:rPr>
              <a:t> by the SVM classifier.</a:t>
            </a:r>
          </a:p>
          <a:p>
            <a:r>
              <a:rPr lang="en-IN" sz="1100" b="0" i="0" dirty="0">
                <a:effectLst/>
                <a:latin typeface="Google Sans"/>
              </a:rPr>
              <a:t>The diagonal cells, running from the top left to the bottom right, show the number of </a:t>
            </a:r>
            <a:r>
              <a:rPr lang="en-IN" sz="1100" b="0" i="0" dirty="0" err="1">
                <a:effectLst/>
                <a:latin typeface="Google Sans"/>
              </a:rPr>
              <a:t>tumors</a:t>
            </a:r>
            <a:r>
              <a:rPr lang="en-IN" sz="1100" b="0" i="0" dirty="0">
                <a:effectLst/>
                <a:latin typeface="Google Sans"/>
              </a:rPr>
              <a:t> that were correctly classified. For example, 140 pituitary </a:t>
            </a:r>
            <a:r>
              <a:rPr lang="en-IN" sz="1100" b="0" i="0" dirty="0" err="1">
                <a:effectLst/>
                <a:latin typeface="Google Sans"/>
              </a:rPr>
              <a:t>tumors</a:t>
            </a:r>
            <a:r>
              <a:rPr lang="en-IN" sz="1100" b="0" i="0" dirty="0">
                <a:effectLst/>
                <a:latin typeface="Google Sans"/>
              </a:rPr>
              <a:t> were correctly identified, and 6 no-</a:t>
            </a:r>
            <a:r>
              <a:rPr lang="en-IN" sz="1100" b="0" i="0" dirty="0" err="1">
                <a:effectLst/>
                <a:latin typeface="Google Sans"/>
              </a:rPr>
              <a:t>tumor</a:t>
            </a:r>
            <a:r>
              <a:rPr lang="en-IN" sz="1100" b="0" i="0" dirty="0">
                <a:effectLst/>
                <a:latin typeface="Google Sans"/>
              </a:rPr>
              <a:t> cases were classified correctly.</a:t>
            </a:r>
          </a:p>
          <a:p>
            <a:pPr marL="0" indent="0">
              <a:buNone/>
            </a:pPr>
            <a:r>
              <a:rPr lang="en-IN" sz="1100" b="0" i="0" dirty="0">
                <a:effectLst/>
                <a:latin typeface="Google Sans"/>
              </a:rPr>
              <a:t>Off-diagonal cells:</a:t>
            </a:r>
          </a:p>
          <a:p>
            <a:pPr>
              <a:buFont typeface="Arial" panose="020B0604020202020204" pitchFamily="34" charset="0"/>
              <a:buChar char="•"/>
            </a:pPr>
            <a:r>
              <a:rPr lang="en-IN" sz="1100" b="0" i="0" dirty="0">
                <a:effectLst/>
                <a:latin typeface="Google Sans"/>
              </a:rPr>
              <a:t>These cells show the number of </a:t>
            </a:r>
            <a:r>
              <a:rPr lang="en-IN" sz="1100" b="0" i="0" dirty="0" err="1">
                <a:effectLst/>
                <a:latin typeface="Google Sans"/>
              </a:rPr>
              <a:t>tumors</a:t>
            </a:r>
            <a:r>
              <a:rPr lang="en-IN" sz="1100" b="0" i="0" dirty="0">
                <a:effectLst/>
                <a:latin typeface="Google Sans"/>
              </a:rPr>
              <a:t> that were misclassified as another class. For instance, 156 pituitary </a:t>
            </a:r>
            <a:r>
              <a:rPr lang="en-IN" sz="1100" b="0" i="0" dirty="0" err="1">
                <a:effectLst/>
                <a:latin typeface="Google Sans"/>
              </a:rPr>
              <a:t>tumors</a:t>
            </a:r>
            <a:r>
              <a:rPr lang="en-IN" sz="1100" b="0" i="0" dirty="0">
                <a:effectLst/>
                <a:latin typeface="Google Sans"/>
              </a:rPr>
              <a:t> were incorrectly classified as meningioma </a:t>
            </a:r>
            <a:r>
              <a:rPr lang="en-IN" sz="1100" b="0" i="0" dirty="0" err="1">
                <a:effectLst/>
                <a:latin typeface="Google Sans"/>
              </a:rPr>
              <a:t>tumors</a:t>
            </a:r>
            <a:r>
              <a:rPr lang="en-IN" sz="1100" b="0" i="0" dirty="0">
                <a:effectLst/>
                <a:latin typeface="Google Sans"/>
              </a:rPr>
              <a:t>, and 58 no-</a:t>
            </a:r>
            <a:r>
              <a:rPr lang="en-IN" sz="1100" b="0" i="0" dirty="0" err="1">
                <a:effectLst/>
                <a:latin typeface="Google Sans"/>
              </a:rPr>
              <a:t>tumor</a:t>
            </a:r>
            <a:r>
              <a:rPr lang="en-IN" sz="1100" b="0" i="0" dirty="0">
                <a:effectLst/>
                <a:latin typeface="Google Sans"/>
              </a:rPr>
              <a:t> cases were misclassified as pituitary </a:t>
            </a:r>
            <a:r>
              <a:rPr lang="en-IN" sz="1100" b="0" i="0" dirty="0" err="1">
                <a:effectLst/>
                <a:latin typeface="Google Sans"/>
              </a:rPr>
              <a:t>tumors</a:t>
            </a:r>
            <a:r>
              <a:rPr lang="en-IN" sz="1100" b="0" i="0" dirty="0">
                <a:effectLst/>
                <a:latin typeface="Google Sans"/>
              </a:rPr>
              <a:t>.</a:t>
            </a:r>
          </a:p>
          <a:p>
            <a:pPr marL="0" indent="0">
              <a:buNone/>
            </a:pPr>
            <a:br>
              <a:rPr lang="en-IN" sz="1100" dirty="0"/>
            </a:br>
            <a:endParaRPr lang="en-US" sz="1100" dirty="0"/>
          </a:p>
        </p:txBody>
      </p:sp>
      <p:pic>
        <p:nvPicPr>
          <p:cNvPr id="4" name="Picture 3">
            <a:extLst>
              <a:ext uri="{FF2B5EF4-FFF2-40B4-BE49-F238E27FC236}">
                <a16:creationId xmlns:a16="http://schemas.microsoft.com/office/drawing/2014/main" id="{F5ACB698-ECB0-F23D-8F88-B9EE41F36466}"/>
              </a:ext>
            </a:extLst>
          </p:cNvPr>
          <p:cNvPicPr>
            <a:picLocks noChangeAspect="1"/>
          </p:cNvPicPr>
          <p:nvPr/>
        </p:nvPicPr>
        <p:blipFill>
          <a:blip r:embed="rId2"/>
          <a:stretch>
            <a:fillRect/>
          </a:stretch>
        </p:blipFill>
        <p:spPr>
          <a:xfrm>
            <a:off x="5562740" y="2500730"/>
            <a:ext cx="5150277" cy="3527938"/>
          </a:xfrm>
          <a:prstGeom prst="rect">
            <a:avLst/>
          </a:prstGeom>
        </p:spPr>
      </p:pic>
    </p:spTree>
    <p:extLst>
      <p:ext uri="{BB962C8B-B14F-4D97-AF65-F5344CB8AC3E}">
        <p14:creationId xmlns:p14="http://schemas.microsoft.com/office/powerpoint/2010/main" val="75006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6D9-BF36-2A9D-4512-67B76C096FCA}"/>
              </a:ext>
            </a:extLst>
          </p:cNvPr>
          <p:cNvSpPr>
            <a:spLocks noGrp="1"/>
          </p:cNvSpPr>
          <p:nvPr>
            <p:ph type="title"/>
          </p:nvPr>
        </p:nvSpPr>
        <p:spPr/>
        <p:txBody>
          <a:bodyPr/>
          <a:lstStyle/>
          <a:p>
            <a:r>
              <a:rPr lang="en-US" b="1" dirty="0"/>
              <a:t>CNN Architecture</a:t>
            </a:r>
          </a:p>
        </p:txBody>
      </p:sp>
      <p:sp>
        <p:nvSpPr>
          <p:cNvPr id="3" name="Content Placeholder 2">
            <a:extLst>
              <a:ext uri="{FF2B5EF4-FFF2-40B4-BE49-F238E27FC236}">
                <a16:creationId xmlns:a16="http://schemas.microsoft.com/office/drawing/2014/main" id="{23758B7E-DB25-9BA8-89B8-81BBCF49176F}"/>
              </a:ext>
            </a:extLst>
          </p:cNvPr>
          <p:cNvSpPr>
            <a:spLocks noGrp="1"/>
          </p:cNvSpPr>
          <p:nvPr>
            <p:ph idx="1"/>
          </p:nvPr>
        </p:nvSpPr>
        <p:spPr>
          <a:xfrm>
            <a:off x="838200" y="1630042"/>
            <a:ext cx="10515600" cy="4351338"/>
          </a:xfrm>
        </p:spPr>
        <p:txBody>
          <a:bodyPr>
            <a:normAutofit lnSpcReduction="10000"/>
          </a:bodyPr>
          <a:lstStyle/>
          <a:p>
            <a:r>
              <a:rPr lang="en-IN" sz="1800" b="1" i="0" dirty="0">
                <a:effectLst/>
                <a:latin typeface="Söhne"/>
              </a:rPr>
              <a:t>Model Initialization</a:t>
            </a:r>
          </a:p>
          <a:p>
            <a:r>
              <a:rPr lang="en-IN" sz="1800" b="1" i="0" dirty="0">
                <a:effectLst/>
                <a:latin typeface="Söhne"/>
              </a:rPr>
              <a:t>First Convolutional Layer</a:t>
            </a:r>
          </a:p>
          <a:p>
            <a:r>
              <a:rPr lang="en-IN" sz="1800" b="1" i="0" dirty="0">
                <a:effectLst/>
                <a:latin typeface="Söhne"/>
              </a:rPr>
              <a:t>First Max Pooling Layer</a:t>
            </a:r>
          </a:p>
          <a:p>
            <a:r>
              <a:rPr lang="en-IN" sz="1800" b="1" i="0" dirty="0">
                <a:effectLst/>
                <a:latin typeface="Söhne"/>
              </a:rPr>
              <a:t>Second Convolutional Layer</a:t>
            </a:r>
          </a:p>
          <a:p>
            <a:r>
              <a:rPr lang="en-IN" sz="1800" b="1" i="0" dirty="0">
                <a:effectLst/>
                <a:latin typeface="Söhne"/>
              </a:rPr>
              <a:t>Second Max Pooling Layer</a:t>
            </a:r>
          </a:p>
          <a:p>
            <a:r>
              <a:rPr lang="en-IN" sz="1800" b="1" i="0" dirty="0">
                <a:effectLst/>
                <a:latin typeface="Söhne"/>
              </a:rPr>
              <a:t>Flattening Layer</a:t>
            </a:r>
          </a:p>
          <a:p>
            <a:r>
              <a:rPr lang="en-IN" sz="1800" b="1" i="0" dirty="0">
                <a:effectLst/>
                <a:latin typeface="Söhne"/>
              </a:rPr>
              <a:t>Dense Layer 1</a:t>
            </a:r>
          </a:p>
          <a:p>
            <a:r>
              <a:rPr lang="en-IN" sz="1800" b="1" i="0" dirty="0">
                <a:effectLst/>
                <a:latin typeface="Söhne"/>
              </a:rPr>
              <a:t>Output Layer</a:t>
            </a:r>
          </a:p>
          <a:p>
            <a:r>
              <a:rPr lang="en-IN" sz="1800" b="1" i="0" dirty="0">
                <a:effectLst/>
                <a:latin typeface="Söhne"/>
              </a:rPr>
              <a:t>Compiling the Model</a:t>
            </a:r>
          </a:p>
          <a:p>
            <a:r>
              <a:rPr lang="en-IN" sz="1800" b="1" i="0" dirty="0">
                <a:effectLst/>
                <a:latin typeface="Söhne"/>
              </a:rPr>
              <a:t>Model Training</a:t>
            </a:r>
          </a:p>
          <a:p>
            <a:r>
              <a:rPr lang="en-IN" sz="1800" b="1" i="0" dirty="0">
                <a:effectLst/>
                <a:latin typeface="Söhne"/>
              </a:rPr>
              <a:t>Model Evaluation</a:t>
            </a:r>
          </a:p>
          <a:p>
            <a:r>
              <a:rPr lang="en-IN" sz="1800" b="1" i="0" dirty="0">
                <a:effectLst/>
                <a:latin typeface="Söhne"/>
              </a:rPr>
              <a:t>Metrics Calculation</a:t>
            </a:r>
          </a:p>
          <a:p>
            <a:endParaRPr lang="en-IN" sz="1800" b="1" i="0" dirty="0">
              <a:effectLst/>
              <a:latin typeface="Söhne"/>
            </a:endParaRPr>
          </a:p>
          <a:p>
            <a:endParaRPr lang="en-IN" sz="1800" b="1" i="0" dirty="0">
              <a:effectLst/>
              <a:latin typeface="Söhne"/>
            </a:endParaRPr>
          </a:p>
          <a:p>
            <a:endParaRPr lang="en-IN" sz="1800" b="1" i="0" dirty="0">
              <a:effectLst/>
              <a:latin typeface="Söhne"/>
            </a:endParaRPr>
          </a:p>
          <a:p>
            <a:endParaRPr lang="en-US" sz="1800" dirty="0"/>
          </a:p>
        </p:txBody>
      </p:sp>
      <p:pic>
        <p:nvPicPr>
          <p:cNvPr id="4" name="Picture 3">
            <a:extLst>
              <a:ext uri="{FF2B5EF4-FFF2-40B4-BE49-F238E27FC236}">
                <a16:creationId xmlns:a16="http://schemas.microsoft.com/office/drawing/2014/main" id="{9C6E3A56-AB72-90C9-7FA5-10B41636BE10}"/>
              </a:ext>
            </a:extLst>
          </p:cNvPr>
          <p:cNvPicPr>
            <a:picLocks noChangeAspect="1"/>
          </p:cNvPicPr>
          <p:nvPr/>
        </p:nvPicPr>
        <p:blipFill>
          <a:blip r:embed="rId2"/>
          <a:stretch>
            <a:fillRect/>
          </a:stretch>
        </p:blipFill>
        <p:spPr>
          <a:xfrm>
            <a:off x="4024311" y="1707990"/>
            <a:ext cx="8005763" cy="4035585"/>
          </a:xfrm>
          <a:prstGeom prst="rect">
            <a:avLst/>
          </a:prstGeom>
        </p:spPr>
      </p:pic>
    </p:spTree>
    <p:extLst>
      <p:ext uri="{BB962C8B-B14F-4D97-AF65-F5344CB8AC3E}">
        <p14:creationId xmlns:p14="http://schemas.microsoft.com/office/powerpoint/2010/main" val="111629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36380-9627-248C-A43B-196BC8264439}"/>
              </a:ext>
            </a:extLst>
          </p:cNvPr>
          <p:cNvSpPr>
            <a:spLocks noGrp="1"/>
          </p:cNvSpPr>
          <p:nvPr>
            <p:ph type="ctrTitle"/>
          </p:nvPr>
        </p:nvSpPr>
        <p:spPr>
          <a:xfrm>
            <a:off x="638882" y="3577456"/>
            <a:ext cx="10909640" cy="1687814"/>
          </a:xfrm>
        </p:spPr>
        <p:txBody>
          <a:bodyPr anchor="b">
            <a:normAutofit/>
          </a:bodyPr>
          <a:lstStyle/>
          <a:p>
            <a:r>
              <a:rPr lang="en-US" sz="4000" dirty="0"/>
              <a:t>CNN Architecture</a:t>
            </a:r>
          </a:p>
        </p:txBody>
      </p:sp>
      <p:pic>
        <p:nvPicPr>
          <p:cNvPr id="4" name="Picture 3">
            <a:extLst>
              <a:ext uri="{FF2B5EF4-FFF2-40B4-BE49-F238E27FC236}">
                <a16:creationId xmlns:a16="http://schemas.microsoft.com/office/drawing/2014/main" id="{F6BD8606-F439-1420-4701-926AC9B16698}"/>
              </a:ext>
            </a:extLst>
          </p:cNvPr>
          <p:cNvPicPr>
            <a:picLocks noChangeAspect="1"/>
          </p:cNvPicPr>
          <p:nvPr/>
        </p:nvPicPr>
        <p:blipFill>
          <a:blip r:embed="rId2"/>
          <a:stretch>
            <a:fillRect/>
          </a:stretch>
        </p:blipFill>
        <p:spPr bwMode="auto">
          <a:xfrm rot="16200000">
            <a:off x="4372619" y="-2457637"/>
            <a:ext cx="3766491" cy="10390318"/>
          </a:xfrm>
          <a:prstGeom prst="rect">
            <a:avLst/>
          </a:prstGeom>
          <a:noFill/>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14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18551-051E-651B-D6FC-B8A1E027EBFE}"/>
              </a:ext>
            </a:extLst>
          </p:cNvPr>
          <p:cNvSpPr>
            <a:spLocks noGrp="1"/>
          </p:cNvSpPr>
          <p:nvPr>
            <p:ph type="title"/>
          </p:nvPr>
        </p:nvSpPr>
        <p:spPr>
          <a:xfrm>
            <a:off x="793662" y="386930"/>
            <a:ext cx="10066122" cy="1298448"/>
          </a:xfrm>
        </p:spPr>
        <p:txBody>
          <a:bodyPr anchor="b">
            <a:normAutofit/>
          </a:bodyPr>
          <a:lstStyle/>
          <a:p>
            <a:r>
              <a:rPr lang="en-US" sz="4800" b="1" dirty="0"/>
              <a:t>Confusion Matrix</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16715C-D053-80A6-7367-E9C34B512E3D}"/>
              </a:ext>
            </a:extLst>
          </p:cNvPr>
          <p:cNvSpPr>
            <a:spLocks noGrp="1"/>
          </p:cNvSpPr>
          <p:nvPr>
            <p:ph idx="1"/>
          </p:nvPr>
        </p:nvSpPr>
        <p:spPr>
          <a:xfrm>
            <a:off x="793661" y="2599509"/>
            <a:ext cx="4530898" cy="3639450"/>
          </a:xfrm>
        </p:spPr>
        <p:txBody>
          <a:bodyPr anchor="ctr">
            <a:normAutofit fontScale="92500" lnSpcReduction="10000"/>
          </a:bodyPr>
          <a:lstStyle/>
          <a:p>
            <a:pPr>
              <a:buFont typeface="Arial" panose="020B0604020202020204" pitchFamily="34" charset="0"/>
              <a:buChar char="•"/>
            </a:pPr>
            <a:r>
              <a:rPr lang="en-IN" sz="1200" b="1" i="0" dirty="0">
                <a:effectLst/>
                <a:latin typeface="Google Sans"/>
              </a:rPr>
              <a:t>Rows represent the true class of the tumours, while columns represent the predicted class.</a:t>
            </a:r>
          </a:p>
          <a:p>
            <a:pPr>
              <a:buFont typeface="Arial" panose="020B0604020202020204" pitchFamily="34" charset="0"/>
              <a:buChar char="•"/>
            </a:pPr>
            <a:r>
              <a:rPr lang="en-IN" sz="1200" b="1" i="0" dirty="0">
                <a:effectLst/>
                <a:latin typeface="Google Sans"/>
              </a:rPr>
              <a:t>Diagonal cells show the number of tumours that were correctly classified.</a:t>
            </a:r>
          </a:p>
          <a:p>
            <a:pPr>
              <a:buFont typeface="Arial" panose="020B0604020202020204" pitchFamily="34" charset="0"/>
              <a:buChar char="•"/>
            </a:pPr>
            <a:r>
              <a:rPr lang="en-IN" sz="1200" b="1" i="0" dirty="0">
                <a:effectLst/>
                <a:latin typeface="Google Sans"/>
              </a:rPr>
              <a:t>Off-diagonal cells show the number of tumours that were misclassified as another class.</a:t>
            </a:r>
          </a:p>
          <a:p>
            <a:pPr>
              <a:buFont typeface="Arial" panose="020B0604020202020204" pitchFamily="34" charset="0"/>
              <a:buChar char="•"/>
            </a:pPr>
            <a:r>
              <a:rPr lang="en-IN" sz="1200" b="1" i="0" dirty="0">
                <a:effectLst/>
                <a:latin typeface="Google Sans"/>
              </a:rPr>
              <a:t>Pituitary tumour: 167 tumours were correctly classified as pituitary tumours, while 150 were misclassified as meningioma tumours.</a:t>
            </a:r>
          </a:p>
          <a:p>
            <a:pPr>
              <a:buFont typeface="Arial" panose="020B0604020202020204" pitchFamily="34" charset="0"/>
              <a:buChar char="•"/>
            </a:pPr>
            <a:r>
              <a:rPr lang="en-IN" sz="1200" b="1" i="0" dirty="0">
                <a:effectLst/>
                <a:latin typeface="Google Sans"/>
              </a:rPr>
              <a:t>No tumour: 83 tumours were correctly classified as no tumour, while 100 were misclassified as pituitary tumours.</a:t>
            </a:r>
          </a:p>
          <a:p>
            <a:pPr>
              <a:buFont typeface="Arial" panose="020B0604020202020204" pitchFamily="34" charset="0"/>
              <a:buChar char="•"/>
            </a:pPr>
            <a:r>
              <a:rPr lang="en-IN" sz="1200" b="1" i="0" dirty="0">
                <a:effectLst/>
                <a:latin typeface="Google Sans"/>
              </a:rPr>
              <a:t>Meningioma tumour: 153 tumours were correctly classified as meningioma tumours, while 75 were misclassified as pituitary tumours.</a:t>
            </a:r>
          </a:p>
          <a:p>
            <a:pPr>
              <a:buFont typeface="Arial" panose="020B0604020202020204" pitchFamily="34" charset="0"/>
              <a:buChar char="•"/>
            </a:pPr>
            <a:r>
              <a:rPr lang="en-IN" sz="1200" b="1" i="0" dirty="0">
                <a:effectLst/>
                <a:latin typeface="Google Sans"/>
              </a:rPr>
              <a:t>Glioma tumour: 166 tumours were correctly classified as glioma tumours, while 3 were misclassified as meningioma tumours and 25 were misclassified as no tumour.</a:t>
            </a:r>
          </a:p>
          <a:p>
            <a:pPr marL="0" indent="0">
              <a:buNone/>
            </a:pPr>
            <a:br>
              <a:rPr lang="en-IN" sz="1100" dirty="0"/>
            </a:br>
            <a:endParaRPr lang="en-US" sz="1100" dirty="0"/>
          </a:p>
        </p:txBody>
      </p:sp>
      <p:pic>
        <p:nvPicPr>
          <p:cNvPr id="5" name="Picture 4">
            <a:extLst>
              <a:ext uri="{FF2B5EF4-FFF2-40B4-BE49-F238E27FC236}">
                <a16:creationId xmlns:a16="http://schemas.microsoft.com/office/drawing/2014/main" id="{52354F50-29C5-FFA9-3794-C504D150ACD5}"/>
              </a:ext>
            </a:extLst>
          </p:cNvPr>
          <p:cNvPicPr>
            <a:picLocks noChangeAspect="1"/>
          </p:cNvPicPr>
          <p:nvPr/>
        </p:nvPicPr>
        <p:blipFill>
          <a:blip r:embed="rId2"/>
          <a:stretch>
            <a:fillRect/>
          </a:stretch>
        </p:blipFill>
        <p:spPr>
          <a:xfrm>
            <a:off x="5911532" y="2538781"/>
            <a:ext cx="5150277" cy="3605192"/>
          </a:xfrm>
          <a:prstGeom prst="rect">
            <a:avLst/>
          </a:prstGeom>
        </p:spPr>
      </p:pic>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89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18551-051E-651B-D6FC-B8A1E027EBFE}"/>
              </a:ext>
            </a:extLst>
          </p:cNvPr>
          <p:cNvSpPr>
            <a:spLocks noGrp="1"/>
          </p:cNvSpPr>
          <p:nvPr>
            <p:ph type="title"/>
          </p:nvPr>
        </p:nvSpPr>
        <p:spPr>
          <a:xfrm>
            <a:off x="359319" y="596891"/>
            <a:ext cx="10066122" cy="1298448"/>
          </a:xfrm>
        </p:spPr>
        <p:txBody>
          <a:bodyPr anchor="b">
            <a:normAutofit/>
          </a:bodyPr>
          <a:lstStyle/>
          <a:p>
            <a:r>
              <a:rPr lang="en-IN" sz="2800" b="1" dirty="0"/>
              <a:t>VGG16 :</a:t>
            </a:r>
            <a:endParaRPr lang="en-US" sz="2800" b="1" dirty="0"/>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16715C-D053-80A6-7367-E9C34B512E3D}"/>
              </a:ext>
            </a:extLst>
          </p:cNvPr>
          <p:cNvSpPr>
            <a:spLocks noGrp="1"/>
          </p:cNvSpPr>
          <p:nvPr>
            <p:ph idx="1"/>
          </p:nvPr>
        </p:nvSpPr>
        <p:spPr>
          <a:xfrm>
            <a:off x="96315" y="2356701"/>
            <a:ext cx="11149862" cy="3882258"/>
          </a:xfrm>
        </p:spPr>
        <p:txBody>
          <a:bodyPr anchor="ctr">
            <a:normAutofit/>
          </a:bodyPr>
          <a:lstStyle/>
          <a:p>
            <a:pPr algn="l">
              <a:buFont typeface="Arial" panose="020B0604020202020204" pitchFamily="34" charset="0"/>
              <a:buChar char="•"/>
            </a:pPr>
            <a:r>
              <a:rPr lang="en-US" sz="1600" b="1" dirty="0">
                <a:latin typeface="Google Sans"/>
              </a:rPr>
              <a:t>Architecture</a:t>
            </a:r>
            <a:r>
              <a:rPr lang="en-US" sz="1600" dirty="0">
                <a:latin typeface="Google Sans"/>
              </a:rPr>
              <a:t>: VGG16 is a 16-layer convolutional neural network designed by the Visual Geometry Group.</a:t>
            </a:r>
          </a:p>
          <a:p>
            <a:pPr algn="l">
              <a:buFont typeface="Arial" panose="020B0604020202020204" pitchFamily="34" charset="0"/>
              <a:buChar char="•"/>
            </a:pPr>
            <a:r>
              <a:rPr lang="en-US" sz="1600" b="1" dirty="0">
                <a:latin typeface="Google Sans"/>
              </a:rPr>
              <a:t>Image Classification</a:t>
            </a:r>
            <a:r>
              <a:rPr lang="en-US" sz="1600" dirty="0">
                <a:latin typeface="Google Sans"/>
              </a:rPr>
              <a:t>: It gained prominence for excelling in image classification tasks, particularly in the ImageNet Challenge.</a:t>
            </a:r>
          </a:p>
          <a:p>
            <a:pPr algn="l">
              <a:buFont typeface="Arial" panose="020B0604020202020204" pitchFamily="34" charset="0"/>
              <a:buChar char="•"/>
            </a:pPr>
            <a:r>
              <a:rPr lang="en-US" sz="1600" b="1" dirty="0">
                <a:latin typeface="Google Sans"/>
              </a:rPr>
              <a:t>Convolutional Kernels</a:t>
            </a:r>
            <a:r>
              <a:rPr lang="en-US" sz="1600" dirty="0">
                <a:latin typeface="Google Sans"/>
              </a:rPr>
              <a:t>: Notable for its extensive use of 3x3 convolutional kernels, promoting parameter sharing and feature learning.</a:t>
            </a:r>
          </a:p>
          <a:p>
            <a:pPr algn="l">
              <a:buFont typeface="Arial" panose="020B0604020202020204" pitchFamily="34" charset="0"/>
              <a:buChar char="•"/>
            </a:pPr>
            <a:r>
              <a:rPr lang="en-US" sz="1600" b="1" dirty="0">
                <a:latin typeface="Google Sans"/>
              </a:rPr>
              <a:t>Success in ImageNet Challenge</a:t>
            </a:r>
            <a:r>
              <a:rPr lang="en-US" sz="1600" dirty="0">
                <a:latin typeface="Google Sans"/>
              </a:rPr>
              <a:t>: Demonstrated effectiveness in 2014 by achieving high accuracy in the ImageNet Large Scale Visual Recognition Challenge.</a:t>
            </a:r>
          </a:p>
          <a:p>
            <a:pPr algn="l">
              <a:buFont typeface="Arial" panose="020B0604020202020204" pitchFamily="34" charset="0"/>
              <a:buChar char="•"/>
            </a:pPr>
            <a:r>
              <a:rPr lang="en-US" sz="1600" b="1" dirty="0">
                <a:latin typeface="Google Sans"/>
              </a:rPr>
              <a:t>Transfer Learning</a:t>
            </a:r>
            <a:r>
              <a:rPr lang="en-US" sz="1600" dirty="0">
                <a:latin typeface="Google Sans"/>
              </a:rPr>
              <a:t>: Widely used for transfer learning, leveraging pre-trained weights on ImageNet to enhance performance in various computer vision tasks.</a:t>
            </a:r>
          </a:p>
          <a:p>
            <a:pPr algn="l">
              <a:buFont typeface="Arial" panose="020B0604020202020204" pitchFamily="34" charset="0"/>
              <a:buChar char="•"/>
            </a:pPr>
            <a:r>
              <a:rPr lang="en-US" sz="1600" b="1" dirty="0">
                <a:latin typeface="Google Sans"/>
              </a:rPr>
              <a:t>Hierarchical Feature Learning</a:t>
            </a:r>
            <a:r>
              <a:rPr lang="en-US" sz="1600" dirty="0">
                <a:latin typeface="Google Sans"/>
              </a:rPr>
              <a:t>: Small kernel size enables hierarchical feature learning and contributes to the model's success.</a:t>
            </a:r>
          </a:p>
          <a:p>
            <a:pPr algn="l">
              <a:buFont typeface="Arial" panose="020B0604020202020204" pitchFamily="34" charset="0"/>
              <a:buChar char="•"/>
            </a:pPr>
            <a:r>
              <a:rPr lang="en-US" sz="1600" b="1" dirty="0">
                <a:latin typeface="Google Sans"/>
              </a:rPr>
              <a:t>Accessible in Frameworks</a:t>
            </a:r>
            <a:r>
              <a:rPr lang="en-US" sz="1600" dirty="0">
                <a:latin typeface="Google Sans"/>
              </a:rPr>
              <a:t>: Available in popular deep learning frameworks like TensorFlow and </a:t>
            </a:r>
            <a:r>
              <a:rPr lang="en-US" sz="1600" dirty="0" err="1">
                <a:latin typeface="Google Sans"/>
              </a:rPr>
              <a:t>Keras</a:t>
            </a:r>
            <a:r>
              <a:rPr lang="en-US" sz="1600" dirty="0">
                <a:latin typeface="Google Sans"/>
              </a:rPr>
              <a:t> for easy implementation by researchers and developers.</a:t>
            </a:r>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811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36380-9627-248C-A43B-196BC8264439}"/>
              </a:ext>
            </a:extLst>
          </p:cNvPr>
          <p:cNvSpPr>
            <a:spLocks noGrp="1"/>
          </p:cNvSpPr>
          <p:nvPr>
            <p:ph type="ctrTitle"/>
          </p:nvPr>
        </p:nvSpPr>
        <p:spPr>
          <a:xfrm>
            <a:off x="113122" y="3429000"/>
            <a:ext cx="11547835" cy="2002783"/>
          </a:xfrm>
        </p:spPr>
        <p:txBody>
          <a:bodyPr anchor="b">
            <a:normAutofit/>
          </a:bodyPr>
          <a:lstStyle/>
          <a:p>
            <a:r>
              <a:rPr lang="en-US" sz="2000" dirty="0"/>
              <a:t>This code utilizes VGG16 features for brain tumor prediction by freezing pre-trained layers and adding new layers specific to the task. It trains the model, saves the best version, predicts on test data, and performs evaluation.</a:t>
            </a:r>
          </a:p>
        </p:txBody>
      </p:sp>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A5C09B4-C8B7-2D58-A965-4AE906DCB6F2}"/>
              </a:ext>
            </a:extLst>
          </p:cNvPr>
          <p:cNvPicPr>
            <a:picLocks noChangeAspect="1"/>
          </p:cNvPicPr>
          <p:nvPr/>
        </p:nvPicPr>
        <p:blipFill>
          <a:blip r:embed="rId2"/>
          <a:stretch>
            <a:fillRect/>
          </a:stretch>
        </p:blipFill>
        <p:spPr>
          <a:xfrm>
            <a:off x="1229566" y="139485"/>
            <a:ext cx="9129551" cy="4252328"/>
          </a:xfrm>
          <a:prstGeom prst="rect">
            <a:avLst/>
          </a:prstGeom>
        </p:spPr>
      </p:pic>
    </p:spTree>
    <p:extLst>
      <p:ext uri="{BB962C8B-B14F-4D97-AF65-F5344CB8AC3E}">
        <p14:creationId xmlns:p14="http://schemas.microsoft.com/office/powerpoint/2010/main" val="212290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436380-9627-248C-A43B-196BC8264439}"/>
              </a:ext>
            </a:extLst>
          </p:cNvPr>
          <p:cNvSpPr>
            <a:spLocks noGrp="1"/>
          </p:cNvSpPr>
          <p:nvPr>
            <p:ph type="ctrTitle"/>
          </p:nvPr>
        </p:nvSpPr>
        <p:spPr>
          <a:xfrm>
            <a:off x="113123" y="4739986"/>
            <a:ext cx="11142482" cy="691797"/>
          </a:xfrm>
        </p:spPr>
        <p:txBody>
          <a:bodyPr anchor="b">
            <a:normAutofit/>
          </a:bodyPr>
          <a:lstStyle/>
          <a:p>
            <a:r>
              <a:rPr lang="en-US" sz="2000" dirty="0"/>
              <a:t>Confusion matrix and performance metrics of </a:t>
            </a:r>
            <a:r>
              <a:rPr lang="en-US" sz="2000" dirty="0" err="1"/>
              <a:t>ourPretrained</a:t>
            </a:r>
            <a:r>
              <a:rPr lang="en-US" sz="2000" dirty="0"/>
              <a:t> VGG-16 </a:t>
            </a:r>
          </a:p>
        </p:txBody>
      </p:sp>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F718587-C881-471F-BF13-247EA85F9987}"/>
              </a:ext>
            </a:extLst>
          </p:cNvPr>
          <p:cNvPicPr>
            <a:picLocks noChangeAspect="1"/>
          </p:cNvPicPr>
          <p:nvPr/>
        </p:nvPicPr>
        <p:blipFill>
          <a:blip r:embed="rId2"/>
          <a:stretch>
            <a:fillRect/>
          </a:stretch>
        </p:blipFill>
        <p:spPr>
          <a:xfrm>
            <a:off x="355852" y="353698"/>
            <a:ext cx="5950679" cy="3873555"/>
          </a:xfrm>
          <a:prstGeom prst="rect">
            <a:avLst/>
          </a:prstGeom>
        </p:spPr>
      </p:pic>
      <p:pic>
        <p:nvPicPr>
          <p:cNvPr id="7" name="Picture 6">
            <a:extLst>
              <a:ext uri="{FF2B5EF4-FFF2-40B4-BE49-F238E27FC236}">
                <a16:creationId xmlns:a16="http://schemas.microsoft.com/office/drawing/2014/main" id="{BC208B49-767B-0D30-6B56-2996B26C4C84}"/>
              </a:ext>
            </a:extLst>
          </p:cNvPr>
          <p:cNvPicPr>
            <a:picLocks noChangeAspect="1"/>
          </p:cNvPicPr>
          <p:nvPr/>
        </p:nvPicPr>
        <p:blipFill>
          <a:blip r:embed="rId3"/>
          <a:stretch>
            <a:fillRect/>
          </a:stretch>
        </p:blipFill>
        <p:spPr>
          <a:xfrm>
            <a:off x="6549261" y="1505458"/>
            <a:ext cx="5452291" cy="1185763"/>
          </a:xfrm>
          <a:prstGeom prst="rect">
            <a:avLst/>
          </a:prstGeom>
        </p:spPr>
      </p:pic>
    </p:spTree>
    <p:extLst>
      <p:ext uri="{BB962C8B-B14F-4D97-AF65-F5344CB8AC3E}">
        <p14:creationId xmlns:p14="http://schemas.microsoft.com/office/powerpoint/2010/main" val="223875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18551-051E-651B-D6FC-B8A1E027EBFE}"/>
              </a:ext>
            </a:extLst>
          </p:cNvPr>
          <p:cNvSpPr>
            <a:spLocks noGrp="1"/>
          </p:cNvSpPr>
          <p:nvPr>
            <p:ph type="title"/>
          </p:nvPr>
        </p:nvSpPr>
        <p:spPr>
          <a:xfrm>
            <a:off x="793662" y="386930"/>
            <a:ext cx="10066122" cy="1298448"/>
          </a:xfrm>
        </p:spPr>
        <p:txBody>
          <a:bodyPr anchor="b">
            <a:normAutofit/>
          </a:bodyPr>
          <a:lstStyle/>
          <a:p>
            <a:r>
              <a:rPr lang="en-US" sz="4800" b="1" dirty="0"/>
              <a:t>Results</a:t>
            </a:r>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16715C-D053-80A6-7367-E9C34B512E3D}"/>
              </a:ext>
            </a:extLst>
          </p:cNvPr>
          <p:cNvSpPr>
            <a:spLocks noGrp="1"/>
          </p:cNvSpPr>
          <p:nvPr>
            <p:ph idx="1"/>
          </p:nvPr>
        </p:nvSpPr>
        <p:spPr>
          <a:xfrm>
            <a:off x="793661" y="2599509"/>
            <a:ext cx="4530898" cy="3639450"/>
          </a:xfrm>
        </p:spPr>
        <p:txBody>
          <a:bodyPr anchor="ctr">
            <a:normAutofit/>
          </a:bodyPr>
          <a:lstStyle/>
          <a:p>
            <a:r>
              <a:rPr lang="en-US" sz="1600" b="1" dirty="0">
                <a:latin typeface="Google Sans"/>
              </a:rPr>
              <a:t>We have evaluated different algorithms based on various metrics such as accuracy, precision, recall, and F1 score. </a:t>
            </a:r>
            <a:endParaRPr lang="en-IN" sz="1600" b="1" dirty="0">
              <a:latin typeface="Google Sans"/>
            </a:endParaRPr>
          </a:p>
          <a:p>
            <a:pPr>
              <a:buFont typeface="Arial" panose="020B0604020202020204" pitchFamily="34" charset="0"/>
              <a:buChar char="•"/>
            </a:pPr>
            <a:r>
              <a:rPr lang="en-US" sz="1600" b="1" dirty="0">
                <a:latin typeface="Google Sans"/>
              </a:rPr>
              <a:t>Tuned</a:t>
            </a:r>
            <a:r>
              <a:rPr lang="en-US" sz="1600" b="0" i="0" dirty="0">
                <a:solidFill>
                  <a:srgbClr val="374151"/>
                </a:solidFill>
                <a:effectLst/>
                <a:latin typeface="Söhne"/>
              </a:rPr>
              <a:t> </a:t>
            </a:r>
            <a:r>
              <a:rPr lang="en-US" sz="1600" b="1" dirty="0">
                <a:latin typeface="Google Sans"/>
              </a:rPr>
              <a:t>CNN achieved very high performance across all metrics, particularly in accuracy, precision, recall, and </a:t>
            </a:r>
            <a:r>
              <a:rPr lang="en-US" sz="1600" b="1" dirty="0" err="1">
                <a:latin typeface="Google Sans"/>
              </a:rPr>
              <a:t>Fscore</a:t>
            </a:r>
            <a:endParaRPr lang="en-IN" sz="1600" b="1" dirty="0">
              <a:latin typeface="Google Sans"/>
            </a:endParaRPr>
          </a:p>
          <a:p>
            <a:pPr>
              <a:buFont typeface="Arial" panose="020B0604020202020204" pitchFamily="34" charset="0"/>
              <a:buChar char="•"/>
            </a:pPr>
            <a:r>
              <a:rPr lang="en-US" sz="1600" b="1" dirty="0">
                <a:latin typeface="Google Sans"/>
              </a:rPr>
              <a:t>The "Pre-Trained VGG16" model also performed well across the metrics, indicating good classification performance</a:t>
            </a:r>
            <a:endParaRPr lang="en-IN" sz="1600" b="1" dirty="0">
              <a:latin typeface="Google Sans"/>
            </a:endParaRPr>
          </a:p>
          <a:p>
            <a:pPr>
              <a:buFont typeface="Arial" panose="020B0604020202020204" pitchFamily="34" charset="0"/>
              <a:buChar char="•"/>
            </a:pPr>
            <a:endParaRPr lang="en-IN" sz="1600" b="1" i="0" dirty="0">
              <a:effectLst/>
              <a:latin typeface="Google Sans"/>
            </a:endParaRPr>
          </a:p>
          <a:p>
            <a:pPr marL="0" indent="0">
              <a:buNone/>
            </a:pPr>
            <a:br>
              <a:rPr lang="en-IN" sz="1600" dirty="0"/>
            </a:br>
            <a:endParaRPr lang="en-US" sz="1600" dirty="0"/>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852CF0-071B-A9DF-F944-243E65AC6DB2}"/>
              </a:ext>
            </a:extLst>
          </p:cNvPr>
          <p:cNvPicPr>
            <a:picLocks noChangeAspect="1"/>
          </p:cNvPicPr>
          <p:nvPr/>
        </p:nvPicPr>
        <p:blipFill>
          <a:blip r:embed="rId2"/>
          <a:stretch>
            <a:fillRect/>
          </a:stretch>
        </p:blipFill>
        <p:spPr>
          <a:xfrm>
            <a:off x="6867443" y="4010124"/>
            <a:ext cx="3879114" cy="2406199"/>
          </a:xfrm>
          <a:prstGeom prst="rect">
            <a:avLst/>
          </a:prstGeom>
        </p:spPr>
      </p:pic>
      <p:pic>
        <p:nvPicPr>
          <p:cNvPr id="7" name="Picture 6">
            <a:extLst>
              <a:ext uri="{FF2B5EF4-FFF2-40B4-BE49-F238E27FC236}">
                <a16:creationId xmlns:a16="http://schemas.microsoft.com/office/drawing/2014/main" id="{8FBD4BD4-B011-826C-C6B5-43F14163CC61}"/>
              </a:ext>
            </a:extLst>
          </p:cNvPr>
          <p:cNvPicPr>
            <a:picLocks noChangeAspect="1"/>
          </p:cNvPicPr>
          <p:nvPr/>
        </p:nvPicPr>
        <p:blipFill>
          <a:blip r:embed="rId3"/>
          <a:stretch>
            <a:fillRect/>
          </a:stretch>
        </p:blipFill>
        <p:spPr>
          <a:xfrm>
            <a:off x="6395407" y="2410091"/>
            <a:ext cx="4030034" cy="1459570"/>
          </a:xfrm>
          <a:prstGeom prst="rect">
            <a:avLst/>
          </a:prstGeom>
        </p:spPr>
      </p:pic>
    </p:spTree>
    <p:extLst>
      <p:ext uri="{BB962C8B-B14F-4D97-AF65-F5344CB8AC3E}">
        <p14:creationId xmlns:p14="http://schemas.microsoft.com/office/powerpoint/2010/main" val="853499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F0D1061-8A6A-272A-2D49-3C2F5B72B78C}"/>
              </a:ext>
            </a:extLst>
          </p:cNvPr>
          <p:cNvSpPr>
            <a:spLocks noGrp="1"/>
          </p:cNvSpPr>
          <p:nvPr>
            <p:ph type="title"/>
          </p:nvPr>
        </p:nvSpPr>
        <p:spPr>
          <a:xfrm>
            <a:off x="572493" y="238539"/>
            <a:ext cx="11018520" cy="1434415"/>
          </a:xfrm>
        </p:spPr>
        <p:txBody>
          <a:bodyPr anchor="b">
            <a:normAutofit/>
          </a:bodyPr>
          <a:lstStyle/>
          <a:p>
            <a:r>
              <a:rPr lang="en-US" sz="3600" b="1" dirty="0">
                <a:latin typeface="Times New Roman" panose="02020603050405020304" pitchFamily="18" charset="0"/>
                <a:cs typeface="Times New Roman" panose="02020603050405020304" pitchFamily="18" charset="0"/>
              </a:rPr>
              <a:t>Contents</a:t>
            </a:r>
          </a:p>
        </p:txBody>
      </p:sp>
      <p:sp>
        <p:nvSpPr>
          <p:cNvPr id="17" name="Content Placeholder 2">
            <a:extLst>
              <a:ext uri="{FF2B5EF4-FFF2-40B4-BE49-F238E27FC236}">
                <a16:creationId xmlns:a16="http://schemas.microsoft.com/office/drawing/2014/main" id="{2A8C8236-43F0-F152-FB9D-9615676AA723}"/>
              </a:ext>
            </a:extLst>
          </p:cNvPr>
          <p:cNvSpPr>
            <a:spLocks noGrp="1"/>
          </p:cNvSpPr>
          <p:nvPr>
            <p:ph idx="1"/>
          </p:nvPr>
        </p:nvSpPr>
        <p:spPr>
          <a:xfrm>
            <a:off x="572493" y="2259856"/>
            <a:ext cx="6713552" cy="4119172"/>
          </a:xfrm>
        </p:spPr>
        <p:txBody>
          <a:bodyPr anchor="t">
            <a:normAutofit/>
          </a:bodyPr>
          <a:lstStyle/>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Abstract</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Dataset</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Data preprocessing steps</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Machine Learning Models</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Deep Learning Models</a:t>
            </a:r>
          </a:p>
          <a:p>
            <a:pPr marL="457200" indent="-457200">
              <a:buFont typeface="+mj-lt"/>
              <a:buAutoNum type="arabicPeriod"/>
            </a:pPr>
            <a:r>
              <a:rPr lang="en-US" sz="1900"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US" sz="1900" dirty="0">
              <a:latin typeface="Times New Roman" panose="02020603050405020304" pitchFamily="18" charset="0"/>
              <a:cs typeface="Times New Roman" panose="02020603050405020304" pitchFamily="18" charset="0"/>
            </a:endParaRPr>
          </a:p>
        </p:txBody>
      </p:sp>
      <p:pic>
        <p:nvPicPr>
          <p:cNvPr id="2" name="Picture 1" descr="Scan of a human brain in a neurology clinic">
            <a:extLst>
              <a:ext uri="{FF2B5EF4-FFF2-40B4-BE49-F238E27FC236}">
                <a16:creationId xmlns:a16="http://schemas.microsoft.com/office/drawing/2014/main" id="{8364EB68-432D-3A58-D3DC-5DD2BBEFF0F1}"/>
              </a:ext>
            </a:extLst>
          </p:cNvPr>
          <p:cNvPicPr>
            <a:picLocks noChangeAspect="1"/>
          </p:cNvPicPr>
          <p:nvPr/>
        </p:nvPicPr>
        <p:blipFill rotWithShape="1">
          <a:blip r:embed="rId2"/>
          <a:srcRect l="34790"/>
          <a:stretch/>
        </p:blipFill>
        <p:spPr>
          <a:xfrm>
            <a:off x="6014301" y="2203079"/>
            <a:ext cx="5369061" cy="4267991"/>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60635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807BC4-74E8-C1F8-C4D1-354445DA00AB}"/>
              </a:ext>
            </a:extLst>
          </p:cNvPr>
          <p:cNvPicPr>
            <a:picLocks noChangeAspect="1"/>
          </p:cNvPicPr>
          <p:nvPr/>
        </p:nvPicPr>
        <p:blipFill>
          <a:blip r:embed="rId2"/>
          <a:stretch>
            <a:fillRect/>
          </a:stretch>
        </p:blipFill>
        <p:spPr>
          <a:xfrm>
            <a:off x="205611" y="146238"/>
            <a:ext cx="5346778" cy="2606266"/>
          </a:xfrm>
          <a:prstGeom prst="rect">
            <a:avLst/>
          </a:prstGeom>
        </p:spPr>
      </p:pic>
      <p:pic>
        <p:nvPicPr>
          <p:cNvPr id="7" name="Picture 6">
            <a:extLst>
              <a:ext uri="{FF2B5EF4-FFF2-40B4-BE49-F238E27FC236}">
                <a16:creationId xmlns:a16="http://schemas.microsoft.com/office/drawing/2014/main" id="{98EB53B3-B471-B980-B8FA-E63D70FDA7B2}"/>
              </a:ext>
            </a:extLst>
          </p:cNvPr>
          <p:cNvPicPr>
            <a:picLocks noChangeAspect="1"/>
          </p:cNvPicPr>
          <p:nvPr/>
        </p:nvPicPr>
        <p:blipFill>
          <a:blip r:embed="rId3"/>
          <a:stretch>
            <a:fillRect/>
          </a:stretch>
        </p:blipFill>
        <p:spPr>
          <a:xfrm>
            <a:off x="5686179" y="127356"/>
            <a:ext cx="3186015" cy="1802290"/>
          </a:xfrm>
          <a:prstGeom prst="rect">
            <a:avLst/>
          </a:prstGeom>
        </p:spPr>
      </p:pic>
      <p:pic>
        <p:nvPicPr>
          <p:cNvPr id="10" name="Picture 9">
            <a:extLst>
              <a:ext uri="{FF2B5EF4-FFF2-40B4-BE49-F238E27FC236}">
                <a16:creationId xmlns:a16="http://schemas.microsoft.com/office/drawing/2014/main" id="{0D5B8D41-CCAA-ED10-D657-6132905E33BE}"/>
              </a:ext>
            </a:extLst>
          </p:cNvPr>
          <p:cNvPicPr>
            <a:picLocks noChangeAspect="1"/>
          </p:cNvPicPr>
          <p:nvPr/>
        </p:nvPicPr>
        <p:blipFill>
          <a:blip r:embed="rId4"/>
          <a:stretch>
            <a:fillRect/>
          </a:stretch>
        </p:blipFill>
        <p:spPr>
          <a:xfrm>
            <a:off x="8872194" y="188386"/>
            <a:ext cx="2895806" cy="1739379"/>
          </a:xfrm>
          <a:prstGeom prst="rect">
            <a:avLst/>
          </a:prstGeom>
        </p:spPr>
      </p:pic>
      <p:pic>
        <p:nvPicPr>
          <p:cNvPr id="13" name="Picture 12">
            <a:extLst>
              <a:ext uri="{FF2B5EF4-FFF2-40B4-BE49-F238E27FC236}">
                <a16:creationId xmlns:a16="http://schemas.microsoft.com/office/drawing/2014/main" id="{773063F6-C8F7-368C-BD7F-DE7CBCAFE0E5}"/>
              </a:ext>
            </a:extLst>
          </p:cNvPr>
          <p:cNvPicPr>
            <a:picLocks noChangeAspect="1"/>
          </p:cNvPicPr>
          <p:nvPr/>
        </p:nvPicPr>
        <p:blipFill>
          <a:blip r:embed="rId5"/>
          <a:stretch>
            <a:fillRect/>
          </a:stretch>
        </p:blipFill>
        <p:spPr>
          <a:xfrm>
            <a:off x="6021951" y="2305003"/>
            <a:ext cx="2997011" cy="1687814"/>
          </a:xfrm>
          <a:prstGeom prst="rect">
            <a:avLst/>
          </a:prstGeom>
        </p:spPr>
      </p:pic>
      <p:pic>
        <p:nvPicPr>
          <p:cNvPr id="15" name="Picture 14">
            <a:extLst>
              <a:ext uri="{FF2B5EF4-FFF2-40B4-BE49-F238E27FC236}">
                <a16:creationId xmlns:a16="http://schemas.microsoft.com/office/drawing/2014/main" id="{8420DCE4-795E-6E93-5229-D8548C11D217}"/>
              </a:ext>
            </a:extLst>
          </p:cNvPr>
          <p:cNvPicPr>
            <a:picLocks noChangeAspect="1"/>
          </p:cNvPicPr>
          <p:nvPr/>
        </p:nvPicPr>
        <p:blipFill>
          <a:blip r:embed="rId6"/>
          <a:stretch>
            <a:fillRect/>
          </a:stretch>
        </p:blipFill>
        <p:spPr>
          <a:xfrm>
            <a:off x="9075524" y="2288147"/>
            <a:ext cx="2692079" cy="1721525"/>
          </a:xfrm>
          <a:prstGeom prst="rect">
            <a:avLst/>
          </a:prstGeom>
        </p:spPr>
      </p:pic>
      <p:sp>
        <p:nvSpPr>
          <p:cNvPr id="22" name="Rectangle 5">
            <a:extLst>
              <a:ext uri="{FF2B5EF4-FFF2-40B4-BE49-F238E27FC236}">
                <a16:creationId xmlns:a16="http://schemas.microsoft.com/office/drawing/2014/main" id="{61F67D00-1053-34B7-D8B1-DE4951D885E3}"/>
              </a:ext>
            </a:extLst>
          </p:cNvPr>
          <p:cNvSpPr>
            <a:spLocks noGrp="1" noChangeArrowheads="1"/>
          </p:cNvSpPr>
          <p:nvPr>
            <p:ph type="ctrTitle"/>
          </p:nvPr>
        </p:nvSpPr>
        <p:spPr bwMode="auto">
          <a:xfrm>
            <a:off x="493145" y="4684313"/>
            <a:ext cx="112744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Google Sans"/>
                <a:ea typeface="+mn-ea"/>
                <a:cs typeface="+mn-cs"/>
              </a:rPr>
              <a:t>We have a function named </a:t>
            </a:r>
            <a:r>
              <a:rPr lang="en-US" altLang="en-US" sz="1800" b="1" dirty="0">
                <a:latin typeface="Google Sans"/>
                <a:ea typeface="+mn-ea"/>
                <a:cs typeface="+mn-cs"/>
              </a:rPr>
              <a:t>predict</a:t>
            </a:r>
            <a:r>
              <a:rPr lang="en-US" altLang="en-US" sz="1800" dirty="0">
                <a:latin typeface="Google Sans"/>
                <a:ea typeface="+mn-ea"/>
                <a:cs typeface="+mn-cs"/>
              </a:rPr>
              <a:t> that takes an image path as input, processes the image, and then uses a</a:t>
            </a:r>
            <a:br>
              <a:rPr lang="en-US" altLang="en-US" sz="1800" dirty="0">
                <a:latin typeface="Google Sans"/>
                <a:ea typeface="+mn-ea"/>
                <a:cs typeface="+mn-cs"/>
              </a:rPr>
            </a:br>
            <a:r>
              <a:rPr lang="en-US" altLang="en-US" sz="1800" dirty="0">
                <a:latin typeface="Google Sans"/>
                <a:ea typeface="+mn-ea"/>
                <a:cs typeface="+mn-cs"/>
              </a:rPr>
              <a:t> pre-trained CNN model to predict the brain tumor. The predicted output is then displayed along with the input image. </a:t>
            </a:r>
          </a:p>
        </p:txBody>
      </p:sp>
    </p:spTree>
    <p:extLst>
      <p:ext uri="{BB962C8B-B14F-4D97-AF65-F5344CB8AC3E}">
        <p14:creationId xmlns:p14="http://schemas.microsoft.com/office/powerpoint/2010/main" val="3116724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18551-051E-651B-D6FC-B8A1E027EBFE}"/>
              </a:ext>
            </a:extLst>
          </p:cNvPr>
          <p:cNvSpPr>
            <a:spLocks noGrp="1"/>
          </p:cNvSpPr>
          <p:nvPr>
            <p:ph type="title"/>
          </p:nvPr>
        </p:nvSpPr>
        <p:spPr>
          <a:xfrm>
            <a:off x="359319" y="596891"/>
            <a:ext cx="10066122" cy="1298448"/>
          </a:xfrm>
        </p:spPr>
        <p:txBody>
          <a:bodyPr anchor="b">
            <a:normAutofit/>
          </a:bodyPr>
          <a:lstStyle/>
          <a:p>
            <a:r>
              <a:rPr lang="en-IN" sz="2800" b="1" dirty="0"/>
              <a:t>Key findings and achievements:</a:t>
            </a:r>
            <a:endParaRPr lang="en-US" sz="2800" b="1" dirty="0"/>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16715C-D053-80A6-7367-E9C34B512E3D}"/>
              </a:ext>
            </a:extLst>
          </p:cNvPr>
          <p:cNvSpPr>
            <a:spLocks noGrp="1"/>
          </p:cNvSpPr>
          <p:nvPr>
            <p:ph idx="1"/>
          </p:nvPr>
        </p:nvSpPr>
        <p:spPr>
          <a:xfrm>
            <a:off x="793661" y="2599509"/>
            <a:ext cx="10452516" cy="3639450"/>
          </a:xfrm>
        </p:spPr>
        <p:txBody>
          <a:bodyPr anchor="ctr">
            <a:normAutofit/>
          </a:bodyPr>
          <a:lstStyle/>
          <a:p>
            <a:r>
              <a:rPr lang="en-US" sz="2000" b="1" dirty="0">
                <a:latin typeface="Google Sans"/>
              </a:rPr>
              <a:t>Enhanced accuracy and speed: </a:t>
            </a:r>
            <a:r>
              <a:rPr lang="en-US" sz="2000" dirty="0">
                <a:latin typeface="Google Sans"/>
              </a:rPr>
              <a:t>Our system's ability to precisely differentiate between various tumor types and subtypes surpasses manual interpretation, leading to faster and more accurate diagnoses.</a:t>
            </a:r>
          </a:p>
          <a:p>
            <a:r>
              <a:rPr lang="en-US" sz="2000" b="1" dirty="0">
                <a:latin typeface="Google Sans"/>
              </a:rPr>
              <a:t>Objectivity and consistency:</a:t>
            </a:r>
            <a:r>
              <a:rPr lang="en-US" sz="2000" dirty="0">
                <a:latin typeface="Google Sans"/>
              </a:rPr>
              <a:t> By minimizing subjective errors associated with human analysis, our system provides more reliable and consistent results, crucial for effective treatment planning.</a:t>
            </a:r>
          </a:p>
          <a:p>
            <a:r>
              <a:rPr lang="en-US" sz="2000" b="1" dirty="0">
                <a:latin typeface="Google Sans"/>
              </a:rPr>
              <a:t>Promising results in early detection:</a:t>
            </a:r>
            <a:r>
              <a:rPr lang="en-US" sz="2000" dirty="0">
                <a:latin typeface="Google Sans"/>
              </a:rPr>
              <a:t> Utilizing MRI images and deep learning models shows potential for early brain tumor identification, playing a vital role in improving patient outcomes.</a:t>
            </a:r>
          </a:p>
          <a:p>
            <a:pPr marL="0" indent="0">
              <a:buNone/>
            </a:pPr>
            <a:br>
              <a:rPr lang="en-IN" sz="2000" dirty="0"/>
            </a:br>
            <a:endParaRPr lang="en-US" sz="2000" dirty="0"/>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9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18551-051E-651B-D6FC-B8A1E027EBFE}"/>
              </a:ext>
            </a:extLst>
          </p:cNvPr>
          <p:cNvSpPr>
            <a:spLocks noGrp="1"/>
          </p:cNvSpPr>
          <p:nvPr>
            <p:ph type="title"/>
          </p:nvPr>
        </p:nvSpPr>
        <p:spPr>
          <a:xfrm>
            <a:off x="359319" y="596891"/>
            <a:ext cx="10066122" cy="1298448"/>
          </a:xfrm>
        </p:spPr>
        <p:txBody>
          <a:bodyPr anchor="b">
            <a:normAutofit/>
          </a:bodyPr>
          <a:lstStyle/>
          <a:p>
            <a:r>
              <a:rPr lang="en-IN" sz="2800" b="1" dirty="0"/>
              <a:t>Limitations:</a:t>
            </a:r>
            <a:endParaRPr lang="en-US" sz="2800" b="1" dirty="0"/>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16715C-D053-80A6-7367-E9C34B512E3D}"/>
              </a:ext>
            </a:extLst>
          </p:cNvPr>
          <p:cNvSpPr>
            <a:spLocks noGrp="1"/>
          </p:cNvSpPr>
          <p:nvPr>
            <p:ph idx="1"/>
          </p:nvPr>
        </p:nvSpPr>
        <p:spPr>
          <a:xfrm>
            <a:off x="96315" y="2356701"/>
            <a:ext cx="11149862" cy="3882258"/>
          </a:xfrm>
        </p:spPr>
        <p:txBody>
          <a:bodyPr anchor="ctr">
            <a:normAutofit/>
          </a:bodyPr>
          <a:lstStyle/>
          <a:p>
            <a:r>
              <a:rPr lang="en-US" sz="2400" b="1" dirty="0">
                <a:latin typeface="Google Sans"/>
              </a:rPr>
              <a:t>Training time optimization:</a:t>
            </a:r>
            <a:r>
              <a:rPr lang="en-US" sz="2400" dirty="0">
                <a:latin typeface="Google Sans"/>
              </a:rPr>
              <a:t> While demonstrating promising results, the CNN training time could be further optimized by upgrading the GPU system.</a:t>
            </a:r>
          </a:p>
          <a:p>
            <a:r>
              <a:rPr lang="en-US" sz="2400" b="1" dirty="0">
                <a:latin typeface="Google Sans"/>
              </a:rPr>
              <a:t>Integrating patient data:</a:t>
            </a:r>
            <a:r>
              <a:rPr lang="en-US" sz="2400" dirty="0">
                <a:latin typeface="Google Sans"/>
              </a:rPr>
              <a:t> Incorporating individual patient information from diverse sources could lead to even more accurate and personalized cancer identification.</a:t>
            </a:r>
          </a:p>
          <a:p>
            <a:pPr marL="0" indent="0">
              <a:buNone/>
            </a:pPr>
            <a:br>
              <a:rPr lang="en-IN" sz="2400" dirty="0">
                <a:latin typeface="Google Sans"/>
              </a:rPr>
            </a:br>
            <a:endParaRPr lang="en-US" sz="2400" dirty="0">
              <a:latin typeface="Google Sans"/>
            </a:endParaRPr>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515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917169-C270-D3FC-BCF0-91BC23028A02}"/>
              </a:ext>
            </a:extLst>
          </p:cNvPr>
          <p:cNvPicPr>
            <a:picLocks noChangeAspect="1"/>
          </p:cNvPicPr>
          <p:nvPr/>
        </p:nvPicPr>
        <p:blipFill>
          <a:blip r:embed="rId2"/>
          <a:stretch>
            <a:fillRect/>
          </a:stretch>
        </p:blipFill>
        <p:spPr>
          <a:xfrm>
            <a:off x="9422" y="9426"/>
            <a:ext cx="12173151" cy="6829719"/>
          </a:xfrm>
          <a:prstGeom prst="rect">
            <a:avLst/>
          </a:prstGeom>
        </p:spPr>
      </p:pic>
    </p:spTree>
    <p:extLst>
      <p:ext uri="{BB962C8B-B14F-4D97-AF65-F5344CB8AC3E}">
        <p14:creationId xmlns:p14="http://schemas.microsoft.com/office/powerpoint/2010/main" val="127199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F0D1061-8A6A-272A-2D49-3C2F5B72B78C}"/>
              </a:ext>
            </a:extLst>
          </p:cNvPr>
          <p:cNvSpPr>
            <a:spLocks noGrp="1"/>
          </p:cNvSpPr>
          <p:nvPr>
            <p:ph type="title"/>
          </p:nvPr>
        </p:nvSpPr>
        <p:spPr>
          <a:xfrm>
            <a:off x="572493" y="238539"/>
            <a:ext cx="11018520" cy="1434415"/>
          </a:xfrm>
        </p:spPr>
        <p:txBody>
          <a:bodyPr anchor="b">
            <a:normAutofit/>
          </a:bodyPr>
          <a:lstStyle/>
          <a:p>
            <a:r>
              <a:rPr lang="en-US" sz="3600" b="1" dirty="0">
                <a:latin typeface="Times New Roman" panose="02020603050405020304" pitchFamily="18" charset="0"/>
                <a:cs typeface="Times New Roman" panose="02020603050405020304" pitchFamily="18" charset="0"/>
              </a:rPr>
              <a:t>Project Abstract and Introduction:</a:t>
            </a:r>
          </a:p>
        </p:txBody>
      </p:sp>
      <p:sp>
        <p:nvSpPr>
          <p:cNvPr id="17" name="Content Placeholder 2">
            <a:extLst>
              <a:ext uri="{FF2B5EF4-FFF2-40B4-BE49-F238E27FC236}">
                <a16:creationId xmlns:a16="http://schemas.microsoft.com/office/drawing/2014/main" id="{2A8C8236-43F0-F152-FB9D-9615676AA723}"/>
              </a:ext>
            </a:extLst>
          </p:cNvPr>
          <p:cNvSpPr>
            <a:spLocks noGrp="1"/>
          </p:cNvSpPr>
          <p:nvPr>
            <p:ph idx="1"/>
          </p:nvPr>
        </p:nvSpPr>
        <p:spPr>
          <a:xfrm>
            <a:off x="572493" y="2259856"/>
            <a:ext cx="6713552" cy="4119172"/>
          </a:xfrm>
        </p:spPr>
        <p:txBody>
          <a:bodyPr anchor="t">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Abstract:</a:t>
            </a: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The abnormal growths of cells in the brain are called </a:t>
            </a:r>
            <a:r>
              <a:rPr lang="en-US" sz="1900" dirty="0" err="1">
                <a:latin typeface="Times New Roman" panose="02020603050405020304" pitchFamily="18" charset="0"/>
                <a:cs typeface="Times New Roman" panose="02020603050405020304" pitchFamily="18" charset="0"/>
              </a:rPr>
              <a:t>tumours</a:t>
            </a:r>
            <a:r>
              <a:rPr lang="en-US" sz="1900" dirty="0">
                <a:latin typeface="Times New Roman" panose="02020603050405020304" pitchFamily="18" charset="0"/>
                <a:cs typeface="Times New Roman" panose="02020603050405020304" pitchFamily="18" charset="0"/>
              </a:rPr>
              <a:t> and cancer is a term used to represent malignant </a:t>
            </a:r>
            <a:r>
              <a:rPr lang="en-US" sz="1900" dirty="0" err="1">
                <a:latin typeface="Times New Roman" panose="02020603050405020304" pitchFamily="18" charset="0"/>
                <a:cs typeface="Times New Roman" panose="02020603050405020304" pitchFamily="18" charset="0"/>
              </a:rPr>
              <a:t>tumours</a:t>
            </a:r>
            <a:r>
              <a:rPr lang="en-US" sz="19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We categorize the </a:t>
            </a:r>
            <a:r>
              <a:rPr lang="en-US" sz="1900" dirty="0" err="1">
                <a:latin typeface="Times New Roman" panose="02020603050405020304" pitchFamily="18" charset="0"/>
                <a:cs typeface="Times New Roman" panose="02020603050405020304" pitchFamily="18" charset="0"/>
              </a:rPr>
              <a:t>tumours</a:t>
            </a:r>
            <a:r>
              <a:rPr lang="en-US" sz="1900" dirty="0">
                <a:latin typeface="Times New Roman" panose="02020603050405020304" pitchFamily="18" charset="0"/>
                <a:cs typeface="Times New Roman" panose="02020603050405020304" pitchFamily="18" charset="0"/>
              </a:rPr>
              <a:t> by shape, size, and texture.</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CT or MRI scans, Positron Emission Tomography, and Cerebral Arteriogram are used to detect brain </a:t>
            </a:r>
            <a:r>
              <a:rPr lang="en-US" sz="1900" dirty="0" err="1">
                <a:latin typeface="Times New Roman" panose="02020603050405020304" pitchFamily="18" charset="0"/>
                <a:cs typeface="Times New Roman" panose="02020603050405020304" pitchFamily="18" charset="0"/>
              </a:rPr>
              <a:t>tumours</a:t>
            </a:r>
            <a:r>
              <a:rPr lang="en-US" sz="1900" dirty="0">
                <a:latin typeface="Times New Roman" panose="02020603050405020304" pitchFamily="18" charset="0"/>
                <a:cs typeface="Times New Roman" panose="02020603050405020304" pitchFamily="18" charset="0"/>
              </a:rPr>
              <a:t> and compared to all MRI scan is the easy way to detect brain </a:t>
            </a:r>
            <a:r>
              <a:rPr lang="en-US" sz="1900" dirty="0" err="1">
                <a:latin typeface="Times New Roman" panose="02020603050405020304" pitchFamily="18" charset="0"/>
                <a:cs typeface="Times New Roman" panose="02020603050405020304" pitchFamily="18" charset="0"/>
              </a:rPr>
              <a:t>tumour</a:t>
            </a:r>
            <a:r>
              <a:rPr lang="en-US" sz="1900" dirty="0">
                <a:latin typeface="Times New Roman" panose="02020603050405020304" pitchFamily="18" charset="0"/>
                <a:cs typeface="Times New Roman" panose="02020603050405020304" pitchFamily="18" charset="0"/>
              </a:rPr>
              <a:t> images.</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The most common Brain </a:t>
            </a:r>
            <a:r>
              <a:rPr lang="en-US" sz="1900" dirty="0" err="1">
                <a:latin typeface="Times New Roman" panose="02020603050405020304" pitchFamily="18" charset="0"/>
                <a:cs typeface="Times New Roman" panose="02020603050405020304" pitchFamily="18" charset="0"/>
              </a:rPr>
              <a:t>Tumour</a:t>
            </a:r>
            <a:r>
              <a:rPr lang="en-US" sz="1900" dirty="0">
                <a:latin typeface="Times New Roman" panose="02020603050405020304" pitchFamily="18" charset="0"/>
                <a:cs typeface="Times New Roman" panose="02020603050405020304" pitchFamily="18" charset="0"/>
              </a:rPr>
              <a:t> types are:</a:t>
            </a:r>
          </a:p>
          <a:p>
            <a:pPr marL="0" indent="0">
              <a:buNone/>
            </a:pP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)Glioma</a:t>
            </a:r>
          </a:p>
          <a:p>
            <a:pPr marL="0" indent="0">
              <a:buNone/>
            </a:pPr>
            <a:r>
              <a:rPr lang="en-US" sz="1900" dirty="0">
                <a:latin typeface="Times New Roman" panose="02020603050405020304" pitchFamily="18" charset="0"/>
                <a:cs typeface="Times New Roman" panose="02020603050405020304" pitchFamily="18" charset="0"/>
              </a:rPr>
              <a:t>                     ii)Meningioma</a:t>
            </a:r>
          </a:p>
          <a:p>
            <a:pPr marL="0" indent="0">
              <a:buNone/>
            </a:pPr>
            <a:r>
              <a:rPr lang="en-US" sz="1900" dirty="0">
                <a:latin typeface="Times New Roman" panose="02020603050405020304" pitchFamily="18" charset="0"/>
                <a:cs typeface="Times New Roman" panose="02020603050405020304" pitchFamily="18" charset="0"/>
              </a:rPr>
              <a:t>                    iii)Pituitary </a:t>
            </a:r>
          </a:p>
          <a:p>
            <a:pPr marL="0" indent="0">
              <a:buNone/>
            </a:pPr>
            <a:r>
              <a:rPr lang="en-US" sz="1900" dirty="0">
                <a:latin typeface="Times New Roman" panose="02020603050405020304" pitchFamily="18" charset="0"/>
                <a:cs typeface="Times New Roman" panose="02020603050405020304" pitchFamily="18" charset="0"/>
              </a:rPr>
              <a:t>                    iv) No </a:t>
            </a:r>
            <a:r>
              <a:rPr lang="en-US" sz="1900" dirty="0" err="1">
                <a:latin typeface="Times New Roman" panose="02020603050405020304" pitchFamily="18" charset="0"/>
                <a:cs typeface="Times New Roman" panose="02020603050405020304" pitchFamily="18" charset="0"/>
              </a:rPr>
              <a:t>Tumour</a:t>
            </a: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p:txBody>
      </p:sp>
      <p:pic>
        <p:nvPicPr>
          <p:cNvPr id="18" name="Picture 17" descr="A collage of images of a brain&#10;&#10;Description automatically generated">
            <a:extLst>
              <a:ext uri="{FF2B5EF4-FFF2-40B4-BE49-F238E27FC236}">
                <a16:creationId xmlns:a16="http://schemas.microsoft.com/office/drawing/2014/main" id="{EB5D454F-D3E0-225D-E61F-990077881F13}"/>
              </a:ext>
            </a:extLst>
          </p:cNvPr>
          <p:cNvPicPr>
            <a:picLocks noChangeAspect="1"/>
          </p:cNvPicPr>
          <p:nvPr/>
        </p:nvPicPr>
        <p:blipFill rotWithShape="1">
          <a:blip r:embed="rId2"/>
          <a:srcRect l="305" r="-3" b="-3"/>
          <a:stretch/>
        </p:blipFill>
        <p:spPr>
          <a:xfrm>
            <a:off x="7310742" y="2469822"/>
            <a:ext cx="3579479" cy="3720665"/>
          </a:xfrm>
          <a:prstGeom prst="rect">
            <a:avLst/>
          </a:prstGeom>
        </p:spPr>
      </p:pic>
    </p:spTree>
    <p:extLst>
      <p:ext uri="{BB962C8B-B14F-4D97-AF65-F5344CB8AC3E}">
        <p14:creationId xmlns:p14="http://schemas.microsoft.com/office/powerpoint/2010/main" val="47599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72DB8EE-EDF2-B22D-A77E-12CCC1044ADD}"/>
              </a:ext>
            </a:extLst>
          </p:cNvPr>
          <p:cNvSpPr>
            <a:spLocks noGrp="1"/>
          </p:cNvSpPr>
          <p:nvPr>
            <p:ph type="title"/>
          </p:nvPr>
        </p:nvSpPr>
        <p:spPr>
          <a:xfrm>
            <a:off x="572493" y="238539"/>
            <a:ext cx="11018520" cy="1434415"/>
          </a:xfrm>
        </p:spPr>
        <p:txBody>
          <a:bodyPr anchor="b">
            <a:normAutofit/>
          </a:bodyPr>
          <a:lstStyle/>
          <a:p>
            <a:r>
              <a:rPr lang="en-US" sz="1800" b="1" dirty="0">
                <a:latin typeface="Times New Roman" panose="02020603050405020304" pitchFamily="18" charset="0"/>
                <a:cs typeface="Times New Roman" panose="02020603050405020304" pitchFamily="18" charset="0"/>
              </a:rPr>
              <a:t>INTRODUCTION</a:t>
            </a:r>
          </a:p>
        </p:txBody>
      </p:sp>
      <p:sp>
        <p:nvSpPr>
          <p:cNvPr id="7" name="Content Placeholder 2">
            <a:extLst>
              <a:ext uri="{FF2B5EF4-FFF2-40B4-BE49-F238E27FC236}">
                <a16:creationId xmlns:a16="http://schemas.microsoft.com/office/drawing/2014/main" id="{8735FBE2-55C4-C204-4235-AB0029A5C347}"/>
              </a:ext>
            </a:extLst>
          </p:cNvPr>
          <p:cNvSpPr>
            <a:spLocks noGrp="1"/>
          </p:cNvSpPr>
          <p:nvPr>
            <p:ph idx="1"/>
          </p:nvPr>
        </p:nvSpPr>
        <p:spPr>
          <a:xfrm>
            <a:off x="496919" y="2277488"/>
            <a:ext cx="6713552" cy="4119172"/>
          </a:xfrm>
        </p:spPr>
        <p:txBody>
          <a:bodyPr anchor="t">
            <a:normAutofit/>
          </a:bodyPr>
          <a:lstStyle/>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Brain </a:t>
            </a:r>
            <a:r>
              <a:rPr lang="en-US" sz="1800" dirty="0" err="1">
                <a:latin typeface="Times New Roman" panose="02020603050405020304" pitchFamily="18" charset="0"/>
                <a:cs typeface="Times New Roman" panose="02020603050405020304" pitchFamily="18" charset="0"/>
              </a:rPr>
              <a:t>Tumour</a:t>
            </a:r>
            <a:r>
              <a:rPr lang="en-US" sz="1800" dirty="0">
                <a:latin typeface="Times New Roman" panose="02020603050405020304" pitchFamily="18" charset="0"/>
                <a:cs typeface="Times New Roman" panose="02020603050405020304" pitchFamily="18" charset="0"/>
              </a:rPr>
              <a:t> is also known as </a:t>
            </a:r>
            <a:r>
              <a:rPr lang="en-US" sz="1800" b="1" dirty="0">
                <a:latin typeface="Times New Roman" panose="02020603050405020304" pitchFamily="18" charset="0"/>
                <a:cs typeface="Times New Roman" panose="02020603050405020304" pitchFamily="18" charset="0"/>
              </a:rPr>
              <a:t>Intracranial Neoplasm.</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Symptoms are Headaches, mental changes, memory lapses etc..</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Incidents of Brain </a:t>
            </a:r>
            <a:r>
              <a:rPr lang="en-US" sz="1800" dirty="0" err="1">
                <a:latin typeface="Times New Roman" panose="02020603050405020304" pitchFamily="18" charset="0"/>
                <a:cs typeface="Times New Roman" panose="02020603050405020304" pitchFamily="18" charset="0"/>
              </a:rPr>
              <a:t>Tumour</a:t>
            </a:r>
            <a:r>
              <a:rPr lang="en-US" sz="1800" dirty="0">
                <a:latin typeface="Times New Roman" panose="02020603050405020304" pitchFamily="18" charset="0"/>
                <a:cs typeface="Times New Roman" panose="02020603050405020304" pitchFamily="18" charset="0"/>
              </a:rPr>
              <a:t> are genetics, allergies, viruses etc..</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 The two types of </a:t>
            </a:r>
            <a:r>
              <a:rPr lang="en-US" sz="1800" dirty="0" err="1">
                <a:latin typeface="Times New Roman" panose="02020603050405020304" pitchFamily="18" charset="0"/>
                <a:cs typeface="Times New Roman" panose="02020603050405020304" pitchFamily="18" charset="0"/>
              </a:rPr>
              <a:t>tumours</a:t>
            </a:r>
            <a:r>
              <a:rPr lang="en-US" sz="1800" dirty="0">
                <a:latin typeface="Times New Roman" panose="02020603050405020304" pitchFamily="18" charset="0"/>
                <a:cs typeface="Times New Roman" panose="02020603050405020304" pitchFamily="18" charset="0"/>
              </a:rPr>
              <a:t> are malignant and benign </a:t>
            </a:r>
            <a:r>
              <a:rPr lang="en-US" sz="1800" dirty="0" err="1">
                <a:latin typeface="Times New Roman" panose="02020603050405020304" pitchFamily="18" charset="0"/>
                <a:cs typeface="Times New Roman" panose="02020603050405020304" pitchFamily="18" charset="0"/>
              </a:rPr>
              <a:t>tumours</a:t>
            </a:r>
            <a:r>
              <a:rPr lang="en-US" sz="18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1800" dirty="0">
                <a:latin typeface="Times New Roman" panose="02020603050405020304" pitchFamily="18" charset="0"/>
                <a:cs typeface="Times New Roman" panose="02020603050405020304" pitchFamily="18" charset="0"/>
              </a:rPr>
              <a:t>Again here the Malignant </a:t>
            </a:r>
            <a:r>
              <a:rPr lang="en-US" sz="1800" dirty="0" err="1">
                <a:latin typeface="Times New Roman" panose="02020603050405020304" pitchFamily="18" charset="0"/>
                <a:cs typeface="Times New Roman" panose="02020603050405020304" pitchFamily="18" charset="0"/>
              </a:rPr>
              <a:t>tumours</a:t>
            </a:r>
            <a:r>
              <a:rPr lang="en-US" sz="1800" dirty="0">
                <a:latin typeface="Times New Roman" panose="02020603050405020304" pitchFamily="18" charset="0"/>
                <a:cs typeface="Times New Roman" panose="02020603050405020304" pitchFamily="18" charset="0"/>
              </a:rPr>
              <a:t> are two types.</a:t>
            </a:r>
          </a:p>
          <a:p>
            <a:pPr marL="571500" indent="-571500">
              <a:buAutoNum type="romanLcParenR"/>
            </a:pPr>
            <a:r>
              <a:rPr lang="en-US" sz="1800" dirty="0">
                <a:latin typeface="Times New Roman" panose="02020603050405020304" pitchFamily="18" charset="0"/>
                <a:cs typeface="Times New Roman" panose="02020603050405020304" pitchFamily="18" charset="0"/>
              </a:rPr>
              <a:t>Primary(formed in brain)</a:t>
            </a:r>
          </a:p>
          <a:p>
            <a:pPr marL="571500" indent="-571500">
              <a:buAutoNum type="romanLcParenR"/>
            </a:pPr>
            <a:r>
              <a:rPr lang="en-US" sz="1800" dirty="0">
                <a:latin typeface="Times New Roman" panose="02020603050405020304" pitchFamily="18" charset="0"/>
                <a:cs typeface="Times New Roman" panose="02020603050405020304" pitchFamily="18" charset="0"/>
              </a:rPr>
              <a:t>Secondary(formed somewhere and spread to brain)</a:t>
            </a:r>
          </a:p>
          <a:p>
            <a:pPr marL="0" indent="0">
              <a:buNone/>
            </a:pPr>
            <a:r>
              <a:rPr lang="en-US" sz="1800" dirty="0">
                <a:latin typeface="Times New Roman" panose="02020603050405020304" pitchFamily="18" charset="0"/>
                <a:cs typeface="Times New Roman" panose="02020603050405020304" pitchFamily="18" charset="0"/>
              </a:rPr>
              <a:t>6. Number of Malignant pixels gives the density of affected region.</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p:txBody>
      </p:sp>
      <p:pic>
        <p:nvPicPr>
          <p:cNvPr id="8" name="Picture 7" descr="A close-up of a brain scan&#10;&#10;Description automatically generated">
            <a:extLst>
              <a:ext uri="{FF2B5EF4-FFF2-40B4-BE49-F238E27FC236}">
                <a16:creationId xmlns:a16="http://schemas.microsoft.com/office/drawing/2014/main" id="{957C5E89-263C-7292-2993-379517171735}"/>
              </a:ext>
            </a:extLst>
          </p:cNvPr>
          <p:cNvPicPr>
            <a:picLocks noChangeAspect="1"/>
          </p:cNvPicPr>
          <p:nvPr/>
        </p:nvPicPr>
        <p:blipFill rotWithShape="1">
          <a:blip r:embed="rId2"/>
          <a:srcRect l="5331" r="7654" b="1"/>
          <a:stretch/>
        </p:blipFill>
        <p:spPr>
          <a:xfrm>
            <a:off x="7298577" y="2389218"/>
            <a:ext cx="3585085" cy="3726492"/>
          </a:xfrm>
          <a:prstGeom prst="rect">
            <a:avLst/>
          </a:prstGeom>
        </p:spPr>
      </p:pic>
    </p:spTree>
    <p:extLst>
      <p:ext uri="{BB962C8B-B14F-4D97-AF65-F5344CB8AC3E}">
        <p14:creationId xmlns:p14="http://schemas.microsoft.com/office/powerpoint/2010/main" val="187318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4DCA8-3216-710E-C557-81A418A5F759}"/>
              </a:ext>
            </a:extLst>
          </p:cNvPr>
          <p:cNvSpPr>
            <a:spLocks noGrp="1"/>
          </p:cNvSpPr>
          <p:nvPr>
            <p:ph type="title"/>
          </p:nvPr>
        </p:nvSpPr>
        <p:spPr>
          <a:xfrm>
            <a:off x="630936" y="640080"/>
            <a:ext cx="4818888" cy="1481328"/>
          </a:xfrm>
        </p:spPr>
        <p:txBody>
          <a:bodyPr anchor="b">
            <a:normAutofit/>
          </a:bodyPr>
          <a:lstStyle/>
          <a:p>
            <a:r>
              <a:rPr lang="en-US" sz="5400" dirty="0"/>
              <a:t>Continue…</a:t>
            </a:r>
          </a:p>
        </p:txBody>
      </p:sp>
      <p:pic>
        <p:nvPicPr>
          <p:cNvPr id="3" name="Picture 2" descr="A collage of images of a brain&#10;&#10;Description automatically generated">
            <a:extLst>
              <a:ext uri="{FF2B5EF4-FFF2-40B4-BE49-F238E27FC236}">
                <a16:creationId xmlns:a16="http://schemas.microsoft.com/office/drawing/2014/main" id="{8749126B-873B-834A-4856-C7ED88097A91}"/>
              </a:ext>
            </a:extLst>
          </p:cNvPr>
          <p:cNvPicPr>
            <a:picLocks noChangeAspect="1"/>
          </p:cNvPicPr>
          <p:nvPr/>
        </p:nvPicPr>
        <p:blipFill>
          <a:blip r:embed="rId2"/>
          <a:stretch>
            <a:fillRect/>
          </a:stretch>
        </p:blipFill>
        <p:spPr>
          <a:xfrm>
            <a:off x="5727295" y="2637370"/>
            <a:ext cx="5036159" cy="3399407"/>
          </a:xfrm>
          <a:prstGeom prst="rect">
            <a:avLst/>
          </a:prstGeom>
        </p:spPr>
      </p:pic>
      <p:sp>
        <p:nvSpPr>
          <p:cNvPr id="4" name="Content Placeholder 2">
            <a:extLst>
              <a:ext uri="{FF2B5EF4-FFF2-40B4-BE49-F238E27FC236}">
                <a16:creationId xmlns:a16="http://schemas.microsoft.com/office/drawing/2014/main" id="{A117CCE9-D51E-AD89-71CF-67C9F48FD4AD}"/>
              </a:ext>
            </a:extLst>
          </p:cNvPr>
          <p:cNvSpPr>
            <a:spLocks noGrp="1"/>
          </p:cNvSpPr>
          <p:nvPr>
            <p:ph idx="1"/>
          </p:nvPr>
        </p:nvSpPr>
        <p:spPr>
          <a:xfrm>
            <a:off x="630936" y="2660904"/>
            <a:ext cx="4818888" cy="3547872"/>
          </a:xfrm>
        </p:spPr>
        <p:txBody>
          <a:bodyPr anchor="t">
            <a:normAutofit/>
          </a:bodyPr>
          <a:lstStyle/>
          <a:p>
            <a:r>
              <a:rPr lang="en-US" sz="1500" b="1" dirty="0"/>
              <a:t>Dataset Used:</a:t>
            </a:r>
          </a:p>
          <a:p>
            <a:pPr marL="0" indent="0">
              <a:buNone/>
            </a:pPr>
            <a:r>
              <a:rPr lang="en-US" sz="1500" dirty="0"/>
              <a:t>We are using the 2</a:t>
            </a:r>
            <a:r>
              <a:rPr lang="en-US" sz="1500" baseline="30000" dirty="0"/>
              <a:t>nd</a:t>
            </a:r>
            <a:r>
              <a:rPr lang="en-US" sz="1500" dirty="0"/>
              <a:t> Dataset for this project and the dataset contains 2870 images out of 2870 images</a:t>
            </a:r>
          </a:p>
          <a:p>
            <a:pPr marL="0" indent="0">
              <a:buNone/>
            </a:pPr>
            <a:endParaRPr lang="en-US" sz="1500" dirty="0"/>
          </a:p>
          <a:p>
            <a:pPr marL="342900" indent="-342900">
              <a:buAutoNum type="arabicParenR"/>
            </a:pPr>
            <a:r>
              <a:rPr lang="en-US" sz="1500" dirty="0"/>
              <a:t>Glioma </a:t>
            </a:r>
            <a:r>
              <a:rPr lang="en-US" sz="1500" dirty="0" err="1"/>
              <a:t>Tumour</a:t>
            </a:r>
            <a:r>
              <a:rPr lang="en-US" sz="1500" dirty="0"/>
              <a:t> </a:t>
            </a:r>
            <a:r>
              <a:rPr lang="en-US" sz="1500" dirty="0">
                <a:sym typeface="Wingdings" panose="05000000000000000000" pitchFamily="2" charset="2"/>
              </a:rPr>
              <a:t> 826</a:t>
            </a:r>
            <a:endParaRPr lang="en-US" sz="1500" dirty="0"/>
          </a:p>
          <a:p>
            <a:pPr marL="342900" indent="-342900">
              <a:buAutoNum type="arabicParenR"/>
            </a:pPr>
            <a:r>
              <a:rPr lang="en-US" sz="1600" dirty="0">
                <a:latin typeface="Times New Roman" panose="02020603050405020304" pitchFamily="18" charset="0"/>
                <a:cs typeface="Times New Roman" panose="02020603050405020304" pitchFamily="18" charset="0"/>
              </a:rPr>
              <a:t>Meningioma </a:t>
            </a:r>
            <a:r>
              <a:rPr lang="en-US" sz="1600" dirty="0" err="1">
                <a:latin typeface="Times New Roman" panose="02020603050405020304" pitchFamily="18" charset="0"/>
                <a:cs typeface="Times New Roman" panose="02020603050405020304" pitchFamily="18" charset="0"/>
              </a:rPr>
              <a:t>Tumour</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 247</a:t>
            </a:r>
            <a:endParaRPr lang="en-US" sz="1500" dirty="0"/>
          </a:p>
          <a:p>
            <a:pPr marL="342900" indent="-342900">
              <a:buAutoNum type="arabicParenR"/>
            </a:pPr>
            <a:r>
              <a:rPr lang="en-US" sz="1600" dirty="0">
                <a:latin typeface="Times New Roman" panose="02020603050405020304" pitchFamily="18" charset="0"/>
                <a:cs typeface="Times New Roman" panose="02020603050405020304" pitchFamily="18" charset="0"/>
              </a:rPr>
              <a:t>Pituitary </a:t>
            </a:r>
            <a:r>
              <a:rPr lang="en-US" sz="1600" dirty="0" err="1">
                <a:latin typeface="Times New Roman" panose="02020603050405020304" pitchFamily="18" charset="0"/>
                <a:cs typeface="Times New Roman" panose="02020603050405020304" pitchFamily="18" charset="0"/>
              </a:rPr>
              <a:t>Tumour</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 827</a:t>
            </a:r>
            <a:endParaRPr lang="en-US" sz="1500" dirty="0"/>
          </a:p>
          <a:p>
            <a:pPr marL="342900" indent="-342900">
              <a:buAutoNum type="arabicParenR"/>
            </a:pPr>
            <a:r>
              <a:rPr lang="en-US" sz="1500" dirty="0"/>
              <a:t>No </a:t>
            </a:r>
            <a:r>
              <a:rPr lang="en-US" sz="1500" dirty="0" err="1"/>
              <a:t>Tumour</a:t>
            </a:r>
            <a:r>
              <a:rPr lang="en-US" sz="1500" dirty="0"/>
              <a:t> </a:t>
            </a:r>
            <a:r>
              <a:rPr lang="en-US" sz="1500" dirty="0">
                <a:sym typeface="Wingdings" panose="05000000000000000000" pitchFamily="2" charset="2"/>
              </a:rPr>
              <a:t> 328</a:t>
            </a:r>
          </a:p>
          <a:p>
            <a:pPr marL="0" indent="0">
              <a:buNone/>
            </a:pPr>
            <a:endParaRPr lang="en-US" sz="1500" dirty="0">
              <a:sym typeface="Wingdings" panose="05000000000000000000" pitchFamily="2" charset="2"/>
            </a:endParaRPr>
          </a:p>
          <a:p>
            <a:pPr marL="0" indent="0">
              <a:buNone/>
            </a:pPr>
            <a:r>
              <a:rPr lang="en-US" sz="1500" dirty="0">
                <a:sym typeface="Wingdings" panose="05000000000000000000" pitchFamily="2" charset="2"/>
              </a:rPr>
              <a:t>The above count represents the Training image and then rest of the images are used for training</a:t>
            </a:r>
            <a:endParaRPr lang="en-US" sz="1500" dirty="0"/>
          </a:p>
        </p:txBody>
      </p:sp>
    </p:spTree>
    <p:extLst>
      <p:ext uri="{BB962C8B-B14F-4D97-AF65-F5344CB8AC3E}">
        <p14:creationId xmlns:p14="http://schemas.microsoft.com/office/powerpoint/2010/main" val="300582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4DCA8-3216-710E-C557-81A418A5F759}"/>
              </a:ext>
            </a:extLst>
          </p:cNvPr>
          <p:cNvSpPr>
            <a:spLocks noGrp="1"/>
          </p:cNvSpPr>
          <p:nvPr>
            <p:ph type="title"/>
          </p:nvPr>
        </p:nvSpPr>
        <p:spPr>
          <a:xfrm>
            <a:off x="630936" y="640080"/>
            <a:ext cx="4818888" cy="1481328"/>
          </a:xfrm>
        </p:spPr>
        <p:txBody>
          <a:bodyPr anchor="b">
            <a:normAutofit/>
          </a:bodyPr>
          <a:lstStyle/>
          <a:p>
            <a:r>
              <a:rPr lang="en-US" sz="5400" dirty="0"/>
              <a:t>Continue…</a:t>
            </a:r>
          </a:p>
        </p:txBody>
      </p:sp>
      <p:sp>
        <p:nvSpPr>
          <p:cNvPr id="7" name="Content Placeholder 2">
            <a:extLst>
              <a:ext uri="{FF2B5EF4-FFF2-40B4-BE49-F238E27FC236}">
                <a16:creationId xmlns:a16="http://schemas.microsoft.com/office/drawing/2014/main" id="{EF97C7EE-8E7D-B45E-FBFC-C16EF48BDCC5}"/>
              </a:ext>
            </a:extLst>
          </p:cNvPr>
          <p:cNvSpPr>
            <a:spLocks noGrp="1"/>
          </p:cNvSpPr>
          <p:nvPr>
            <p:ph idx="1"/>
          </p:nvPr>
        </p:nvSpPr>
        <p:spPr>
          <a:xfrm>
            <a:off x="91726" y="2277487"/>
            <a:ext cx="6713552" cy="4119172"/>
          </a:xfrm>
        </p:spPr>
        <p:txBody>
          <a:bodyPr anchor="t">
            <a:normAutofit/>
          </a:bodyPr>
          <a:lstStyle/>
          <a:p>
            <a:r>
              <a:rPr lang="en-US" sz="1500" dirty="0"/>
              <a:t>We used Normalization and Shuffling techniques for pre-processing the data:</a:t>
            </a:r>
          </a:p>
          <a:p>
            <a:r>
              <a:rPr lang="en-US" sz="1500" dirty="0"/>
              <a:t>1) Firstly, the pixel values in the image array (X) are converted to the float32 data type, a common practice for numerical stability in subsequent operations. Subsequently, the pixel values are normalized to a range between 0 and 1 by dividing each value by 255, the maximum pixel value.</a:t>
            </a:r>
          </a:p>
          <a:p>
            <a:endParaRPr lang="en-US" sz="1500" dirty="0"/>
          </a:p>
          <a:p>
            <a:r>
              <a:rPr lang="en-US" sz="1500" dirty="0"/>
              <a:t>2) This normalization step is essential for ensuring consistent input data ranges. Next, an array of indices is created to represent each image in the dataset. The indices are then shuffled randomly to randomize the order of images. The images and their corresponding labels are rearranged based on the shuffled indices, ensuring that both images and labels maintain alignment in their new, random order.</a:t>
            </a:r>
          </a:p>
          <a:p>
            <a:endParaRPr lang="en-US" sz="1500" dirty="0"/>
          </a:p>
        </p:txBody>
      </p:sp>
      <p:pic>
        <p:nvPicPr>
          <p:cNvPr id="8" name="Picture 7" descr="A close-up of a brain scan&#10;&#10;Description automatically generated">
            <a:extLst>
              <a:ext uri="{FF2B5EF4-FFF2-40B4-BE49-F238E27FC236}">
                <a16:creationId xmlns:a16="http://schemas.microsoft.com/office/drawing/2014/main" id="{E0D47D65-66FD-8AD1-EA37-FC8450AC3218}"/>
              </a:ext>
            </a:extLst>
          </p:cNvPr>
          <p:cNvPicPr>
            <a:picLocks noChangeAspect="1"/>
          </p:cNvPicPr>
          <p:nvPr/>
        </p:nvPicPr>
        <p:blipFill rotWithShape="1">
          <a:blip r:embed="rId2"/>
          <a:srcRect l="11310" r="11056" b="3"/>
          <a:stretch/>
        </p:blipFill>
        <p:spPr>
          <a:xfrm>
            <a:off x="7263769" y="2389218"/>
            <a:ext cx="3661102" cy="3805507"/>
          </a:xfrm>
          <a:prstGeom prst="rect">
            <a:avLst/>
          </a:prstGeom>
        </p:spPr>
      </p:pic>
    </p:spTree>
    <p:extLst>
      <p:ext uri="{BB962C8B-B14F-4D97-AF65-F5344CB8AC3E}">
        <p14:creationId xmlns:p14="http://schemas.microsoft.com/office/powerpoint/2010/main" val="300986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AB457E1-0508-73B0-5AE8-2F1B9CD36795}"/>
              </a:ext>
            </a:extLst>
          </p:cNvPr>
          <p:cNvSpPr>
            <a:spLocks noGrp="1"/>
          </p:cNvSpPr>
          <p:nvPr>
            <p:ph type="title"/>
          </p:nvPr>
        </p:nvSpPr>
        <p:spPr>
          <a:xfrm>
            <a:off x="0" y="681497"/>
            <a:ext cx="10066122" cy="1298448"/>
          </a:xfrm>
        </p:spPr>
        <p:txBody>
          <a:bodyPr anchor="b">
            <a:normAutofit/>
          </a:bodyPr>
          <a:lstStyle/>
          <a:p>
            <a:r>
              <a:rPr lang="en-US" sz="4800" dirty="0"/>
              <a:t>KNN Algorithm</a:t>
            </a:r>
          </a:p>
        </p:txBody>
      </p:sp>
      <p:sp>
        <p:nvSpPr>
          <p:cNvPr id="10" name="Content Placeholder 2">
            <a:extLst>
              <a:ext uri="{FF2B5EF4-FFF2-40B4-BE49-F238E27FC236}">
                <a16:creationId xmlns:a16="http://schemas.microsoft.com/office/drawing/2014/main" id="{CBE00DB0-6FDE-06B4-81E4-1CBE462EFBCC}"/>
              </a:ext>
            </a:extLst>
          </p:cNvPr>
          <p:cNvSpPr>
            <a:spLocks noGrp="1"/>
          </p:cNvSpPr>
          <p:nvPr>
            <p:ph idx="1"/>
          </p:nvPr>
        </p:nvSpPr>
        <p:spPr>
          <a:xfrm>
            <a:off x="228053" y="2389218"/>
            <a:ext cx="4530898" cy="3639450"/>
          </a:xfrm>
        </p:spPr>
        <p:txBody>
          <a:bodyPr anchor="ctr">
            <a:normAutofit/>
          </a:bodyPr>
          <a:lstStyle/>
          <a:p>
            <a:r>
              <a:rPr lang="en-IN" sz="2000" b="1" i="0" dirty="0">
                <a:effectLst/>
                <a:latin typeface="Söhne"/>
              </a:rPr>
              <a:t>Reshape the Data</a:t>
            </a:r>
          </a:p>
          <a:p>
            <a:r>
              <a:rPr lang="en-IN" sz="2000" b="1" i="0" dirty="0">
                <a:effectLst/>
                <a:latin typeface="Söhne"/>
              </a:rPr>
              <a:t>Convert Target Labels</a:t>
            </a:r>
          </a:p>
          <a:p>
            <a:r>
              <a:rPr lang="en-IN" sz="2000" b="1" i="0" dirty="0">
                <a:effectLst/>
                <a:latin typeface="Söhne"/>
              </a:rPr>
              <a:t>Define Tuning Parameters</a:t>
            </a:r>
          </a:p>
          <a:p>
            <a:r>
              <a:rPr lang="en-IN" sz="2000" b="1" i="0" dirty="0">
                <a:effectLst/>
                <a:latin typeface="Söhne"/>
              </a:rPr>
              <a:t>Define and Perform Grid Search Cross-Validation</a:t>
            </a:r>
          </a:p>
          <a:p>
            <a:r>
              <a:rPr lang="en-IN" sz="2000" b="1" i="0" dirty="0">
                <a:effectLst/>
                <a:latin typeface="Söhne"/>
              </a:rPr>
              <a:t>Make Predictions</a:t>
            </a:r>
          </a:p>
          <a:p>
            <a:r>
              <a:rPr lang="en-IN" sz="2000" b="1" i="0" dirty="0">
                <a:effectLst/>
                <a:latin typeface="Söhne"/>
              </a:rPr>
              <a:t>Calculate Metrics</a:t>
            </a:r>
          </a:p>
          <a:p>
            <a:pPr marL="0" indent="0">
              <a:buNone/>
            </a:pPr>
            <a:endParaRPr lang="en-US" sz="2000" dirty="0"/>
          </a:p>
        </p:txBody>
      </p:sp>
      <p:pic>
        <p:nvPicPr>
          <p:cNvPr id="11" name="Picture 10">
            <a:extLst>
              <a:ext uri="{FF2B5EF4-FFF2-40B4-BE49-F238E27FC236}">
                <a16:creationId xmlns:a16="http://schemas.microsoft.com/office/drawing/2014/main" id="{23A99533-95FE-3DAB-CB63-D267626131F9}"/>
              </a:ext>
            </a:extLst>
          </p:cNvPr>
          <p:cNvPicPr>
            <a:picLocks noChangeAspect="1"/>
          </p:cNvPicPr>
          <p:nvPr/>
        </p:nvPicPr>
        <p:blipFill>
          <a:blip r:embed="rId2"/>
          <a:stretch>
            <a:fillRect/>
          </a:stretch>
        </p:blipFill>
        <p:spPr>
          <a:xfrm>
            <a:off x="4743844" y="2909277"/>
            <a:ext cx="6474054" cy="1602326"/>
          </a:xfrm>
          <a:prstGeom prst="rect">
            <a:avLst/>
          </a:prstGeom>
        </p:spPr>
      </p:pic>
    </p:spTree>
    <p:extLst>
      <p:ext uri="{BB962C8B-B14F-4D97-AF65-F5344CB8AC3E}">
        <p14:creationId xmlns:p14="http://schemas.microsoft.com/office/powerpoint/2010/main" val="306568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E2FBD59-DB69-22AD-02D9-462B7E50811F}"/>
              </a:ext>
            </a:extLst>
          </p:cNvPr>
          <p:cNvSpPr>
            <a:spLocks noGrp="1"/>
          </p:cNvSpPr>
          <p:nvPr>
            <p:ph type="title"/>
          </p:nvPr>
        </p:nvSpPr>
        <p:spPr>
          <a:xfrm>
            <a:off x="0" y="598280"/>
            <a:ext cx="10066122" cy="1298448"/>
          </a:xfrm>
        </p:spPr>
        <p:txBody>
          <a:bodyPr anchor="b">
            <a:normAutofit/>
          </a:bodyPr>
          <a:lstStyle/>
          <a:p>
            <a:r>
              <a:rPr lang="en-US" sz="4800" dirty="0"/>
              <a:t>Confusion Matrix</a:t>
            </a:r>
          </a:p>
        </p:txBody>
      </p:sp>
      <p:pic>
        <p:nvPicPr>
          <p:cNvPr id="12" name="Content Placeholder 3" descr="A screenshot of a graph&#10;&#10;Description automatically generated">
            <a:extLst>
              <a:ext uri="{FF2B5EF4-FFF2-40B4-BE49-F238E27FC236}">
                <a16:creationId xmlns:a16="http://schemas.microsoft.com/office/drawing/2014/main" id="{05C57DFC-480B-8A5F-660A-A6D6CE2DCC07}"/>
              </a:ext>
            </a:extLst>
          </p:cNvPr>
          <p:cNvPicPr>
            <a:picLocks noChangeAspect="1"/>
          </p:cNvPicPr>
          <p:nvPr/>
        </p:nvPicPr>
        <p:blipFill>
          <a:blip r:embed="rId2"/>
          <a:stretch>
            <a:fillRect/>
          </a:stretch>
        </p:blipFill>
        <p:spPr>
          <a:xfrm>
            <a:off x="5911532" y="2661100"/>
            <a:ext cx="5150277" cy="3360554"/>
          </a:xfrm>
          <a:prstGeom prst="rect">
            <a:avLst/>
          </a:prstGeom>
        </p:spPr>
      </p:pic>
      <p:sp>
        <p:nvSpPr>
          <p:cNvPr id="15" name="Content Placeholder 7">
            <a:extLst>
              <a:ext uri="{FF2B5EF4-FFF2-40B4-BE49-F238E27FC236}">
                <a16:creationId xmlns:a16="http://schemas.microsoft.com/office/drawing/2014/main" id="{D73EB8B9-3A91-08D2-FA9E-46887E204F0B}"/>
              </a:ext>
            </a:extLst>
          </p:cNvPr>
          <p:cNvSpPr>
            <a:spLocks noGrp="1"/>
          </p:cNvSpPr>
          <p:nvPr>
            <p:ph idx="1"/>
          </p:nvPr>
        </p:nvSpPr>
        <p:spPr>
          <a:xfrm>
            <a:off x="793661" y="2599509"/>
            <a:ext cx="4530898" cy="3639450"/>
          </a:xfrm>
        </p:spPr>
        <p:txBody>
          <a:bodyPr anchor="ctr">
            <a:normAutofit fontScale="92500" lnSpcReduction="10000"/>
          </a:bodyPr>
          <a:lstStyle/>
          <a:p>
            <a:pPr algn="l">
              <a:buFont typeface="Arial" panose="020B0604020202020204" pitchFamily="34" charset="0"/>
              <a:buChar char="•"/>
            </a:pPr>
            <a:r>
              <a:rPr lang="en-IN" sz="1400" b="0" i="0" dirty="0">
                <a:effectLst/>
                <a:latin typeface="Google Sans"/>
              </a:rPr>
              <a:t>Rows: Represent the actual or true classes of the </a:t>
            </a:r>
            <a:r>
              <a:rPr lang="en-IN" sz="1400" b="0" i="0" dirty="0" err="1">
                <a:effectLst/>
                <a:latin typeface="Google Sans"/>
              </a:rPr>
              <a:t>tumors</a:t>
            </a:r>
            <a:r>
              <a:rPr lang="en-IN" sz="1400" b="0" i="0" dirty="0">
                <a:effectLst/>
                <a:latin typeface="Google Sans"/>
              </a:rPr>
              <a:t>. In this case, you have four classes: </a:t>
            </a:r>
            <a:r>
              <a:rPr lang="en-IN" sz="1400" b="0" i="0" dirty="0" err="1">
                <a:effectLst/>
                <a:latin typeface="Google Sans"/>
              </a:rPr>
              <a:t>pituitary_tumor</a:t>
            </a:r>
            <a:r>
              <a:rPr lang="en-IN" sz="1400" b="0" i="0" dirty="0">
                <a:effectLst/>
                <a:latin typeface="Google Sans"/>
              </a:rPr>
              <a:t>, </a:t>
            </a:r>
            <a:r>
              <a:rPr lang="en-IN" sz="1400" b="0" i="0" dirty="0" err="1">
                <a:effectLst/>
                <a:latin typeface="Google Sans"/>
              </a:rPr>
              <a:t>no_tumor</a:t>
            </a:r>
            <a:r>
              <a:rPr lang="en-IN" sz="1400" b="0" i="0" dirty="0">
                <a:effectLst/>
                <a:latin typeface="Google Sans"/>
              </a:rPr>
              <a:t>, </a:t>
            </a:r>
            <a:r>
              <a:rPr lang="en-IN" sz="1400" b="0" i="0" dirty="0" err="1">
                <a:effectLst/>
                <a:latin typeface="Google Sans"/>
              </a:rPr>
              <a:t>meningioma_tumor</a:t>
            </a:r>
            <a:r>
              <a:rPr lang="en-IN" sz="1400" b="0" i="0" dirty="0">
                <a:effectLst/>
                <a:latin typeface="Google Sans"/>
              </a:rPr>
              <a:t>, and </a:t>
            </a:r>
            <a:r>
              <a:rPr lang="en-IN" sz="1400" b="0" i="0" dirty="0" err="1">
                <a:effectLst/>
                <a:latin typeface="Google Sans"/>
              </a:rPr>
              <a:t>glioma_tumor</a:t>
            </a:r>
            <a:r>
              <a:rPr lang="en-IN" sz="1400" b="0" i="0" dirty="0">
                <a:effectLst/>
                <a:latin typeface="Google Sans"/>
              </a:rPr>
              <a:t>.</a:t>
            </a:r>
          </a:p>
          <a:p>
            <a:pPr algn="l">
              <a:buFont typeface="Arial" panose="020B0604020202020204" pitchFamily="34" charset="0"/>
              <a:buChar char="•"/>
            </a:pPr>
            <a:r>
              <a:rPr lang="en-IN" sz="1400" b="0" i="0" dirty="0">
                <a:effectLst/>
                <a:latin typeface="Google Sans"/>
              </a:rPr>
              <a:t>Columns: Represent the predicted classes of the tumours by the KNN classifier.</a:t>
            </a:r>
          </a:p>
          <a:p>
            <a:r>
              <a:rPr lang="en-IN" sz="1400" b="0" i="0" dirty="0">
                <a:effectLst/>
                <a:latin typeface="Google Sans"/>
              </a:rPr>
              <a:t>The diagonal cells, running from the top left to the bottom right, show the number of </a:t>
            </a:r>
            <a:r>
              <a:rPr lang="en-IN" sz="1400" b="0" i="0" dirty="0" err="1">
                <a:effectLst/>
                <a:latin typeface="Google Sans"/>
              </a:rPr>
              <a:t>tumors</a:t>
            </a:r>
            <a:r>
              <a:rPr lang="en-IN" sz="1400" b="0" i="0" dirty="0">
                <a:effectLst/>
                <a:latin typeface="Google Sans"/>
              </a:rPr>
              <a:t> that were correctly classified. For example, 167 pituitary </a:t>
            </a:r>
            <a:r>
              <a:rPr lang="en-IN" sz="1400" b="0" i="0" dirty="0" err="1">
                <a:effectLst/>
                <a:latin typeface="Google Sans"/>
              </a:rPr>
              <a:t>tumors</a:t>
            </a:r>
            <a:r>
              <a:rPr lang="en-IN" sz="1400" b="0" i="0" dirty="0">
                <a:effectLst/>
                <a:latin typeface="Google Sans"/>
              </a:rPr>
              <a:t> were correctly identified, and 83 "</a:t>
            </a:r>
            <a:r>
              <a:rPr lang="en-IN" sz="1400" b="0" i="0" dirty="0" err="1">
                <a:effectLst/>
                <a:latin typeface="Google Sans"/>
              </a:rPr>
              <a:t>no_tumor</a:t>
            </a:r>
            <a:r>
              <a:rPr lang="en-IN" sz="1400" b="0" i="0" dirty="0">
                <a:effectLst/>
                <a:latin typeface="Google Sans"/>
              </a:rPr>
              <a:t>" cases were classified correctly.</a:t>
            </a:r>
          </a:p>
          <a:p>
            <a:pPr algn="l">
              <a:buFont typeface="Arial" panose="020B0604020202020204" pitchFamily="34" charset="0"/>
              <a:buChar char="•"/>
            </a:pPr>
            <a:endParaRPr lang="en-IN" sz="1400" b="0" i="0" dirty="0">
              <a:effectLst/>
              <a:latin typeface="Google Sans"/>
            </a:endParaRPr>
          </a:p>
          <a:p>
            <a:pPr algn="l"/>
            <a:r>
              <a:rPr lang="en-IN" sz="1400" b="0" i="0" dirty="0">
                <a:effectLst/>
                <a:latin typeface="Google Sans"/>
              </a:rPr>
              <a:t>Off-Diagonal Cells:</a:t>
            </a:r>
          </a:p>
          <a:p>
            <a:pPr algn="l">
              <a:buFont typeface="Arial" panose="020B0604020202020204" pitchFamily="34" charset="0"/>
              <a:buChar char="•"/>
            </a:pPr>
            <a:r>
              <a:rPr lang="en-IN" sz="1400" b="0" i="0" dirty="0">
                <a:effectLst/>
                <a:latin typeface="Google Sans"/>
              </a:rPr>
              <a:t>These cells show the number of </a:t>
            </a:r>
            <a:r>
              <a:rPr lang="en-IN" sz="1400" b="0" i="0" dirty="0" err="1">
                <a:effectLst/>
                <a:latin typeface="Google Sans"/>
              </a:rPr>
              <a:t>tumors</a:t>
            </a:r>
            <a:r>
              <a:rPr lang="en-IN" sz="1400" b="0" i="0" dirty="0">
                <a:effectLst/>
                <a:latin typeface="Google Sans"/>
              </a:rPr>
              <a:t> that were misclassified as another class. For instance, 156 pituitary </a:t>
            </a:r>
            <a:r>
              <a:rPr lang="en-IN" sz="1400" b="0" i="0" dirty="0" err="1">
                <a:effectLst/>
                <a:latin typeface="Google Sans"/>
              </a:rPr>
              <a:t>tumors</a:t>
            </a:r>
            <a:r>
              <a:rPr lang="en-IN" sz="1400" b="0" i="0" dirty="0">
                <a:effectLst/>
                <a:latin typeface="Google Sans"/>
              </a:rPr>
              <a:t> were incorrectly classified as meningioma </a:t>
            </a:r>
            <a:r>
              <a:rPr lang="en-IN" sz="1400" b="0" i="0" dirty="0" err="1">
                <a:effectLst/>
                <a:latin typeface="Google Sans"/>
              </a:rPr>
              <a:t>tumors</a:t>
            </a:r>
            <a:r>
              <a:rPr lang="en-IN" sz="1400" b="0" i="0" dirty="0">
                <a:effectLst/>
                <a:latin typeface="Google Sans"/>
              </a:rPr>
              <a:t>, and 49 "</a:t>
            </a:r>
            <a:r>
              <a:rPr lang="en-IN" sz="1400" b="0" i="0" dirty="0" err="1">
                <a:effectLst/>
                <a:latin typeface="Google Sans"/>
              </a:rPr>
              <a:t>no_tumor</a:t>
            </a:r>
            <a:r>
              <a:rPr lang="en-IN" sz="1400" b="0" i="0" dirty="0">
                <a:effectLst/>
                <a:latin typeface="Google Sans"/>
              </a:rPr>
              <a:t>" cases were misclassified as pituitary </a:t>
            </a:r>
            <a:r>
              <a:rPr lang="en-IN" sz="1400" b="0" i="0" dirty="0" err="1">
                <a:effectLst/>
                <a:latin typeface="Google Sans"/>
              </a:rPr>
              <a:t>tumors</a:t>
            </a:r>
            <a:r>
              <a:rPr lang="en-IN" sz="1400" b="0" i="0" dirty="0">
                <a:effectLst/>
                <a:latin typeface="Google Sans"/>
              </a:rPr>
              <a:t>.</a:t>
            </a:r>
          </a:p>
          <a:p>
            <a:endParaRPr lang="en-US" sz="2000" dirty="0"/>
          </a:p>
        </p:txBody>
      </p:sp>
    </p:spTree>
    <p:extLst>
      <p:ext uri="{BB962C8B-B14F-4D97-AF65-F5344CB8AC3E}">
        <p14:creationId xmlns:p14="http://schemas.microsoft.com/office/powerpoint/2010/main" val="31024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31769-CFBF-FF20-D9DF-4F990B69CA05}"/>
              </a:ext>
            </a:extLst>
          </p:cNvPr>
          <p:cNvSpPr>
            <a:spLocks noGrp="1"/>
          </p:cNvSpPr>
          <p:nvPr>
            <p:ph type="title"/>
          </p:nvPr>
        </p:nvSpPr>
        <p:spPr>
          <a:xfrm>
            <a:off x="0" y="598280"/>
            <a:ext cx="10066122" cy="1298448"/>
          </a:xfrm>
        </p:spPr>
        <p:txBody>
          <a:bodyPr anchor="b">
            <a:normAutofit/>
          </a:bodyPr>
          <a:lstStyle/>
          <a:p>
            <a:r>
              <a:rPr lang="en-US" sz="4800" dirty="0"/>
              <a:t>Random Forest Algorithm</a:t>
            </a:r>
          </a:p>
        </p:txBody>
      </p:sp>
      <p:sp>
        <p:nvSpPr>
          <p:cNvPr id="3" name="Content Placeholder 2">
            <a:extLst>
              <a:ext uri="{FF2B5EF4-FFF2-40B4-BE49-F238E27FC236}">
                <a16:creationId xmlns:a16="http://schemas.microsoft.com/office/drawing/2014/main" id="{A65F00FD-385B-AD7E-4A26-4D16CB6DC23B}"/>
              </a:ext>
            </a:extLst>
          </p:cNvPr>
          <p:cNvSpPr>
            <a:spLocks noGrp="1"/>
          </p:cNvSpPr>
          <p:nvPr>
            <p:ph idx="1"/>
          </p:nvPr>
        </p:nvSpPr>
        <p:spPr>
          <a:xfrm>
            <a:off x="162065" y="2389218"/>
            <a:ext cx="4530898" cy="3639450"/>
          </a:xfrm>
        </p:spPr>
        <p:txBody>
          <a:bodyPr anchor="ctr">
            <a:normAutofit/>
          </a:bodyPr>
          <a:lstStyle/>
          <a:p>
            <a:r>
              <a:rPr lang="en-IN" sz="2000" b="1" i="0" dirty="0">
                <a:effectLst/>
                <a:latin typeface="Söhne"/>
              </a:rPr>
              <a:t>Define Tuning Parameters</a:t>
            </a:r>
          </a:p>
          <a:p>
            <a:r>
              <a:rPr lang="en-IN" sz="2000" b="1" i="0" dirty="0">
                <a:effectLst/>
                <a:latin typeface="Söhne"/>
              </a:rPr>
              <a:t>Define and Perform Grid Search Cross-Validation for Random Forest</a:t>
            </a:r>
          </a:p>
          <a:p>
            <a:r>
              <a:rPr lang="en-IN" sz="2000" b="1" i="0" dirty="0">
                <a:effectLst/>
                <a:latin typeface="Söhne"/>
              </a:rPr>
              <a:t>Make Predictions</a:t>
            </a:r>
          </a:p>
          <a:p>
            <a:r>
              <a:rPr lang="en-IN" sz="2000" b="1" i="0" dirty="0">
                <a:effectLst/>
                <a:latin typeface="Söhne"/>
              </a:rPr>
              <a:t>Calculate Metrics</a:t>
            </a:r>
          </a:p>
          <a:p>
            <a:endParaRPr lang="en-US" sz="2000" dirty="0"/>
          </a:p>
        </p:txBody>
      </p:sp>
      <p:pic>
        <p:nvPicPr>
          <p:cNvPr id="4" name="Picture 3">
            <a:extLst>
              <a:ext uri="{FF2B5EF4-FFF2-40B4-BE49-F238E27FC236}">
                <a16:creationId xmlns:a16="http://schemas.microsoft.com/office/drawing/2014/main" id="{4AF5ACB7-C906-C6EE-F730-F08719726DA5}"/>
              </a:ext>
            </a:extLst>
          </p:cNvPr>
          <p:cNvPicPr>
            <a:picLocks noChangeAspect="1"/>
          </p:cNvPicPr>
          <p:nvPr/>
        </p:nvPicPr>
        <p:blipFill>
          <a:blip r:embed="rId2"/>
          <a:stretch>
            <a:fillRect/>
          </a:stretch>
        </p:blipFill>
        <p:spPr>
          <a:xfrm>
            <a:off x="4066191" y="3853717"/>
            <a:ext cx="7108247" cy="1101777"/>
          </a:xfrm>
          <a:prstGeom prst="rect">
            <a:avLst/>
          </a:prstGeom>
        </p:spPr>
      </p:pic>
    </p:spTree>
    <p:extLst>
      <p:ext uri="{BB962C8B-B14F-4D97-AF65-F5344CB8AC3E}">
        <p14:creationId xmlns:p14="http://schemas.microsoft.com/office/powerpoint/2010/main" val="52431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1484</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Google Sans</vt:lpstr>
      <vt:lpstr>Lato Extended</vt:lpstr>
      <vt:lpstr>Söhne</vt:lpstr>
      <vt:lpstr>Times New Roman</vt:lpstr>
      <vt:lpstr>Wingdings</vt:lpstr>
      <vt:lpstr>Office Theme</vt:lpstr>
      <vt:lpstr>Brain Tumor Detection by Group-1</vt:lpstr>
      <vt:lpstr>Contents</vt:lpstr>
      <vt:lpstr>Project Abstract and Introduction:</vt:lpstr>
      <vt:lpstr>INTRODUCTION</vt:lpstr>
      <vt:lpstr>Continue…</vt:lpstr>
      <vt:lpstr>Continue…</vt:lpstr>
      <vt:lpstr>KNN Algorithm</vt:lpstr>
      <vt:lpstr>Confusion Matrix</vt:lpstr>
      <vt:lpstr>Random Forest Algorithm</vt:lpstr>
      <vt:lpstr>Confusion Matrix</vt:lpstr>
      <vt:lpstr>SVM Algorithm</vt:lpstr>
      <vt:lpstr>Confusion Matrix</vt:lpstr>
      <vt:lpstr>CNN Architecture</vt:lpstr>
      <vt:lpstr>CNN Architecture</vt:lpstr>
      <vt:lpstr>Confusion Matrix</vt:lpstr>
      <vt:lpstr>VGG16 :</vt:lpstr>
      <vt:lpstr>This code utilizes VGG16 features for brain tumor prediction by freezing pre-trained layers and adding new layers specific to the task. It trains the model, saves the best version, predicts on test data, and performs evaluation.</vt:lpstr>
      <vt:lpstr>Confusion matrix and performance metrics of ourPretrained VGG-16 </vt:lpstr>
      <vt:lpstr>Results</vt:lpstr>
      <vt:lpstr>We have a function named predict that takes an image path as input, processes the image, and then uses a  pre-trained CNN model to predict the brain tumor. The predicted output is then displayed along with the input image. </vt:lpstr>
      <vt:lpstr>Key findings and achievements:</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Architecture</dc:title>
  <dc:creator>Viswanadha, Sai Surya Teja</dc:creator>
  <cp:lastModifiedBy>ManiSai Deeraj</cp:lastModifiedBy>
  <cp:revision>28</cp:revision>
  <dcterms:created xsi:type="dcterms:W3CDTF">2023-12-13T20:10:51Z</dcterms:created>
  <dcterms:modified xsi:type="dcterms:W3CDTF">2025-05-07T16:08:47Z</dcterms:modified>
</cp:coreProperties>
</file>