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89" r:id="rId5"/>
    <p:sldId id="290" r:id="rId6"/>
    <p:sldId id="291" r:id="rId7"/>
    <p:sldId id="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EC046-733C-DE45-C164-B9912ADCD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548C9-A879-893F-D0C7-A59ADE985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284EA-3DAE-E888-C48D-2E1C9A97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8AB6-4339-4FD2-9D35-61058591D11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273DC-50CF-9CFB-6DEE-8ED027BF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DC93D-EEC6-F6F4-F5C8-2C02641A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DC7B-D58E-49A0-8799-89C6ADD3A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29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AEE8-E467-B1B5-7A3C-B2CAA29D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52D4A-74B5-04E0-56D8-36601EC79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1725D-CC11-846B-5231-0DEFAD72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8AB6-4339-4FD2-9D35-61058591D11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E6F42-DF49-0DCA-F0BE-6D9950B4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37C30-58EA-5A24-99AE-18D1DDF7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DC7B-D58E-49A0-8799-89C6ADD3A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95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74320E-C810-A29F-EEA7-E83C220E8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8F7E9-53E0-F944-8F17-A7E9A1660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BF107-9077-964B-ECCE-A0F6116B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8AB6-4339-4FD2-9D35-61058591D11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2F9F6-7810-3F79-D46E-FD614926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B97B2-0D30-96A7-73F2-3C68B420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DC7B-D58E-49A0-8799-89C6ADD3A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73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6003-9A11-9D11-6CCC-F39B6BB9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5A744-B493-7BF1-279C-D49A17967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EA3F3-1923-D8BC-413D-AD038CF12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8AB6-4339-4FD2-9D35-61058591D11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33F61-DBA1-3865-604C-2CFB5AFE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FA400-8D29-0E14-F1C3-1C9C7300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DC7B-D58E-49A0-8799-89C6ADD3A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63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8B6A-2A84-44CD-4E2F-FE9CFA9EC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15DF3-B495-32A4-A632-6BCC54578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E12D6-D204-E26A-F21E-286C7AE5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8AB6-4339-4FD2-9D35-61058591D11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AE84F-331A-2855-2E1E-7ACAFF76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FD131-AEB0-73B1-3D84-F30F69BA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DC7B-D58E-49A0-8799-89C6ADD3A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32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4629-F0CE-A1AD-D9CC-B8BB10FE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D8B38-02FD-4B0C-DEA2-EE16124CC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AED21-7785-0CE1-1527-839465B2D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A6FF9-29A6-2111-9DB6-C8ECD666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8AB6-4339-4FD2-9D35-61058591D11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D0545-2E5A-25C3-2319-38D4043F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678DE-5D51-F6D1-6799-A2DFC883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DC7B-D58E-49A0-8799-89C6ADD3A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80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AAAD-8477-797D-627A-B13B66AD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9100E-BCA4-D4B0-9C3D-6A3B3A983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431CA-9A23-125C-F36E-CCDBF31F6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9C17D-3086-5D9B-35AC-66405D1C9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89385-A3A2-9D47-A480-257D99CCB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741ED1-2778-8588-1680-35600DF3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8AB6-4339-4FD2-9D35-61058591D11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0EF20-8F45-3C78-6DC3-680BD96A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2AF0A-F551-810D-4A03-6EB00E47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DC7B-D58E-49A0-8799-89C6ADD3A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27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B2CE-1947-B7DC-080C-5C7C98E2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46714-3273-F3F6-ACE7-5B53D97E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8AB6-4339-4FD2-9D35-61058591D11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25B8B-C9AE-6F1D-60C6-97DB10DA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56763-7A61-2202-1080-B9BFF305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DC7B-D58E-49A0-8799-89C6ADD3A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16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456DA-D645-C606-53A9-DB318105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8AB6-4339-4FD2-9D35-61058591D11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1B93B-93CF-D1A4-8B09-DF5EAE51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FF241-BF35-BDCA-9E2C-17CB7FA1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DC7B-D58E-49A0-8799-89C6ADD3A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74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AC60-D2C7-1705-DCA0-136D1B87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DE9E7-4856-663E-F517-796E374FD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F630A-01B2-7701-1066-56DA14FE8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DD102-A382-1B5D-4AEF-359EFE80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8AB6-4339-4FD2-9D35-61058591D11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6A228-BBE0-CD5F-CA7E-C6ED3030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5EDC9-FCBE-A0FA-4918-D7BE89D7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DC7B-D58E-49A0-8799-89C6ADD3A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75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50A8-5576-5C64-CE70-AEC1A63E2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B1A28-2047-F037-6046-9D2F1D73B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56C59-2057-569B-C2E1-5B6ED489E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EE2E2-564D-18B1-1C43-3591BD25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8AB6-4339-4FD2-9D35-61058591D11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70AD2-39AC-4B59-8FDC-CF3AFCB3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E7E2C-1872-6E3E-B002-F08EBFAB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DC7B-D58E-49A0-8799-89C6ADD3A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32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BC1C87-1368-5ECE-0027-198C3BD17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E70D6-22CF-539E-A9C0-72EFD5AB9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FBF2E-D2CE-1155-F3F6-34FAE0373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38AB6-4339-4FD2-9D35-61058591D11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31FE8-9A47-3104-8C05-06A090214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38464-BDA0-A1FF-0EB7-2A8E3E9A5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EDC7B-D58E-49A0-8799-89C6ADD3A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1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aifabdalrhman@gmail.com" TargetMode="External"/><Relationship Id="rId7" Type="http://schemas.openxmlformats.org/officeDocument/2006/relationships/hyperlink" Target="mailto:dilek.goksel@tau.edu.tr" TargetMode="External"/><Relationship Id="rId2" Type="http://schemas.openxmlformats.org/officeDocument/2006/relationships/hyperlink" Target="mailto:saif.aljumaili@ogr.altinbas.edu.t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aytugboyaci@firat.edu.tr" TargetMode="External"/><Relationship Id="rId5" Type="http://schemas.openxmlformats.org/officeDocument/2006/relationships/hyperlink" Target="mailto:osman.ucan@altinbas.edu.tr" TargetMode="External"/><Relationship Id="rId4" Type="http://schemas.openxmlformats.org/officeDocument/2006/relationships/hyperlink" Target="mailto:deniz.duru@marmara.edu.t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946CCD-CDB5-9960-2DC4-0BB599319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64" y="98847"/>
            <a:ext cx="5011881" cy="666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9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F81DC5-4670-544C-62B8-75B2AEDF63DA}"/>
              </a:ext>
            </a:extLst>
          </p:cNvPr>
          <p:cNvSpPr txBox="1"/>
          <p:nvPr/>
        </p:nvSpPr>
        <p:spPr>
          <a:xfrm>
            <a:off x="113120" y="1114363"/>
            <a:ext cx="9435337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Objective of the Research Paper:</a:t>
            </a: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1C1917"/>
                </a:solidFill>
                <a:latin typeface="Segoe UI" panose="020B0502040204020203" pitchFamily="34" charset="0"/>
              </a:rPr>
              <a:t>Develop a method for classifying brain tumors using MRI images.</a:t>
            </a:r>
          </a:p>
          <a:p>
            <a:pPr marL="34290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1C1917"/>
                </a:solidFill>
                <a:latin typeface="Segoe UI" panose="020B0502040204020203" pitchFamily="34" charset="0"/>
              </a:rPr>
              <a:t>Improve the accuracy and efficiency of brain tumor classification.</a:t>
            </a:r>
          </a:p>
          <a:p>
            <a:pPr marL="34290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1C1917"/>
                </a:solidFill>
                <a:latin typeface="Segoe UI" panose="020B0502040204020203" pitchFamily="34" charset="0"/>
              </a:rPr>
              <a:t>Utilize AI techniques, including CNN and supervised machine learning algorithms.</a:t>
            </a:r>
          </a:p>
          <a:p>
            <a:pPr marL="34290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1C1917"/>
                </a:solidFill>
                <a:latin typeface="Segoe UI" panose="020B0502040204020203" pitchFamily="34" charset="0"/>
              </a:rPr>
              <a:t>Propose a hybrid method combining deep learning CNN models with supervised classifiers.</a:t>
            </a:r>
          </a:p>
          <a:p>
            <a:pPr marL="34290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1C1917"/>
                </a:solidFill>
                <a:latin typeface="Segoe UI" panose="020B0502040204020203" pitchFamily="34" charset="0"/>
              </a:rPr>
              <a:t>Focus on four brain tumor classes: glioma, meningioma, pituitary, and no tumor.</a:t>
            </a:r>
          </a:p>
          <a:p>
            <a:pPr marL="34290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1C1917"/>
                </a:solidFill>
                <a:latin typeface="Segoe UI" panose="020B0502040204020203" pitchFamily="34" charset="0"/>
              </a:rPr>
              <a:t>Extract features from MRI images using CNN models.</a:t>
            </a:r>
          </a:p>
          <a:p>
            <a:pPr marL="34290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1C1917"/>
                </a:solidFill>
                <a:latin typeface="Segoe UI" panose="020B0502040204020203" pitchFamily="34" charset="0"/>
              </a:rPr>
              <a:t>Achieve high performance in accuracy, precision, recall, and F1-Score.</a:t>
            </a:r>
          </a:p>
          <a:p>
            <a:pPr marL="34290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1C1917"/>
                </a:solidFill>
                <a:latin typeface="Segoe UI" panose="020B0502040204020203" pitchFamily="34" charset="0"/>
              </a:rPr>
              <a:t>Compare results with other state-of-the-art papers to demonstrate superiority.</a:t>
            </a:r>
          </a:p>
          <a:p>
            <a:endParaRPr lang="en-US" sz="2400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pic>
        <p:nvPicPr>
          <p:cNvPr id="3" name="Picture 2" descr="A collage of images of a brain&#10;&#10;Description automatically generated">
            <a:extLst>
              <a:ext uri="{FF2B5EF4-FFF2-40B4-BE49-F238E27FC236}">
                <a16:creationId xmlns:a16="http://schemas.microsoft.com/office/drawing/2014/main" id="{00D4C368-1A4E-60C5-7980-D594FE775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034" y="889959"/>
            <a:ext cx="2564267" cy="35483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B6FB26-1AF4-23F4-6D23-71D338078AB7}"/>
              </a:ext>
            </a:extLst>
          </p:cNvPr>
          <p:cNvSpPr txBox="1"/>
          <p:nvPr/>
        </p:nvSpPr>
        <p:spPr>
          <a:xfrm>
            <a:off x="113120" y="160256"/>
            <a:ext cx="118589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dirty="0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Classification of Brain Tumors using MRI images based on Convolutional  Neural Network and Supervised Machine Learning Algorithms 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43270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F81DC5-4670-544C-62B8-75B2AEDF63DA}"/>
              </a:ext>
            </a:extLst>
          </p:cNvPr>
          <p:cNvSpPr txBox="1"/>
          <p:nvPr/>
        </p:nvSpPr>
        <p:spPr>
          <a:xfrm>
            <a:off x="113120" y="810705"/>
            <a:ext cx="11965760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IN" sz="2400" b="1" i="0" dirty="0">
                <a:solidFill>
                  <a:srgbClr val="374151"/>
                </a:solidFill>
                <a:effectLst/>
                <a:latin typeface="Söhne"/>
              </a:rPr>
              <a:t>About the Research Paper Dataset:</a:t>
            </a:r>
            <a:endParaRPr lang="en-IN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Dataset includes 6,321 MRI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Categorized into four classes: glioma, meningioma, pituitary, and no </a:t>
            </a:r>
            <a:r>
              <a:rPr lang="en-IN" sz="2400" b="0" i="0" dirty="0" err="1">
                <a:solidFill>
                  <a:srgbClr val="374151"/>
                </a:solidFill>
                <a:effectLst/>
                <a:latin typeface="Söhne"/>
              </a:rPr>
              <a:t>tumor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Obtained from Kaggle, </a:t>
            </a:r>
            <a:r>
              <a:rPr lang="en-IN" sz="2400" b="0" i="0" dirty="0" err="1">
                <a:solidFill>
                  <a:srgbClr val="374151"/>
                </a:solidFill>
                <a:effectLst/>
                <a:latin typeface="Söhne"/>
              </a:rPr>
              <a:t>FigShare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, SARTAJ dataset, and Br35H.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Used for analysis and model training.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IN" sz="2400" b="1" i="0" dirty="0">
                <a:solidFill>
                  <a:srgbClr val="374151"/>
                </a:solidFill>
                <a:effectLst/>
                <a:latin typeface="Söhne"/>
              </a:rPr>
              <a:t>Data Preprocessing Insights:</a:t>
            </a:r>
            <a:endParaRPr lang="en-IN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Augmentation Techniques: Image rotation, sharing, scaling, and reflection.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Enhance dataset diversity and reduce overfitting.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Resizing Images: Uniform dimensions (224x224x3 pixels) for optimal deep learning model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Grayscale Conversion: Simplify data and reduce computational complexity.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Standardize the dataset for deep learning and ML models.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6FB26-1AF4-23F4-6D23-71D338078AB7}"/>
              </a:ext>
            </a:extLst>
          </p:cNvPr>
          <p:cNvSpPr txBox="1"/>
          <p:nvPr/>
        </p:nvSpPr>
        <p:spPr>
          <a:xfrm>
            <a:off x="113120" y="160256"/>
            <a:ext cx="118589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dirty="0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Classification of Brain Tumors using MRI images based on Convolutional  Neural Network and Supervised Machine Learning Algorithms 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81348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F81DC5-4670-544C-62B8-75B2AEDF63DA}"/>
              </a:ext>
            </a:extLst>
          </p:cNvPr>
          <p:cNvSpPr txBox="1"/>
          <p:nvPr/>
        </p:nvSpPr>
        <p:spPr>
          <a:xfrm>
            <a:off x="113120" y="810705"/>
            <a:ext cx="11965760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IN" sz="2400" b="1" i="0" dirty="0">
                <a:solidFill>
                  <a:srgbClr val="374151"/>
                </a:solidFill>
                <a:effectLst/>
                <a:latin typeface="Söhne"/>
              </a:rPr>
              <a:t>Machine Learning/Deep Learning Models: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N" sz="2400" b="0" i="1" dirty="0">
                <a:solidFill>
                  <a:srgbClr val="374151"/>
                </a:solidFill>
                <a:effectLst/>
                <a:latin typeface="Söhne"/>
              </a:rPr>
              <a:t>Deep Learning Models:</a:t>
            </a:r>
            <a:endParaRPr lang="en-IN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 err="1">
                <a:solidFill>
                  <a:srgbClr val="374151"/>
                </a:solidFill>
                <a:effectLst/>
                <a:latin typeface="Söhne"/>
              </a:rPr>
              <a:t>GoogleNet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: 22 learning layers, used for feature extraction from MRI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 err="1">
                <a:solidFill>
                  <a:srgbClr val="374151"/>
                </a:solidFill>
                <a:effectLst/>
                <a:latin typeface="Söhne"/>
              </a:rPr>
              <a:t>NasNet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-Mobile: CNN model for feature extraction.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 err="1">
                <a:solidFill>
                  <a:srgbClr val="374151"/>
                </a:solidFill>
                <a:effectLst/>
                <a:latin typeface="Söhne"/>
              </a:rPr>
              <a:t>ShuffleNet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: CNN model for feature extraction.</a:t>
            </a:r>
          </a:p>
          <a:p>
            <a:pPr algn="l"/>
            <a:endParaRPr lang="en-IN" sz="24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en-IN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IN" sz="2400" b="0" i="1" dirty="0">
                <a:solidFill>
                  <a:srgbClr val="374151"/>
                </a:solidFill>
                <a:effectLst/>
                <a:latin typeface="Söhne"/>
              </a:rPr>
              <a:t>Machine Learning Classifiers:</a:t>
            </a:r>
            <a:endParaRPr lang="en-IN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k-Nearest </a:t>
            </a:r>
            <a:r>
              <a:rPr lang="en-IN" sz="2400" b="0" i="0" dirty="0" err="1">
                <a:solidFill>
                  <a:srgbClr val="374151"/>
                </a:solidFill>
                <a:effectLst/>
                <a:latin typeface="Söhne"/>
              </a:rPr>
              <a:t>Neighbor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 (KNN)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Support Vector Machines (SVM)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Linear Discriminant Analysis (LDA)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Hybrid approach combines deep learning and ML for classification.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6FB26-1AF4-23F4-6D23-71D338078AB7}"/>
              </a:ext>
            </a:extLst>
          </p:cNvPr>
          <p:cNvSpPr txBox="1"/>
          <p:nvPr/>
        </p:nvSpPr>
        <p:spPr>
          <a:xfrm>
            <a:off x="113120" y="160256"/>
            <a:ext cx="118589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dirty="0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Classification of Brain Tumors using MRI images based on Convolutional  Neural Network and Supervised Machine Learning Algorithms 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0FD890-7AB6-CEF8-A0D2-5E0F339AC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598" y="2353269"/>
            <a:ext cx="4760396" cy="173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0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F81DC5-4670-544C-62B8-75B2AEDF63DA}"/>
              </a:ext>
            </a:extLst>
          </p:cNvPr>
          <p:cNvSpPr txBox="1"/>
          <p:nvPr/>
        </p:nvSpPr>
        <p:spPr>
          <a:xfrm>
            <a:off x="226242" y="3003250"/>
            <a:ext cx="11965758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IN" sz="2400" b="1" i="0" dirty="0">
                <a:solidFill>
                  <a:srgbClr val="374151"/>
                </a:solidFill>
                <a:effectLst/>
                <a:latin typeface="Söhne"/>
              </a:rPr>
              <a:t>Experimental Details:</a:t>
            </a:r>
            <a:endParaRPr lang="en-IN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Dataset includes 6,321 MRI scans with four brain </a:t>
            </a:r>
            <a:r>
              <a:rPr lang="en-IN" sz="2400" b="0" i="0" dirty="0" err="1">
                <a:solidFill>
                  <a:srgbClr val="374151"/>
                </a:solidFill>
                <a:effectLst/>
                <a:latin typeface="Söhne"/>
              </a:rPr>
              <a:t>tumor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 types.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Data augmentation techniques applied for model improvement.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MRI images resized to a uniform dimension of 224x224x3 pixels.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Deep learning models (</a:t>
            </a:r>
            <a:r>
              <a:rPr lang="en-IN" sz="2400" b="0" i="0" dirty="0" err="1">
                <a:solidFill>
                  <a:srgbClr val="374151"/>
                </a:solidFill>
                <a:effectLst/>
                <a:latin typeface="Söhne"/>
              </a:rPr>
              <a:t>GoogleNet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IN" sz="2400" b="0" i="0" dirty="0" err="1">
                <a:solidFill>
                  <a:srgbClr val="374151"/>
                </a:solidFill>
                <a:effectLst/>
                <a:latin typeface="Söhne"/>
              </a:rPr>
              <a:t>NasNet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-Mobile, </a:t>
            </a:r>
            <a:r>
              <a:rPr lang="en-IN" sz="2400" b="0" i="0" dirty="0" err="1">
                <a:solidFill>
                  <a:srgbClr val="374151"/>
                </a:solidFill>
                <a:effectLst/>
                <a:latin typeface="Söhne"/>
              </a:rPr>
              <a:t>ShuffleNet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) used for feature extraction.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Extracted features fed into machine learning classifiers (KNN, SVM, LDA).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Performance evaluated using accuracy, precision, recall, and F1-score.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Cross-validation with k=5 employed to mitigate overfitting.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 err="1">
                <a:solidFill>
                  <a:srgbClr val="374151"/>
                </a:solidFill>
                <a:effectLst/>
                <a:latin typeface="Söhne"/>
              </a:rPr>
              <a:t>ShuffleNet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 with SVM achieved the highest accuracy of 98.40%.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6FB26-1AF4-23F4-6D23-71D338078AB7}"/>
              </a:ext>
            </a:extLst>
          </p:cNvPr>
          <p:cNvSpPr txBox="1"/>
          <p:nvPr/>
        </p:nvSpPr>
        <p:spPr>
          <a:xfrm>
            <a:off x="113120" y="160256"/>
            <a:ext cx="118589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dirty="0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Classification of Brain Tumors using MRI images based on Convolutional  Neural Network and Supervised Machine Learning Algorithms 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143CAC-6EDD-8570-286C-3843F6415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678" y="633282"/>
            <a:ext cx="6371823" cy="24390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20DCDF-B48C-052C-A1FF-5F18D4AAD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5912" y="992565"/>
            <a:ext cx="2215298" cy="294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6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F81DC5-4670-544C-62B8-75B2AEDF63DA}"/>
              </a:ext>
            </a:extLst>
          </p:cNvPr>
          <p:cNvSpPr txBox="1"/>
          <p:nvPr/>
        </p:nvSpPr>
        <p:spPr>
          <a:xfrm>
            <a:off x="113121" y="1114363"/>
            <a:ext cx="5982880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Results:</a:t>
            </a: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ShuffleNet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with SVM achieved the highest accuracy (98.40%).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Precision: 97%, Recall: 96.75%, F1-Score: 96.75%.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Outperformed other state-of-the-art papers in accuracy, precision, recall, and F1-score.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Compared favorably to different deep learning architectures and classic methods like SVM.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Presented results in confusion matrices, showing the effectiveness of combining deep learning and machine learning models.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6FB26-1AF4-23F4-6D23-71D338078AB7}"/>
              </a:ext>
            </a:extLst>
          </p:cNvPr>
          <p:cNvSpPr txBox="1"/>
          <p:nvPr/>
        </p:nvSpPr>
        <p:spPr>
          <a:xfrm>
            <a:off x="113120" y="160256"/>
            <a:ext cx="118589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dirty="0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Classification of Brain Tumors using MRI images based on Convolutional  Neural Network and Supervised Machine Learning Algorithms 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C606E-E61A-6A1A-7702-B40AE04A5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313" y="988067"/>
            <a:ext cx="3117710" cy="25752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BFDCE3-76AC-BD8A-B84F-40F3DE99C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021" y="3652443"/>
            <a:ext cx="3320382" cy="303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31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F81DC5-4670-544C-62B8-75B2AEDF63DA}"/>
              </a:ext>
            </a:extLst>
          </p:cNvPr>
          <p:cNvSpPr txBox="1"/>
          <p:nvPr/>
        </p:nvSpPr>
        <p:spPr>
          <a:xfrm>
            <a:off x="219959" y="674720"/>
            <a:ext cx="7138215" cy="57554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Conclusion:</a:t>
            </a: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600" dirty="0">
              <a:solidFill>
                <a:srgbClr val="1C1917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1C19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This paper proposes a hybrid deep learning and machine learning approach for brain </a:t>
            </a:r>
            <a:r>
              <a:rPr lang="en-IN" sz="1600" dirty="0" err="1">
                <a:solidFill>
                  <a:srgbClr val="1C19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tumor</a:t>
            </a:r>
            <a:r>
              <a:rPr lang="en-IN" sz="1600" dirty="0">
                <a:solidFill>
                  <a:srgbClr val="1C19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classification from MRI images.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IN" sz="1600" dirty="0">
              <a:solidFill>
                <a:srgbClr val="1C1917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1C19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As preprocessing, techniques like augmentation, resizing and grayscale conversion are applied.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1C19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Three CNN models - </a:t>
            </a:r>
            <a:r>
              <a:rPr lang="en-IN" sz="1600" dirty="0" err="1">
                <a:solidFill>
                  <a:srgbClr val="1C19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GoogLeNet</a:t>
            </a:r>
            <a:r>
              <a:rPr lang="en-IN" sz="1600" dirty="0">
                <a:solidFill>
                  <a:srgbClr val="1C19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IN" sz="1600" dirty="0" err="1">
                <a:solidFill>
                  <a:srgbClr val="1C19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ShuffleNet</a:t>
            </a:r>
            <a:r>
              <a:rPr lang="en-IN" sz="1600" dirty="0">
                <a:solidFill>
                  <a:srgbClr val="1C19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and </a:t>
            </a:r>
            <a:r>
              <a:rPr lang="en-IN" sz="1600" dirty="0" err="1">
                <a:solidFill>
                  <a:srgbClr val="1C19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NasNet</a:t>
            </a:r>
            <a:r>
              <a:rPr lang="en-IN" sz="1600" dirty="0">
                <a:solidFill>
                  <a:srgbClr val="1C19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Mobile - are used for feature extraction from the MRI images.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1C19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The extracted features are fed into 3 conventional ML classifiers - SVM, KNN and LDA.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600" dirty="0" err="1">
                <a:solidFill>
                  <a:srgbClr val="1C19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ShuffleNet</a:t>
            </a:r>
            <a:r>
              <a:rPr lang="en-IN" sz="1600" dirty="0">
                <a:solidFill>
                  <a:srgbClr val="1C19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+ SVM achieves the best performance with 98.4% accuracy, 97% precision, 96.75% recall and F1-score.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1C19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The lightweight </a:t>
            </a:r>
            <a:r>
              <a:rPr lang="en-IN" sz="1600" dirty="0" err="1">
                <a:solidFill>
                  <a:srgbClr val="1C19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ShuffleNet</a:t>
            </a:r>
            <a:r>
              <a:rPr lang="en-IN" sz="1600" dirty="0">
                <a:solidFill>
                  <a:srgbClr val="1C19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architecture extracts more discriminative features compared to </a:t>
            </a:r>
            <a:r>
              <a:rPr lang="en-IN" sz="1600" dirty="0" err="1">
                <a:solidFill>
                  <a:srgbClr val="1C19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GoogLeNet</a:t>
            </a:r>
            <a:r>
              <a:rPr lang="en-IN" sz="1600" dirty="0">
                <a:solidFill>
                  <a:srgbClr val="1C19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and </a:t>
            </a:r>
            <a:r>
              <a:rPr lang="en-IN" sz="1600" dirty="0" err="1">
                <a:solidFill>
                  <a:srgbClr val="1C19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NasNet</a:t>
            </a:r>
            <a:r>
              <a:rPr lang="en-IN" sz="1600" dirty="0">
                <a:solidFill>
                  <a:srgbClr val="1C19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Mobile.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1C19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The results are compared to recent papers, and the proposed hybrid approach provides superior </a:t>
            </a:r>
            <a:r>
              <a:rPr lang="en-IN" sz="1600" dirty="0" err="1">
                <a:solidFill>
                  <a:srgbClr val="1C19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tumor</a:t>
            </a:r>
            <a:r>
              <a:rPr lang="en-IN" sz="1600" dirty="0">
                <a:solidFill>
                  <a:srgbClr val="1C19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classification accuracy.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27B2E-61F4-486E-1731-9F1FC1A9B449}"/>
              </a:ext>
            </a:extLst>
          </p:cNvPr>
          <p:cNvSpPr txBox="1"/>
          <p:nvPr/>
        </p:nvSpPr>
        <p:spPr>
          <a:xfrm>
            <a:off x="113120" y="18851"/>
            <a:ext cx="118589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dirty="0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Classification of Brain Tumors using MRI images based on Convolutional  Neural Network and Supervised Machine Learning Algorithms 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B719A-F17F-2BAD-FE4D-7E8BAF1E1E96}"/>
              </a:ext>
            </a:extLst>
          </p:cNvPr>
          <p:cNvSpPr txBox="1"/>
          <p:nvPr/>
        </p:nvSpPr>
        <p:spPr>
          <a:xfrm>
            <a:off x="7805394" y="857839"/>
            <a:ext cx="1885361" cy="1630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4B004-49C2-35DC-8FD8-70211A4F71ED}"/>
              </a:ext>
            </a:extLst>
          </p:cNvPr>
          <p:cNvSpPr txBox="1"/>
          <p:nvPr/>
        </p:nvSpPr>
        <p:spPr>
          <a:xfrm>
            <a:off x="7167004" y="1070560"/>
            <a:ext cx="512818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i="0" dirty="0">
                <a:effectLst/>
                <a:latin typeface="Roboto" panose="02000000000000000000" pitchFamily="2" charset="0"/>
              </a:rPr>
              <a:t>The authors of the research report "Classification of Brain Tumors using MRI images based on Convolutional Neural Network and Supervised Machine Learning Algorithms" are </a:t>
            </a:r>
            <a:br>
              <a:rPr lang="en-US" sz="1100" b="0" i="0" dirty="0">
                <a:effectLst/>
                <a:latin typeface="Roboto" panose="02000000000000000000" pitchFamily="2" charset="0"/>
              </a:rPr>
            </a:br>
            <a:endParaRPr lang="en-US" sz="1100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latin typeface="Roboto" panose="02000000000000000000" pitchFamily="2" charset="0"/>
              </a:rPr>
              <a:t>Saif Al-</a:t>
            </a:r>
            <a:r>
              <a:rPr lang="en-US" sz="1100" b="0" i="0" dirty="0" err="1">
                <a:effectLst/>
                <a:latin typeface="Roboto" panose="02000000000000000000" pitchFamily="2" charset="0"/>
              </a:rPr>
              <a:t>jumaili</a:t>
            </a:r>
            <a:r>
              <a:rPr lang="en-US" sz="1100" b="0" i="0" dirty="0">
                <a:effectLst/>
                <a:latin typeface="Roboto" panose="02000000000000000000" pitchFamily="2" charset="0"/>
              </a:rPr>
              <a:t>: Affiliated with the Electrical and Computer Engineering department at </a:t>
            </a:r>
            <a:r>
              <a:rPr lang="en-US" sz="1100" b="0" i="0" dirty="0" err="1">
                <a:effectLst/>
                <a:latin typeface="Roboto" panose="02000000000000000000" pitchFamily="2" charset="0"/>
              </a:rPr>
              <a:t>Altinbas</a:t>
            </a:r>
            <a:r>
              <a:rPr lang="en-US" sz="1100" b="0" i="0" dirty="0">
                <a:effectLst/>
                <a:latin typeface="Roboto" panose="02000000000000000000" pitchFamily="2" charset="0"/>
              </a:rPr>
              <a:t> University in Istanbul, Turkey. Email: </a:t>
            </a:r>
            <a:r>
              <a:rPr lang="en-US" sz="1100" b="0" i="0" u="none" strike="noStrike" dirty="0">
                <a:solidFill>
                  <a:srgbClr val="01579B"/>
                </a:solidFill>
                <a:effectLst/>
                <a:latin typeface="Roboto" panose="02000000000000000000" pitchFamily="2" charset="0"/>
                <a:hlinkClick r:id="rId2"/>
              </a:rPr>
              <a:t>saif.aljumaili@ogr.altinbas.edu.tr</a:t>
            </a:r>
            <a:r>
              <a:rPr lang="en-US" sz="1100" b="0" i="0" dirty="0">
                <a:effectLst/>
                <a:latin typeface="Roboto" panose="02000000000000000000" pitchFamily="2" charset="0"/>
              </a:rPr>
              <a:t>, </a:t>
            </a:r>
            <a:r>
              <a:rPr lang="en-US" sz="1100" b="0" i="0" u="none" strike="noStrike" dirty="0">
                <a:solidFill>
                  <a:srgbClr val="01579B"/>
                </a:solidFill>
                <a:effectLst/>
                <a:latin typeface="Roboto" panose="02000000000000000000" pitchFamily="2" charset="0"/>
                <a:hlinkClick r:id="rId3"/>
              </a:rPr>
              <a:t>saifabdalrhman@gmail.com</a:t>
            </a:r>
            <a:r>
              <a:rPr lang="en-US" sz="1100" b="0" i="0" dirty="0">
                <a:effectLst/>
                <a:latin typeface="Roboto" panose="02000000000000000000" pitchFamily="2" charset="0"/>
              </a:rPr>
              <a:t> </a:t>
            </a:r>
            <a:endParaRPr lang="en-US" sz="1100" b="0" i="0" dirty="0">
              <a:solidFill>
                <a:srgbClr val="01579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latin typeface="Roboto" panose="02000000000000000000" pitchFamily="2" charset="0"/>
              </a:rPr>
              <a:t>Adil Deniz </a:t>
            </a:r>
            <a:r>
              <a:rPr lang="en-US" sz="1100" b="0" i="0" dirty="0" err="1">
                <a:effectLst/>
                <a:latin typeface="Roboto" panose="02000000000000000000" pitchFamily="2" charset="0"/>
              </a:rPr>
              <a:t>Duru</a:t>
            </a:r>
            <a:r>
              <a:rPr lang="en-US" sz="1100" b="0" i="0" dirty="0">
                <a:effectLst/>
                <a:latin typeface="Roboto" panose="02000000000000000000" pitchFamily="2" charset="0"/>
              </a:rPr>
              <a:t>: Affiliated with the Neuroscience and Psychology Research in Sports Lab at Marmara University in Istanbul, Turkey. Email: </a:t>
            </a:r>
            <a:r>
              <a:rPr lang="en-US" sz="1100" b="0" i="0" u="none" strike="noStrike" dirty="0">
                <a:solidFill>
                  <a:srgbClr val="01579B"/>
                </a:solidFill>
                <a:effectLst/>
                <a:latin typeface="Roboto" panose="02000000000000000000" pitchFamily="2" charset="0"/>
                <a:hlinkClick r:id="rId4"/>
              </a:rPr>
              <a:t>deniz.duru@marmara.edu.tr</a:t>
            </a:r>
            <a:endParaRPr lang="en-US" sz="1100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latin typeface="Roboto" panose="02000000000000000000" pitchFamily="2" charset="0"/>
              </a:rPr>
              <a:t>Osman Nuri </a:t>
            </a:r>
            <a:r>
              <a:rPr lang="en-US" sz="1100" b="0" i="0" dirty="0" err="1">
                <a:effectLst/>
                <a:latin typeface="Roboto" panose="02000000000000000000" pitchFamily="2" charset="0"/>
              </a:rPr>
              <a:t>Ucan</a:t>
            </a:r>
            <a:r>
              <a:rPr lang="en-US" sz="1100" b="0" i="0" dirty="0">
                <a:effectLst/>
                <a:latin typeface="Roboto" panose="02000000000000000000" pitchFamily="2" charset="0"/>
              </a:rPr>
              <a:t>: Affiliated with the Electrical and Computer Engineering department at </a:t>
            </a:r>
            <a:r>
              <a:rPr lang="en-US" sz="1100" b="0" i="0" dirty="0" err="1">
                <a:effectLst/>
                <a:latin typeface="Roboto" panose="02000000000000000000" pitchFamily="2" charset="0"/>
              </a:rPr>
              <a:t>Altinbas</a:t>
            </a:r>
            <a:r>
              <a:rPr lang="en-US" sz="1100" b="0" i="0" dirty="0">
                <a:effectLst/>
                <a:latin typeface="Roboto" panose="02000000000000000000" pitchFamily="2" charset="0"/>
              </a:rPr>
              <a:t> University in Istanbul, Turkey. Email: </a:t>
            </a:r>
            <a:r>
              <a:rPr lang="en-US" sz="1100" b="0" i="0" u="none" strike="noStrike" dirty="0">
                <a:solidFill>
                  <a:srgbClr val="01579B"/>
                </a:solidFill>
                <a:effectLst/>
                <a:latin typeface="Roboto" panose="02000000000000000000" pitchFamily="2" charset="0"/>
                <a:hlinkClick r:id="rId5"/>
              </a:rPr>
              <a:t>osman.ucan@altinbas.edu.tr</a:t>
            </a:r>
            <a:endParaRPr lang="en-US" sz="1100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 err="1">
                <a:effectLst/>
                <a:latin typeface="Roboto" panose="02000000000000000000" pitchFamily="2" charset="0"/>
              </a:rPr>
              <a:t>Aytug</a:t>
            </a:r>
            <a:r>
              <a:rPr lang="en-US" sz="1100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sz="1100" b="0" i="0" dirty="0" err="1">
                <a:effectLst/>
                <a:latin typeface="Roboto" panose="02000000000000000000" pitchFamily="2" charset="0"/>
              </a:rPr>
              <a:t>Boyaci</a:t>
            </a:r>
            <a:r>
              <a:rPr lang="en-US" sz="1100" b="0" i="0" dirty="0">
                <a:effectLst/>
                <a:latin typeface="Roboto" panose="02000000000000000000" pitchFamily="2" charset="0"/>
              </a:rPr>
              <a:t>: Affiliated with the Department of Computer Engineering at Air Force Academy in Istanbul, Turkey. Email: </a:t>
            </a:r>
            <a:r>
              <a:rPr lang="en-US" sz="1100" b="0" i="0" u="none" strike="noStrike" dirty="0">
                <a:solidFill>
                  <a:srgbClr val="01579B"/>
                </a:solidFill>
                <a:effectLst/>
                <a:latin typeface="Roboto" panose="02000000000000000000" pitchFamily="2" charset="0"/>
                <a:hlinkClick r:id="rId6"/>
              </a:rPr>
              <a:t>aytugboyaci@firat.edu.tr</a:t>
            </a:r>
            <a:endParaRPr lang="en-US" sz="1100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latin typeface="Roboto" panose="02000000000000000000" pitchFamily="2" charset="0"/>
              </a:rPr>
              <a:t>Dilek </a:t>
            </a:r>
            <a:r>
              <a:rPr lang="en-US" sz="1100" b="0" i="0" dirty="0" err="1">
                <a:effectLst/>
                <a:latin typeface="Roboto" panose="02000000000000000000" pitchFamily="2" charset="0"/>
              </a:rPr>
              <a:t>Goksel</a:t>
            </a:r>
            <a:r>
              <a:rPr lang="en-US" sz="1100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sz="1100" b="0" i="0" dirty="0" err="1">
                <a:effectLst/>
                <a:latin typeface="Roboto" panose="02000000000000000000" pitchFamily="2" charset="0"/>
              </a:rPr>
              <a:t>Duru</a:t>
            </a:r>
            <a:r>
              <a:rPr lang="en-US" sz="1100" b="0" i="0" dirty="0">
                <a:effectLst/>
                <a:latin typeface="Roboto" panose="02000000000000000000" pitchFamily="2" charset="0"/>
              </a:rPr>
              <a:t>: Affiliated with the Faculty of Science at Turkish-German University in Istanbul, Turkey. Email: </a:t>
            </a:r>
            <a:r>
              <a:rPr lang="en-US" sz="1100" b="0" i="0" u="none" strike="noStrike" dirty="0">
                <a:solidFill>
                  <a:srgbClr val="01579B"/>
                </a:solidFill>
                <a:effectLst/>
                <a:latin typeface="Roboto" panose="02000000000000000000" pitchFamily="2" charset="0"/>
                <a:hlinkClick r:id="rId7"/>
              </a:rPr>
              <a:t>dilek.goksel@tau.edu.tr</a:t>
            </a:r>
            <a:endParaRPr lang="en-US" sz="1100" b="0" i="0" dirty="0">
              <a:effectLst/>
              <a:latin typeface="Roboto" panose="02000000000000000000" pitchFamily="2" charset="0"/>
            </a:endParaRPr>
          </a:p>
          <a:p>
            <a:endParaRPr lang="en-IN" sz="11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7A7838-4A0A-BD72-74C9-2D577EDA558A}"/>
              </a:ext>
            </a:extLst>
          </p:cNvPr>
          <p:cNvCxnSpPr/>
          <p:nvPr/>
        </p:nvCxnSpPr>
        <p:spPr>
          <a:xfrm>
            <a:off x="7136094" y="757515"/>
            <a:ext cx="0" cy="5672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599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859</Words>
  <Application>Microsoft Office PowerPoint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Segoe UI</vt:lpstr>
      <vt:lpstr>Söhne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ManiSai Deeraj</dc:creator>
  <cp:lastModifiedBy>ManiSai Deeraj</cp:lastModifiedBy>
  <cp:revision>3</cp:revision>
  <dcterms:created xsi:type="dcterms:W3CDTF">2023-10-22T02:04:34Z</dcterms:created>
  <dcterms:modified xsi:type="dcterms:W3CDTF">2023-10-26T00:29:54Z</dcterms:modified>
</cp:coreProperties>
</file>