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7" r:id="rId17"/>
    <p:sldId id="272" r:id="rId18"/>
    <p:sldId id="275" r:id="rId19"/>
    <p:sldId id="276" r:id="rId20"/>
    <p:sldId id="271"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p:restoredTop sz="9465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svg"/><Relationship Id="rId1" Type="http://schemas.openxmlformats.org/officeDocument/2006/relationships/image" Target="../media/image141.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6EC7F2-F333-485B-99AE-4DE20CC9490E}" type="doc">
      <dgm:prSet loTypeId="urn:microsoft.com/office/officeart/2005/8/layout/matrix3" loCatId="matrix" qsTypeId="urn:microsoft.com/office/officeart/2005/8/quickstyle/simple1" qsCatId="simple" csTypeId="urn:microsoft.com/office/officeart/2005/8/colors/colorful5" csCatId="colorful"/>
      <dgm:spPr/>
      <dgm:t>
        <a:bodyPr/>
        <a:lstStyle/>
        <a:p>
          <a:endParaRPr lang="en-US"/>
        </a:p>
      </dgm:t>
    </dgm:pt>
    <dgm:pt modelId="{3302BE44-64D3-433C-9DAA-7DE510F4E213}">
      <dgm:prSet/>
      <dgm:spPr/>
      <dgm:t>
        <a:bodyPr/>
        <a:lstStyle/>
        <a:p>
          <a:r>
            <a:rPr lang="en-US"/>
            <a:t>DATA REDUCTION</a:t>
          </a:r>
        </a:p>
      </dgm:t>
    </dgm:pt>
    <dgm:pt modelId="{D445CAA1-D916-4FEC-819B-57319485E45B}" type="parTrans" cxnId="{A0BDE202-22B0-4C2E-B1DC-2F6D86A8859C}">
      <dgm:prSet/>
      <dgm:spPr/>
      <dgm:t>
        <a:bodyPr/>
        <a:lstStyle/>
        <a:p>
          <a:endParaRPr lang="en-US"/>
        </a:p>
      </dgm:t>
    </dgm:pt>
    <dgm:pt modelId="{CB5A0AD3-50E5-4E7E-B6B7-4458FA378287}" type="sibTrans" cxnId="{A0BDE202-22B0-4C2E-B1DC-2F6D86A8859C}">
      <dgm:prSet/>
      <dgm:spPr/>
      <dgm:t>
        <a:bodyPr/>
        <a:lstStyle/>
        <a:p>
          <a:endParaRPr lang="en-US"/>
        </a:p>
      </dgm:t>
    </dgm:pt>
    <dgm:pt modelId="{E28CDEF6-1D35-498A-8B8A-8E853BF0D956}">
      <dgm:prSet/>
      <dgm:spPr/>
      <dgm:t>
        <a:bodyPr/>
        <a:lstStyle/>
        <a:p>
          <a:r>
            <a:rPr lang="en-US"/>
            <a:t>DATA CLEANING</a:t>
          </a:r>
        </a:p>
      </dgm:t>
    </dgm:pt>
    <dgm:pt modelId="{07E6278E-0546-4E27-BA31-9988F9650DED}" type="parTrans" cxnId="{B3BCD91B-41AC-44EA-85BA-86FF339BDAC4}">
      <dgm:prSet/>
      <dgm:spPr/>
      <dgm:t>
        <a:bodyPr/>
        <a:lstStyle/>
        <a:p>
          <a:endParaRPr lang="en-US"/>
        </a:p>
      </dgm:t>
    </dgm:pt>
    <dgm:pt modelId="{C455595E-A50E-4CA7-BAE9-41FE5AF87691}" type="sibTrans" cxnId="{B3BCD91B-41AC-44EA-85BA-86FF339BDAC4}">
      <dgm:prSet/>
      <dgm:spPr/>
      <dgm:t>
        <a:bodyPr/>
        <a:lstStyle/>
        <a:p>
          <a:endParaRPr lang="en-US"/>
        </a:p>
      </dgm:t>
    </dgm:pt>
    <dgm:pt modelId="{DC1257BD-F769-43B6-ADFA-083F4E762F3B}">
      <dgm:prSet/>
      <dgm:spPr/>
      <dgm:t>
        <a:bodyPr/>
        <a:lstStyle/>
        <a:p>
          <a:r>
            <a:rPr lang="en-US"/>
            <a:t>FEATURE ENGINEERING</a:t>
          </a:r>
        </a:p>
      </dgm:t>
    </dgm:pt>
    <dgm:pt modelId="{C04E1562-34E3-4C42-9EDE-D8A0B93AE1E3}" type="parTrans" cxnId="{94D1D00C-6D62-4463-949D-4A53BA17F30D}">
      <dgm:prSet/>
      <dgm:spPr/>
      <dgm:t>
        <a:bodyPr/>
        <a:lstStyle/>
        <a:p>
          <a:endParaRPr lang="en-US"/>
        </a:p>
      </dgm:t>
    </dgm:pt>
    <dgm:pt modelId="{8EBD57DB-E2ED-4014-88B4-49EC99330544}" type="sibTrans" cxnId="{94D1D00C-6D62-4463-949D-4A53BA17F30D}">
      <dgm:prSet/>
      <dgm:spPr/>
      <dgm:t>
        <a:bodyPr/>
        <a:lstStyle/>
        <a:p>
          <a:endParaRPr lang="en-US"/>
        </a:p>
      </dgm:t>
    </dgm:pt>
    <dgm:pt modelId="{3712D06F-E7D3-4E34-B720-40280A7368D8}">
      <dgm:prSet/>
      <dgm:spPr/>
      <dgm:t>
        <a:bodyPr/>
        <a:lstStyle/>
        <a:p>
          <a:r>
            <a:rPr lang="en-US"/>
            <a:t>OUTLIER DETECTION</a:t>
          </a:r>
        </a:p>
      </dgm:t>
    </dgm:pt>
    <dgm:pt modelId="{C8F886A9-3A4A-409B-8B76-622422C1C8CE}" type="parTrans" cxnId="{A12D4AB4-547D-4C90-948F-28898833A157}">
      <dgm:prSet/>
      <dgm:spPr/>
      <dgm:t>
        <a:bodyPr/>
        <a:lstStyle/>
        <a:p>
          <a:endParaRPr lang="en-US"/>
        </a:p>
      </dgm:t>
    </dgm:pt>
    <dgm:pt modelId="{24D0A5CE-FA0F-406A-8111-CB3A2C5E94E6}" type="sibTrans" cxnId="{A12D4AB4-547D-4C90-948F-28898833A157}">
      <dgm:prSet/>
      <dgm:spPr/>
      <dgm:t>
        <a:bodyPr/>
        <a:lstStyle/>
        <a:p>
          <a:endParaRPr lang="en-US"/>
        </a:p>
      </dgm:t>
    </dgm:pt>
    <dgm:pt modelId="{28AE22B7-1544-9745-A62A-709F07FE20A3}" type="pres">
      <dgm:prSet presAssocID="{8B6EC7F2-F333-485B-99AE-4DE20CC9490E}" presName="matrix" presStyleCnt="0">
        <dgm:presLayoutVars>
          <dgm:chMax val="1"/>
          <dgm:dir/>
          <dgm:resizeHandles val="exact"/>
        </dgm:presLayoutVars>
      </dgm:prSet>
      <dgm:spPr/>
      <dgm:t>
        <a:bodyPr/>
        <a:lstStyle/>
        <a:p>
          <a:endParaRPr lang="en-US"/>
        </a:p>
      </dgm:t>
    </dgm:pt>
    <dgm:pt modelId="{296BEB04-CE71-7445-8B03-5D3660707E77}" type="pres">
      <dgm:prSet presAssocID="{8B6EC7F2-F333-485B-99AE-4DE20CC9490E}" presName="diamond" presStyleLbl="bgShp" presStyleIdx="0" presStyleCnt="1"/>
      <dgm:spPr/>
    </dgm:pt>
    <dgm:pt modelId="{DD55E0A5-F65B-F84E-855F-EE03851EAE18}" type="pres">
      <dgm:prSet presAssocID="{8B6EC7F2-F333-485B-99AE-4DE20CC9490E}" presName="quad1" presStyleLbl="node1" presStyleIdx="0" presStyleCnt="4">
        <dgm:presLayoutVars>
          <dgm:chMax val="0"/>
          <dgm:chPref val="0"/>
          <dgm:bulletEnabled val="1"/>
        </dgm:presLayoutVars>
      </dgm:prSet>
      <dgm:spPr/>
      <dgm:t>
        <a:bodyPr/>
        <a:lstStyle/>
        <a:p>
          <a:endParaRPr lang="en-US"/>
        </a:p>
      </dgm:t>
    </dgm:pt>
    <dgm:pt modelId="{89534D7C-0996-7B4A-8B34-02C21FA91F72}" type="pres">
      <dgm:prSet presAssocID="{8B6EC7F2-F333-485B-99AE-4DE20CC9490E}" presName="quad2" presStyleLbl="node1" presStyleIdx="1" presStyleCnt="4">
        <dgm:presLayoutVars>
          <dgm:chMax val="0"/>
          <dgm:chPref val="0"/>
          <dgm:bulletEnabled val="1"/>
        </dgm:presLayoutVars>
      </dgm:prSet>
      <dgm:spPr/>
      <dgm:t>
        <a:bodyPr/>
        <a:lstStyle/>
        <a:p>
          <a:endParaRPr lang="en-US"/>
        </a:p>
      </dgm:t>
    </dgm:pt>
    <dgm:pt modelId="{A8CC87AF-258A-914B-9647-AC44390DF77E}" type="pres">
      <dgm:prSet presAssocID="{8B6EC7F2-F333-485B-99AE-4DE20CC9490E}" presName="quad3" presStyleLbl="node1" presStyleIdx="2" presStyleCnt="4">
        <dgm:presLayoutVars>
          <dgm:chMax val="0"/>
          <dgm:chPref val="0"/>
          <dgm:bulletEnabled val="1"/>
        </dgm:presLayoutVars>
      </dgm:prSet>
      <dgm:spPr/>
      <dgm:t>
        <a:bodyPr/>
        <a:lstStyle/>
        <a:p>
          <a:endParaRPr lang="en-US"/>
        </a:p>
      </dgm:t>
    </dgm:pt>
    <dgm:pt modelId="{F214996A-4E91-2548-8ED6-2BF29D6B0FDB}" type="pres">
      <dgm:prSet presAssocID="{8B6EC7F2-F333-485B-99AE-4DE20CC9490E}" presName="quad4" presStyleLbl="node1" presStyleIdx="3" presStyleCnt="4">
        <dgm:presLayoutVars>
          <dgm:chMax val="0"/>
          <dgm:chPref val="0"/>
          <dgm:bulletEnabled val="1"/>
        </dgm:presLayoutVars>
      </dgm:prSet>
      <dgm:spPr/>
      <dgm:t>
        <a:bodyPr/>
        <a:lstStyle/>
        <a:p>
          <a:endParaRPr lang="en-US"/>
        </a:p>
      </dgm:t>
    </dgm:pt>
  </dgm:ptLst>
  <dgm:cxnLst>
    <dgm:cxn modelId="{14D3C37F-CEF6-084E-920C-AAC08D5EF8DE}" type="presOf" srcId="{3712D06F-E7D3-4E34-B720-40280A7368D8}" destId="{F214996A-4E91-2548-8ED6-2BF29D6B0FDB}" srcOrd="0" destOrd="0" presId="urn:microsoft.com/office/officeart/2005/8/layout/matrix3"/>
    <dgm:cxn modelId="{E958416A-89D8-7348-B2EE-B0A6C694425F}" type="presOf" srcId="{E28CDEF6-1D35-498A-8B8A-8E853BF0D956}" destId="{89534D7C-0996-7B4A-8B34-02C21FA91F72}" srcOrd="0" destOrd="0" presId="urn:microsoft.com/office/officeart/2005/8/layout/matrix3"/>
    <dgm:cxn modelId="{A12D4AB4-547D-4C90-948F-28898833A157}" srcId="{8B6EC7F2-F333-485B-99AE-4DE20CC9490E}" destId="{3712D06F-E7D3-4E34-B720-40280A7368D8}" srcOrd="3" destOrd="0" parTransId="{C8F886A9-3A4A-409B-8B76-622422C1C8CE}" sibTransId="{24D0A5CE-FA0F-406A-8111-CB3A2C5E94E6}"/>
    <dgm:cxn modelId="{B3BCD91B-41AC-44EA-85BA-86FF339BDAC4}" srcId="{8B6EC7F2-F333-485B-99AE-4DE20CC9490E}" destId="{E28CDEF6-1D35-498A-8B8A-8E853BF0D956}" srcOrd="1" destOrd="0" parTransId="{07E6278E-0546-4E27-BA31-9988F9650DED}" sibTransId="{C455595E-A50E-4CA7-BAE9-41FE5AF87691}"/>
    <dgm:cxn modelId="{94D1D00C-6D62-4463-949D-4A53BA17F30D}" srcId="{8B6EC7F2-F333-485B-99AE-4DE20CC9490E}" destId="{DC1257BD-F769-43B6-ADFA-083F4E762F3B}" srcOrd="2" destOrd="0" parTransId="{C04E1562-34E3-4C42-9EDE-D8A0B93AE1E3}" sibTransId="{8EBD57DB-E2ED-4014-88B4-49EC99330544}"/>
    <dgm:cxn modelId="{2B5FC136-B775-4C4F-B8A7-B5C60826979E}" type="presOf" srcId="{8B6EC7F2-F333-485B-99AE-4DE20CC9490E}" destId="{28AE22B7-1544-9745-A62A-709F07FE20A3}" srcOrd="0" destOrd="0" presId="urn:microsoft.com/office/officeart/2005/8/layout/matrix3"/>
    <dgm:cxn modelId="{BDEC72EA-D6DD-614A-94B3-FB22043300B3}" type="presOf" srcId="{DC1257BD-F769-43B6-ADFA-083F4E762F3B}" destId="{A8CC87AF-258A-914B-9647-AC44390DF77E}" srcOrd="0" destOrd="0" presId="urn:microsoft.com/office/officeart/2005/8/layout/matrix3"/>
    <dgm:cxn modelId="{A0BDE202-22B0-4C2E-B1DC-2F6D86A8859C}" srcId="{8B6EC7F2-F333-485B-99AE-4DE20CC9490E}" destId="{3302BE44-64D3-433C-9DAA-7DE510F4E213}" srcOrd="0" destOrd="0" parTransId="{D445CAA1-D916-4FEC-819B-57319485E45B}" sibTransId="{CB5A0AD3-50E5-4E7E-B6B7-4458FA378287}"/>
    <dgm:cxn modelId="{A2A3E027-4E30-C54D-9A75-8F82CB9F6480}" type="presOf" srcId="{3302BE44-64D3-433C-9DAA-7DE510F4E213}" destId="{DD55E0A5-F65B-F84E-855F-EE03851EAE18}" srcOrd="0" destOrd="0" presId="urn:microsoft.com/office/officeart/2005/8/layout/matrix3"/>
    <dgm:cxn modelId="{CE5DED7D-85A6-CF42-8264-9B94E39DE07F}" type="presParOf" srcId="{28AE22B7-1544-9745-A62A-709F07FE20A3}" destId="{296BEB04-CE71-7445-8B03-5D3660707E77}" srcOrd="0" destOrd="0" presId="urn:microsoft.com/office/officeart/2005/8/layout/matrix3"/>
    <dgm:cxn modelId="{A2546AA6-277E-F24F-956B-5EB779B924CA}" type="presParOf" srcId="{28AE22B7-1544-9745-A62A-709F07FE20A3}" destId="{DD55E0A5-F65B-F84E-855F-EE03851EAE18}" srcOrd="1" destOrd="0" presId="urn:microsoft.com/office/officeart/2005/8/layout/matrix3"/>
    <dgm:cxn modelId="{CE4E8512-CC9D-D143-B9CB-A8AB1E691153}" type="presParOf" srcId="{28AE22B7-1544-9745-A62A-709F07FE20A3}" destId="{89534D7C-0996-7B4A-8B34-02C21FA91F72}" srcOrd="2" destOrd="0" presId="urn:microsoft.com/office/officeart/2005/8/layout/matrix3"/>
    <dgm:cxn modelId="{40A48BB0-974D-E647-9FB9-0B542338E2FC}" type="presParOf" srcId="{28AE22B7-1544-9745-A62A-709F07FE20A3}" destId="{A8CC87AF-258A-914B-9647-AC44390DF77E}" srcOrd="3" destOrd="0" presId="urn:microsoft.com/office/officeart/2005/8/layout/matrix3"/>
    <dgm:cxn modelId="{D3E76E8E-7A14-5E48-93B1-21DD76510E54}" type="presParOf" srcId="{28AE22B7-1544-9745-A62A-709F07FE20A3}" destId="{F214996A-4E91-2548-8ED6-2BF29D6B0FD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DA7E37-9571-4FA8-B7B9-C095B509F925}"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DD20B04-18BF-48E8-B819-65FDBB979678}">
      <dgm:prSet/>
      <dgm:spPr/>
      <dgm:t>
        <a:bodyPr/>
        <a:lstStyle/>
        <a:p>
          <a:pPr>
            <a:defRPr cap="all"/>
          </a:pPr>
          <a:r>
            <a:rPr lang="en-US"/>
            <a:t>CORRELATION ANALYSIS</a:t>
          </a:r>
        </a:p>
      </dgm:t>
    </dgm:pt>
    <dgm:pt modelId="{87EE2B58-68A5-4E42-A89A-2EEEE1DBFE20}" type="parTrans" cxnId="{A3C6C533-501E-4D60-8CD8-17A8ADBE8BE4}">
      <dgm:prSet/>
      <dgm:spPr/>
      <dgm:t>
        <a:bodyPr/>
        <a:lstStyle/>
        <a:p>
          <a:endParaRPr lang="en-US"/>
        </a:p>
      </dgm:t>
    </dgm:pt>
    <dgm:pt modelId="{EB042B19-E19D-496C-BE6E-A863EEE26406}" type="sibTrans" cxnId="{A3C6C533-501E-4D60-8CD8-17A8ADBE8BE4}">
      <dgm:prSet/>
      <dgm:spPr/>
      <dgm:t>
        <a:bodyPr/>
        <a:lstStyle/>
        <a:p>
          <a:endParaRPr lang="en-US"/>
        </a:p>
      </dgm:t>
    </dgm:pt>
    <dgm:pt modelId="{E8A95330-D780-41F8-803D-DE914690C3F9}">
      <dgm:prSet/>
      <dgm:spPr/>
      <dgm:t>
        <a:bodyPr/>
        <a:lstStyle/>
        <a:p>
          <a:pPr>
            <a:defRPr cap="all"/>
          </a:pPr>
          <a:r>
            <a:rPr lang="en-US"/>
            <a:t>EXPLORATORY DATA ANALYSIS</a:t>
          </a:r>
        </a:p>
      </dgm:t>
    </dgm:pt>
    <dgm:pt modelId="{F15E1A03-C14A-499F-BC5B-31AF5E40FA7C}" type="parTrans" cxnId="{8D1EE5A6-3F2C-4F74-8B23-E7FF51FACF86}">
      <dgm:prSet/>
      <dgm:spPr/>
      <dgm:t>
        <a:bodyPr/>
        <a:lstStyle/>
        <a:p>
          <a:endParaRPr lang="en-US"/>
        </a:p>
      </dgm:t>
    </dgm:pt>
    <dgm:pt modelId="{3B485964-353D-4B34-A2BA-361A2488344C}" type="sibTrans" cxnId="{8D1EE5A6-3F2C-4F74-8B23-E7FF51FACF86}">
      <dgm:prSet/>
      <dgm:spPr/>
      <dgm:t>
        <a:bodyPr/>
        <a:lstStyle/>
        <a:p>
          <a:endParaRPr lang="en-US"/>
        </a:p>
      </dgm:t>
    </dgm:pt>
    <dgm:pt modelId="{E1103881-4A47-4EAD-A2C2-299F41A6DDE1}" type="pres">
      <dgm:prSet presAssocID="{B5DA7E37-9571-4FA8-B7B9-C095B509F925}" presName="root" presStyleCnt="0">
        <dgm:presLayoutVars>
          <dgm:dir/>
          <dgm:resizeHandles val="exact"/>
        </dgm:presLayoutVars>
      </dgm:prSet>
      <dgm:spPr/>
      <dgm:t>
        <a:bodyPr/>
        <a:lstStyle/>
        <a:p>
          <a:endParaRPr lang="en-US"/>
        </a:p>
      </dgm:t>
    </dgm:pt>
    <dgm:pt modelId="{94278B59-0B32-4F74-9D5F-FDF97D2F8D45}" type="pres">
      <dgm:prSet presAssocID="{EDD20B04-18BF-48E8-B819-65FDBB979678}" presName="compNode" presStyleCnt="0"/>
      <dgm:spPr/>
    </dgm:pt>
    <dgm:pt modelId="{062C2954-C0AC-483F-9C54-F0FC1AC69FE7}" type="pres">
      <dgm:prSet presAssocID="{EDD20B04-18BF-48E8-B819-65FDBB979678}" presName="iconBgRect" presStyleLbl="bgShp" presStyleIdx="0" presStyleCnt="2"/>
      <dgm:spPr/>
    </dgm:pt>
    <dgm:pt modelId="{C1430096-AF00-440D-B683-98541DE9E721}" type="pres">
      <dgm:prSet presAssocID="{EDD20B04-18BF-48E8-B819-65FDBB9796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ar chart"/>
        </a:ext>
      </dgm:extLst>
    </dgm:pt>
    <dgm:pt modelId="{8F92C729-313E-40DA-8FB0-F86C77BD24E2}" type="pres">
      <dgm:prSet presAssocID="{EDD20B04-18BF-48E8-B819-65FDBB979678}" presName="spaceRect" presStyleCnt="0"/>
      <dgm:spPr/>
    </dgm:pt>
    <dgm:pt modelId="{0FD471B9-8907-427B-BF9A-4FCD65D88FD9}" type="pres">
      <dgm:prSet presAssocID="{EDD20B04-18BF-48E8-B819-65FDBB979678}" presName="textRect" presStyleLbl="revTx" presStyleIdx="0" presStyleCnt="2">
        <dgm:presLayoutVars>
          <dgm:chMax val="1"/>
          <dgm:chPref val="1"/>
        </dgm:presLayoutVars>
      </dgm:prSet>
      <dgm:spPr/>
      <dgm:t>
        <a:bodyPr/>
        <a:lstStyle/>
        <a:p>
          <a:endParaRPr lang="en-US"/>
        </a:p>
      </dgm:t>
    </dgm:pt>
    <dgm:pt modelId="{F4CFE5DC-73D7-4A9F-A8B7-1A7F4E96C995}" type="pres">
      <dgm:prSet presAssocID="{EB042B19-E19D-496C-BE6E-A863EEE26406}" presName="sibTrans" presStyleCnt="0"/>
      <dgm:spPr/>
    </dgm:pt>
    <dgm:pt modelId="{0E4A4FFF-8494-48D7-8A7A-1FFD9DC6DEC5}" type="pres">
      <dgm:prSet presAssocID="{E8A95330-D780-41F8-803D-DE914690C3F9}" presName="compNode" presStyleCnt="0"/>
      <dgm:spPr/>
    </dgm:pt>
    <dgm:pt modelId="{BB38DA86-5E07-4B85-8343-8661656422AB}" type="pres">
      <dgm:prSet presAssocID="{E8A95330-D780-41F8-803D-DE914690C3F9}" presName="iconBgRect" presStyleLbl="bgShp" presStyleIdx="1" presStyleCnt="2"/>
      <dgm:spPr/>
    </dgm:pt>
    <dgm:pt modelId="{2E38F6DB-0CD4-4627-AEB5-1504E7FA0E15}" type="pres">
      <dgm:prSet presAssocID="{E8A95330-D780-41F8-803D-DE914690C3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Magnifying glass"/>
        </a:ext>
      </dgm:extLst>
    </dgm:pt>
    <dgm:pt modelId="{5603476B-53F5-4083-A44F-B4BE041A416F}" type="pres">
      <dgm:prSet presAssocID="{E8A95330-D780-41F8-803D-DE914690C3F9}" presName="spaceRect" presStyleCnt="0"/>
      <dgm:spPr/>
    </dgm:pt>
    <dgm:pt modelId="{0010EA60-D306-4524-B5F3-548A189EC466}" type="pres">
      <dgm:prSet presAssocID="{E8A95330-D780-41F8-803D-DE914690C3F9}" presName="textRect" presStyleLbl="revTx" presStyleIdx="1" presStyleCnt="2">
        <dgm:presLayoutVars>
          <dgm:chMax val="1"/>
          <dgm:chPref val="1"/>
        </dgm:presLayoutVars>
      </dgm:prSet>
      <dgm:spPr/>
      <dgm:t>
        <a:bodyPr/>
        <a:lstStyle/>
        <a:p>
          <a:endParaRPr lang="en-US"/>
        </a:p>
      </dgm:t>
    </dgm:pt>
  </dgm:ptLst>
  <dgm:cxnLst>
    <dgm:cxn modelId="{1DF0FA7F-EADF-4992-904D-D555064E6EE6}" type="presOf" srcId="{E8A95330-D780-41F8-803D-DE914690C3F9}" destId="{0010EA60-D306-4524-B5F3-548A189EC466}" srcOrd="0" destOrd="0" presId="urn:microsoft.com/office/officeart/2018/5/layout/IconCircleLabelList"/>
    <dgm:cxn modelId="{7AE9B490-4961-4FF8-818E-56624062482A}" type="presOf" srcId="{EDD20B04-18BF-48E8-B819-65FDBB979678}" destId="{0FD471B9-8907-427B-BF9A-4FCD65D88FD9}" srcOrd="0" destOrd="0" presId="urn:microsoft.com/office/officeart/2018/5/layout/IconCircleLabelList"/>
    <dgm:cxn modelId="{8D1EE5A6-3F2C-4F74-8B23-E7FF51FACF86}" srcId="{B5DA7E37-9571-4FA8-B7B9-C095B509F925}" destId="{E8A95330-D780-41F8-803D-DE914690C3F9}" srcOrd="1" destOrd="0" parTransId="{F15E1A03-C14A-499F-BC5B-31AF5E40FA7C}" sibTransId="{3B485964-353D-4B34-A2BA-361A2488344C}"/>
    <dgm:cxn modelId="{A3C6C533-501E-4D60-8CD8-17A8ADBE8BE4}" srcId="{B5DA7E37-9571-4FA8-B7B9-C095B509F925}" destId="{EDD20B04-18BF-48E8-B819-65FDBB979678}" srcOrd="0" destOrd="0" parTransId="{87EE2B58-68A5-4E42-A89A-2EEEE1DBFE20}" sibTransId="{EB042B19-E19D-496C-BE6E-A863EEE26406}"/>
    <dgm:cxn modelId="{C63CD0F8-7898-42E8-A79D-ADCB90C5F3F5}" type="presOf" srcId="{B5DA7E37-9571-4FA8-B7B9-C095B509F925}" destId="{E1103881-4A47-4EAD-A2C2-299F41A6DDE1}" srcOrd="0" destOrd="0" presId="urn:microsoft.com/office/officeart/2018/5/layout/IconCircleLabelList"/>
    <dgm:cxn modelId="{FFB75F8F-CD0D-4955-86B3-1DA6BB1934ED}" type="presParOf" srcId="{E1103881-4A47-4EAD-A2C2-299F41A6DDE1}" destId="{94278B59-0B32-4F74-9D5F-FDF97D2F8D45}" srcOrd="0" destOrd="0" presId="urn:microsoft.com/office/officeart/2018/5/layout/IconCircleLabelList"/>
    <dgm:cxn modelId="{83436A2D-EAAC-4927-8FC8-B0D14E38BF61}" type="presParOf" srcId="{94278B59-0B32-4F74-9D5F-FDF97D2F8D45}" destId="{062C2954-C0AC-483F-9C54-F0FC1AC69FE7}" srcOrd="0" destOrd="0" presId="urn:microsoft.com/office/officeart/2018/5/layout/IconCircleLabelList"/>
    <dgm:cxn modelId="{9A71CD8C-988E-4E0D-AA9E-35E042773DE5}" type="presParOf" srcId="{94278B59-0B32-4F74-9D5F-FDF97D2F8D45}" destId="{C1430096-AF00-440D-B683-98541DE9E721}" srcOrd="1" destOrd="0" presId="urn:microsoft.com/office/officeart/2018/5/layout/IconCircleLabelList"/>
    <dgm:cxn modelId="{440D93B1-9550-47F2-A013-790DD472D8DF}" type="presParOf" srcId="{94278B59-0B32-4F74-9D5F-FDF97D2F8D45}" destId="{8F92C729-313E-40DA-8FB0-F86C77BD24E2}" srcOrd="2" destOrd="0" presId="urn:microsoft.com/office/officeart/2018/5/layout/IconCircleLabelList"/>
    <dgm:cxn modelId="{628359D1-1631-4BF6-9289-1EAC1CC19EE5}" type="presParOf" srcId="{94278B59-0B32-4F74-9D5F-FDF97D2F8D45}" destId="{0FD471B9-8907-427B-BF9A-4FCD65D88FD9}" srcOrd="3" destOrd="0" presId="urn:microsoft.com/office/officeart/2018/5/layout/IconCircleLabelList"/>
    <dgm:cxn modelId="{AD4F8FC9-955F-4974-91E3-7378385E70B2}" type="presParOf" srcId="{E1103881-4A47-4EAD-A2C2-299F41A6DDE1}" destId="{F4CFE5DC-73D7-4A9F-A8B7-1A7F4E96C995}" srcOrd="1" destOrd="0" presId="urn:microsoft.com/office/officeart/2018/5/layout/IconCircleLabelList"/>
    <dgm:cxn modelId="{10CFDBD9-100C-48B4-8976-3A1C3F80E51E}" type="presParOf" srcId="{E1103881-4A47-4EAD-A2C2-299F41A6DDE1}" destId="{0E4A4FFF-8494-48D7-8A7A-1FFD9DC6DEC5}" srcOrd="2" destOrd="0" presId="urn:microsoft.com/office/officeart/2018/5/layout/IconCircleLabelList"/>
    <dgm:cxn modelId="{C84CEBD8-01BB-47E1-8110-82540E14520D}" type="presParOf" srcId="{0E4A4FFF-8494-48D7-8A7A-1FFD9DC6DEC5}" destId="{BB38DA86-5E07-4B85-8343-8661656422AB}" srcOrd="0" destOrd="0" presId="urn:microsoft.com/office/officeart/2018/5/layout/IconCircleLabelList"/>
    <dgm:cxn modelId="{389BCA66-9AC4-495F-8851-2CA6B1174293}" type="presParOf" srcId="{0E4A4FFF-8494-48D7-8A7A-1FFD9DC6DEC5}" destId="{2E38F6DB-0CD4-4627-AEB5-1504E7FA0E15}" srcOrd="1" destOrd="0" presId="urn:microsoft.com/office/officeart/2018/5/layout/IconCircleLabelList"/>
    <dgm:cxn modelId="{D4D5A04A-21FB-47D5-80CD-515D76BB805A}" type="presParOf" srcId="{0E4A4FFF-8494-48D7-8A7A-1FFD9DC6DEC5}" destId="{5603476B-53F5-4083-A44F-B4BE041A416F}" srcOrd="2" destOrd="0" presId="urn:microsoft.com/office/officeart/2018/5/layout/IconCircleLabelList"/>
    <dgm:cxn modelId="{66708507-AB05-4EF4-BC7E-3D5131294CE8}" type="presParOf" srcId="{0E4A4FFF-8494-48D7-8A7A-1FFD9DC6DEC5}" destId="{0010EA60-D306-4524-B5F3-548A189EC466}" srcOrd="3" destOrd="0" presId="urn:microsoft.com/office/officeart/2018/5/layout/IconCircleLabel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EB04-CE71-7445-8B03-5D3660707E77}">
      <dsp:nvSpPr>
        <dsp:cNvPr id="0" name=""/>
        <dsp:cNvSpPr/>
      </dsp:nvSpPr>
      <dsp:spPr>
        <a:xfrm>
          <a:off x="2714217" y="0"/>
          <a:ext cx="3810000" cy="3810000"/>
        </a:xfrm>
        <a:prstGeom prst="diamond">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5E0A5-F65B-F84E-855F-EE03851EAE18}">
      <dsp:nvSpPr>
        <dsp:cNvPr id="0" name=""/>
        <dsp:cNvSpPr/>
      </dsp:nvSpPr>
      <dsp:spPr>
        <a:xfrm>
          <a:off x="3076167" y="361950"/>
          <a:ext cx="1485900" cy="14859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REDUCTION</a:t>
          </a:r>
        </a:p>
      </dsp:txBody>
      <dsp:txXfrm>
        <a:off x="3148703" y="434486"/>
        <a:ext cx="1340828" cy="1340828"/>
      </dsp:txXfrm>
    </dsp:sp>
    <dsp:sp modelId="{89534D7C-0996-7B4A-8B34-02C21FA91F72}">
      <dsp:nvSpPr>
        <dsp:cNvPr id="0" name=""/>
        <dsp:cNvSpPr/>
      </dsp:nvSpPr>
      <dsp:spPr>
        <a:xfrm>
          <a:off x="4676367" y="361950"/>
          <a:ext cx="1485900" cy="1485900"/>
        </a:xfrm>
        <a:prstGeom prst="roundRect">
          <a:avLst/>
        </a:prstGeom>
        <a:solidFill>
          <a:schemeClr val="accent5">
            <a:hueOff val="-500269"/>
            <a:satOff val="340"/>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DATA CLEANING</a:t>
          </a:r>
        </a:p>
      </dsp:txBody>
      <dsp:txXfrm>
        <a:off x="4748903" y="434486"/>
        <a:ext cx="1340828" cy="1340828"/>
      </dsp:txXfrm>
    </dsp:sp>
    <dsp:sp modelId="{A8CC87AF-258A-914B-9647-AC44390DF77E}">
      <dsp:nvSpPr>
        <dsp:cNvPr id="0" name=""/>
        <dsp:cNvSpPr/>
      </dsp:nvSpPr>
      <dsp:spPr>
        <a:xfrm>
          <a:off x="3076167" y="1962150"/>
          <a:ext cx="1485900" cy="1485900"/>
        </a:xfrm>
        <a:prstGeom prst="roundRect">
          <a:avLst/>
        </a:prstGeom>
        <a:solidFill>
          <a:schemeClr val="accent5">
            <a:hueOff val="-1000538"/>
            <a:satOff val="679"/>
            <a:lumOff val="-52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FEATURE ENGINEERING</a:t>
          </a:r>
        </a:p>
      </dsp:txBody>
      <dsp:txXfrm>
        <a:off x="3148703" y="2034686"/>
        <a:ext cx="1340828" cy="1340828"/>
      </dsp:txXfrm>
    </dsp:sp>
    <dsp:sp modelId="{F214996A-4E91-2548-8ED6-2BF29D6B0FDB}">
      <dsp:nvSpPr>
        <dsp:cNvPr id="0" name=""/>
        <dsp:cNvSpPr/>
      </dsp:nvSpPr>
      <dsp:spPr>
        <a:xfrm>
          <a:off x="4676367" y="1962150"/>
          <a:ext cx="1485900" cy="1485900"/>
        </a:xfrm>
        <a:prstGeom prst="roundRect">
          <a:avLst/>
        </a:prstGeom>
        <a:solidFill>
          <a:schemeClr val="accent5">
            <a:hueOff val="-1500807"/>
            <a:satOff val="1019"/>
            <a:lumOff val="-78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OUTLIER DETECTION</a:t>
          </a:r>
        </a:p>
      </dsp:txBody>
      <dsp:txXfrm>
        <a:off x="4748903" y="2034686"/>
        <a:ext cx="1340828" cy="1340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2C2954-C0AC-483F-9C54-F0FC1AC69FE7}">
      <dsp:nvSpPr>
        <dsp:cNvPr id="0" name=""/>
        <dsp:cNvSpPr/>
      </dsp:nvSpPr>
      <dsp:spPr>
        <a:xfrm>
          <a:off x="1405831" y="10499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430096-AF00-440D-B683-98541DE9E721}">
      <dsp:nvSpPr>
        <dsp:cNvPr id="0" name=""/>
        <dsp:cNvSpPr/>
      </dsp:nvSpPr>
      <dsp:spPr>
        <a:xfrm>
          <a:off x="1873831" y="57299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471B9-8907-427B-BF9A-4FCD65D88FD9}">
      <dsp:nvSpPr>
        <dsp:cNvPr id="0" name=""/>
        <dsp:cNvSpPr/>
      </dsp:nvSpPr>
      <dsp:spPr>
        <a:xfrm>
          <a:off x="70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CORRELATION ANALYSIS</a:t>
          </a:r>
        </a:p>
      </dsp:txBody>
      <dsp:txXfrm>
        <a:off x="703831" y="2985000"/>
        <a:ext cx="3600000" cy="720000"/>
      </dsp:txXfrm>
    </dsp:sp>
    <dsp:sp modelId="{BB38DA86-5E07-4B85-8343-8661656422AB}">
      <dsp:nvSpPr>
        <dsp:cNvPr id="0" name=""/>
        <dsp:cNvSpPr/>
      </dsp:nvSpPr>
      <dsp:spPr>
        <a:xfrm>
          <a:off x="5635831" y="10499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38F6DB-0CD4-4627-AEB5-1504E7FA0E15}">
      <dsp:nvSpPr>
        <dsp:cNvPr id="0" name=""/>
        <dsp:cNvSpPr/>
      </dsp:nvSpPr>
      <dsp:spPr>
        <a:xfrm>
          <a:off x="6103831" y="57299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10EA60-D306-4524-B5F3-548A189EC466}">
      <dsp:nvSpPr>
        <dsp:cNvPr id="0" name=""/>
        <dsp:cNvSpPr/>
      </dsp:nvSpPr>
      <dsp:spPr>
        <a:xfrm>
          <a:off x="4933831" y="298500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EXPLORATORY DATA ANALYSIS</a:t>
          </a:r>
        </a:p>
      </dsp:txBody>
      <dsp:txXfrm>
        <a:off x="4933831" y="2985000"/>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xmlns=""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40267FFF-6BC4-4DF0-BC55-B2C3BFD8ED12}"/>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5" name="Footer Placeholder 4">
            <a:extLst>
              <a:ext uri="{FF2B5EF4-FFF2-40B4-BE49-F238E27FC236}">
                <a16:creationId xmlns:a16="http://schemas.microsoft.com/office/drawing/2014/main" xmlns=""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A8F727-72C8-47A9-8E54-AD84590286F9}"/>
              </a:ext>
            </a:extLst>
          </p:cNvPr>
          <p:cNvSpPr>
            <a:spLocks noGrp="1"/>
          </p:cNvSpPr>
          <p:nvPr>
            <p:ph type="sldNum" sz="quarter" idx="12"/>
          </p:nvPr>
        </p:nvSpPr>
        <p:spPr/>
        <p:txBody>
          <a:bodyPr/>
          <a:lstStyle/>
          <a:p>
            <a:fld id="{EFE71E98-A417-4ECC-ACEB-C0490C20DB04}" type="slidenum">
              <a:rPr lang="en-US" smtClean="0"/>
              <a:pPr/>
              <a:t>‹#›</a:t>
            </a:fld>
            <a:endParaRPr lang="en-US"/>
          </a:p>
        </p:txBody>
      </p:sp>
      <p:cxnSp>
        <p:nvCxnSpPr>
          <p:cNvPr id="7" name="Straight Connector 6">
            <a:extLst>
              <a:ext uri="{FF2B5EF4-FFF2-40B4-BE49-F238E27FC236}">
                <a16:creationId xmlns:a16="http://schemas.microsoft.com/office/drawing/2014/main" xmlns=""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88853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xmlns=""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4E4E3736-E8AA-4F58-9D3A-27050B287F9D}"/>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5" name="Footer Placeholder 4">
            <a:extLst>
              <a:ext uri="{FF2B5EF4-FFF2-40B4-BE49-F238E27FC236}">
                <a16:creationId xmlns:a16="http://schemas.microsoft.com/office/drawing/2014/main" xmlns=""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3E9D98F-E0A8-4254-A957-7F17811D017E}"/>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132357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xmlns=""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EE336EA-B6DD-4115-9C67-79A24C866ED4}"/>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5" name="Footer Placeholder 4">
            <a:extLst>
              <a:ext uri="{FF2B5EF4-FFF2-40B4-BE49-F238E27FC236}">
                <a16:creationId xmlns:a16="http://schemas.microsoft.com/office/drawing/2014/main" xmlns=""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C6567E-119D-4C98-93FF-73A332803A13}"/>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179398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806260C-3219-4812-88F2-3162D37F293B}"/>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5" name="Footer Placeholder 4">
            <a:extLst>
              <a:ext uri="{FF2B5EF4-FFF2-40B4-BE49-F238E27FC236}">
                <a16:creationId xmlns:a16="http://schemas.microsoft.com/office/drawing/2014/main" xmlns=""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A761492-EB56-4454-9D2A-8BB94AACB899}"/>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224901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xmlns=""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58742E8A-6B69-406B-A3DF-0A1B76832E0A}"/>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5" name="Footer Placeholder 4">
            <a:extLst>
              <a:ext uri="{FF2B5EF4-FFF2-40B4-BE49-F238E27FC236}">
                <a16:creationId xmlns:a16="http://schemas.microsoft.com/office/drawing/2014/main" xmlns=""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4898B27-5EF3-49F4-B3CE-F3CF419AE06E}"/>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86055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BA08823E-BC08-4810-9BFF-35D2EA2AE729}"/>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6" name="Footer Placeholder 5">
            <a:extLst>
              <a:ext uri="{FF2B5EF4-FFF2-40B4-BE49-F238E27FC236}">
                <a16:creationId xmlns:a16="http://schemas.microsoft.com/office/drawing/2014/main" xmlns=""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5D369B2-12F8-4583-8A7F-523C9A3EF09B}"/>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224050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0E8168E2-6B97-486E-B0E4-4E7F5CDBB5B1}"/>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8" name="Footer Placeholder 7">
            <a:extLst>
              <a:ext uri="{FF2B5EF4-FFF2-40B4-BE49-F238E27FC236}">
                <a16:creationId xmlns:a16="http://schemas.microsoft.com/office/drawing/2014/main" xmlns=""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DC1FC4F5-6876-414E-9E30-84706A3F528C}"/>
              </a:ext>
            </a:extLst>
          </p:cNvPr>
          <p:cNvSpPr>
            <a:spLocks noGrp="1"/>
          </p:cNvSpPr>
          <p:nvPr>
            <p:ph type="sldNum" sz="quarter" idx="12"/>
          </p:nvPr>
        </p:nvSpPr>
        <p:spPr/>
        <p:txBody>
          <a:bodyPr/>
          <a:lstStyle/>
          <a:p>
            <a:fld id="{EFE71E98-A417-4ECC-ACEB-C0490C20DB04}" type="slidenum">
              <a:rPr lang="en-US" smtClean="0"/>
              <a:pPr/>
              <a:t>‹#›</a:t>
            </a:fld>
            <a:endParaRPr lang="en-US"/>
          </a:p>
        </p:txBody>
      </p:sp>
      <p:cxnSp>
        <p:nvCxnSpPr>
          <p:cNvPr id="11" name="Straight Connector 10">
            <a:extLst>
              <a:ext uri="{FF2B5EF4-FFF2-40B4-BE49-F238E27FC236}">
                <a16:creationId xmlns:a16="http://schemas.microsoft.com/office/drawing/2014/main" xmlns=""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xmlns=""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07515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67DC874-15B5-4338-B7D1-8E393AB4C16E}"/>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4" name="Footer Placeholder 3">
            <a:extLst>
              <a:ext uri="{FF2B5EF4-FFF2-40B4-BE49-F238E27FC236}">
                <a16:creationId xmlns:a16="http://schemas.microsoft.com/office/drawing/2014/main" xmlns=""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59AEEB4-66F8-4008-B616-804FB9D91CF9}"/>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159590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746C975-8FFB-4A4B-9213-774EE3901DE9}"/>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3" name="Footer Placeholder 2">
            <a:extLst>
              <a:ext uri="{FF2B5EF4-FFF2-40B4-BE49-F238E27FC236}">
                <a16:creationId xmlns:a16="http://schemas.microsoft.com/office/drawing/2014/main" xmlns=""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F3FA64C-7966-4D6F-88D7-4B89F2A1DF2C}"/>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333319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ED73B694-B050-45F3-AE6F-A86A129F1C64}"/>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6" name="Footer Placeholder 5">
            <a:extLst>
              <a:ext uri="{FF2B5EF4-FFF2-40B4-BE49-F238E27FC236}">
                <a16:creationId xmlns:a16="http://schemas.microsoft.com/office/drawing/2014/main" xmlns=""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4B973D-F1F7-47BC-996D-6100B7C89520}"/>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3202175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xmlns=""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B198B11C-BB63-49A6-B488-29D4FBF8E107}"/>
              </a:ext>
            </a:extLst>
          </p:cNvPr>
          <p:cNvSpPr>
            <a:spLocks noGrp="1"/>
          </p:cNvSpPr>
          <p:nvPr>
            <p:ph type="dt" sz="half" idx="10"/>
          </p:nvPr>
        </p:nvSpPr>
        <p:spPr/>
        <p:txBody>
          <a:bodyPr/>
          <a:lstStyle/>
          <a:p>
            <a:fld id="{3C2B07E4-CDF9-4C88-A2F3-04620E58224D}" type="datetimeFigureOut">
              <a:rPr lang="en-US" smtClean="0"/>
              <a:pPr/>
              <a:t>5/6/2025</a:t>
            </a:fld>
            <a:endParaRPr lang="en-US"/>
          </a:p>
        </p:txBody>
      </p:sp>
      <p:sp>
        <p:nvSpPr>
          <p:cNvPr id="6" name="Footer Placeholder 5">
            <a:extLst>
              <a:ext uri="{FF2B5EF4-FFF2-40B4-BE49-F238E27FC236}">
                <a16:creationId xmlns:a16="http://schemas.microsoft.com/office/drawing/2014/main" xmlns=""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FB22B8F-7760-41B3-9053-DD90255B9EEE}"/>
              </a:ext>
            </a:extLst>
          </p:cNvPr>
          <p:cNvSpPr>
            <a:spLocks noGrp="1"/>
          </p:cNvSpPr>
          <p:nvPr>
            <p:ph type="sldNum" sz="quarter" idx="12"/>
          </p:nvPr>
        </p:nvSpPr>
        <p:spPr/>
        <p:txBody>
          <a:body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24142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xmlns=""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5/6/2025</a:t>
            </a:fld>
            <a:endParaRPr lang="en-US" dirty="0"/>
          </a:p>
        </p:txBody>
      </p:sp>
      <p:sp>
        <p:nvSpPr>
          <p:cNvPr id="5" name="Footer Placeholder 4">
            <a:extLst>
              <a:ext uri="{FF2B5EF4-FFF2-40B4-BE49-F238E27FC236}">
                <a16:creationId xmlns:a16="http://schemas.microsoft.com/office/drawing/2014/main" xmlns=""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xmlns="" val="978053217"/>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265911B-1E2F-489E-97EF-A15A9299E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119D4F1-CE65-4D74-A168-F27C15F1B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design of flower petals in pastel">
            <a:extLst>
              <a:ext uri="{FF2B5EF4-FFF2-40B4-BE49-F238E27FC236}">
                <a16:creationId xmlns:a16="http://schemas.microsoft.com/office/drawing/2014/main" xmlns="" id="{9B063DC4-8DB5-7AF9-0086-5C93536AF25C}"/>
              </a:ext>
            </a:extLst>
          </p:cNvPr>
          <p:cNvPicPr>
            <a:picLocks noChangeAspect="1"/>
          </p:cNvPicPr>
          <p:nvPr/>
        </p:nvPicPr>
        <p:blipFill rotWithShape="1">
          <a:blip r:embed="rId2">
            <a:alphaModFix amt="50000"/>
          </a:blip>
          <a:srcRect l="20889" r="20890" b="2"/>
          <a:stretch/>
        </p:blipFill>
        <p:spPr>
          <a:xfrm>
            <a:off x="20" y="10"/>
            <a:ext cx="6095979" cy="6857990"/>
          </a:xfrm>
          <a:prstGeom prst="rect">
            <a:avLst/>
          </a:prstGeom>
        </p:spPr>
      </p:pic>
      <p:sp>
        <p:nvSpPr>
          <p:cNvPr id="2" name="Title 1">
            <a:extLst>
              <a:ext uri="{FF2B5EF4-FFF2-40B4-BE49-F238E27FC236}">
                <a16:creationId xmlns:a16="http://schemas.microsoft.com/office/drawing/2014/main" xmlns="" id="{48CB2D95-34EF-3227-3754-2BD70F25A401}"/>
              </a:ext>
            </a:extLst>
          </p:cNvPr>
          <p:cNvSpPr>
            <a:spLocks noGrp="1"/>
          </p:cNvSpPr>
          <p:nvPr>
            <p:ph type="ctrTitle"/>
          </p:nvPr>
        </p:nvSpPr>
        <p:spPr>
          <a:xfrm>
            <a:off x="1028700" y="1025718"/>
            <a:ext cx="4057650" cy="4770783"/>
          </a:xfrm>
        </p:spPr>
        <p:txBody>
          <a:bodyPr vert="horz" lIns="91440" tIns="45720" rIns="91440" bIns="45720" rtlCol="0" anchor="ctr">
            <a:normAutofit fontScale="90000"/>
          </a:bodyPr>
          <a:lstStyle/>
          <a:p>
            <a:pPr marL="0" marR="0" algn="ctr">
              <a:lnSpc>
                <a:spcPct val="110000"/>
              </a:lnSpc>
              <a:spcAft>
                <a:spcPts val="0"/>
              </a:spcAft>
            </a:pPr>
            <a:r>
              <a:rPr lang="en-US" dirty="0">
                <a:solidFill>
                  <a:srgbClr val="FFFFFF"/>
                </a:solidFill>
                <a:effectLst/>
              </a:rPr>
              <a:t>Beyond Infection:</a:t>
            </a:r>
            <a:br>
              <a:rPr lang="en-US" dirty="0">
                <a:solidFill>
                  <a:srgbClr val="FFFFFF"/>
                </a:solidFill>
                <a:effectLst/>
              </a:rPr>
            </a:br>
            <a:r>
              <a:rPr lang="en-US" dirty="0">
                <a:solidFill>
                  <a:srgbClr val="FFFFFF"/>
                </a:solidFill>
                <a:effectLst/>
              </a:rPr>
              <a:t> </a:t>
            </a:r>
            <a:br>
              <a:rPr lang="en-US" dirty="0">
                <a:solidFill>
                  <a:srgbClr val="FFFFFF"/>
                </a:solidFill>
                <a:effectLst/>
              </a:rPr>
            </a:br>
            <a:r>
              <a:rPr lang="en-US" dirty="0">
                <a:solidFill>
                  <a:srgbClr val="FFFFFF"/>
                </a:solidFill>
                <a:effectLst/>
              </a:rPr>
              <a:t>Predicting Mental Health Impacts in Pandemics through Data Analytics</a:t>
            </a:r>
            <a:br>
              <a:rPr lang="en-US" dirty="0">
                <a:solidFill>
                  <a:srgbClr val="FFFFFF"/>
                </a:solidFill>
                <a:effectLst/>
              </a:rPr>
            </a:br>
            <a:endParaRPr lang="en-US" dirty="0">
              <a:solidFill>
                <a:srgbClr val="FFFFFF"/>
              </a:solidFill>
            </a:endParaRPr>
          </a:p>
        </p:txBody>
      </p:sp>
      <p:sp>
        <p:nvSpPr>
          <p:cNvPr id="3" name="Subtitle 2">
            <a:extLst>
              <a:ext uri="{FF2B5EF4-FFF2-40B4-BE49-F238E27FC236}">
                <a16:creationId xmlns:a16="http://schemas.microsoft.com/office/drawing/2014/main" xmlns="" id="{C6833142-DA1E-D6F4-8C7E-ED431836B2FE}"/>
              </a:ext>
            </a:extLst>
          </p:cNvPr>
          <p:cNvSpPr>
            <a:spLocks noGrp="1"/>
          </p:cNvSpPr>
          <p:nvPr>
            <p:ph type="subTitle" idx="1"/>
          </p:nvPr>
        </p:nvSpPr>
        <p:spPr>
          <a:xfrm>
            <a:off x="7179972" y="762000"/>
            <a:ext cx="3825025" cy="5334000"/>
          </a:xfrm>
        </p:spPr>
        <p:txBody>
          <a:bodyPr vert="horz" lIns="91440" tIns="45720" rIns="91440" bIns="45720" rtlCol="0" anchor="ctr">
            <a:normAutofit/>
          </a:bodyPr>
          <a:lstStyle/>
          <a:p>
            <a:endParaRPr lang="en-US" dirty="0"/>
          </a:p>
          <a:p>
            <a:pPr marL="0" marR="0">
              <a:spcBef>
                <a:spcPts val="0"/>
              </a:spcBef>
              <a:spcAft>
                <a:spcPts val="0"/>
              </a:spcAft>
            </a:pPr>
            <a:r>
              <a:rPr lang="en-US" b="1" dirty="0">
                <a:effectLst/>
              </a:rPr>
              <a:t>Mani Sai </a:t>
            </a:r>
            <a:r>
              <a:rPr lang="en-US" b="1" dirty="0" err="1">
                <a:effectLst/>
              </a:rPr>
              <a:t>Deeraj</a:t>
            </a:r>
            <a:r>
              <a:rPr lang="en-US" b="1" dirty="0">
                <a:effectLst/>
              </a:rPr>
              <a:t> </a:t>
            </a:r>
            <a:r>
              <a:rPr lang="en-US" b="1" dirty="0" err="1" smtClean="0">
                <a:effectLst/>
              </a:rPr>
              <a:t>Marru</a:t>
            </a:r>
            <a:endParaRPr lang="en-US" dirty="0"/>
          </a:p>
          <a:p>
            <a:endParaRPr lang="en-US" dirty="0"/>
          </a:p>
        </p:txBody>
      </p:sp>
    </p:spTree>
    <p:extLst>
      <p:ext uri="{BB962C8B-B14F-4D97-AF65-F5344CB8AC3E}">
        <p14:creationId xmlns:p14="http://schemas.microsoft.com/office/powerpoint/2010/main" xmlns="" val="3966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D7DD8518-4289-43CE-9E36-8E7E0D7DDF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8C93A91-3612-52BE-4CAB-80B2FD03D663}"/>
              </a:ext>
            </a:extLst>
          </p:cNvPr>
          <p:cNvSpPr>
            <a:spLocks noGrp="1"/>
          </p:cNvSpPr>
          <p:nvPr>
            <p:ph type="title"/>
          </p:nvPr>
        </p:nvSpPr>
        <p:spPr>
          <a:xfrm>
            <a:off x="565251" y="191499"/>
            <a:ext cx="4991103" cy="1141004"/>
          </a:xfrm>
        </p:spPr>
        <p:txBody>
          <a:bodyPr>
            <a:normAutofit/>
          </a:bodyPr>
          <a:lstStyle/>
          <a:p>
            <a:r>
              <a:rPr lang="en-US" dirty="0"/>
              <a:t>Outlier detection</a:t>
            </a:r>
          </a:p>
        </p:txBody>
      </p:sp>
      <p:sp>
        <p:nvSpPr>
          <p:cNvPr id="3" name="Content Placeholder 2">
            <a:extLst>
              <a:ext uri="{FF2B5EF4-FFF2-40B4-BE49-F238E27FC236}">
                <a16:creationId xmlns:a16="http://schemas.microsoft.com/office/drawing/2014/main" xmlns="" id="{F8CEB425-6B2A-251F-308C-6A0EE2D81571}"/>
              </a:ext>
            </a:extLst>
          </p:cNvPr>
          <p:cNvSpPr>
            <a:spLocks noGrp="1"/>
          </p:cNvSpPr>
          <p:nvPr>
            <p:ph idx="1"/>
          </p:nvPr>
        </p:nvSpPr>
        <p:spPr>
          <a:xfrm>
            <a:off x="159488" y="1332504"/>
            <a:ext cx="6198781" cy="4763496"/>
          </a:xfrm>
        </p:spPr>
        <p:txBody>
          <a:bodyPr>
            <a:normAutofit/>
          </a:bodyPr>
          <a:lstStyle/>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Detecting outlier is also a crucial part of the data analysis project. Outliers indicate data points that are present very far from the other data points. So, having an outlier in our data impacts our analysis and modeling. Sometimes outliers are good and help us in enhancing the results and providing better insights and uncover or understand the patterns.</a:t>
            </a:r>
            <a:r>
              <a:rPr lang="en-US" sz="1600" dirty="0">
                <a:effectLst/>
                <a:latin typeface="Times New Roman" panose="02020603050405020304" pitchFamily="18" charset="0"/>
                <a:cs typeface="Times New Roman" panose="02020603050405020304" pitchFamily="18" charset="0"/>
              </a:rPr>
              <a:t> </a:t>
            </a:r>
          </a:p>
          <a:p>
            <a:pPr algn="just">
              <a:lnSpc>
                <a:spcPct val="120000"/>
              </a:lnSpc>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box plot identifies that there are outliers present in the variables such as Value, Low CI, and High CI. After carefully observing the values in the dataset, we had identified that the values in these 3 variables do not have any outliers and it is just data that has been starting from least value to high value. So, it is not necessary to remove these outliers as removing these outliers may remove the whole data, information and insights related to the Value, High and Low confidence intervals for depression disorder and anxiety disorder. </a:t>
            </a:r>
          </a:p>
          <a:p>
            <a:pPr>
              <a:lnSpc>
                <a:spcPct val="120000"/>
              </a:lnSpc>
            </a:pPr>
            <a:endParaRPr lang="en-US" sz="1300" dirty="0"/>
          </a:p>
        </p:txBody>
      </p:sp>
      <p:pic>
        <p:nvPicPr>
          <p:cNvPr id="4" name="Picture 3" descr="A graph with different colored squares and lines&#10;&#10;Description automatically generated with medium confidence">
            <a:extLst>
              <a:ext uri="{FF2B5EF4-FFF2-40B4-BE49-F238E27FC236}">
                <a16:creationId xmlns:a16="http://schemas.microsoft.com/office/drawing/2014/main" xmlns="" id="{4204BED5-A775-0F5F-70BC-40489B18C6C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6836735" y="2178466"/>
            <a:ext cx="4577976" cy="3479262"/>
          </a:xfrm>
          <a:prstGeom prst="rect">
            <a:avLst/>
          </a:prstGeom>
          <a:noFill/>
        </p:spPr>
      </p:pic>
    </p:spTree>
    <p:extLst>
      <p:ext uri="{BB962C8B-B14F-4D97-AF65-F5344CB8AC3E}">
        <p14:creationId xmlns:p14="http://schemas.microsoft.com/office/powerpoint/2010/main" xmlns="" val="13245466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C8B38D4-9D92-4608-A16B-260E8CC213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007CEC1-E5C8-FEEE-C281-F849C6AAC1E8}"/>
              </a:ext>
            </a:extLst>
          </p:cNvPr>
          <p:cNvSpPr>
            <a:spLocks noGrp="1"/>
          </p:cNvSpPr>
          <p:nvPr>
            <p:ph type="title"/>
          </p:nvPr>
        </p:nvSpPr>
        <p:spPr>
          <a:xfrm>
            <a:off x="1524000" y="762001"/>
            <a:ext cx="9144000" cy="869092"/>
          </a:xfrm>
        </p:spPr>
        <p:txBody>
          <a:bodyPr>
            <a:normAutofit/>
          </a:bodyPr>
          <a:lstStyle/>
          <a:p>
            <a:pPr algn="ctr"/>
            <a:r>
              <a:rPr lang="en-US" dirty="0"/>
              <a:t>Data visualization</a:t>
            </a:r>
            <a:endParaRPr lang="en-US"/>
          </a:p>
        </p:txBody>
      </p:sp>
      <p:graphicFrame>
        <p:nvGraphicFramePr>
          <p:cNvPr id="5" name="Content Placeholder 2">
            <a:extLst>
              <a:ext uri="{FF2B5EF4-FFF2-40B4-BE49-F238E27FC236}">
                <a16:creationId xmlns:a16="http://schemas.microsoft.com/office/drawing/2014/main" xmlns="" id="{A52FEF24-1DE6-82EB-04C0-D1FABEAEA822}"/>
              </a:ext>
            </a:extLst>
          </p:cNvPr>
          <p:cNvGraphicFramePr>
            <a:graphicFrameLocks noGrp="1"/>
          </p:cNvGraphicFramePr>
          <p:nvPr>
            <p:ph idx="1"/>
            <p:extLst>
              <p:ext uri="{D42A27DB-BD31-4B8C-83A1-F6EECF244321}">
                <p14:modId xmlns:p14="http://schemas.microsoft.com/office/powerpoint/2010/main" xmlns="" val="2679431198"/>
              </p:ext>
            </p:extLst>
          </p:nvPr>
        </p:nvGraphicFramePr>
        <p:xfrm>
          <a:off x="1430338" y="2286000"/>
          <a:ext cx="9237662"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261707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669F72C-E3FB-4C48-AEBD-AF7AC0D749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FDE77F2-18D0-49FF-860C-62E2AC424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54E7611-FC3C-B7A9-1EEA-AEAD584CC513}"/>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CORRELATION ANALYSIS</a:t>
            </a:r>
          </a:p>
        </p:txBody>
      </p:sp>
      <p:sp>
        <p:nvSpPr>
          <p:cNvPr id="3" name="Content Placeholder 2">
            <a:extLst>
              <a:ext uri="{FF2B5EF4-FFF2-40B4-BE49-F238E27FC236}">
                <a16:creationId xmlns:a16="http://schemas.microsoft.com/office/drawing/2014/main" xmlns="" id="{02F0B403-7677-390E-0E7E-FC649E71C4DE}"/>
              </a:ext>
            </a:extLst>
          </p:cNvPr>
          <p:cNvSpPr>
            <a:spLocks noGrp="1"/>
          </p:cNvSpPr>
          <p:nvPr>
            <p:ph idx="1"/>
          </p:nvPr>
        </p:nvSpPr>
        <p:spPr>
          <a:xfrm>
            <a:off x="6172532" y="88715"/>
            <a:ext cx="5937951" cy="4121777"/>
          </a:xfrm>
        </p:spPr>
        <p:txBody>
          <a:bodyPr anchor="ctr">
            <a:noAutofit/>
          </a:bodyPr>
          <a:lstStyle/>
          <a:p>
            <a:pPr>
              <a:lnSpc>
                <a:spcPct val="120000"/>
              </a:lnSpc>
            </a:pPr>
            <a:r>
              <a:rPr lang="en-US" sz="1400" dirty="0">
                <a:effectLst/>
                <a:latin typeface="Times New Roman" panose="02020603050405020304" pitchFamily="18" charset="0"/>
                <a:ea typeface="Times New Roman" panose="02020603050405020304" pitchFamily="18" charset="0"/>
              </a:rPr>
              <a:t>Correlation Analysis is very important to know the correlation or linear relationship between the variables. As we have 24 variables after performing data transformation, it is very important to know the relationship between these variables as we are performing analysis on these variables. Correlation can be performed on both numerical and categorical variables, but usually it is mainly performed to find the strength and relationship between the numerical variables. We can also perform correlation analysis on categorical variables but using Chi-Square test.</a:t>
            </a:r>
          </a:p>
          <a:p>
            <a:pPr>
              <a:lnSpc>
                <a:spcPct val="120000"/>
              </a:lnSpc>
            </a:pPr>
            <a:r>
              <a:rPr lang="en-US" sz="1400" dirty="0">
                <a:effectLst/>
                <a:latin typeface="Times New Roman" panose="02020603050405020304" pitchFamily="18" charset="0"/>
                <a:ea typeface="Times New Roman" panose="02020603050405020304" pitchFamily="18" charset="0"/>
              </a:rPr>
              <a:t>The correlation plot suggests that Phase and Time period, Low CI and High CI, and Time Period and Year have strong positive correlation between each other. </a:t>
            </a:r>
          </a:p>
          <a:p>
            <a:pPr>
              <a:lnSpc>
                <a:spcPct val="120000"/>
              </a:lnSpc>
            </a:pPr>
            <a:r>
              <a:rPr lang="en-US" sz="1400" dirty="0">
                <a:effectLst/>
                <a:latin typeface="Times New Roman" panose="02020603050405020304" pitchFamily="18" charset="0"/>
                <a:ea typeface="Times New Roman" panose="02020603050405020304" pitchFamily="18" charset="0"/>
              </a:rPr>
              <a:t>The table indicates that the ‘By Age’ and ‘By State’, ‘By Race/Hispanic ethnicity’ and ‘By State’, ‘By Sex’ and ‘By State’ are strongly correlated with each other.</a:t>
            </a:r>
          </a:p>
        </p:txBody>
      </p:sp>
      <p:pic>
        <p:nvPicPr>
          <p:cNvPr id="4" name="Picture 3" descr="A screenshot of a computer&#10;&#10;Description automatically generated">
            <a:extLst>
              <a:ext uri="{FF2B5EF4-FFF2-40B4-BE49-F238E27FC236}">
                <a16:creationId xmlns:a16="http://schemas.microsoft.com/office/drawing/2014/main" xmlns="" id="{3BD1F733-42CF-F71B-9E9A-913A10D22DBE}"/>
              </a:ext>
            </a:extLst>
          </p:cNvPr>
          <p:cNvPicPr>
            <a:picLocks noChangeAspect="1"/>
          </p:cNvPicPr>
          <p:nvPr/>
        </p:nvPicPr>
        <p:blipFill>
          <a:blip r:embed="rId2"/>
          <a:stretch>
            <a:fillRect/>
          </a:stretch>
        </p:blipFill>
        <p:spPr>
          <a:xfrm>
            <a:off x="6172533" y="4299207"/>
            <a:ext cx="2803946" cy="221855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xmlns="" id="{54D724BE-18CC-8315-F576-891BB411C133}"/>
              </a:ext>
            </a:extLst>
          </p:cNvPr>
          <p:cNvPicPr>
            <a:picLocks noChangeAspect="1"/>
          </p:cNvPicPr>
          <p:nvPr/>
        </p:nvPicPr>
        <p:blipFill>
          <a:blip r:embed="rId3"/>
          <a:stretch>
            <a:fillRect/>
          </a:stretch>
        </p:blipFill>
        <p:spPr>
          <a:xfrm>
            <a:off x="9305133" y="4210492"/>
            <a:ext cx="2803946" cy="2307266"/>
          </a:xfrm>
          <a:prstGeom prst="rect">
            <a:avLst/>
          </a:prstGeom>
        </p:spPr>
      </p:pic>
    </p:spTree>
    <p:extLst>
      <p:ext uri="{BB962C8B-B14F-4D97-AF65-F5344CB8AC3E}">
        <p14:creationId xmlns:p14="http://schemas.microsoft.com/office/powerpoint/2010/main" xmlns="" val="424458511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027DD1-A31E-4BED-83B8-ED31F386F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1C2FB6-1414-4D9D-BE7A-1FF2A7AAE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1266275" y="1056142"/>
            <a:ext cx="4827799" cy="1034217"/>
          </a:xfrm>
        </p:spPr>
        <p:txBody>
          <a:bodyPr>
            <a:normAutofit/>
          </a:bodyPr>
          <a:lstStyle/>
          <a:p>
            <a:pPr>
              <a:lnSpc>
                <a:spcPct val="110000"/>
              </a:lnSpc>
            </a:pPr>
            <a:r>
              <a:rPr lang="en-US" sz="1500" kern="0" dirty="0">
                <a:solidFill>
                  <a:schemeClr val="bg1"/>
                </a:solidFill>
                <a:effectLst/>
                <a:latin typeface="Times New Roman" panose="02020603050405020304" pitchFamily="18" charset="0"/>
                <a:ea typeface="Times New Roman" panose="02020603050405020304" pitchFamily="18" charset="0"/>
              </a:rPr>
              <a:t>In which age range are anxiety and depression disorders most common?</a:t>
            </a:r>
            <a:r>
              <a:rPr lang="en-US" sz="1500" dirty="0">
                <a:solidFill>
                  <a:schemeClr val="bg1"/>
                </a:solidFill>
                <a:effectLst/>
              </a:rPr>
              <a:t> </a:t>
            </a:r>
            <a:endParaRPr lang="en-US" sz="1500" dirty="0">
              <a:solidFill>
                <a:schemeClr val="bg1"/>
              </a:solidFill>
            </a:endParaRP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1266275" y="2218544"/>
            <a:ext cx="4829725" cy="3218760"/>
          </a:xfrm>
        </p:spPr>
        <p:txBody>
          <a:bodyPr>
            <a:normAutofit fontScale="92500"/>
          </a:bodyPr>
          <a:lstStyle/>
          <a:p>
            <a:pPr algn="just">
              <a:lnSpc>
                <a:spcPct val="120000"/>
              </a:lnSpc>
            </a:pPr>
            <a:r>
              <a:rPr lang="en-US" kern="0" dirty="0">
                <a:solidFill>
                  <a:schemeClr val="bg1"/>
                </a:solidFill>
                <a:effectLst/>
                <a:latin typeface="Times New Roman" panose="02020603050405020304" pitchFamily="18" charset="0"/>
                <a:ea typeface="Times New Roman" panose="02020603050405020304" pitchFamily="18" charset="0"/>
              </a:rPr>
              <a:t>This bar chart indicates that the people between the ages 18-29 years are the most common ones to have anxiety and depressive disorders and people who are 80 years of age and above are least likely to have anxiety and depressive disorders. Even the visualization indicates that the lesser the age group, the more percentage of people likely to have anxiety and depressive disorder and the more the age groups the lesser they have these disorders and are mentally healthy enough.</a:t>
            </a:r>
            <a:r>
              <a:rPr lang="en-US" dirty="0">
                <a:solidFill>
                  <a:schemeClr val="bg1"/>
                </a:solidFill>
                <a:effectLst/>
              </a:rPr>
              <a:t> </a:t>
            </a:r>
            <a:endParaRPr lang="en-US" dirty="0">
              <a:solidFill>
                <a:schemeClr val="bg1"/>
              </a:solidFill>
            </a:endParaRPr>
          </a:p>
        </p:txBody>
      </p:sp>
      <p:pic>
        <p:nvPicPr>
          <p:cNvPr id="4" name="Picture 3" descr="A graph of a number of people&#10;&#10;Description automatically generated">
            <a:extLst>
              <a:ext uri="{FF2B5EF4-FFF2-40B4-BE49-F238E27FC236}">
                <a16:creationId xmlns:a16="http://schemas.microsoft.com/office/drawing/2014/main" xmlns="" id="{9FB6F3C8-B5E8-67AD-0D41-060B481AC9B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6400182" y="2340951"/>
            <a:ext cx="4827799" cy="2911533"/>
          </a:xfrm>
          <a:prstGeom prst="rect">
            <a:avLst/>
          </a:prstGeom>
          <a:noFill/>
        </p:spPr>
      </p:pic>
    </p:spTree>
    <p:extLst>
      <p:ext uri="{BB962C8B-B14F-4D97-AF65-F5344CB8AC3E}">
        <p14:creationId xmlns:p14="http://schemas.microsoft.com/office/powerpoint/2010/main" xmlns="" val="1661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027DD1-A31E-4BED-83B8-ED31F386F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1C2FB6-1414-4D9D-BE7A-1FF2A7AAE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978041" y="950122"/>
            <a:ext cx="8998687" cy="988275"/>
          </a:xfrm>
        </p:spPr>
        <p:txBody>
          <a:bodyPr>
            <a:normAutofit/>
          </a:bodyPr>
          <a:lstStyle/>
          <a:p>
            <a:pPr>
              <a:lnSpc>
                <a:spcPct val="110000"/>
              </a:lnSpc>
            </a:pPr>
            <a:r>
              <a:rPr lang="en-US" sz="1800" kern="0" dirty="0">
                <a:solidFill>
                  <a:schemeClr val="bg1"/>
                </a:solidFill>
                <a:effectLst/>
                <a:latin typeface="Times New Roman" panose="02020603050405020304" pitchFamily="18" charset="0"/>
                <a:ea typeface="Times New Roman" panose="02020603050405020304" pitchFamily="18" charset="0"/>
              </a:rPr>
              <a:t>How does the pandemic’s pattern of anxiety and depression disorders evolve over time? </a:t>
            </a:r>
            <a:endParaRPr lang="en-US" sz="1500" dirty="0">
              <a:solidFill>
                <a:schemeClr val="bg1"/>
              </a:solidFill>
            </a:endParaRP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978041" y="2033730"/>
            <a:ext cx="4666434" cy="3380010"/>
          </a:xfrm>
        </p:spPr>
        <p:txBody>
          <a:bodyPr>
            <a:normAutofit fontScale="92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This line chart indicates that during the start of the pandemic the anxiety and depression disorders are around 20% to 30%, whereas during the peak stage of the pandemic the percentage is in between 25% to 40%, in current year, the percentage of anxiety and depression disorders had a substantial dip which is between 10% and 20%. In addition to that, the line chart also indicates that the symptoms of anxiety disorder are more commonly seen in the people rather than symptoms of depressive disorder over the time. </a:t>
            </a:r>
            <a:endParaRPr lang="en-US" sz="1400" dirty="0">
              <a:solidFill>
                <a:schemeClr val="bg1"/>
              </a:solidFill>
            </a:endParaRPr>
          </a:p>
        </p:txBody>
      </p:sp>
      <p:pic>
        <p:nvPicPr>
          <p:cNvPr id="5" name="Picture 4" descr="A graph of different colored lines&#10;&#10;Description automatically generated">
            <a:extLst>
              <a:ext uri="{FF2B5EF4-FFF2-40B4-BE49-F238E27FC236}">
                <a16:creationId xmlns:a16="http://schemas.microsoft.com/office/drawing/2014/main" xmlns="" id="{CDAFA629-1AE2-C909-D19D-1285F33410A9}"/>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644475" y="2033730"/>
            <a:ext cx="5781675" cy="3606165"/>
          </a:xfrm>
          <a:prstGeom prst="rect">
            <a:avLst/>
          </a:prstGeom>
          <a:noFill/>
          <a:ln>
            <a:noFill/>
          </a:ln>
        </p:spPr>
      </p:pic>
    </p:spTree>
    <p:extLst>
      <p:ext uri="{BB962C8B-B14F-4D97-AF65-F5344CB8AC3E}">
        <p14:creationId xmlns:p14="http://schemas.microsoft.com/office/powerpoint/2010/main" xmlns="" val="390210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027DD1-A31E-4BED-83B8-ED31F386F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1C2FB6-1414-4D9D-BE7A-1FF2A7AAE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993980" y="992500"/>
            <a:ext cx="9149829" cy="1034217"/>
          </a:xfrm>
        </p:spPr>
        <p:txBody>
          <a:bodyPr>
            <a:normAutofit fontScale="90000"/>
          </a:bodyPr>
          <a:lstStyle/>
          <a:p>
            <a:pPr marR="0" lvl="0">
              <a:lnSpc>
                <a:spcPct val="200000"/>
              </a:lnSpc>
              <a:spcBef>
                <a:spcPts val="0"/>
              </a:spcBef>
              <a:spcAft>
                <a:spcPts val="0"/>
              </a:spcAft>
            </a:pPr>
            <a:r>
              <a:rPr lang="en-US" sz="1800" dirty="0">
                <a:solidFill>
                  <a:schemeClr val="bg1"/>
                </a:solidFill>
                <a:effectLst/>
                <a:latin typeface="Times New Roman" panose="02020603050405020304" pitchFamily="18" charset="0"/>
                <a:ea typeface="Times New Roman" panose="02020603050405020304" pitchFamily="18" charset="0"/>
              </a:rPr>
              <a:t>Do any states or areas have greater than average prevalence of these disorders? </a:t>
            </a: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779158" y="2026717"/>
            <a:ext cx="4666434" cy="3410585"/>
          </a:xfrm>
        </p:spPr>
        <p:txBody>
          <a:bodyPr>
            <a:normAutofit fontScale="92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This bar chart indicates that the national average percentage of these disorders is 28.62% and there are 23 states from 50 states in the United States that have greater than or equal to average prevalence of the anxiety and depression disorders. To be precise, among all these 23 states, Louisiana is the top state that has people who have the symptoms of anxiety and depression disorders the most with 34%, Mississippi being the second top with 33%  and Nevada in the top three with 32% approximately.</a:t>
            </a:r>
            <a:r>
              <a:rPr lang="en-US" sz="1400" dirty="0">
                <a:solidFill>
                  <a:schemeClr val="bg1"/>
                </a:solidFill>
                <a:effectLst/>
              </a:rPr>
              <a:t> </a:t>
            </a:r>
            <a:endParaRPr lang="en-US" sz="1400" dirty="0">
              <a:solidFill>
                <a:schemeClr val="bg1"/>
              </a:solidFill>
            </a:endParaRPr>
          </a:p>
        </p:txBody>
      </p:sp>
      <p:pic>
        <p:nvPicPr>
          <p:cNvPr id="5" name="Picture 4" descr="A graph of a graph with different colors&#10;&#10;Description automatically generated with medium confidence">
            <a:extLst>
              <a:ext uri="{FF2B5EF4-FFF2-40B4-BE49-F238E27FC236}">
                <a16:creationId xmlns:a16="http://schemas.microsoft.com/office/drawing/2014/main" xmlns="" id="{AEF13C4D-0276-DE75-6C32-6BD4CC627C26}"/>
              </a:ext>
            </a:extLst>
          </p:cNvPr>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5445592" y="2407718"/>
            <a:ext cx="5924550" cy="3029585"/>
          </a:xfrm>
          <a:prstGeom prst="rect">
            <a:avLst/>
          </a:prstGeom>
          <a:noFill/>
          <a:ln>
            <a:noFill/>
          </a:ln>
        </p:spPr>
      </p:pic>
    </p:spTree>
    <p:extLst>
      <p:ext uri="{BB962C8B-B14F-4D97-AF65-F5344CB8AC3E}">
        <p14:creationId xmlns:p14="http://schemas.microsoft.com/office/powerpoint/2010/main" xmlns="" val="72266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EED5540-64E5-4258-ABA4-753F07B71B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B1C3281D-A46F-4842-9340-4CBC29E1B26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ample being pipetted into a petri dish">
            <a:extLst>
              <a:ext uri="{FF2B5EF4-FFF2-40B4-BE49-F238E27FC236}">
                <a16:creationId xmlns:a16="http://schemas.microsoft.com/office/drawing/2014/main" xmlns="" id="{50FD123D-1664-970E-9278-D7D96D17C92A}"/>
              </a:ext>
            </a:extLst>
          </p:cNvPr>
          <p:cNvPicPr>
            <a:picLocks noChangeAspect="1"/>
          </p:cNvPicPr>
          <p:nvPr/>
        </p:nvPicPr>
        <p:blipFill rotWithShape="1">
          <a:blip r:embed="rId2">
            <a:alphaModFix amt="50000"/>
          </a:blip>
          <a:srcRect t="17929" b="6820"/>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D76DF0D4-339C-A103-320F-ED9B8E2AECB2}"/>
              </a:ext>
            </a:extLst>
          </p:cNvPr>
          <p:cNvSpPr>
            <a:spLocks noGrp="1"/>
          </p:cNvSpPr>
          <p:nvPr>
            <p:ph type="title"/>
          </p:nvPr>
        </p:nvSpPr>
        <p:spPr>
          <a:xfrm>
            <a:off x="2238258" y="1424473"/>
            <a:ext cx="7714388" cy="2850146"/>
          </a:xfrm>
        </p:spPr>
        <p:txBody>
          <a:bodyPr vert="horz" lIns="91440" tIns="45720" rIns="91440" bIns="45720" rtlCol="0" anchor="b">
            <a:normAutofit/>
          </a:bodyPr>
          <a:lstStyle/>
          <a:p>
            <a:pPr algn="ctr"/>
            <a:r>
              <a:rPr lang="en-US"/>
              <a:t>Analysis - Machine learning</a:t>
            </a:r>
          </a:p>
        </p:txBody>
      </p:sp>
      <p:cxnSp>
        <p:nvCxnSpPr>
          <p:cNvPr id="12" name="Straight Connector 11">
            <a:extLst>
              <a:ext uri="{FF2B5EF4-FFF2-40B4-BE49-F238E27FC236}">
                <a16:creationId xmlns:a16="http://schemas.microsoft.com/office/drawing/2014/main" xmlns="" id="{D4EDB048-C82F-4E9B-BCE9-3D1DBE5D59C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677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027DD1-A31E-4BED-83B8-ED31F386F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1C2FB6-1414-4D9D-BE7A-1FF2A7AAE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898100" y="762000"/>
            <a:ext cx="10391947" cy="1202760"/>
          </a:xfrm>
        </p:spPr>
        <p:txBody>
          <a:bodyPr>
            <a:normAutofit/>
          </a:bodyPr>
          <a:lstStyle/>
          <a:p>
            <a:pPr marR="0" lvl="0">
              <a:lnSpc>
                <a:spcPct val="200000"/>
              </a:lnSpc>
              <a:spcBef>
                <a:spcPts val="0"/>
              </a:spcBef>
              <a:spcAft>
                <a:spcPts val="0"/>
              </a:spcAft>
            </a:pPr>
            <a:r>
              <a:rPr lang="en-US" sz="1200" b="1" kern="0" dirty="0">
                <a:solidFill>
                  <a:schemeClr val="bg1"/>
                </a:solidFill>
                <a:effectLst/>
                <a:latin typeface="Times New Roman" panose="02020603050405020304" pitchFamily="18" charset="0"/>
                <a:ea typeface="Times New Roman" panose="02020603050405020304" pitchFamily="18" charset="0"/>
              </a:rPr>
              <a:t>Predicting the strongest factors among age, disability, gender, and race for developing anxiety and depressive disorders during different stages of the COVID-19 pandemic?</a:t>
            </a:r>
            <a:r>
              <a:rPr lang="en-US" sz="1200" dirty="0">
                <a:solidFill>
                  <a:schemeClr val="bg1"/>
                </a:solidFill>
                <a:effectLst/>
              </a:rPr>
              <a:t> </a:t>
            </a:r>
            <a:endParaRPr lang="en-US" sz="1200" dirty="0">
              <a:solidFill>
                <a:schemeClr val="bg1"/>
              </a:solidFill>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898244" y="2041590"/>
            <a:ext cx="4967080" cy="3977579"/>
          </a:xfrm>
        </p:spPr>
        <p:txBody>
          <a:bodyPr>
            <a:normAutofit fontScale="85000" lnSpcReduction="1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random forest model for depressive disorder and anxiety disorder are 67.69% and 66.10% respectively which is a good indicator that our model is performing well. But the overall combined accuracy of random forest model is 33.79% which is very low, and it indicates that the complexity of the model in predicting both the target variables as each label is low.</a:t>
            </a:r>
            <a:r>
              <a:rPr lang="en-US" sz="1400" dirty="0">
                <a:solidFill>
                  <a:schemeClr val="bg1"/>
                </a:solidFill>
                <a:effectLst/>
              </a:rPr>
              <a:t> </a:t>
            </a:r>
            <a:endParaRPr lang="en-US" sz="1400" dirty="0">
              <a:solidFill>
                <a:schemeClr val="bg1"/>
              </a:solidFill>
            </a:endParaRPr>
          </a:p>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decision tree for anxiety disorder is 66% which is a good indicator that our model is performing well. For the Anxiety order class, we got a precision value of 0.66 which suggests that the model is correctly predicting the positive class. The recall value of 1.00 suggests that the recall value is very high and indicates that the random forest is identifying all the actual instances of the depressive order successfully.</a:t>
            </a:r>
            <a:r>
              <a:rPr lang="en-US" sz="1400" dirty="0">
                <a:solidFill>
                  <a:schemeClr val="bg1"/>
                </a:solidFill>
                <a:effectLst/>
              </a:rPr>
              <a:t> </a:t>
            </a:r>
            <a:endParaRPr lang="en-US" sz="1400" dirty="0">
              <a:solidFill>
                <a:schemeClr val="bg1"/>
              </a:solidFill>
            </a:endParaRPr>
          </a:p>
        </p:txBody>
      </p:sp>
      <p:pic>
        <p:nvPicPr>
          <p:cNvPr id="4" name="Picture 3" descr="A screenshot of a computer&#10;&#10;Description automatically generated">
            <a:extLst>
              <a:ext uri="{FF2B5EF4-FFF2-40B4-BE49-F238E27FC236}">
                <a16:creationId xmlns:a16="http://schemas.microsoft.com/office/drawing/2014/main" xmlns="" id="{2177BB3A-20EE-5AE6-C5D8-D2238AB88E18}"/>
              </a:ext>
            </a:extLst>
          </p:cNvPr>
          <p:cNvPicPr>
            <a:picLocks noChangeAspect="1"/>
          </p:cNvPicPr>
          <p:nvPr/>
        </p:nvPicPr>
        <p:blipFill>
          <a:blip r:embed="rId2"/>
          <a:stretch>
            <a:fillRect/>
          </a:stretch>
        </p:blipFill>
        <p:spPr>
          <a:xfrm>
            <a:off x="6326677" y="2668066"/>
            <a:ext cx="4320167" cy="987515"/>
          </a:xfrm>
          <a:prstGeom prst="rect">
            <a:avLst/>
          </a:prstGeom>
        </p:spPr>
      </p:pic>
      <p:pic>
        <p:nvPicPr>
          <p:cNvPr id="8" name="Picture 7" descr="A black and white text with black text&#10;&#10;Description automatically generated with medium confidence">
            <a:extLst>
              <a:ext uri="{FF2B5EF4-FFF2-40B4-BE49-F238E27FC236}">
                <a16:creationId xmlns:a16="http://schemas.microsoft.com/office/drawing/2014/main" xmlns="" id="{4241248B-7F19-E0E0-5186-8FF266D55913}"/>
              </a:ext>
            </a:extLst>
          </p:cNvPr>
          <p:cNvPicPr>
            <a:picLocks noChangeAspect="1"/>
          </p:cNvPicPr>
          <p:nvPr/>
        </p:nvPicPr>
        <p:blipFill>
          <a:blip r:embed="rId3"/>
          <a:stretch>
            <a:fillRect/>
          </a:stretch>
        </p:blipFill>
        <p:spPr>
          <a:xfrm>
            <a:off x="5714114" y="4189934"/>
            <a:ext cx="2781300" cy="1092200"/>
          </a:xfrm>
          <a:prstGeom prst="rect">
            <a:avLst/>
          </a:prstGeom>
        </p:spPr>
      </p:pic>
      <p:pic>
        <p:nvPicPr>
          <p:cNvPr id="12" name="Picture 11" descr="A white background with black text&#10;&#10;Description automatically generated">
            <a:extLst>
              <a:ext uri="{FF2B5EF4-FFF2-40B4-BE49-F238E27FC236}">
                <a16:creationId xmlns:a16="http://schemas.microsoft.com/office/drawing/2014/main" xmlns="" id="{6A6ABB48-ECBF-EE63-1549-7578CE9EBC6E}"/>
              </a:ext>
            </a:extLst>
          </p:cNvPr>
          <p:cNvPicPr>
            <a:picLocks noChangeAspect="1"/>
          </p:cNvPicPr>
          <p:nvPr/>
        </p:nvPicPr>
        <p:blipFill>
          <a:blip r:embed="rId4"/>
          <a:stretch>
            <a:fillRect/>
          </a:stretch>
        </p:blipFill>
        <p:spPr>
          <a:xfrm>
            <a:off x="8381747" y="4189934"/>
            <a:ext cx="2908300" cy="1104900"/>
          </a:xfrm>
          <a:prstGeom prst="rect">
            <a:avLst/>
          </a:prstGeom>
        </p:spPr>
      </p:pic>
    </p:spTree>
    <p:extLst>
      <p:ext uri="{BB962C8B-B14F-4D97-AF65-F5344CB8AC3E}">
        <p14:creationId xmlns:p14="http://schemas.microsoft.com/office/powerpoint/2010/main" xmlns="" val="132173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6A027DD1-A31E-4BED-83B8-ED31F386F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961C2FB6-1414-4D9D-BE7A-1FF2A7AAEC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1999" y="762000"/>
            <a:ext cx="10664151" cy="5334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809638" y="951485"/>
            <a:ext cx="10391947" cy="939800"/>
          </a:xfrm>
        </p:spPr>
        <p:txBody>
          <a:bodyPr>
            <a:normAutofit/>
          </a:bodyPr>
          <a:lstStyle/>
          <a:p>
            <a:pPr marR="0" lvl="0">
              <a:lnSpc>
                <a:spcPct val="200000"/>
              </a:lnSpc>
              <a:spcBef>
                <a:spcPts val="0"/>
              </a:spcBef>
              <a:spcAft>
                <a:spcPts val="0"/>
              </a:spcAft>
            </a:pPr>
            <a:r>
              <a:rPr lang="en-US" sz="12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Predicting the likelihood of anxiety and depressive disorder based on the factors such as season and region.</a:t>
            </a:r>
            <a:r>
              <a:rPr lang="en-US" sz="1200" dirty="0">
                <a:solidFill>
                  <a:schemeClr val="bg1"/>
                </a:solidFill>
                <a:effectLst/>
                <a:latin typeface="Times New Roman" panose="02020603050405020304" pitchFamily="18" charset="0"/>
                <a:cs typeface="Times New Roman" panose="02020603050405020304" pitchFamily="18" charset="0"/>
              </a:rPr>
              <a:t> </a:t>
            </a:r>
            <a:endParaRPr lang="en-US" sz="12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809638" y="2080769"/>
            <a:ext cx="4666434" cy="3660463"/>
          </a:xfrm>
        </p:spPr>
        <p:txBody>
          <a:bodyPr>
            <a:normAutofit fontScale="77500" lnSpcReduction="20000"/>
          </a:bodyPr>
          <a:lstStyle/>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random forest model for depressive disorder and anxiety disorder are 67.69% and 66.10% respectively which is a good indicator that our model is performing well. But the overall combined accuracy of random forest model is 33.79% which is very low, and it indicates that the complexity of the model in predicting both the target variables as each label is low.</a:t>
            </a:r>
            <a:r>
              <a:rPr lang="en-US" sz="1400" dirty="0">
                <a:solidFill>
                  <a:schemeClr val="bg1"/>
                </a:solidFill>
                <a:effectLst/>
              </a:rPr>
              <a:t> </a:t>
            </a:r>
          </a:p>
          <a:p>
            <a:pPr algn="just">
              <a:lnSpc>
                <a:spcPct val="120000"/>
              </a:lnSpc>
            </a:pPr>
            <a:r>
              <a:rPr lang="en-US" sz="1800" kern="0" dirty="0">
                <a:solidFill>
                  <a:schemeClr val="bg1"/>
                </a:solidFill>
                <a:effectLst/>
                <a:latin typeface="Times New Roman" panose="02020603050405020304" pitchFamily="18" charset="0"/>
                <a:ea typeface="Times New Roman" panose="02020603050405020304" pitchFamily="18" charset="0"/>
              </a:rPr>
              <a:t>The accuracy of the decision tree for anxiety disorder is 66% which is a good indicator that our model is performing well. For the Anxiety order class, we got a precision value of 0.66 which suggests that the model is correctly predicting the positive class. The recall value of 1.00 suggests that the recall value is very high and indicates that the random forest is identifying all the actual instances of the depressive order successfully.</a:t>
            </a:r>
            <a:r>
              <a:rPr lang="en-US" sz="1400" dirty="0">
                <a:solidFill>
                  <a:schemeClr val="bg1"/>
                </a:solidFill>
                <a:effectLst/>
              </a:rPr>
              <a:t> </a:t>
            </a:r>
            <a:endParaRPr lang="en-US" sz="1400" dirty="0">
              <a:solidFill>
                <a:schemeClr val="bg1"/>
              </a:solidFill>
            </a:endParaRPr>
          </a:p>
          <a:p>
            <a:pPr algn="just">
              <a:lnSpc>
                <a:spcPct val="120000"/>
              </a:lnSpc>
            </a:pPr>
            <a:endParaRPr lang="en-US" sz="1400" dirty="0">
              <a:solidFill>
                <a:schemeClr val="bg1"/>
              </a:solidFill>
            </a:endParaRPr>
          </a:p>
          <a:p>
            <a:pPr marL="0" indent="0" algn="just">
              <a:lnSpc>
                <a:spcPct val="120000"/>
              </a:lnSpc>
              <a:buNone/>
            </a:pPr>
            <a:endParaRPr lang="en-US" sz="1400" dirty="0">
              <a:solidFill>
                <a:schemeClr val="bg1"/>
              </a:solidFill>
            </a:endParaRPr>
          </a:p>
        </p:txBody>
      </p:sp>
      <p:pic>
        <p:nvPicPr>
          <p:cNvPr id="5" name="Picture 4" descr="A screenshot of a computer&#10;&#10;Description automatically generated">
            <a:extLst>
              <a:ext uri="{FF2B5EF4-FFF2-40B4-BE49-F238E27FC236}">
                <a16:creationId xmlns:a16="http://schemas.microsoft.com/office/drawing/2014/main" xmlns="" id="{1B725614-B2FD-304E-1E84-19958DB380FA}"/>
              </a:ext>
            </a:extLst>
          </p:cNvPr>
          <p:cNvPicPr>
            <a:picLocks noChangeAspect="1"/>
          </p:cNvPicPr>
          <p:nvPr/>
        </p:nvPicPr>
        <p:blipFill>
          <a:blip r:embed="rId2"/>
          <a:stretch>
            <a:fillRect/>
          </a:stretch>
        </p:blipFill>
        <p:spPr>
          <a:xfrm>
            <a:off x="6147793" y="2726760"/>
            <a:ext cx="4320167" cy="987515"/>
          </a:xfrm>
          <a:prstGeom prst="rect">
            <a:avLst/>
          </a:prstGeom>
        </p:spPr>
      </p:pic>
      <p:pic>
        <p:nvPicPr>
          <p:cNvPr id="13" name="Picture 12" descr="A white background with black text&#10;&#10;Description automatically generated">
            <a:extLst>
              <a:ext uri="{FF2B5EF4-FFF2-40B4-BE49-F238E27FC236}">
                <a16:creationId xmlns:a16="http://schemas.microsoft.com/office/drawing/2014/main" xmlns="" id="{8FE26584-97AD-026D-3C2C-FC5E09C0A239}"/>
              </a:ext>
            </a:extLst>
          </p:cNvPr>
          <p:cNvPicPr>
            <a:picLocks noChangeAspect="1"/>
          </p:cNvPicPr>
          <p:nvPr/>
        </p:nvPicPr>
        <p:blipFill>
          <a:blip r:embed="rId3"/>
          <a:stretch>
            <a:fillRect/>
          </a:stretch>
        </p:blipFill>
        <p:spPr>
          <a:xfrm>
            <a:off x="5476072" y="4320725"/>
            <a:ext cx="3429000" cy="939800"/>
          </a:xfrm>
          <a:prstGeom prst="rect">
            <a:avLst/>
          </a:prstGeom>
        </p:spPr>
      </p:pic>
      <p:pic>
        <p:nvPicPr>
          <p:cNvPr id="15" name="Picture 14" descr="A white background with black text&#10;&#10;Description automatically generated">
            <a:extLst>
              <a:ext uri="{FF2B5EF4-FFF2-40B4-BE49-F238E27FC236}">
                <a16:creationId xmlns:a16="http://schemas.microsoft.com/office/drawing/2014/main" xmlns="" id="{12EF8A3D-F04A-03EC-3E79-EEED8C762807}"/>
              </a:ext>
            </a:extLst>
          </p:cNvPr>
          <p:cNvPicPr>
            <a:picLocks noChangeAspect="1"/>
          </p:cNvPicPr>
          <p:nvPr/>
        </p:nvPicPr>
        <p:blipFill>
          <a:blip r:embed="rId4"/>
          <a:stretch>
            <a:fillRect/>
          </a:stretch>
        </p:blipFill>
        <p:spPr>
          <a:xfrm>
            <a:off x="8401768" y="4318362"/>
            <a:ext cx="2895600" cy="990600"/>
          </a:xfrm>
          <a:prstGeom prst="rect">
            <a:avLst/>
          </a:prstGeom>
        </p:spPr>
      </p:pic>
    </p:spTree>
    <p:extLst>
      <p:ext uri="{BB962C8B-B14F-4D97-AF65-F5344CB8AC3E}">
        <p14:creationId xmlns:p14="http://schemas.microsoft.com/office/powerpoint/2010/main" xmlns="" val="18541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D70BC64E-B094-49DE-BD9C-DB662FCF598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B673BE0-FE62-1322-CDE8-A53622FF71D7}"/>
              </a:ext>
            </a:extLst>
          </p:cNvPr>
          <p:cNvSpPr>
            <a:spLocks noGrp="1"/>
          </p:cNvSpPr>
          <p:nvPr>
            <p:ph type="title"/>
          </p:nvPr>
        </p:nvSpPr>
        <p:spPr>
          <a:xfrm>
            <a:off x="297491" y="382772"/>
            <a:ext cx="6294473" cy="1275907"/>
          </a:xfrm>
        </p:spPr>
        <p:txBody>
          <a:bodyPr>
            <a:noAutofit/>
          </a:bodyPr>
          <a:lstStyle/>
          <a:p>
            <a:pPr marR="0" lvl="0" algn="just">
              <a:lnSpc>
                <a:spcPct val="110000"/>
              </a:lnSpc>
              <a:spcBef>
                <a:spcPts val="0"/>
              </a:spcBef>
              <a:spcAft>
                <a:spcPts val="0"/>
              </a:spcAft>
            </a:pP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Predicting the future trends of anxiety and depression disorder among people who are over the age of 50 years in the United States using time-series forecasting model.</a:t>
            </a:r>
            <a:r>
              <a:rPr lang="en-US" sz="1200" dirty="0">
                <a:effectLst/>
                <a:latin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EC5A91D-5A6E-4230-34FE-45FECE951D01}"/>
              </a:ext>
            </a:extLst>
          </p:cNvPr>
          <p:cNvSpPr>
            <a:spLocks noGrp="1"/>
          </p:cNvSpPr>
          <p:nvPr>
            <p:ph idx="1"/>
          </p:nvPr>
        </p:nvSpPr>
        <p:spPr>
          <a:xfrm>
            <a:off x="297492" y="1658679"/>
            <a:ext cx="6294472" cy="4437322"/>
          </a:xfrm>
        </p:spPr>
        <p:txBody>
          <a:bodyPr>
            <a:normAutofit/>
          </a:bodyPr>
          <a:lstStyle/>
          <a:p>
            <a:pPr algn="just">
              <a:lnSpc>
                <a:spcPct val="120000"/>
              </a:lnSpc>
            </a:pPr>
            <a:r>
              <a:rPr lang="en-US" sz="1600" dirty="0">
                <a:effectLst/>
                <a:latin typeface="Times New Roman" panose="02020603050405020304" pitchFamily="18" charset="0"/>
                <a:ea typeface="Times New Roman" panose="02020603050405020304" pitchFamily="18" charset="0"/>
              </a:rPr>
              <a:t>Once the model got trained and fit with 20 epochs, the actual and forecasted values of ‘Value’ variable of 211 days from the test data have been plotted as below figure. The orange/predicted value line and blue/actual value line in line graph are like each other which indicates that the LSTM model has correctly predicted the actual values. Thus, indicating that our LSTM model has perfectly predicted the Values.</a:t>
            </a: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actual values of ‘Value’ variable for the next 15 days has been predicted and forecasted as seen below. The plot indicates or suggests that the value of depression disorder and anxiety disorder indicators will have rise in the next 15 days as the line was slowly increasing with the highest predicted value on 2024/02/15 with a value of 16.5 approximately. As the minimum value of the Value variable is 13.0 and maximum value being 16.5, there can be many people that are dealing with anxiety and depression disorder symptoms. </a:t>
            </a:r>
          </a:p>
          <a:p>
            <a:pPr>
              <a:lnSpc>
                <a:spcPct val="120000"/>
              </a:lnSpc>
            </a:pPr>
            <a:endParaRPr lang="en-US" sz="1100" dirty="0">
              <a:latin typeface="Times New Roman" panose="02020603050405020304" pitchFamily="18" charset="0"/>
              <a:cs typeface="Times New Roman" panose="02020603050405020304" pitchFamily="18" charset="0"/>
            </a:endParaRPr>
          </a:p>
        </p:txBody>
      </p:sp>
      <p:pic>
        <p:nvPicPr>
          <p:cNvPr id="5" name="Picture 4" descr="A graph showing a graph of blue and orange lines&#10;&#10;Description automatically generated">
            <a:extLst>
              <a:ext uri="{FF2B5EF4-FFF2-40B4-BE49-F238E27FC236}">
                <a16:creationId xmlns:a16="http://schemas.microsoft.com/office/drawing/2014/main" xmlns="" id="{5B19D868-39F5-1EC0-1C87-30F46081F30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bwMode="auto">
          <a:xfrm>
            <a:off x="6889454" y="776738"/>
            <a:ext cx="4540546" cy="2485949"/>
          </a:xfrm>
          <a:prstGeom prst="rect">
            <a:avLst/>
          </a:prstGeom>
          <a:noFill/>
        </p:spPr>
      </p:pic>
      <p:pic>
        <p:nvPicPr>
          <p:cNvPr id="7" name="Picture 6" descr="A graph with red lines&#10;&#10;Description automatically generated">
            <a:extLst>
              <a:ext uri="{FF2B5EF4-FFF2-40B4-BE49-F238E27FC236}">
                <a16:creationId xmlns:a16="http://schemas.microsoft.com/office/drawing/2014/main" xmlns="" id="{82E244D6-7640-113A-801C-049ACD27489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bwMode="auto">
          <a:xfrm>
            <a:off x="7178594" y="3589867"/>
            <a:ext cx="3962266" cy="2506134"/>
          </a:xfrm>
          <a:prstGeom prst="rect">
            <a:avLst/>
          </a:prstGeom>
          <a:noFill/>
        </p:spPr>
      </p:pic>
    </p:spTree>
    <p:extLst>
      <p:ext uri="{BB962C8B-B14F-4D97-AF65-F5344CB8AC3E}">
        <p14:creationId xmlns:p14="http://schemas.microsoft.com/office/powerpoint/2010/main" xmlns="" val="28083949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1265911B-1E2F-489E-97EF-A15A9299E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2119D4F1-CE65-4D74-A168-F27C15F1B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reaching for a paper on a table full of paper and sticky notes">
            <a:extLst>
              <a:ext uri="{FF2B5EF4-FFF2-40B4-BE49-F238E27FC236}">
                <a16:creationId xmlns:a16="http://schemas.microsoft.com/office/drawing/2014/main" xmlns="" id="{E1AE781E-D1DF-74CF-5180-17DE7DA76D4F}"/>
              </a:ext>
            </a:extLst>
          </p:cNvPr>
          <p:cNvPicPr>
            <a:picLocks noChangeAspect="1"/>
          </p:cNvPicPr>
          <p:nvPr/>
        </p:nvPicPr>
        <p:blipFill rotWithShape="1">
          <a:blip r:embed="rId2">
            <a:alphaModFix amt="50000"/>
          </a:blip>
          <a:srcRect l="20334" r="20332" b="-1"/>
          <a:stretch/>
        </p:blipFill>
        <p:spPr>
          <a:xfrm>
            <a:off x="20" y="10"/>
            <a:ext cx="6095979" cy="6857990"/>
          </a:xfrm>
          <a:prstGeom prst="rect">
            <a:avLst/>
          </a:prstGeom>
        </p:spPr>
      </p:pic>
      <p:sp>
        <p:nvSpPr>
          <p:cNvPr id="2" name="Title 1">
            <a:extLst>
              <a:ext uri="{FF2B5EF4-FFF2-40B4-BE49-F238E27FC236}">
                <a16:creationId xmlns:a16="http://schemas.microsoft.com/office/drawing/2014/main" xmlns="" id="{00C60C18-371A-06E6-38A4-21FEE14B3379}"/>
              </a:ext>
            </a:extLst>
          </p:cNvPr>
          <p:cNvSpPr>
            <a:spLocks noGrp="1"/>
          </p:cNvSpPr>
          <p:nvPr>
            <p:ph type="title"/>
          </p:nvPr>
        </p:nvSpPr>
        <p:spPr>
          <a:xfrm>
            <a:off x="1028700" y="1025718"/>
            <a:ext cx="4057650" cy="4770783"/>
          </a:xfrm>
        </p:spPr>
        <p:txBody>
          <a:bodyPr anchor="ctr">
            <a:normAutofit/>
          </a:bodyPr>
          <a:lstStyle/>
          <a:p>
            <a:pPr algn="ctr"/>
            <a:r>
              <a:rPr lang="en-US" dirty="0">
                <a:solidFill>
                  <a:srgbClr val="FFFFFF"/>
                </a:solidFill>
              </a:rPr>
              <a:t>CONTENTS</a:t>
            </a:r>
            <a:endParaRPr lang="en-US">
              <a:solidFill>
                <a:srgbClr val="FFFFFF"/>
              </a:solidFill>
            </a:endParaRPr>
          </a:p>
        </p:txBody>
      </p:sp>
      <p:sp>
        <p:nvSpPr>
          <p:cNvPr id="8" name="Content Placeholder 2">
            <a:extLst>
              <a:ext uri="{FF2B5EF4-FFF2-40B4-BE49-F238E27FC236}">
                <a16:creationId xmlns:a16="http://schemas.microsoft.com/office/drawing/2014/main" xmlns="" id="{A8DD91BC-1552-C80E-FB33-DDA03BA03C16}"/>
              </a:ext>
            </a:extLst>
          </p:cNvPr>
          <p:cNvSpPr>
            <a:spLocks noGrp="1"/>
          </p:cNvSpPr>
          <p:nvPr>
            <p:ph idx="1"/>
          </p:nvPr>
        </p:nvSpPr>
        <p:spPr>
          <a:xfrm>
            <a:off x="7179972" y="762000"/>
            <a:ext cx="3825025" cy="5334000"/>
          </a:xfrm>
        </p:spPr>
        <p:txBody>
          <a:bodyPr anchor="ctr">
            <a:normAutofit/>
          </a:bodyPr>
          <a:lstStyle/>
          <a:p>
            <a:r>
              <a:rPr lang="en-US"/>
              <a:t>INTRODUCTION</a:t>
            </a:r>
          </a:p>
          <a:p>
            <a:r>
              <a:rPr lang="en-US"/>
              <a:t>DATASET</a:t>
            </a:r>
          </a:p>
          <a:p>
            <a:r>
              <a:rPr lang="en-US"/>
              <a:t>DATA COLLECTION</a:t>
            </a:r>
          </a:p>
          <a:p>
            <a:r>
              <a:rPr lang="en-US"/>
              <a:t>DATA PREPARATION</a:t>
            </a:r>
          </a:p>
          <a:p>
            <a:r>
              <a:rPr lang="en-US"/>
              <a:t>DATA VISUALIZATION</a:t>
            </a:r>
          </a:p>
          <a:p>
            <a:r>
              <a:rPr lang="en-US"/>
              <a:t>ANALYSIS</a:t>
            </a:r>
          </a:p>
          <a:p>
            <a:r>
              <a:rPr lang="en-US"/>
              <a:t>INTERPRETATIONS</a:t>
            </a:r>
          </a:p>
          <a:p>
            <a:r>
              <a:rPr lang="en-US"/>
              <a:t>SUMMARY</a:t>
            </a:r>
          </a:p>
          <a:p>
            <a:r>
              <a:rPr lang="en-US"/>
              <a:t>LIMITATIONS</a:t>
            </a:r>
          </a:p>
          <a:p>
            <a:endParaRPr lang="en-US"/>
          </a:p>
        </p:txBody>
      </p:sp>
    </p:spTree>
    <p:extLst>
      <p:ext uri="{BB962C8B-B14F-4D97-AF65-F5344CB8AC3E}">
        <p14:creationId xmlns:p14="http://schemas.microsoft.com/office/powerpoint/2010/main" xmlns="" val="5997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xmlns="" id="{1265911B-1E2F-489E-97EF-A15A9299E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2119D4F1-CE65-4D74-A168-F27C15F1B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clamation mark on a yellow background">
            <a:extLst>
              <a:ext uri="{FF2B5EF4-FFF2-40B4-BE49-F238E27FC236}">
                <a16:creationId xmlns:a16="http://schemas.microsoft.com/office/drawing/2014/main" xmlns="" id="{D04F2ED0-5489-CAF1-186E-F79AD72C4B03}"/>
              </a:ext>
            </a:extLst>
          </p:cNvPr>
          <p:cNvPicPr>
            <a:picLocks noChangeAspect="1"/>
          </p:cNvPicPr>
          <p:nvPr/>
        </p:nvPicPr>
        <p:blipFill rotWithShape="1">
          <a:blip r:embed="rId2">
            <a:alphaModFix amt="50000"/>
          </a:blip>
          <a:srcRect l="23125" r="10208"/>
          <a:stretch/>
        </p:blipFill>
        <p:spPr>
          <a:xfrm>
            <a:off x="20" y="10"/>
            <a:ext cx="6095979" cy="6857990"/>
          </a:xfrm>
          <a:prstGeom prst="rect">
            <a:avLst/>
          </a:prstGeom>
        </p:spPr>
      </p:pic>
      <p:sp>
        <p:nvSpPr>
          <p:cNvPr id="2" name="Title 1">
            <a:extLst>
              <a:ext uri="{FF2B5EF4-FFF2-40B4-BE49-F238E27FC236}">
                <a16:creationId xmlns:a16="http://schemas.microsoft.com/office/drawing/2014/main" xmlns="" id="{7DAC9807-9B05-7926-D92F-CCE0A0F9CF43}"/>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INTERPRETATIONS</a:t>
            </a:r>
          </a:p>
        </p:txBody>
      </p:sp>
      <p:sp>
        <p:nvSpPr>
          <p:cNvPr id="7" name="Content Placeholder 2">
            <a:extLst>
              <a:ext uri="{FF2B5EF4-FFF2-40B4-BE49-F238E27FC236}">
                <a16:creationId xmlns:a16="http://schemas.microsoft.com/office/drawing/2014/main" xmlns="" id="{7324F41E-4BA0-40C7-12E7-191F72EFD5B8}"/>
              </a:ext>
            </a:extLst>
          </p:cNvPr>
          <p:cNvSpPr>
            <a:spLocks noGrp="1"/>
          </p:cNvSpPr>
          <p:nvPr>
            <p:ph idx="1"/>
          </p:nvPr>
        </p:nvSpPr>
        <p:spPr>
          <a:xfrm>
            <a:off x="6265890" y="299803"/>
            <a:ext cx="5441428" cy="6295869"/>
          </a:xfrm>
        </p:spPr>
        <p:txBody>
          <a:bodyPr anchor="ctr">
            <a:normAutofit fontScale="92500"/>
          </a:bodyPr>
          <a:lstStyle/>
          <a:p>
            <a:pPr marL="0" marR="0" algn="just">
              <a:lnSpc>
                <a:spcPct val="120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From the results we can see that most of the cases are arising mostly because of the anxiety disorder, and it is playing crucial role for the addition of other disorders. Anxiety disorder is very high at the young age groups of 18 – 29 which is suggesting that the upbringing of the young adults, lifestyle choices and demographics plays a vital role for affecting these changes that cannot be cured but controlled. The data from the visualizations and characteristics from the predictions suggest that the awareness about the mental health has to be spread enough so that it can be controlled at the right stages and can be of better help for those who are facing these consequences from the disorders.</a:t>
            </a:r>
          </a:p>
          <a:p>
            <a:pPr marL="0" marR="0" indent="0" algn="just">
              <a:lnSpc>
                <a:spcPct val="120000"/>
              </a:lnSpc>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lnSpc>
                <a:spcPct val="120000"/>
              </a:lnSpc>
              <a:spcBef>
                <a:spcPts val="0"/>
              </a:spcBef>
              <a:spcAft>
                <a:spcPts val="0"/>
              </a:spcAft>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results are also suggesting that the states which are having huge party cultures and lavish lifestyle is also an indicator which should be looked after. From the visualizations, Louisiana and Nevada being on top suggesting that the usage of substance might also lead to these adverse effects resulting in disorders, But on flip side Colorado has the lowest prevalence suggests that it is not the substance usage primarily but the culture and environment which is affecting young adults to these factors, The laws should be made stringent and awareness from the right age can help people in thinking better which results in making correct lifestyle choices.</a:t>
            </a:r>
          </a:p>
          <a:p>
            <a:pPr>
              <a:lnSpc>
                <a:spcPct val="120000"/>
              </a:lnSpc>
            </a:pPr>
            <a:endParaRPr lang="en-US" sz="1100" dirty="0"/>
          </a:p>
        </p:txBody>
      </p:sp>
    </p:spTree>
    <p:extLst>
      <p:ext uri="{BB962C8B-B14F-4D97-AF65-F5344CB8AC3E}">
        <p14:creationId xmlns:p14="http://schemas.microsoft.com/office/powerpoint/2010/main" xmlns="" val="1863707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1265911B-1E2F-489E-97EF-A15A9299E7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xmlns="" id="{2119D4F1-CE65-4D74-A168-F27C15F1B0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holding a globe">
            <a:extLst>
              <a:ext uri="{FF2B5EF4-FFF2-40B4-BE49-F238E27FC236}">
                <a16:creationId xmlns:a16="http://schemas.microsoft.com/office/drawing/2014/main" xmlns="" id="{EAB8CE44-ACF4-0920-0E6D-6D660A169DDD}"/>
              </a:ext>
            </a:extLst>
          </p:cNvPr>
          <p:cNvPicPr>
            <a:picLocks noChangeAspect="1"/>
          </p:cNvPicPr>
          <p:nvPr/>
        </p:nvPicPr>
        <p:blipFill rotWithShape="1">
          <a:blip r:embed="rId2">
            <a:alphaModFix amt="50000"/>
          </a:blip>
          <a:srcRect l="23744" r="23367"/>
          <a:stretch/>
        </p:blipFill>
        <p:spPr>
          <a:xfrm>
            <a:off x="20" y="10"/>
            <a:ext cx="6095979" cy="6857990"/>
          </a:xfrm>
          <a:prstGeom prst="rect">
            <a:avLst/>
          </a:prstGeom>
        </p:spPr>
      </p:pic>
      <p:sp>
        <p:nvSpPr>
          <p:cNvPr id="2" name="Title 1">
            <a:extLst>
              <a:ext uri="{FF2B5EF4-FFF2-40B4-BE49-F238E27FC236}">
                <a16:creationId xmlns:a16="http://schemas.microsoft.com/office/drawing/2014/main" xmlns="" id="{DD487BFE-A51B-046B-5812-00D470BAD231}"/>
              </a:ext>
            </a:extLst>
          </p:cNvPr>
          <p:cNvSpPr>
            <a:spLocks noGrp="1"/>
          </p:cNvSpPr>
          <p:nvPr>
            <p:ph type="title"/>
          </p:nvPr>
        </p:nvSpPr>
        <p:spPr>
          <a:xfrm>
            <a:off x="1028700" y="1025718"/>
            <a:ext cx="4057650" cy="4770783"/>
          </a:xfrm>
        </p:spPr>
        <p:txBody>
          <a:bodyPr anchor="ctr">
            <a:normAutofit/>
          </a:bodyPr>
          <a:lstStyle/>
          <a:p>
            <a:pPr algn="ctr"/>
            <a:r>
              <a:rPr lang="en-US">
                <a:solidFill>
                  <a:srgbClr val="FFFFFF"/>
                </a:solidFill>
              </a:rPr>
              <a:t>SUMMARY</a:t>
            </a:r>
          </a:p>
        </p:txBody>
      </p:sp>
      <p:sp>
        <p:nvSpPr>
          <p:cNvPr id="3" name="Content Placeholder 2">
            <a:extLst>
              <a:ext uri="{FF2B5EF4-FFF2-40B4-BE49-F238E27FC236}">
                <a16:creationId xmlns:a16="http://schemas.microsoft.com/office/drawing/2014/main" xmlns="" id="{303D36FB-04D9-E4B8-20F2-D37E12DCE44B}"/>
              </a:ext>
            </a:extLst>
          </p:cNvPr>
          <p:cNvSpPr>
            <a:spLocks noGrp="1"/>
          </p:cNvSpPr>
          <p:nvPr>
            <p:ph idx="1"/>
          </p:nvPr>
        </p:nvSpPr>
        <p:spPr>
          <a:xfrm>
            <a:off x="6250898" y="134911"/>
            <a:ext cx="5516381" cy="6595673"/>
          </a:xfrm>
        </p:spPr>
        <p:txBody>
          <a:bodyPr anchor="ctr">
            <a:normAutofit/>
          </a:bodyPr>
          <a:lstStyle/>
          <a:p>
            <a:pPr algn="just">
              <a:lnSpc>
                <a:spcPct val="120000"/>
              </a:lnSpc>
            </a:pPr>
            <a:r>
              <a:rPr lang="en-US" sz="1600" b="0" kern="0" dirty="0">
                <a:effectLst/>
                <a:latin typeface="Times New Roman" panose="02020603050405020304" pitchFamily="18" charset="0"/>
                <a:ea typeface="Times New Roman" panose="02020603050405020304" pitchFamily="18" charset="0"/>
              </a:rPr>
              <a:t>The pandemic has seemingly profound impact on everybody physically and mentally, From the data we have gathered we can see that the results are pointing towards pandemic where all of us haven’t expected this type of situation to be happening all over the world and it made an impact to the young adults, As they used to live independently and also with lockdown with no options of social life, Already the pandemic has been affecting physically it has led to mental health which has become a piping reason. The sudden change of pandemic has brought everyone to be always cautious and attentive now more than ever to take care of our well-being and this lateral shift of pandemic with remote work culture, no in-person activities, only living at home has become very hard at first but it seemed like a better option later. But this shift has unknowingly created awareness on mental health and lot of organizations incorporating these changes helps others and routine checks around these mental health campaigns helps organizations to perform in sync with the employees.</a:t>
            </a:r>
            <a:endParaRPr lang="en-US" sz="1600" b="1" kern="0" dirty="0">
              <a:effectLst/>
              <a:latin typeface="Times New Roman" panose="02020603050405020304" pitchFamily="18" charset="0"/>
              <a:ea typeface="Times New Roman" panose="02020603050405020304" pitchFamily="18" charset="0"/>
            </a:endParaRPr>
          </a:p>
          <a:p>
            <a:pPr>
              <a:lnSpc>
                <a:spcPct val="120000"/>
              </a:lnSpc>
            </a:pPr>
            <a:endParaRPr lang="en-US" sz="1100" dirty="0"/>
          </a:p>
        </p:txBody>
      </p:sp>
    </p:spTree>
    <p:extLst>
      <p:ext uri="{BB962C8B-B14F-4D97-AF65-F5344CB8AC3E}">
        <p14:creationId xmlns:p14="http://schemas.microsoft.com/office/powerpoint/2010/main" xmlns="" val="2832398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7DD8518-4289-43CE-9E36-8E7E0D7DDF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7C88F67-1253-AA4F-FE66-30EDD8199094}"/>
              </a:ext>
            </a:extLst>
          </p:cNvPr>
          <p:cNvSpPr>
            <a:spLocks noGrp="1"/>
          </p:cNvSpPr>
          <p:nvPr>
            <p:ph type="title"/>
          </p:nvPr>
        </p:nvSpPr>
        <p:spPr>
          <a:xfrm>
            <a:off x="543340" y="356693"/>
            <a:ext cx="5008696" cy="1141004"/>
          </a:xfrm>
        </p:spPr>
        <p:txBody>
          <a:bodyPr>
            <a:normAutofit/>
          </a:bodyPr>
          <a:lstStyle/>
          <a:p>
            <a:r>
              <a:rPr lang="en-US" dirty="0"/>
              <a:t>limitations</a:t>
            </a:r>
          </a:p>
        </p:txBody>
      </p:sp>
      <p:sp>
        <p:nvSpPr>
          <p:cNvPr id="3" name="Content Placeholder 2">
            <a:extLst>
              <a:ext uri="{FF2B5EF4-FFF2-40B4-BE49-F238E27FC236}">
                <a16:creationId xmlns:a16="http://schemas.microsoft.com/office/drawing/2014/main" xmlns="" id="{8F3F61A7-435F-E6B0-EFC1-49D8F8E13D71}"/>
              </a:ext>
            </a:extLst>
          </p:cNvPr>
          <p:cNvSpPr>
            <a:spLocks noGrp="1"/>
          </p:cNvSpPr>
          <p:nvPr>
            <p:ph idx="1"/>
          </p:nvPr>
        </p:nvSpPr>
        <p:spPr>
          <a:xfrm>
            <a:off x="543340" y="1723870"/>
            <a:ext cx="5434896" cy="4372130"/>
          </a:xfrm>
        </p:spPr>
        <p:txBody>
          <a:bodyPr>
            <a:normAutofit/>
          </a:bodyPr>
          <a:lstStyle/>
          <a:p>
            <a:pPr algn="just">
              <a:lnSpc>
                <a:spcPct val="120000"/>
              </a:lnSpc>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scope of the dataset is set to be within the limits of the years ranging from 2020 – 2024 and the constant updates for this dataset might cause our analysis to be working only for the above-described variables and parameters, Though the extent of the project was vast the demographics and the location preferences will not be accurate with the constant updates and this dataset is focusing on disorders and mental health aspects which are impacting with pandemic. Though the range of the dataset is till 2024 primary focus of the project is to correlate the physical and mental aspects of the individual at the time of pandemic and to the normal years where it can predict in such a way that the results can be more insightful and useful.</a:t>
            </a:r>
            <a:r>
              <a:rPr lang="en-US" sz="1600" dirty="0">
                <a:effectLst/>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5" name="Picture 4" descr="Graph">
            <a:extLst>
              <a:ext uri="{FF2B5EF4-FFF2-40B4-BE49-F238E27FC236}">
                <a16:creationId xmlns:a16="http://schemas.microsoft.com/office/drawing/2014/main" xmlns="" id="{DE54BC82-188F-5D14-04B6-8281860263D7}"/>
              </a:ext>
            </a:extLst>
          </p:cNvPr>
          <p:cNvPicPr>
            <a:picLocks noChangeAspect="1"/>
          </p:cNvPicPr>
          <p:nvPr/>
        </p:nvPicPr>
        <p:blipFill rotWithShape="1">
          <a:blip r:embed="rId2"/>
          <a:srcRect l="11184" r="26314" b="-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xmlns="" val="278920400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AEED5540-64E5-4258-ABA4-753F07B71B38}"/>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 name="Rectangle 8">
            <a:extLst>
              <a:ext uri="{FF2B5EF4-FFF2-40B4-BE49-F238E27FC236}">
                <a16:creationId xmlns:a16="http://schemas.microsoft.com/office/drawing/2014/main" xmlns="" id="{269544AB-4770-4210-ABAD-B88756DB13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AF448D61-FD92-4997-B065-20433412424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xmlns="" id="{2555A4C0-F746-4932-ABD3-024F4B231E4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00" y="762000"/>
            <a:ext cx="10668000" cy="533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9926871-EEF3-0EAD-B898-E2E943F5ADED}"/>
              </a:ext>
            </a:extLst>
          </p:cNvPr>
          <p:cNvSpPr>
            <a:spLocks noGrp="1"/>
          </p:cNvSpPr>
          <p:nvPr>
            <p:ph type="title"/>
          </p:nvPr>
        </p:nvSpPr>
        <p:spPr>
          <a:xfrm>
            <a:off x="2286000" y="1746913"/>
            <a:ext cx="7619999" cy="1883392"/>
          </a:xfrm>
        </p:spPr>
        <p:txBody>
          <a:bodyPr vert="horz" lIns="91440" tIns="45720" rIns="91440" bIns="45720" rtlCol="0" anchor="b">
            <a:normAutofit/>
          </a:bodyPr>
          <a:lstStyle/>
          <a:p>
            <a:pPr algn="ctr"/>
            <a:r>
              <a:rPr lang="en-US" dirty="0"/>
              <a:t>Thank you</a:t>
            </a:r>
          </a:p>
        </p:txBody>
      </p:sp>
      <p:cxnSp>
        <p:nvCxnSpPr>
          <p:cNvPr id="15" name="Straight Connector 14">
            <a:extLst>
              <a:ext uri="{FF2B5EF4-FFF2-40B4-BE49-F238E27FC236}">
                <a16:creationId xmlns:a16="http://schemas.microsoft.com/office/drawing/2014/main" xmlns="" id="{E651A8F8-7445-4C49-926D-816D687651D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1194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E7218290-08E7-4AB8-8549-F625B01F0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58BD61-8668-4A5C-A8EA-262DDC07587E}"/>
              </a:ext>
            </a:extLst>
          </p:cNvPr>
          <p:cNvSpPr>
            <a:spLocks noGrp="1"/>
          </p:cNvSpPr>
          <p:nvPr>
            <p:ph type="title"/>
          </p:nvPr>
        </p:nvSpPr>
        <p:spPr>
          <a:xfrm>
            <a:off x="543340" y="191499"/>
            <a:ext cx="5008696" cy="1141004"/>
          </a:xfrm>
        </p:spPr>
        <p:txBody>
          <a:bodyPr>
            <a:normAutofit/>
          </a:bodyPr>
          <a:lstStyle/>
          <a:p>
            <a:r>
              <a:rPr lang="en-US" dirty="0"/>
              <a:t>INTRODUCTION</a:t>
            </a:r>
          </a:p>
        </p:txBody>
      </p:sp>
      <p:sp>
        <p:nvSpPr>
          <p:cNvPr id="19" name="Content Placeholder 2">
            <a:extLst>
              <a:ext uri="{FF2B5EF4-FFF2-40B4-BE49-F238E27FC236}">
                <a16:creationId xmlns:a16="http://schemas.microsoft.com/office/drawing/2014/main" xmlns="" id="{842A08FB-F262-9EAF-22AE-5850CA24F337}"/>
              </a:ext>
            </a:extLst>
          </p:cNvPr>
          <p:cNvSpPr>
            <a:spLocks noGrp="1"/>
          </p:cNvSpPr>
          <p:nvPr>
            <p:ph idx="1"/>
          </p:nvPr>
        </p:nvSpPr>
        <p:spPr>
          <a:xfrm>
            <a:off x="419725" y="1813810"/>
            <a:ext cx="5489239" cy="4282189"/>
          </a:xfrm>
        </p:spPr>
        <p:txBody>
          <a:bodyPr>
            <a:normAutofit/>
          </a:bodyPr>
          <a:lstStyle/>
          <a:p>
            <a:pPr algn="just">
              <a:lnSpc>
                <a:spcPct val="120000"/>
              </a:lnSpc>
            </a:pPr>
            <a:r>
              <a:rPr lang="en-US" sz="1400" kern="0" dirty="0">
                <a:effectLst/>
                <a:latin typeface="Times New Roman" panose="02020603050405020304" pitchFamily="18" charset="0"/>
                <a:ea typeface="Times New Roman" panose="02020603050405020304" pitchFamily="18" charset="0"/>
                <a:cs typeface="Times New Roman" panose="02020603050405020304" pitchFamily="18" charset="0"/>
              </a:rPr>
              <a:t>Pandemics affect billions of people in turn around the world in their daily lives, places of work, or communities, thus creating a serious public health emergency together with a threat to mental health. Therefore, critically examining the complex relationship between such crises and mental health becomes a matter of importance as the world is faced with the devastating effects of the COVID-19 pandemic.</a:t>
            </a:r>
            <a:r>
              <a:rPr lang="en-US" sz="1400" dirty="0">
                <a:effectLst/>
                <a:latin typeface="Times New Roman" panose="02020603050405020304" pitchFamily="18" charset="0"/>
                <a:cs typeface="Times New Roman" panose="02020603050405020304" pitchFamily="18" charset="0"/>
              </a:rPr>
              <a:t> </a:t>
            </a:r>
          </a:p>
          <a:p>
            <a:pPr algn="just">
              <a:lnSpc>
                <a:spcPct val="120000"/>
              </a:lnSpc>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Our objective is to shed light on the mental health issues that many individuals faced during the COVID-19 pandemic using data on anxiety and depression. To provide advice on how to prevent encountering such disruptions in the future, our aim is to recognize the trends and origins of these feelings. Through our research, we are developing a model to predict and mitigate similar crises, consequences on mental health. Our ultimate goal is to provide individuals with the knowledge and tools necessary to maintain mental resilience in any challenging circumstance, not just pandemics.</a:t>
            </a:r>
          </a:p>
          <a:p>
            <a:pPr>
              <a:lnSpc>
                <a:spcPct val="120000"/>
              </a:lnSpc>
            </a:pPr>
            <a:endParaRPr lang="en-US" sz="1100" dirty="0"/>
          </a:p>
        </p:txBody>
      </p:sp>
      <p:pic>
        <p:nvPicPr>
          <p:cNvPr id="18" name="Picture 17" descr="Red toy person in front of two lines of white figures">
            <a:extLst>
              <a:ext uri="{FF2B5EF4-FFF2-40B4-BE49-F238E27FC236}">
                <a16:creationId xmlns:a16="http://schemas.microsoft.com/office/drawing/2014/main" xmlns="" id="{642EFC98-D62C-45D8-C65E-A5E451A95A64}"/>
              </a:ext>
            </a:extLst>
          </p:cNvPr>
          <p:cNvPicPr>
            <a:picLocks noChangeAspect="1"/>
          </p:cNvPicPr>
          <p:nvPr/>
        </p:nvPicPr>
        <p:blipFill rotWithShape="1">
          <a:blip r:embed="rId2"/>
          <a:srcRect l="19078" r="15172"/>
          <a:stretch/>
        </p:blipFill>
        <p:spPr>
          <a:xfrm>
            <a:off x="6639965" y="1114197"/>
            <a:ext cx="4629606" cy="4629606"/>
          </a:xfrm>
          <a:custGeom>
            <a:avLst/>
            <a:gdLst/>
            <a:ahLst/>
            <a:cxnLst/>
            <a:rect l="l" t="t" r="r" b="b"/>
            <a:pathLst>
              <a:path w="4629606" h="4629606">
                <a:moveTo>
                  <a:pt x="2314803" y="0"/>
                </a:moveTo>
                <a:cubicBezTo>
                  <a:pt x="3593233" y="0"/>
                  <a:pt x="4629606" y="1036373"/>
                  <a:pt x="4629606" y="2314803"/>
                </a:cubicBezTo>
                <a:cubicBezTo>
                  <a:pt x="4629606" y="3593233"/>
                  <a:pt x="3593233" y="4629606"/>
                  <a:pt x="2314803" y="4629606"/>
                </a:cubicBezTo>
                <a:cubicBezTo>
                  <a:pt x="1036373" y="4629606"/>
                  <a:pt x="0" y="3593233"/>
                  <a:pt x="0" y="2314803"/>
                </a:cubicBezTo>
                <a:cubicBezTo>
                  <a:pt x="0" y="1036373"/>
                  <a:pt x="1036373" y="0"/>
                  <a:pt x="2314803" y="0"/>
                </a:cubicBezTo>
                <a:close/>
              </a:path>
            </a:pathLst>
          </a:custGeom>
        </p:spPr>
      </p:pic>
    </p:spTree>
    <p:extLst>
      <p:ext uri="{BB962C8B-B14F-4D97-AF65-F5344CB8AC3E}">
        <p14:creationId xmlns:p14="http://schemas.microsoft.com/office/powerpoint/2010/main" xmlns="" val="51539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669F72C-E3FB-4C48-AEBD-AF7AC0D749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FDE77F2-18D0-49FF-860C-62E2AC424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88AF15F-DAEF-8836-C178-7E5E32A98574}"/>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DATASET</a:t>
            </a:r>
          </a:p>
        </p:txBody>
      </p:sp>
      <p:sp>
        <p:nvSpPr>
          <p:cNvPr id="3" name="Content Placeholder 2">
            <a:extLst>
              <a:ext uri="{FF2B5EF4-FFF2-40B4-BE49-F238E27FC236}">
                <a16:creationId xmlns:a16="http://schemas.microsoft.com/office/drawing/2014/main" xmlns="" id="{254251FA-EA19-D440-F7F9-DE25976446FF}"/>
              </a:ext>
            </a:extLst>
          </p:cNvPr>
          <p:cNvSpPr>
            <a:spLocks noGrp="1"/>
          </p:cNvSpPr>
          <p:nvPr>
            <p:ph idx="1"/>
          </p:nvPr>
        </p:nvSpPr>
        <p:spPr>
          <a:xfrm>
            <a:off x="6300787" y="271463"/>
            <a:ext cx="5672137" cy="3636658"/>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This dataset was provided by data.cdc.gov and is last updated on 21 March 2024. The Household Pulse Survey was established by the US Census Bureau in collaboration with five other government agencies to collect data on the socioeconomic effects of the COVID-19 epidemic on American homes. This creative survey sought to determine how the pandemic affected areas including employment status, spending patterns, food security, housing circumstances, interruptions to schooling, and general physical and mental health.</a:t>
            </a:r>
            <a:r>
              <a:rPr lang="en-US" sz="1500" dirty="0">
                <a:effectLst/>
                <a:latin typeface="Times New Roman" panose="02020603050405020304" pitchFamily="18" charset="0"/>
                <a:cs typeface="Times New Roman" panose="02020603050405020304" pitchFamily="18" charset="0"/>
              </a:rPr>
              <a:t> </a:t>
            </a:r>
          </a:p>
          <a:p>
            <a:pPr algn="just">
              <a:lnSpc>
                <a:spcPct val="120000"/>
              </a:lnSpc>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data consists of 15157 rows and 14 columns, and the data is collected in between 04/23/2020 and 03/04/2024.</a:t>
            </a:r>
          </a:p>
          <a:p>
            <a:pPr>
              <a:lnSpc>
                <a:spcPct val="120000"/>
              </a:lnSpc>
            </a:pPr>
            <a:endParaRPr lang="en-US" sz="1100" dirty="0"/>
          </a:p>
        </p:txBody>
      </p:sp>
      <p:pic>
        <p:nvPicPr>
          <p:cNvPr id="4" name="Picture 3" descr="A screenshot of a computer&#10;&#10;Description automatically generated">
            <a:extLst>
              <a:ext uri="{FF2B5EF4-FFF2-40B4-BE49-F238E27FC236}">
                <a16:creationId xmlns:a16="http://schemas.microsoft.com/office/drawing/2014/main" xmlns="" id="{14000868-716F-D109-C538-86F167009B80}"/>
              </a:ext>
            </a:extLst>
          </p:cNvPr>
          <p:cNvPicPr>
            <a:picLocks noChangeAspect="1"/>
          </p:cNvPicPr>
          <p:nvPr/>
        </p:nvPicPr>
        <p:blipFill>
          <a:blip r:embed="rId2"/>
          <a:stretch>
            <a:fillRect/>
          </a:stretch>
        </p:blipFill>
        <p:spPr>
          <a:xfrm>
            <a:off x="6063119" y="3757808"/>
            <a:ext cx="6128881" cy="3100191"/>
          </a:xfrm>
          <a:prstGeom prst="rect">
            <a:avLst/>
          </a:prstGeom>
        </p:spPr>
      </p:pic>
    </p:spTree>
    <p:extLst>
      <p:ext uri="{BB962C8B-B14F-4D97-AF65-F5344CB8AC3E}">
        <p14:creationId xmlns:p14="http://schemas.microsoft.com/office/powerpoint/2010/main" xmlns="" val="25024674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669F72C-E3FB-4C48-AEBD-AF7AC0D749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FDE77F2-18D0-49FF-860C-62E2AC424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DA8A6EC-0E29-E4B2-C6EF-9CBD3799F2EB}"/>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Dataset - variables</a:t>
            </a:r>
          </a:p>
        </p:txBody>
      </p:sp>
      <p:sp>
        <p:nvSpPr>
          <p:cNvPr id="3" name="Content Placeholder 2">
            <a:extLst>
              <a:ext uri="{FF2B5EF4-FFF2-40B4-BE49-F238E27FC236}">
                <a16:creationId xmlns:a16="http://schemas.microsoft.com/office/drawing/2014/main" xmlns="" id="{3A793050-12B7-696F-860B-E533BE527F57}"/>
              </a:ext>
            </a:extLst>
          </p:cNvPr>
          <p:cNvSpPr>
            <a:spLocks noGrp="1"/>
          </p:cNvSpPr>
          <p:nvPr>
            <p:ph idx="1"/>
          </p:nvPr>
        </p:nvSpPr>
        <p:spPr>
          <a:xfrm>
            <a:off x="6128882" y="428625"/>
            <a:ext cx="5958733" cy="4143375"/>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The most important feature of our analysis are variables as these are the main characteristics that help us to achieve or predict the insights that we want to capture or uncover. In this dataset, there are 14 variables with Indicator, Group, State, and Subgroup being categorical variables, Phase, time period, value, Low CI, High CI, confidence interval and quartile range being numerical, and Time period start date, Time period end date being date -time categorical variable.</a:t>
            </a:r>
            <a:r>
              <a:rPr lang="en-US" sz="1500" dirty="0">
                <a:effectLst/>
                <a:latin typeface="Times New Roman" panose="02020603050405020304" pitchFamily="18" charset="0"/>
                <a:cs typeface="Times New Roman" panose="02020603050405020304" pitchFamily="18" charset="0"/>
              </a:rPr>
              <a:t> </a:t>
            </a:r>
          </a:p>
          <a:p>
            <a:pPr algn="just">
              <a:lnSpc>
                <a:spcPct val="120000"/>
              </a:lnSpc>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The indicator variables contain the information about the symptoms of depressive order, anxiety order, and both by each group such as age, disability status, education, gender identity, race/Hispanic ethnicity, sex, sexual orientation, state, and national estimate. Below is the image that indicates that almost 60% of the observations that are present in the dataset are mainly based on or grouped on state.</a:t>
            </a:r>
          </a:p>
          <a:p>
            <a:pPr>
              <a:lnSpc>
                <a:spcPct val="120000"/>
              </a:lnSpc>
            </a:pPr>
            <a:endParaRPr lang="en-US" sz="1000" dirty="0"/>
          </a:p>
        </p:txBody>
      </p:sp>
      <p:pic>
        <p:nvPicPr>
          <p:cNvPr id="4" name="Picture 3" descr="A screen shot of a computer&#10;&#10;Description automatically generated">
            <a:extLst>
              <a:ext uri="{FF2B5EF4-FFF2-40B4-BE49-F238E27FC236}">
                <a16:creationId xmlns:a16="http://schemas.microsoft.com/office/drawing/2014/main" xmlns="" id="{16DA46D5-8C35-8F29-BEDD-691F2D074AF3}"/>
              </a:ext>
            </a:extLst>
          </p:cNvPr>
          <p:cNvPicPr>
            <a:picLocks noChangeAspect="1"/>
          </p:cNvPicPr>
          <p:nvPr/>
        </p:nvPicPr>
        <p:blipFill>
          <a:blip r:embed="rId2"/>
          <a:stretch>
            <a:fillRect/>
          </a:stretch>
        </p:blipFill>
        <p:spPr>
          <a:xfrm>
            <a:off x="6864263" y="4572000"/>
            <a:ext cx="4096011" cy="1954060"/>
          </a:xfrm>
          <a:prstGeom prst="rect">
            <a:avLst/>
          </a:prstGeom>
        </p:spPr>
      </p:pic>
    </p:spTree>
    <p:extLst>
      <p:ext uri="{BB962C8B-B14F-4D97-AF65-F5344CB8AC3E}">
        <p14:creationId xmlns:p14="http://schemas.microsoft.com/office/powerpoint/2010/main" xmlns="" val="209724881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1C8B38D4-9D92-4608-A16B-260E8CC213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B3F6283-2A0A-57D8-F5FE-D5678EEAA9A0}"/>
              </a:ext>
            </a:extLst>
          </p:cNvPr>
          <p:cNvSpPr>
            <a:spLocks noGrp="1"/>
          </p:cNvSpPr>
          <p:nvPr>
            <p:ph type="title"/>
          </p:nvPr>
        </p:nvSpPr>
        <p:spPr>
          <a:xfrm>
            <a:off x="1524000" y="762001"/>
            <a:ext cx="9144000" cy="869092"/>
          </a:xfrm>
        </p:spPr>
        <p:txBody>
          <a:bodyPr>
            <a:normAutofit/>
          </a:bodyPr>
          <a:lstStyle/>
          <a:p>
            <a:pPr algn="ctr"/>
            <a:r>
              <a:rPr lang="en-US"/>
              <a:t>Data preparation</a:t>
            </a:r>
          </a:p>
        </p:txBody>
      </p:sp>
      <p:graphicFrame>
        <p:nvGraphicFramePr>
          <p:cNvPr id="7" name="Content Placeholder 2">
            <a:extLst>
              <a:ext uri="{FF2B5EF4-FFF2-40B4-BE49-F238E27FC236}">
                <a16:creationId xmlns:a16="http://schemas.microsoft.com/office/drawing/2014/main" xmlns="" id="{7A9BF7CE-ADED-1909-D420-55DD7E737ABA}"/>
              </a:ext>
            </a:extLst>
          </p:cNvPr>
          <p:cNvGraphicFramePr>
            <a:graphicFrameLocks noGrp="1"/>
          </p:cNvGraphicFramePr>
          <p:nvPr>
            <p:ph idx="1"/>
            <p:extLst>
              <p:ext uri="{D42A27DB-BD31-4B8C-83A1-F6EECF244321}">
                <p14:modId xmlns:p14="http://schemas.microsoft.com/office/powerpoint/2010/main" xmlns="" val="851062570"/>
              </p:ext>
            </p:extLst>
          </p:nvPr>
        </p:nvGraphicFramePr>
        <p:xfrm>
          <a:off x="1429566" y="2286000"/>
          <a:ext cx="923843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32873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669F72C-E3FB-4C48-AEBD-AF7AC0D749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BFDE77F2-18D0-49FF-860C-62E2AC424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2881"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1FE616C-844D-4D15-FE80-1C77BA84E679}"/>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 REDUCTION</a:t>
            </a:r>
          </a:p>
        </p:txBody>
      </p:sp>
      <p:sp>
        <p:nvSpPr>
          <p:cNvPr id="3" name="Content Placeholder 2">
            <a:extLst>
              <a:ext uri="{FF2B5EF4-FFF2-40B4-BE49-F238E27FC236}">
                <a16:creationId xmlns:a16="http://schemas.microsoft.com/office/drawing/2014/main" xmlns="" id="{60D2013D-6B4E-7C96-1A6D-882E7388596C}"/>
              </a:ext>
            </a:extLst>
          </p:cNvPr>
          <p:cNvSpPr>
            <a:spLocks noGrp="1"/>
          </p:cNvSpPr>
          <p:nvPr>
            <p:ph idx="1"/>
          </p:nvPr>
        </p:nvSpPr>
        <p:spPr>
          <a:xfrm>
            <a:off x="6128883" y="285750"/>
            <a:ext cx="5958342" cy="3771900"/>
          </a:xfrm>
        </p:spPr>
        <p:txBody>
          <a:bodyPr anchor="ctr">
            <a:normAutofit lnSpcReduction="10000"/>
          </a:bodyPr>
          <a:lstStyle/>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we can get rid of unnecessary variables and reduce the dimensionality of our dataset which makes our data readable in a faster way. When removing the variables, it’s important to be careful enough that we do not exempt the variables that are crucial for our modeling or analysis.</a:t>
            </a:r>
          </a:p>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As per the research questions that we are working on and the dataset, Confidence interval and Quartile range are the two variables that are unnecessary for the research among the 14 variables. Also, the quartile range variable has the greatest number of blanks or missing values. So, removing these two variables enhances the dataset better and helps us in improving efficiency of the analysis.</a:t>
            </a:r>
          </a:p>
          <a:p>
            <a:pPr marL="0" marR="0" algn="just">
              <a:lnSpc>
                <a:spcPct val="120000"/>
              </a:lnSpc>
              <a:spcBef>
                <a:spcPts val="0"/>
              </a:spcBef>
              <a:spcAft>
                <a:spcPts val="0"/>
              </a:spcAft>
            </a:pPr>
            <a:r>
              <a:rPr lang="en-US" sz="1500" dirty="0">
                <a:effectLst/>
                <a:latin typeface="Times New Roman" panose="02020603050405020304" pitchFamily="18" charset="0"/>
                <a:ea typeface="Times New Roman" panose="02020603050405020304" pitchFamily="18" charset="0"/>
              </a:rPr>
              <a:t>Leveraging Microsoft Excel tool, we have reduced the data by removing the two unnecessary columns such as Confidence interval and Quartile range. Below is the screenshot of the dataset after performing data reduction.</a:t>
            </a:r>
          </a:p>
          <a:p>
            <a:pPr>
              <a:lnSpc>
                <a:spcPct val="120000"/>
              </a:lnSpc>
            </a:pPr>
            <a:endParaRPr lang="en-US" sz="1000" dirty="0"/>
          </a:p>
        </p:txBody>
      </p:sp>
      <p:pic>
        <p:nvPicPr>
          <p:cNvPr id="4" name="Picture 3" descr="A screenshot of a computer&#10;&#10;Description automatically generated">
            <a:extLst>
              <a:ext uri="{FF2B5EF4-FFF2-40B4-BE49-F238E27FC236}">
                <a16:creationId xmlns:a16="http://schemas.microsoft.com/office/drawing/2014/main" xmlns="" id="{3986D645-E3F8-F04C-E52E-25B11051057E}"/>
              </a:ext>
            </a:extLst>
          </p:cNvPr>
          <p:cNvPicPr>
            <a:picLocks noChangeAspect="1"/>
          </p:cNvPicPr>
          <p:nvPr/>
        </p:nvPicPr>
        <p:blipFill>
          <a:blip r:embed="rId2"/>
          <a:stretch>
            <a:fillRect/>
          </a:stretch>
        </p:blipFill>
        <p:spPr>
          <a:xfrm>
            <a:off x="6128882" y="4057650"/>
            <a:ext cx="5958341" cy="2668827"/>
          </a:xfrm>
          <a:prstGeom prst="rect">
            <a:avLst/>
          </a:prstGeom>
        </p:spPr>
      </p:pic>
    </p:spTree>
    <p:extLst>
      <p:ext uri="{BB962C8B-B14F-4D97-AF65-F5344CB8AC3E}">
        <p14:creationId xmlns:p14="http://schemas.microsoft.com/office/powerpoint/2010/main" xmlns="" val="412667345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5669F72C-E3FB-4C48-AEBD-AF7AC0D749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BFDE77F2-18D0-49FF-860C-62E2AC424E2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FF69C90-C3AE-105C-B16C-921C61845194}"/>
              </a:ext>
            </a:extLst>
          </p:cNvPr>
          <p:cNvSpPr>
            <a:spLocks noGrp="1"/>
          </p:cNvSpPr>
          <p:nvPr>
            <p:ph type="title"/>
          </p:nvPr>
        </p:nvSpPr>
        <p:spPr>
          <a:xfrm>
            <a:off x="1043180" y="1524000"/>
            <a:ext cx="4009639" cy="3810000"/>
          </a:xfrm>
        </p:spPr>
        <p:txBody>
          <a:bodyPr anchor="ctr">
            <a:normAutofit/>
          </a:bodyPr>
          <a:lstStyle/>
          <a:p>
            <a:pPr algn="ctr"/>
            <a:r>
              <a:rPr lang="en-US">
                <a:solidFill>
                  <a:schemeClr val="bg1"/>
                </a:solidFill>
              </a:rPr>
              <a:t>DATA CLEANING</a:t>
            </a:r>
          </a:p>
        </p:txBody>
      </p:sp>
      <p:sp>
        <p:nvSpPr>
          <p:cNvPr id="3" name="Content Placeholder 2">
            <a:extLst>
              <a:ext uri="{FF2B5EF4-FFF2-40B4-BE49-F238E27FC236}">
                <a16:creationId xmlns:a16="http://schemas.microsoft.com/office/drawing/2014/main" xmlns="" id="{7708F451-7182-947A-B07D-F440FEEC2575}"/>
              </a:ext>
            </a:extLst>
          </p:cNvPr>
          <p:cNvSpPr>
            <a:spLocks noGrp="1"/>
          </p:cNvSpPr>
          <p:nvPr>
            <p:ph idx="1"/>
          </p:nvPr>
        </p:nvSpPr>
        <p:spPr>
          <a:xfrm>
            <a:off x="6229349" y="228600"/>
            <a:ext cx="5815013" cy="4092000"/>
          </a:xfrm>
        </p:spPr>
        <p:txBody>
          <a:bodyPr anchor="ctr">
            <a:normAutofit/>
          </a:bodyPr>
          <a:lstStyle/>
          <a:p>
            <a:pPr algn="just">
              <a:lnSpc>
                <a:spcPct val="120000"/>
              </a:lnSpc>
            </a:pPr>
            <a:r>
              <a:rPr lang="en-US" sz="1500" kern="0" dirty="0">
                <a:effectLst/>
                <a:latin typeface="Times New Roman" panose="02020603050405020304" pitchFamily="18" charset="0"/>
                <a:ea typeface="Times New Roman" panose="02020603050405020304" pitchFamily="18" charset="0"/>
              </a:rPr>
              <a:t> </a:t>
            </a:r>
            <a:r>
              <a:rPr lang="en-US" sz="1500" kern="0" dirty="0">
                <a:effectLst/>
                <a:latin typeface="Times New Roman" panose="02020603050405020304" pitchFamily="18" charset="0"/>
                <a:ea typeface="Times New Roman" panose="02020603050405020304" pitchFamily="18" charset="0"/>
                <a:cs typeface="Times New Roman" panose="02020603050405020304" pitchFamily="18" charset="0"/>
              </a:rPr>
              <a:t>Getting rid of observations that has missing values or blank values, variables that have values with inappropriate format, removing duplicate observations, and identifying is there any variables with inconsistencies and correcting them.</a:t>
            </a:r>
            <a:r>
              <a:rPr lang="en-US" sz="1500" dirty="0">
                <a:effectLst/>
                <a:latin typeface="Times New Roman" panose="02020603050405020304" pitchFamily="18" charset="0"/>
                <a:cs typeface="Times New Roman" panose="02020603050405020304" pitchFamily="18" charset="0"/>
              </a:rPr>
              <a:t> </a:t>
            </a:r>
          </a:p>
          <a:p>
            <a:pPr marR="0" algn="just">
              <a:lnSpc>
                <a:spcPct val="120000"/>
              </a:lnSpc>
              <a:spcAft>
                <a:spcPts val="0"/>
              </a:spcAft>
            </a:pPr>
            <a:r>
              <a:rPr lang="en-US" sz="1500" kern="0" dirty="0">
                <a:latin typeface="Times New Roman" panose="02020603050405020304" pitchFamily="18" charset="0"/>
                <a:cs typeface="Times New Roman" panose="02020603050405020304" pitchFamily="18" charset="0"/>
              </a:rPr>
              <a:t>Handling Inconsistencies: using Microsoft Excel replace option, we have replaced the date value with empty value. From the figure, we can see that inconsistency error in the Phase variable has been handled perfectly without removing or deleting any observations. </a:t>
            </a:r>
          </a:p>
          <a:p>
            <a:pPr algn="just">
              <a:lnSpc>
                <a:spcPct val="120000"/>
              </a:lnSpc>
            </a:pPr>
            <a:r>
              <a:rPr lang="en-US" sz="1500" dirty="0">
                <a:effectLst/>
                <a:latin typeface="Times New Roman" panose="02020603050405020304" pitchFamily="18" charset="0"/>
                <a:ea typeface="Times New Roman" panose="02020603050405020304" pitchFamily="18" charset="0"/>
              </a:rPr>
              <a:t>Handling Missing Values: filling the missing value with a default value or with an average value or most repeated value may make our dataset more biased or imbalance. Considering this point, we would like to remove the entire observation that has a blank or missing value and then perform analysis on the cleaned dataset.</a:t>
            </a:r>
          </a:p>
          <a:p>
            <a:pPr marR="0">
              <a:lnSpc>
                <a:spcPct val="120000"/>
              </a:lnSpc>
              <a:spcAft>
                <a:spcPts val="0"/>
              </a:spcAft>
            </a:pPr>
            <a:endParaRPr lang="en-US" sz="1100" kern="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72C6D05E-0B54-AC01-399A-E9102ACB9F42}"/>
              </a:ext>
            </a:extLst>
          </p:cNvPr>
          <p:cNvPicPr>
            <a:picLocks noChangeAspect="1"/>
          </p:cNvPicPr>
          <p:nvPr/>
        </p:nvPicPr>
        <p:blipFill>
          <a:blip r:embed="rId2"/>
          <a:stretch>
            <a:fillRect/>
          </a:stretch>
        </p:blipFill>
        <p:spPr>
          <a:xfrm>
            <a:off x="7432158" y="6354232"/>
            <a:ext cx="3104707" cy="42933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xmlns="" id="{A0E6DFC6-B9B5-CB8C-F2B6-7B5C8F936280}"/>
              </a:ext>
            </a:extLst>
          </p:cNvPr>
          <p:cNvPicPr>
            <a:picLocks noChangeAspect="1"/>
          </p:cNvPicPr>
          <p:nvPr/>
        </p:nvPicPr>
        <p:blipFill>
          <a:blip r:embed="rId3"/>
          <a:stretch>
            <a:fillRect/>
          </a:stretch>
        </p:blipFill>
        <p:spPr>
          <a:xfrm>
            <a:off x="6095999" y="4157330"/>
            <a:ext cx="6096000" cy="2020186"/>
          </a:xfrm>
          <a:prstGeom prst="rect">
            <a:avLst/>
          </a:prstGeom>
        </p:spPr>
      </p:pic>
    </p:spTree>
    <p:extLst>
      <p:ext uri="{BB962C8B-B14F-4D97-AF65-F5344CB8AC3E}">
        <p14:creationId xmlns:p14="http://schemas.microsoft.com/office/powerpoint/2010/main" xmlns="" val="1693788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DD19ADF2-65BD-45E9-8475-C8E746B499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7C769013-80C9-C99A-B038-AA9CCB29231D}"/>
              </a:ext>
            </a:extLst>
          </p:cNvPr>
          <p:cNvSpPr>
            <a:spLocks noGrp="1"/>
          </p:cNvSpPr>
          <p:nvPr>
            <p:ph type="title"/>
          </p:nvPr>
        </p:nvSpPr>
        <p:spPr>
          <a:xfrm>
            <a:off x="243660" y="191498"/>
            <a:ext cx="4991103" cy="570502"/>
          </a:xfrm>
        </p:spPr>
        <p:txBody>
          <a:bodyPr>
            <a:normAutofit fontScale="90000"/>
          </a:bodyPr>
          <a:lstStyle/>
          <a:p>
            <a:r>
              <a:rPr lang="en-US" dirty="0"/>
              <a:t>Feature engineering</a:t>
            </a:r>
          </a:p>
        </p:txBody>
      </p:sp>
      <p:sp>
        <p:nvSpPr>
          <p:cNvPr id="3" name="Content Placeholder 2">
            <a:extLst>
              <a:ext uri="{FF2B5EF4-FFF2-40B4-BE49-F238E27FC236}">
                <a16:creationId xmlns:a16="http://schemas.microsoft.com/office/drawing/2014/main" xmlns="" id="{5A3A047C-4866-6749-D1CE-7A50AD8147F4}"/>
              </a:ext>
            </a:extLst>
          </p:cNvPr>
          <p:cNvSpPr>
            <a:spLocks noGrp="1"/>
          </p:cNvSpPr>
          <p:nvPr>
            <p:ph idx="1"/>
          </p:nvPr>
        </p:nvSpPr>
        <p:spPr>
          <a:xfrm>
            <a:off x="161925" y="883831"/>
            <a:ext cx="4991103" cy="1775637"/>
          </a:xfrm>
        </p:spPr>
        <p:txBody>
          <a:bodyPr>
            <a:normAutofit/>
          </a:bodyPr>
          <a:lstStyle/>
          <a:p>
            <a:pPr algn="just"/>
            <a:r>
              <a:rPr lang="en-US" sz="1400" dirty="0">
                <a:effectLst/>
                <a:latin typeface="Times New Roman" panose="02020603050405020304" pitchFamily="18" charset="0"/>
                <a:ea typeface="Times New Roman" panose="02020603050405020304" pitchFamily="18" charset="0"/>
              </a:rPr>
              <a:t>Transforming our data is a critical step of the data preparation process. In this step, we perform normalization of the data, scaling of the data, feature engineering or creating new feature/variables from the existing variables, encoding the variables, identifying the outliers and many more depending on the research questions and the data that we have.</a:t>
            </a:r>
          </a:p>
          <a:p>
            <a:endParaRPr lang="en-US" dirty="0"/>
          </a:p>
        </p:txBody>
      </p:sp>
      <p:pic>
        <p:nvPicPr>
          <p:cNvPr id="4" name="Picture 3" descr="A screenshot of a computer&#10;&#10;Description automatically generated">
            <a:extLst>
              <a:ext uri="{FF2B5EF4-FFF2-40B4-BE49-F238E27FC236}">
                <a16:creationId xmlns:a16="http://schemas.microsoft.com/office/drawing/2014/main" xmlns="" id="{3C05B598-4B2D-9C89-5E32-E9531D9A73DB}"/>
              </a:ext>
            </a:extLst>
          </p:cNvPr>
          <p:cNvPicPr>
            <a:picLocks noChangeAspect="1"/>
          </p:cNvPicPr>
          <p:nvPr/>
        </p:nvPicPr>
        <p:blipFill>
          <a:blip r:embed="rId2"/>
          <a:stretch>
            <a:fillRect/>
          </a:stretch>
        </p:blipFill>
        <p:spPr>
          <a:xfrm>
            <a:off x="5396688" y="291018"/>
            <a:ext cx="6551652" cy="211194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xmlns="" id="{3ECC1344-1539-EB3A-67EC-A48B690C513E}"/>
              </a:ext>
            </a:extLst>
          </p:cNvPr>
          <p:cNvPicPr>
            <a:picLocks noChangeAspect="1"/>
          </p:cNvPicPr>
          <p:nvPr/>
        </p:nvPicPr>
        <p:blipFill>
          <a:blip r:embed="rId3"/>
          <a:stretch>
            <a:fillRect/>
          </a:stretch>
        </p:blipFill>
        <p:spPr>
          <a:xfrm>
            <a:off x="1" y="2781298"/>
            <a:ext cx="6241662" cy="179557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xmlns="" id="{576D04D2-9C82-9A66-EA2C-DE84FBFDCF9D}"/>
              </a:ext>
            </a:extLst>
          </p:cNvPr>
          <p:cNvPicPr>
            <a:picLocks noChangeAspect="1"/>
          </p:cNvPicPr>
          <p:nvPr/>
        </p:nvPicPr>
        <p:blipFill>
          <a:blip r:embed="rId4"/>
          <a:stretch>
            <a:fillRect/>
          </a:stretch>
        </p:blipFill>
        <p:spPr>
          <a:xfrm>
            <a:off x="0" y="4955211"/>
            <a:ext cx="6241662" cy="190278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xmlns="" id="{301EC854-1F0F-3229-25B8-50533883A49C}"/>
              </a:ext>
            </a:extLst>
          </p:cNvPr>
          <p:cNvPicPr>
            <a:picLocks noChangeAspect="1"/>
          </p:cNvPicPr>
          <p:nvPr/>
        </p:nvPicPr>
        <p:blipFill>
          <a:blip r:embed="rId5"/>
          <a:stretch>
            <a:fillRect/>
          </a:stretch>
        </p:blipFill>
        <p:spPr>
          <a:xfrm>
            <a:off x="6347638" y="3040912"/>
            <a:ext cx="5844362" cy="2519916"/>
          </a:xfrm>
          <a:prstGeom prst="rect">
            <a:avLst/>
          </a:prstGeom>
        </p:spPr>
      </p:pic>
      <p:sp>
        <p:nvSpPr>
          <p:cNvPr id="8" name="TextBox 7">
            <a:extLst>
              <a:ext uri="{FF2B5EF4-FFF2-40B4-BE49-F238E27FC236}">
                <a16:creationId xmlns:a16="http://schemas.microsoft.com/office/drawing/2014/main" xmlns="" id="{47304C97-552C-D904-8BD9-CEC9D5D27208}"/>
              </a:ext>
            </a:extLst>
          </p:cNvPr>
          <p:cNvSpPr txBox="1"/>
          <p:nvPr/>
        </p:nvSpPr>
        <p:spPr>
          <a:xfrm>
            <a:off x="7735309" y="2469017"/>
            <a:ext cx="3281668"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Creating 2 new features: Depressive &amp; Anxiety Disorder</a:t>
            </a:r>
          </a:p>
        </p:txBody>
      </p:sp>
      <p:sp>
        <p:nvSpPr>
          <p:cNvPr id="10" name="TextBox 9">
            <a:extLst>
              <a:ext uri="{FF2B5EF4-FFF2-40B4-BE49-F238E27FC236}">
                <a16:creationId xmlns:a16="http://schemas.microsoft.com/office/drawing/2014/main" xmlns="" id="{24B660C7-2C76-BC96-2F84-42CDFFD7DF0D}"/>
              </a:ext>
            </a:extLst>
          </p:cNvPr>
          <p:cNvSpPr txBox="1"/>
          <p:nvPr/>
        </p:nvSpPr>
        <p:spPr>
          <a:xfrm>
            <a:off x="7854113" y="5660384"/>
            <a:ext cx="2385589"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Creating 2 new features: Year &amp; Month</a:t>
            </a:r>
          </a:p>
        </p:txBody>
      </p:sp>
      <p:sp>
        <p:nvSpPr>
          <p:cNvPr id="11" name="TextBox 10">
            <a:extLst>
              <a:ext uri="{FF2B5EF4-FFF2-40B4-BE49-F238E27FC236}">
                <a16:creationId xmlns:a16="http://schemas.microsoft.com/office/drawing/2014/main" xmlns="" id="{78442293-3281-2AEB-D0A6-B3F1C921F920}"/>
              </a:ext>
            </a:extLst>
          </p:cNvPr>
          <p:cNvSpPr txBox="1"/>
          <p:nvPr/>
        </p:nvSpPr>
        <p:spPr>
          <a:xfrm>
            <a:off x="6354616" y="6521698"/>
            <a:ext cx="5447523"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Creating 6 new features:  Age, Gender, Education, Race, Disability and State</a:t>
            </a:r>
          </a:p>
        </p:txBody>
      </p:sp>
      <p:sp>
        <p:nvSpPr>
          <p:cNvPr id="13" name="TextBox 12">
            <a:extLst>
              <a:ext uri="{FF2B5EF4-FFF2-40B4-BE49-F238E27FC236}">
                <a16:creationId xmlns:a16="http://schemas.microsoft.com/office/drawing/2014/main" xmlns="" id="{F8A1AE1B-32F0-9B7C-9133-6E218EF5A6A0}"/>
              </a:ext>
            </a:extLst>
          </p:cNvPr>
          <p:cNvSpPr txBox="1"/>
          <p:nvPr/>
        </p:nvSpPr>
        <p:spPr>
          <a:xfrm>
            <a:off x="1218920" y="4639432"/>
            <a:ext cx="4015843" cy="246221"/>
          </a:xfrm>
          <a:prstGeom prst="rect">
            <a:avLst/>
          </a:prstGeom>
          <a:noFill/>
        </p:spPr>
        <p:txBody>
          <a:bodyPr wrap="none" rtlCol="0">
            <a:spAutoFit/>
          </a:bodyPr>
          <a:lstStyle/>
          <a:p>
            <a:r>
              <a:rPr lang="en-US" sz="1000" b="1" dirty="0">
                <a:latin typeface="Times New Roman" panose="02020603050405020304" pitchFamily="18" charset="0"/>
                <a:cs typeface="Times New Roman" panose="02020603050405020304" pitchFamily="18" charset="0"/>
              </a:rPr>
              <a:t>Created a final new features: Region and has all other features as well</a:t>
            </a:r>
          </a:p>
        </p:txBody>
      </p:sp>
    </p:spTree>
    <p:extLst>
      <p:ext uri="{BB962C8B-B14F-4D97-AF65-F5344CB8AC3E}">
        <p14:creationId xmlns:p14="http://schemas.microsoft.com/office/powerpoint/2010/main" xmlns="" val="15738606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ortalVTI" id="{0E0D5035-C7F2-4607-91F4-D5D5F886A15A}" vid="{EAFF3D8B-AC13-4E90-80A9-182200FBC866}"/>
    </a:ext>
  </a:extLst>
</a:theme>
</file>

<file path=docProps/app.xml><?xml version="1.0" encoding="utf-8"?>
<Properties xmlns="http://schemas.openxmlformats.org/officeDocument/2006/extended-properties" xmlns:vt="http://schemas.openxmlformats.org/officeDocument/2006/docPropsVTypes">
  <TotalTime>0</TotalTime>
  <Words>2537</Words>
  <Application>Microsoft Office PowerPoint</Application>
  <PresentationFormat>Custom</PresentationFormat>
  <Paragraphs>76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PortalVTI</vt:lpstr>
      <vt:lpstr>Beyond Infection:   Predicting Mental Health Impacts in Pandemics through Data Analytics </vt:lpstr>
      <vt:lpstr>CONTENTS</vt:lpstr>
      <vt:lpstr>INTRODUCTION</vt:lpstr>
      <vt:lpstr>DATASET</vt:lpstr>
      <vt:lpstr>Dataset - variables</vt:lpstr>
      <vt:lpstr>Data preparation</vt:lpstr>
      <vt:lpstr>DATA REDUCTION</vt:lpstr>
      <vt:lpstr>DATA CLEANING</vt:lpstr>
      <vt:lpstr>Feature engineering</vt:lpstr>
      <vt:lpstr>Outlier detection</vt:lpstr>
      <vt:lpstr>Data visualization</vt:lpstr>
      <vt:lpstr>CORRELATION ANALYSIS</vt:lpstr>
      <vt:lpstr>In which age range are anxiety and depression disorders most common? </vt:lpstr>
      <vt:lpstr>How does the pandemic’s pattern of anxiety and depression disorders evolve over time? </vt:lpstr>
      <vt:lpstr>Do any states or areas have greater than average prevalence of these disorders? </vt:lpstr>
      <vt:lpstr>Analysis - Machine learning</vt:lpstr>
      <vt:lpstr>Predicting the strongest factors among age, disability, gender, and race for developing anxiety and depressive disorders during different stages of the COVID-19 pandemic? </vt:lpstr>
      <vt:lpstr>Predicting the likelihood of anxiety and depressive disorder based on the factors such as season and region. </vt:lpstr>
      <vt:lpstr>Predicting the future trends of anxiety and depression disorder among people who are over the age of 50 years in the United States using time-series forecasting model. </vt:lpstr>
      <vt:lpstr>INTERPRETATIONS</vt:lpstr>
      <vt:lpstr>SUMMARY</vt:lpstr>
      <vt:lpstr>limitations</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2024-04-30T22:11:55Z</dcterms:created>
  <dcterms:modified xsi:type="dcterms:W3CDTF">2025-05-06T17:39:50Z</dcterms:modified>
</cp:coreProperties>
</file>