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5"/>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549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1080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3830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3836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3182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8672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0161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422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291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8532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1/31/2024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599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lIns="109728" tIns="109728" rIns="109728" bIns="9144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lIns="109728" tIns="109728" rIns="109728" bIns="91440" anchor="ctr"/>
          <a:lstStyle>
            <a:lvl1pPr algn="l">
              <a:defRPr sz="1050">
                <a:solidFill>
                  <a:schemeClr val="tx2"/>
                </a:solidFill>
              </a:defRPr>
            </a:lvl1pPr>
          </a:lstStyle>
          <a:p>
            <a:fld id="{C485584D-7D79-4248-9986-4CA35242F944}" type="datetimeFigureOut">
              <a:rPr lang="en-US" smtClean="0"/>
              <a:t>1/31/2024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lIns="109728" tIns="109728" rIns="109728" bIns="9144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39687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9" r:id="rId6"/>
    <p:sldLayoutId id="2147483784" r:id="rId7"/>
    <p:sldLayoutId id="2147483785" r:id="rId8"/>
    <p:sldLayoutId id="2147483786" r:id="rId9"/>
    <p:sldLayoutId id="2147483788" r:id="rId10"/>
    <p:sldLayoutId id="2147483787" r:id="rId11"/>
  </p:sldLayoutIdLst>
  <p:txStyles>
    <p:titleStyle>
      <a:lvl1pPr algn="l" defTabSz="914400" rtl="0" eaLnBrk="1" latinLnBrk="0" hangingPunct="1">
        <a:lnSpc>
          <a:spcPct val="113000"/>
        </a:lnSpc>
        <a:spcBef>
          <a:spcPct val="0"/>
        </a:spcBef>
        <a:buNone/>
        <a:defRPr sz="3200" kern="1200" cap="none" spc="140" baseline="0">
          <a:solidFill>
            <a:schemeClr val="tx2"/>
          </a:solidFill>
          <a:latin typeface="+mj-lt"/>
          <a:ea typeface="+mj-ea"/>
          <a:cs typeface="+mj-cs"/>
        </a:defRPr>
      </a:lvl1pPr>
    </p:titleStyle>
    <p:bodyStyle>
      <a:lvl1pPr marL="0" indent="0" algn="l" defTabSz="914400" rtl="0" eaLnBrk="1" latinLnBrk="0" hangingPunct="1">
        <a:lnSpc>
          <a:spcPct val="113000"/>
        </a:lnSpc>
        <a:spcBef>
          <a:spcPts val="1000"/>
        </a:spcBef>
        <a:buFontTx/>
        <a:buNone/>
        <a:defRPr sz="2000" kern="1200" spc="50">
          <a:solidFill>
            <a:schemeClr val="tx2"/>
          </a:solidFill>
          <a:latin typeface="+mn-lt"/>
          <a:ea typeface="+mn-ea"/>
          <a:cs typeface="+mn-cs"/>
        </a:defRPr>
      </a:lvl1pPr>
      <a:lvl2pPr marL="274320" indent="-228600" algn="l" defTabSz="914400" rtl="0" eaLnBrk="1" latinLnBrk="0" hangingPunct="1">
        <a:lnSpc>
          <a:spcPct val="113000"/>
        </a:lnSpc>
        <a:spcBef>
          <a:spcPts val="500"/>
        </a:spcBef>
        <a:buSzPct val="85000"/>
        <a:buFont typeface="Arial" panose="020B0604020202020204" pitchFamily="34" charset="0"/>
        <a:buChar char="•"/>
        <a:defRPr sz="1800" kern="1200" spc="50">
          <a:solidFill>
            <a:schemeClr val="tx2"/>
          </a:solidFill>
          <a:latin typeface="+mn-lt"/>
          <a:ea typeface="+mn-ea"/>
          <a:cs typeface="+mn-cs"/>
        </a:defRPr>
      </a:lvl2pPr>
      <a:lvl3pPr marL="274320" indent="0" algn="l" defTabSz="914400" rtl="0" eaLnBrk="1" latinLnBrk="0" hangingPunct="1">
        <a:lnSpc>
          <a:spcPct val="113000"/>
        </a:lnSpc>
        <a:spcBef>
          <a:spcPts val="500"/>
        </a:spcBef>
        <a:buFontTx/>
        <a:buNone/>
        <a:defRPr sz="1600" kern="1200" spc="50">
          <a:solidFill>
            <a:schemeClr val="tx2"/>
          </a:solidFill>
          <a:latin typeface="+mn-lt"/>
          <a:ea typeface="+mn-ea"/>
          <a:cs typeface="+mn-cs"/>
        </a:defRPr>
      </a:lvl3pPr>
      <a:lvl4pPr marL="548640" indent="-228600" algn="l" defTabSz="914400" rtl="0" eaLnBrk="1" latinLnBrk="0" hangingPunct="1">
        <a:lnSpc>
          <a:spcPct val="113000"/>
        </a:lnSpc>
        <a:spcBef>
          <a:spcPts val="500"/>
        </a:spcBef>
        <a:buFont typeface="Arial" panose="020B0604020202020204" pitchFamily="34" charset="0"/>
        <a:buChar char="•"/>
        <a:defRPr sz="1400" kern="1200" spc="50">
          <a:solidFill>
            <a:schemeClr val="tx2"/>
          </a:solidFill>
          <a:latin typeface="+mn-lt"/>
          <a:ea typeface="+mn-ea"/>
          <a:cs typeface="+mn-cs"/>
        </a:defRPr>
      </a:lvl4pPr>
      <a:lvl5pPr marL="548640" indent="0" algn="l" defTabSz="914400" rtl="0" eaLnBrk="1" latinLnBrk="0" hangingPunct="1">
        <a:lnSpc>
          <a:spcPct val="113000"/>
        </a:lnSpc>
        <a:spcBef>
          <a:spcPts val="500"/>
        </a:spcBef>
        <a:buFontTx/>
        <a:buNone/>
        <a:defRPr sz="1400" kern="1200" spc="5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Colourful patterns on the sky">
            <a:extLst>
              <a:ext uri="{FF2B5EF4-FFF2-40B4-BE49-F238E27FC236}">
                <a16:creationId xmlns:a16="http://schemas.microsoft.com/office/drawing/2014/main" id="{2262A0D5-9515-D181-C233-114395871873}"/>
              </a:ext>
            </a:extLst>
          </p:cNvPr>
          <p:cNvPicPr>
            <a:picLocks noChangeAspect="1"/>
          </p:cNvPicPr>
          <p:nvPr/>
        </p:nvPicPr>
        <p:blipFill rotWithShape="1">
          <a:blip r:embed="rId2"/>
          <a:srcRect t="5538" b="10193"/>
          <a:stretch/>
        </p:blipFill>
        <p:spPr>
          <a:xfrm>
            <a:off x="20" y="411191"/>
            <a:ext cx="12191980" cy="6857989"/>
          </a:xfrm>
          <a:prstGeom prst="rect">
            <a:avLst/>
          </a:prstGeom>
        </p:spPr>
      </p:pic>
      <p:sp>
        <p:nvSpPr>
          <p:cNvPr id="23"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9413E-96B3-013C-DC2C-89F6C81CF04F}"/>
              </a:ext>
            </a:extLst>
          </p:cNvPr>
          <p:cNvSpPr>
            <a:spLocks noGrp="1"/>
          </p:cNvSpPr>
          <p:nvPr>
            <p:ph type="ctrTitle"/>
          </p:nvPr>
        </p:nvSpPr>
        <p:spPr>
          <a:xfrm>
            <a:off x="7212119" y="1066801"/>
            <a:ext cx="3931320" cy="1706174"/>
          </a:xfrm>
        </p:spPr>
        <p:txBody>
          <a:bodyPr>
            <a:normAutofit/>
          </a:bodyPr>
          <a:lstStyle/>
          <a:p>
            <a:r>
              <a:rPr lang="en-IN" sz="1800" b="1" dirty="0">
                <a:effectLst/>
                <a:latin typeface="TimesNewRomanPS"/>
              </a:rPr>
              <a:t>Human Sign language Detection </a:t>
            </a:r>
            <a:br>
              <a:rPr lang="en-IN" dirty="0"/>
            </a:br>
            <a:endParaRPr lang="en-US" dirty="0"/>
          </a:p>
        </p:txBody>
      </p:sp>
      <p:sp>
        <p:nvSpPr>
          <p:cNvPr id="3" name="Subtitle 2">
            <a:extLst>
              <a:ext uri="{FF2B5EF4-FFF2-40B4-BE49-F238E27FC236}">
                <a16:creationId xmlns:a16="http://schemas.microsoft.com/office/drawing/2014/main" id="{7E80345C-1C86-BC56-12F3-DF7D1D091036}"/>
              </a:ext>
            </a:extLst>
          </p:cNvPr>
          <p:cNvSpPr>
            <a:spLocks noGrp="1"/>
          </p:cNvSpPr>
          <p:nvPr>
            <p:ph type="subTitle" idx="1"/>
          </p:nvPr>
        </p:nvSpPr>
        <p:spPr>
          <a:xfrm>
            <a:off x="7212119" y="4327781"/>
            <a:ext cx="3931321" cy="1033669"/>
          </a:xfrm>
        </p:spPr>
        <p:txBody>
          <a:bodyPr>
            <a:normAutofit/>
          </a:bodyPr>
          <a:lstStyle/>
          <a:p>
            <a:r>
              <a:rPr lang="en-IN" sz="1800" dirty="0">
                <a:effectLst/>
                <a:latin typeface="TimesNewRomanPSMT"/>
              </a:rPr>
              <a:t>Subbiah Manikandan S</a:t>
            </a:r>
          </a:p>
          <a:p>
            <a:r>
              <a:rPr lang="en-IN" sz="1800" dirty="0">
                <a:effectLst/>
                <a:latin typeface="TimesNewRomanPSMT"/>
              </a:rPr>
              <a:t> 2021sc04377 </a:t>
            </a:r>
            <a:endParaRPr lang="en-IN" dirty="0"/>
          </a:p>
          <a:p>
            <a:endParaRPr lang="en-US" dirty="0"/>
          </a:p>
        </p:txBody>
      </p:sp>
      <p:grpSp>
        <p:nvGrpSpPr>
          <p:cNvPr id="24" name="Group 23">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268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AC69-940B-71BF-E2C1-9DDBB69816EB}"/>
              </a:ext>
            </a:extLst>
          </p:cNvPr>
          <p:cNvSpPr>
            <a:spLocks noGrp="1"/>
          </p:cNvSpPr>
          <p:nvPr>
            <p:ph type="title"/>
          </p:nvPr>
        </p:nvSpPr>
        <p:spPr/>
        <p:txBody>
          <a:bodyPr/>
          <a:lstStyle/>
          <a:p>
            <a:r>
              <a:rPr lang="en-IN" b="1" dirty="0">
                <a:effectLst/>
                <a:latin typeface="TimesNewRomanPS"/>
              </a:rPr>
              <a:t>Human Sign language Detection </a:t>
            </a:r>
            <a:br>
              <a:rPr lang="en-IN" dirty="0"/>
            </a:br>
            <a:endParaRPr lang="en-US" dirty="0"/>
          </a:p>
        </p:txBody>
      </p:sp>
      <p:sp>
        <p:nvSpPr>
          <p:cNvPr id="3" name="Content Placeholder 2">
            <a:extLst>
              <a:ext uri="{FF2B5EF4-FFF2-40B4-BE49-F238E27FC236}">
                <a16:creationId xmlns:a16="http://schemas.microsoft.com/office/drawing/2014/main" id="{B4835E5D-3BC2-A06F-1AC3-5507CE276DF8}"/>
              </a:ext>
            </a:extLst>
          </p:cNvPr>
          <p:cNvSpPr>
            <a:spLocks noGrp="1"/>
          </p:cNvSpPr>
          <p:nvPr>
            <p:ph idx="1"/>
          </p:nvPr>
        </p:nvSpPr>
        <p:spPr>
          <a:xfrm>
            <a:off x="1028700" y="1804716"/>
            <a:ext cx="10134600" cy="3424509"/>
          </a:xfrm>
        </p:spPr>
        <p:txBody>
          <a:bodyPr/>
          <a:lstStyle/>
          <a:p>
            <a:r>
              <a:rPr lang="en-US" b="1" dirty="0"/>
              <a:t>Problem Statement</a:t>
            </a:r>
          </a:p>
          <a:p>
            <a:r>
              <a:rPr lang="en-IN" sz="1800" dirty="0">
                <a:effectLst/>
                <a:latin typeface="TimesNewRomanPSMT"/>
              </a:rPr>
              <a:t>Interaction with Mute &amp; deaf people communicate with others using the sign language. Lack of knowledge in sign language has resulted in the communication gap. Getting proficiency in the sign language is difficult task unless its dedicated effort. Another challenge is there are lot of localized sign language used by the people based upon the region where they live. </a:t>
            </a:r>
          </a:p>
          <a:p>
            <a:endParaRPr lang="en-US" dirty="0"/>
          </a:p>
          <a:p>
            <a:r>
              <a:rPr lang="en-IN" sz="1800" dirty="0">
                <a:latin typeface="TimesNewRomanPSMT"/>
              </a:rPr>
              <a:t>People with Speaking difficulties </a:t>
            </a:r>
            <a:r>
              <a:rPr lang="en-IN" sz="1800" dirty="0">
                <a:effectLst/>
                <a:latin typeface="TimesNewRomanPSMT"/>
              </a:rPr>
              <a:t>are having challenge task while communicating with outside world even in the world of digital advancement where there is lot of video interaction tools used for communication. </a:t>
            </a:r>
            <a:endParaRPr lang="en-IN" dirty="0"/>
          </a:p>
          <a:p>
            <a:endParaRPr lang="en-US" dirty="0"/>
          </a:p>
        </p:txBody>
      </p:sp>
    </p:spTree>
    <p:extLst>
      <p:ext uri="{BB962C8B-B14F-4D97-AF65-F5344CB8AC3E}">
        <p14:creationId xmlns:p14="http://schemas.microsoft.com/office/powerpoint/2010/main" val="232125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E019-45D3-E871-EC89-8C10824AA526}"/>
              </a:ext>
            </a:extLst>
          </p:cNvPr>
          <p:cNvSpPr>
            <a:spLocks noGrp="1"/>
          </p:cNvSpPr>
          <p:nvPr>
            <p:ph type="title"/>
          </p:nvPr>
        </p:nvSpPr>
        <p:spPr>
          <a:xfrm>
            <a:off x="1028700" y="1257300"/>
            <a:ext cx="10134600" cy="685800"/>
          </a:xfrm>
        </p:spPr>
        <p:txBody>
          <a:bodyPr/>
          <a:lstStyle/>
          <a:p>
            <a:r>
              <a:rPr lang="en-IN" b="1" dirty="0">
                <a:effectLst/>
                <a:latin typeface="TimesNewRomanPS"/>
              </a:rPr>
              <a:t>Human Sign language Detection </a:t>
            </a:r>
            <a:br>
              <a:rPr lang="en-IN" dirty="0"/>
            </a:br>
            <a:endParaRPr lang="en-US" dirty="0"/>
          </a:p>
        </p:txBody>
      </p:sp>
      <p:sp>
        <p:nvSpPr>
          <p:cNvPr id="4" name="Content Placeholder 2">
            <a:extLst>
              <a:ext uri="{FF2B5EF4-FFF2-40B4-BE49-F238E27FC236}">
                <a16:creationId xmlns:a16="http://schemas.microsoft.com/office/drawing/2014/main" id="{FF22A1FB-546D-2EC8-542C-07DBD1E96086}"/>
              </a:ext>
            </a:extLst>
          </p:cNvPr>
          <p:cNvSpPr txBox="1">
            <a:spLocks/>
          </p:cNvSpPr>
          <p:nvPr/>
        </p:nvSpPr>
        <p:spPr>
          <a:xfrm>
            <a:off x="877330" y="1943100"/>
            <a:ext cx="10134600" cy="2653522"/>
          </a:xfrm>
          <a:prstGeom prst="rect">
            <a:avLst/>
          </a:prstGeom>
        </p:spPr>
        <p:txBody>
          <a:bodyPr lIns="109728" tIns="109728" rIns="109728" bIns="91440"/>
          <a:lstStyle>
            <a:lvl1pPr marL="0" indent="0" algn="l" defTabSz="914400" rtl="0" eaLnBrk="1" latinLnBrk="0" hangingPunct="1">
              <a:lnSpc>
                <a:spcPct val="113000"/>
              </a:lnSpc>
              <a:spcBef>
                <a:spcPts val="1000"/>
              </a:spcBef>
              <a:buFontTx/>
              <a:buNone/>
              <a:defRPr sz="2000" kern="1200" spc="50">
                <a:solidFill>
                  <a:schemeClr val="tx2"/>
                </a:solidFill>
                <a:latin typeface="+mn-lt"/>
                <a:ea typeface="+mn-ea"/>
                <a:cs typeface="+mn-cs"/>
              </a:defRPr>
            </a:lvl1pPr>
            <a:lvl2pPr marL="274320" indent="-228600" algn="l" defTabSz="914400" rtl="0" eaLnBrk="1" latinLnBrk="0" hangingPunct="1">
              <a:lnSpc>
                <a:spcPct val="113000"/>
              </a:lnSpc>
              <a:spcBef>
                <a:spcPts val="500"/>
              </a:spcBef>
              <a:buSzPct val="85000"/>
              <a:buFont typeface="Arial" panose="020B0604020202020204" pitchFamily="34" charset="0"/>
              <a:buChar char="•"/>
              <a:defRPr sz="1800" kern="1200" spc="50">
                <a:solidFill>
                  <a:schemeClr val="tx2"/>
                </a:solidFill>
                <a:latin typeface="+mn-lt"/>
                <a:ea typeface="+mn-ea"/>
                <a:cs typeface="+mn-cs"/>
              </a:defRPr>
            </a:lvl2pPr>
            <a:lvl3pPr marL="274320" indent="0" algn="l" defTabSz="914400" rtl="0" eaLnBrk="1" latinLnBrk="0" hangingPunct="1">
              <a:lnSpc>
                <a:spcPct val="113000"/>
              </a:lnSpc>
              <a:spcBef>
                <a:spcPts val="500"/>
              </a:spcBef>
              <a:buFontTx/>
              <a:buNone/>
              <a:defRPr sz="1600" kern="1200" spc="50">
                <a:solidFill>
                  <a:schemeClr val="tx2"/>
                </a:solidFill>
                <a:latin typeface="+mn-lt"/>
                <a:ea typeface="+mn-ea"/>
                <a:cs typeface="+mn-cs"/>
              </a:defRPr>
            </a:lvl3pPr>
            <a:lvl4pPr marL="548640" indent="-228600" algn="l" defTabSz="914400" rtl="0" eaLnBrk="1" latinLnBrk="0" hangingPunct="1">
              <a:lnSpc>
                <a:spcPct val="113000"/>
              </a:lnSpc>
              <a:spcBef>
                <a:spcPts val="500"/>
              </a:spcBef>
              <a:buFont typeface="Arial" panose="020B0604020202020204" pitchFamily="34" charset="0"/>
              <a:buChar char="•"/>
              <a:defRPr sz="1400" kern="1200" spc="50">
                <a:solidFill>
                  <a:schemeClr val="tx2"/>
                </a:solidFill>
                <a:latin typeface="+mn-lt"/>
                <a:ea typeface="+mn-ea"/>
                <a:cs typeface="+mn-cs"/>
              </a:defRPr>
            </a:lvl4pPr>
            <a:lvl5pPr marL="548640" indent="0" algn="l" defTabSz="914400" rtl="0" eaLnBrk="1" latinLnBrk="0" hangingPunct="1">
              <a:lnSpc>
                <a:spcPct val="113000"/>
              </a:lnSpc>
              <a:spcBef>
                <a:spcPts val="500"/>
              </a:spcBef>
              <a:buFontTx/>
              <a:buNone/>
              <a:defRPr sz="1400" kern="1200" spc="5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Solution</a:t>
            </a:r>
          </a:p>
          <a:p>
            <a:r>
              <a:rPr lang="en-IN" sz="1800" dirty="0">
                <a:effectLst/>
                <a:latin typeface="TimesNewRomanPSMT"/>
              </a:rPr>
              <a:t>The scope of this project is to design and implement the basic sign language detection using images first and then enhance the project to include real time detection. The future scope of the update of this project to enhance the communication through advancement in technology will also be determined. </a:t>
            </a:r>
            <a:endParaRPr lang="en-IN" dirty="0"/>
          </a:p>
          <a:p>
            <a:r>
              <a:rPr lang="en-IN" sz="1800" dirty="0">
                <a:effectLst/>
                <a:latin typeface="TimesNewRomanPSMT"/>
              </a:rPr>
              <a:t>The plan is to use python programming , Open CV , Deep learning technique like Convolution neural network (CNN) model , YOLO to cater the real time detection for nonverbal people.</a:t>
            </a:r>
            <a:br>
              <a:rPr lang="en-IN" sz="1800" dirty="0">
                <a:effectLst/>
                <a:latin typeface="TimesNewRomanPSMT"/>
              </a:rPr>
            </a:br>
            <a:endParaRPr lang="en-IN" dirty="0"/>
          </a:p>
          <a:p>
            <a:r>
              <a:rPr lang="en-IN" sz="1800" dirty="0">
                <a:effectLst/>
                <a:latin typeface="TimesNewRomanPSMT"/>
              </a:rPr>
              <a:t>Scope of Work: The scope of the work is to start recognizing the human sign (hand sign) in the images and enhance this work to real time camera like web camera. </a:t>
            </a:r>
            <a:endParaRPr lang="en-IN" dirty="0"/>
          </a:p>
          <a:p>
            <a:endParaRPr lang="en-US" dirty="0"/>
          </a:p>
        </p:txBody>
      </p:sp>
    </p:spTree>
    <p:extLst>
      <p:ext uri="{BB962C8B-B14F-4D97-AF65-F5344CB8AC3E}">
        <p14:creationId xmlns:p14="http://schemas.microsoft.com/office/powerpoint/2010/main" val="231463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6C30-4FA6-52AF-B161-5D155F62E0AB}"/>
              </a:ext>
            </a:extLst>
          </p:cNvPr>
          <p:cNvSpPr>
            <a:spLocks noGrp="1"/>
          </p:cNvSpPr>
          <p:nvPr>
            <p:ph type="title"/>
          </p:nvPr>
        </p:nvSpPr>
        <p:spPr/>
        <p:txBody>
          <a:bodyPr/>
          <a:lstStyle/>
          <a:p>
            <a:r>
              <a:rPr lang="en-IN" b="1" dirty="0">
                <a:effectLst/>
                <a:latin typeface="TimesNewRomanPS"/>
              </a:rPr>
              <a:t>Human Sign language Detection </a:t>
            </a:r>
            <a:br>
              <a:rPr lang="en-IN" dirty="0"/>
            </a:br>
            <a:endParaRPr lang="en-US" dirty="0"/>
          </a:p>
        </p:txBody>
      </p:sp>
      <p:sp>
        <p:nvSpPr>
          <p:cNvPr id="3" name="Content Placeholder 2">
            <a:extLst>
              <a:ext uri="{FF2B5EF4-FFF2-40B4-BE49-F238E27FC236}">
                <a16:creationId xmlns:a16="http://schemas.microsoft.com/office/drawing/2014/main" id="{A48D473B-C512-0B08-A5BC-B5454B592556}"/>
              </a:ext>
            </a:extLst>
          </p:cNvPr>
          <p:cNvSpPr>
            <a:spLocks noGrp="1"/>
          </p:cNvSpPr>
          <p:nvPr>
            <p:ph idx="1"/>
          </p:nvPr>
        </p:nvSpPr>
        <p:spPr>
          <a:xfrm>
            <a:off x="942203" y="1581136"/>
            <a:ext cx="9894673" cy="4881448"/>
          </a:xfrm>
        </p:spPr>
        <p:txBody>
          <a:bodyPr/>
          <a:lstStyle/>
          <a:p>
            <a:r>
              <a:rPr lang="en-IN" sz="1800" b="1" dirty="0">
                <a:effectLst/>
                <a:latin typeface="TimesNewRomanPSMT"/>
              </a:rPr>
              <a:t>Data Preparation:</a:t>
            </a:r>
          </a:p>
          <a:p>
            <a:r>
              <a:rPr lang="en-IN" sz="1800" dirty="0">
                <a:latin typeface="TimesNewRomanPSMT"/>
              </a:rPr>
              <a:t>The Dataset used in this project will be custom dataset and below are the steps that will be used</a:t>
            </a:r>
          </a:p>
          <a:p>
            <a:pPr marL="342900" indent="-342900">
              <a:buAutoNum type="arabicPeriod"/>
            </a:pPr>
            <a:r>
              <a:rPr lang="en-IN" sz="1800" dirty="0">
                <a:effectLst/>
                <a:latin typeface="TimesNewRomanPSMT"/>
              </a:rPr>
              <a:t>Dat</a:t>
            </a:r>
            <a:r>
              <a:rPr lang="en-IN" sz="1800" dirty="0">
                <a:latin typeface="TimesNewRomanPSMT"/>
              </a:rPr>
              <a:t>a Description: Custom Dataset creation and categorization of various </a:t>
            </a:r>
            <a:r>
              <a:rPr lang="en-IN" sz="1800" dirty="0" err="1">
                <a:latin typeface="TimesNewRomanPSMT"/>
              </a:rPr>
              <a:t>handsign</a:t>
            </a:r>
            <a:endParaRPr lang="en-IN" sz="1800" dirty="0">
              <a:latin typeface="TimesNewRomanPSMT"/>
            </a:endParaRPr>
          </a:p>
          <a:p>
            <a:pPr marL="342900" indent="-342900">
              <a:buAutoNum type="arabicPeriod"/>
            </a:pPr>
            <a:r>
              <a:rPr lang="en-IN" sz="1800" dirty="0">
                <a:latin typeface="TimesNewRomanPSMT"/>
              </a:rPr>
              <a:t>Data Pre-processing: Below are some tools taken for consideration for pre-processing. Kera Pre-processing Toolset to increase size of dataset, OpenCV to have a standard size of dataset. Usage of Scikit image software to be validated.</a:t>
            </a:r>
          </a:p>
          <a:p>
            <a:pPr marL="342900" indent="-342900">
              <a:buAutoNum type="arabicPeriod"/>
            </a:pPr>
            <a:r>
              <a:rPr lang="en-IN" sz="1800" dirty="0">
                <a:latin typeface="TimesNewRomanPSMT"/>
              </a:rPr>
              <a:t>Data Augmentation: Kera Image Data Generator usage to be validation for Augmentation</a:t>
            </a:r>
          </a:p>
          <a:p>
            <a:r>
              <a:rPr lang="en-IN" sz="1800" b="1" dirty="0">
                <a:effectLst/>
                <a:latin typeface="TimesNewRomanPSMT"/>
              </a:rPr>
              <a:t>Potential challenge &amp; Risk during the project </a:t>
            </a:r>
            <a:endParaRPr lang="en-IN" sz="1800" b="1" dirty="0"/>
          </a:p>
          <a:p>
            <a:r>
              <a:rPr lang="en-IN" sz="1800" dirty="0">
                <a:effectLst/>
                <a:latin typeface="TimesNewRomanPSMT"/>
              </a:rPr>
              <a:t>Potential challenge would be real time processing of the Human sign language as there may different factor that may affect the model performance like Limited training dataset, Gestures Ambiguity, Noisy environment [varying lighting], Developing universal model. </a:t>
            </a:r>
            <a:endParaRPr lang="en-IN" sz="1800" dirty="0"/>
          </a:p>
          <a:p>
            <a:endParaRPr lang="en-IN" sz="1800" dirty="0">
              <a:latin typeface="TimesNewRomanPSMT"/>
            </a:endParaRPr>
          </a:p>
          <a:p>
            <a:pPr marL="342900" indent="-342900">
              <a:buAutoNum type="arabicPeriod"/>
            </a:pPr>
            <a:endParaRPr lang="en-IN" sz="1800" dirty="0">
              <a:effectLst/>
              <a:latin typeface="TimesNewRomanPSMT"/>
            </a:endParaRPr>
          </a:p>
          <a:p>
            <a:endParaRPr lang="en-IN" sz="1800" b="1" dirty="0">
              <a:latin typeface="TimesNewRomanPSMT"/>
            </a:endParaRPr>
          </a:p>
          <a:p>
            <a:endParaRPr lang="en-IN" sz="1800" b="1" dirty="0">
              <a:effectLst/>
              <a:latin typeface="TimesNewRomanPSMT"/>
            </a:endParaRPr>
          </a:p>
          <a:p>
            <a:endParaRPr lang="en-IN" sz="1800" b="1" dirty="0">
              <a:latin typeface="TimesNewRomanPSMT"/>
            </a:endParaRPr>
          </a:p>
          <a:p>
            <a:endParaRPr lang="en-US" dirty="0"/>
          </a:p>
        </p:txBody>
      </p:sp>
    </p:spTree>
    <p:extLst>
      <p:ext uri="{BB962C8B-B14F-4D97-AF65-F5344CB8AC3E}">
        <p14:creationId xmlns:p14="http://schemas.microsoft.com/office/powerpoint/2010/main" val="260245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F9A1-5D49-0CDB-2099-D7E51353D447}"/>
              </a:ext>
            </a:extLst>
          </p:cNvPr>
          <p:cNvSpPr>
            <a:spLocks noGrp="1"/>
          </p:cNvSpPr>
          <p:nvPr>
            <p:ph type="title"/>
          </p:nvPr>
        </p:nvSpPr>
        <p:spPr/>
        <p:txBody>
          <a:bodyPr/>
          <a:lstStyle/>
          <a:p>
            <a:r>
              <a:rPr lang="en-IN" b="1" dirty="0">
                <a:effectLst/>
                <a:latin typeface="TimesNewRomanPS"/>
              </a:rPr>
              <a:t>Human Sign language Detection </a:t>
            </a:r>
            <a:br>
              <a:rPr lang="en-IN" dirty="0"/>
            </a:br>
            <a:endParaRPr lang="en-US" dirty="0"/>
          </a:p>
        </p:txBody>
      </p:sp>
      <p:graphicFrame>
        <p:nvGraphicFramePr>
          <p:cNvPr id="4" name="Content Placeholder 3">
            <a:extLst>
              <a:ext uri="{FF2B5EF4-FFF2-40B4-BE49-F238E27FC236}">
                <a16:creationId xmlns:a16="http://schemas.microsoft.com/office/drawing/2014/main" id="{A8D0D5A8-B468-AEA8-15B1-2C620385A377}"/>
              </a:ext>
            </a:extLst>
          </p:cNvPr>
          <p:cNvGraphicFramePr>
            <a:graphicFrameLocks noGrp="1"/>
          </p:cNvGraphicFramePr>
          <p:nvPr>
            <p:ph idx="1"/>
            <p:extLst>
              <p:ext uri="{D42A27DB-BD31-4B8C-83A1-F6EECF244321}">
                <p14:modId xmlns:p14="http://schemas.microsoft.com/office/powerpoint/2010/main" val="3592394532"/>
              </p:ext>
            </p:extLst>
          </p:nvPr>
        </p:nvGraphicFramePr>
        <p:xfrm>
          <a:off x="1028700" y="2571724"/>
          <a:ext cx="9868396" cy="2240280"/>
        </p:xfrm>
        <a:graphic>
          <a:graphicData uri="http://schemas.openxmlformats.org/drawingml/2006/table">
            <a:tbl>
              <a:tblPr/>
              <a:tblGrid>
                <a:gridCol w="1356154">
                  <a:extLst>
                    <a:ext uri="{9D8B030D-6E8A-4147-A177-3AD203B41FA5}">
                      <a16:colId xmlns:a16="http://schemas.microsoft.com/office/drawing/2014/main" val="1098419843"/>
                    </a:ext>
                  </a:extLst>
                </a:gridCol>
                <a:gridCol w="3578044">
                  <a:extLst>
                    <a:ext uri="{9D8B030D-6E8A-4147-A177-3AD203B41FA5}">
                      <a16:colId xmlns:a16="http://schemas.microsoft.com/office/drawing/2014/main" val="3314847916"/>
                    </a:ext>
                  </a:extLst>
                </a:gridCol>
                <a:gridCol w="2467099">
                  <a:extLst>
                    <a:ext uri="{9D8B030D-6E8A-4147-A177-3AD203B41FA5}">
                      <a16:colId xmlns:a16="http://schemas.microsoft.com/office/drawing/2014/main" val="1622305114"/>
                    </a:ext>
                  </a:extLst>
                </a:gridCol>
                <a:gridCol w="2467099">
                  <a:extLst>
                    <a:ext uri="{9D8B030D-6E8A-4147-A177-3AD203B41FA5}">
                      <a16:colId xmlns:a16="http://schemas.microsoft.com/office/drawing/2014/main" val="3479056607"/>
                    </a:ext>
                  </a:extLst>
                </a:gridCol>
              </a:tblGrid>
              <a:tr h="0">
                <a:tc>
                  <a:txBody>
                    <a:bodyPr/>
                    <a:lstStyle/>
                    <a:p>
                      <a:r>
                        <a:rPr lang="en-IN" sz="1100" b="1">
                          <a:effectLst/>
                          <a:latin typeface="TimesNewRomanPS"/>
                        </a:rPr>
                        <a:t>#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985" cap="flat" cmpd="sng" algn="ctr">
                      <a:solidFill>
                        <a:srgbClr val="000000"/>
                      </a:solidFill>
                      <a:prstDash val="solid"/>
                      <a:round/>
                      <a:headEnd type="none" w="med" len="med"/>
                      <a:tailEnd type="none" w="med" len="med"/>
                    </a:lnB>
                    <a:solidFill>
                      <a:srgbClr val="D3DBE2"/>
                    </a:solidFill>
                  </a:tcPr>
                </a:tc>
                <a:tc>
                  <a:txBody>
                    <a:bodyPr/>
                    <a:lstStyle/>
                    <a:p>
                      <a:r>
                        <a:rPr lang="en-IN" sz="1100" b="1">
                          <a:effectLst/>
                          <a:latin typeface="TimesNewRomanPS"/>
                        </a:rPr>
                        <a:t>Task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985" cap="flat" cmpd="sng" algn="ctr">
                      <a:solidFill>
                        <a:srgbClr val="000000"/>
                      </a:solidFill>
                      <a:prstDash val="solid"/>
                      <a:round/>
                      <a:headEnd type="none" w="med" len="med"/>
                      <a:tailEnd type="none" w="med" len="med"/>
                    </a:lnB>
                    <a:solidFill>
                      <a:srgbClr val="D3DBE2"/>
                    </a:solidFill>
                  </a:tcPr>
                </a:tc>
                <a:tc>
                  <a:txBody>
                    <a:bodyPr/>
                    <a:lstStyle/>
                    <a:p>
                      <a:r>
                        <a:rPr lang="en-IN" sz="1100" b="1" dirty="0">
                          <a:effectLst/>
                          <a:latin typeface="TimesNewRomanPS"/>
                        </a:rPr>
                        <a:t>Expected date of completion </a:t>
                      </a:r>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985" cap="flat" cmpd="sng" algn="ctr">
                      <a:solidFill>
                        <a:srgbClr val="000000"/>
                      </a:solidFill>
                      <a:prstDash val="solid"/>
                      <a:round/>
                      <a:headEnd type="none" w="med" len="med"/>
                      <a:tailEnd type="none" w="med" len="med"/>
                    </a:lnB>
                    <a:solidFill>
                      <a:srgbClr val="D3DBE2"/>
                    </a:solidFill>
                  </a:tcPr>
                </a:tc>
                <a:tc>
                  <a:txBody>
                    <a:bodyPr/>
                    <a:lstStyle/>
                    <a:p>
                      <a:r>
                        <a:rPr lang="en-IN" sz="1100" b="1" dirty="0">
                          <a:effectLst/>
                          <a:latin typeface="TimesNewRomanPS"/>
                        </a:rPr>
                        <a:t>Status</a:t>
                      </a:r>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985" cap="flat" cmpd="sng" algn="ctr">
                      <a:solidFill>
                        <a:srgbClr val="000000"/>
                      </a:solidFill>
                      <a:prstDash val="solid"/>
                      <a:round/>
                      <a:headEnd type="none" w="med" len="med"/>
                      <a:tailEnd type="none" w="med" len="med"/>
                    </a:lnB>
                    <a:solidFill>
                      <a:srgbClr val="D3DBE2"/>
                    </a:solidFill>
                  </a:tcPr>
                </a:tc>
                <a:extLst>
                  <a:ext uri="{0D108BD9-81ED-4DB2-BD59-A6C34878D82A}">
                    <a16:rowId xmlns:a16="http://schemas.microsoft.com/office/drawing/2014/main" val="131618769"/>
                  </a:ext>
                </a:extLst>
              </a:tr>
              <a:tr h="0">
                <a:tc>
                  <a:txBody>
                    <a:bodyPr/>
                    <a:lstStyle/>
                    <a:p>
                      <a:r>
                        <a:rPr lang="en-IN" sz="1100">
                          <a:effectLst/>
                          <a:latin typeface="TimesNewRomanPSMT"/>
                        </a:rPr>
                        <a:t>1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98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Project planning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98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12/12/2023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98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kern="1200" dirty="0">
                          <a:solidFill>
                            <a:schemeClr val="tx1"/>
                          </a:solidFill>
                          <a:effectLst/>
                          <a:latin typeface="TimesNewRomanPSMT"/>
                          <a:ea typeface="+mn-ea"/>
                          <a:cs typeface="+mn-cs"/>
                        </a:rPr>
                        <a:t>Completed</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98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5365787"/>
                  </a:ext>
                </a:extLst>
              </a:tr>
              <a:tr h="0">
                <a:tc>
                  <a:txBody>
                    <a:bodyPr/>
                    <a:lstStyle/>
                    <a:p>
                      <a:r>
                        <a:rPr lang="en-IN" sz="1100">
                          <a:effectLst/>
                          <a:latin typeface="TimesNewRomanPSMT"/>
                        </a:rPr>
                        <a:t>2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dirty="0">
                          <a:effectLst/>
                          <a:latin typeface="TimesNewRomanPSMT"/>
                        </a:rPr>
                        <a:t>Project Design , Data pre-processing &amp; preparation </a:t>
                      </a:r>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15/01/2024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kern="1200" dirty="0">
                          <a:solidFill>
                            <a:schemeClr val="tx1"/>
                          </a:solidFill>
                          <a:effectLst/>
                          <a:latin typeface="TimesNewRomanPSMT"/>
                          <a:ea typeface="+mn-ea"/>
                          <a:cs typeface="+mn-cs"/>
                        </a:rPr>
                        <a:t>In Progress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6385344"/>
                  </a:ext>
                </a:extLst>
              </a:tr>
              <a:tr h="0">
                <a:tc>
                  <a:txBody>
                    <a:bodyPr/>
                    <a:lstStyle/>
                    <a:p>
                      <a:r>
                        <a:rPr lang="en-IN" sz="1100">
                          <a:effectLst/>
                          <a:latin typeface="TimesNewRomanPSMT"/>
                        </a:rPr>
                        <a:t>3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Mid Sem Review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28/01/2024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03921706"/>
                  </a:ext>
                </a:extLst>
              </a:tr>
              <a:tr h="0">
                <a:tc>
                  <a:txBody>
                    <a:bodyPr/>
                    <a:lstStyle/>
                    <a:p>
                      <a:r>
                        <a:rPr lang="en-IN" sz="1100">
                          <a:effectLst/>
                          <a:latin typeface="TimesNewRomanPSMT"/>
                        </a:rPr>
                        <a:t>4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Model Development ,Training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20/02/2024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756124"/>
                  </a:ext>
                </a:extLst>
              </a:tr>
              <a:tr h="0">
                <a:tc>
                  <a:txBody>
                    <a:bodyPr/>
                    <a:lstStyle/>
                    <a:p>
                      <a:r>
                        <a:rPr lang="en-IN" sz="1100">
                          <a:effectLst/>
                          <a:latin typeface="TimesNewRomanPSMT"/>
                        </a:rPr>
                        <a:t>5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Model Testing and Evaluation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05/03/2024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0022347"/>
                  </a:ext>
                </a:extLst>
              </a:tr>
              <a:tr h="0">
                <a:tc>
                  <a:txBody>
                    <a:bodyPr/>
                    <a:lstStyle/>
                    <a:p>
                      <a:r>
                        <a:rPr lang="en-IN" sz="1100">
                          <a:effectLst/>
                          <a:latin typeface="TimesNewRomanPSMT"/>
                        </a:rPr>
                        <a:t>6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a:effectLst/>
                          <a:latin typeface="TimesNewRomanPSMT"/>
                        </a:rPr>
                        <a:t>Final Report </a:t>
                      </a:r>
                      <a:endParaRPr lang="en-IN">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IN" sz="1100" dirty="0">
                          <a:effectLst/>
                          <a:latin typeface="TimesNewRomanPSMT"/>
                        </a:rPr>
                        <a:t>10/03/2024 </a:t>
                      </a:r>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endParaRPr lang="en-IN"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12101958"/>
                  </a:ext>
                </a:extLst>
              </a:tr>
            </a:tbl>
          </a:graphicData>
        </a:graphic>
      </p:graphicFrame>
      <p:sp>
        <p:nvSpPr>
          <p:cNvPr id="5" name="Rectangle 1">
            <a:extLst>
              <a:ext uri="{FF2B5EF4-FFF2-40B4-BE49-F238E27FC236}">
                <a16:creationId xmlns:a16="http://schemas.microsoft.com/office/drawing/2014/main" id="{08BF9780-1541-6F85-3AEA-A60D1D631B41}"/>
              </a:ext>
            </a:extLst>
          </p:cNvPr>
          <p:cNvSpPr>
            <a:spLocks noChangeArrowheads="1"/>
          </p:cNvSpPr>
          <p:nvPr/>
        </p:nvSpPr>
        <p:spPr bwMode="auto">
          <a:xfrm>
            <a:off x="1028700" y="1894616"/>
            <a:ext cx="974639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TimesNewRomanPSMT"/>
              </a:rPr>
              <a:t> D</a:t>
            </a:r>
            <a:r>
              <a:rPr kumimoji="0" lang="en-US" altLang="en-US" sz="2000" b="1" i="0" u="none" strike="noStrike" cap="none" normalizeH="0" baseline="0" dirty="0">
                <a:ln>
                  <a:noFill/>
                </a:ln>
                <a:solidFill>
                  <a:schemeClr val="tx1"/>
                </a:solidFill>
                <a:effectLst/>
                <a:latin typeface="TimesNewRomanPSMT"/>
              </a:rPr>
              <a:t>etailed Plan of work: </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20454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0482-489F-2CFD-4ABB-2BDA2437DF09}"/>
              </a:ext>
            </a:extLst>
          </p:cNvPr>
          <p:cNvSpPr>
            <a:spLocks noGrp="1"/>
          </p:cNvSpPr>
          <p:nvPr>
            <p:ph type="title"/>
          </p:nvPr>
        </p:nvSpPr>
        <p:spPr/>
        <p:txBody>
          <a:bodyPr/>
          <a:lstStyle/>
          <a:p>
            <a:r>
              <a:rPr lang="en-US" dirty="0"/>
              <a:t>Future Scope of the project</a:t>
            </a:r>
          </a:p>
        </p:txBody>
      </p:sp>
      <p:sp>
        <p:nvSpPr>
          <p:cNvPr id="3" name="Content Placeholder 2">
            <a:extLst>
              <a:ext uri="{FF2B5EF4-FFF2-40B4-BE49-F238E27FC236}">
                <a16:creationId xmlns:a16="http://schemas.microsoft.com/office/drawing/2014/main" id="{30AA3A5D-135F-A6E4-8DA6-7CEBE72C5A8A}"/>
              </a:ext>
            </a:extLst>
          </p:cNvPr>
          <p:cNvSpPr>
            <a:spLocks noGrp="1"/>
          </p:cNvSpPr>
          <p:nvPr>
            <p:ph idx="1"/>
          </p:nvPr>
        </p:nvSpPr>
        <p:spPr/>
        <p:txBody>
          <a:bodyPr/>
          <a:lstStyle/>
          <a:p>
            <a:r>
              <a:rPr lang="en-US" dirty="0"/>
              <a:t>Extension outside of Dissertation:</a:t>
            </a:r>
          </a:p>
          <a:p>
            <a:r>
              <a:rPr lang="en-US" dirty="0"/>
              <a:t>1. Create webapp in Desktop using Flask / </a:t>
            </a:r>
            <a:r>
              <a:rPr lang="en-US" dirty="0" err="1"/>
              <a:t>Streamlit</a:t>
            </a:r>
            <a:r>
              <a:rPr lang="en-US" dirty="0"/>
              <a:t> and invoke the web cam.</a:t>
            </a:r>
          </a:p>
          <a:p>
            <a:endParaRPr lang="en-US" dirty="0"/>
          </a:p>
          <a:p>
            <a:pPr marL="457200" indent="-457200">
              <a:buAutoNum type="arabicPeriod" startAt="2"/>
            </a:pPr>
            <a:r>
              <a:rPr lang="en-US" dirty="0"/>
              <a:t>Invocation of webapp in the Mobile and invoke the camera to understand the hand sign of the Challenged people in real time.</a:t>
            </a:r>
          </a:p>
          <a:p>
            <a:pPr marL="457200" indent="-457200">
              <a:buAutoNum type="arabicPeriod" startAt="2"/>
            </a:pPr>
            <a:endParaRPr lang="en-US" dirty="0"/>
          </a:p>
          <a:p>
            <a:r>
              <a:rPr lang="en-US" dirty="0"/>
              <a:t>These are future scope of this dissertation which may take longer time to achieve as end-to-end product.</a:t>
            </a:r>
          </a:p>
        </p:txBody>
      </p:sp>
    </p:spTree>
    <p:extLst>
      <p:ext uri="{BB962C8B-B14F-4D97-AF65-F5344CB8AC3E}">
        <p14:creationId xmlns:p14="http://schemas.microsoft.com/office/powerpoint/2010/main" val="63311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E7F7-9F13-229E-202F-C41BD4D89D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ECD8B-46C9-2164-A436-5F1BD58836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291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B2BF-0B79-16C9-0112-7FCFF1F99C12}"/>
              </a:ext>
            </a:extLst>
          </p:cNvPr>
          <p:cNvSpPr>
            <a:spLocks noGrp="1"/>
          </p:cNvSpPr>
          <p:nvPr>
            <p:ph type="title"/>
          </p:nvPr>
        </p:nvSpPr>
        <p:spPr>
          <a:xfrm>
            <a:off x="1028700" y="723901"/>
            <a:ext cx="10134600" cy="415968"/>
          </a:xfrm>
        </p:spPr>
        <p:txBody>
          <a:bodyPr/>
          <a:lstStyle/>
          <a:p>
            <a:r>
              <a:rPr lang="en-US" dirty="0"/>
              <a:t>Architecture</a:t>
            </a:r>
          </a:p>
        </p:txBody>
      </p:sp>
      <p:sp>
        <p:nvSpPr>
          <p:cNvPr id="3" name="Content Placeholder 2">
            <a:extLst>
              <a:ext uri="{FF2B5EF4-FFF2-40B4-BE49-F238E27FC236}">
                <a16:creationId xmlns:a16="http://schemas.microsoft.com/office/drawing/2014/main" id="{6A36208E-73BE-C760-6518-E76E9280A8F7}"/>
              </a:ext>
            </a:extLst>
          </p:cNvPr>
          <p:cNvSpPr>
            <a:spLocks noGrp="1"/>
          </p:cNvSpPr>
          <p:nvPr>
            <p:ph idx="1"/>
          </p:nvPr>
        </p:nvSpPr>
        <p:spPr>
          <a:xfrm>
            <a:off x="1028700" y="1402915"/>
            <a:ext cx="10134600" cy="4728330"/>
          </a:xfrm>
        </p:spPr>
        <p:style>
          <a:lnRef idx="2">
            <a:schemeClr val="accent6"/>
          </a:lnRef>
          <a:fillRef idx="1">
            <a:schemeClr val="lt1"/>
          </a:fillRef>
          <a:effectRef idx="0">
            <a:schemeClr val="accent6"/>
          </a:effectRef>
          <a:fontRef idx="minor">
            <a:schemeClr val="dk1"/>
          </a:fontRef>
        </p:style>
        <p:txBody>
          <a:bodyPr/>
          <a:lstStyle/>
          <a:p>
            <a:endParaRPr lang="en-US" dirty="0"/>
          </a:p>
        </p:txBody>
      </p:sp>
      <p:sp>
        <p:nvSpPr>
          <p:cNvPr id="4" name="Rectangle 3">
            <a:extLst>
              <a:ext uri="{FF2B5EF4-FFF2-40B4-BE49-F238E27FC236}">
                <a16:creationId xmlns:a16="http://schemas.microsoft.com/office/drawing/2014/main" id="{6F481574-288F-4657-C5B0-76698C73F237}"/>
              </a:ext>
            </a:extLst>
          </p:cNvPr>
          <p:cNvSpPr/>
          <p:nvPr/>
        </p:nvSpPr>
        <p:spPr>
          <a:xfrm>
            <a:off x="1302707" y="1665962"/>
            <a:ext cx="1916482" cy="663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Capture Image</a:t>
            </a:r>
          </a:p>
        </p:txBody>
      </p:sp>
      <p:sp>
        <p:nvSpPr>
          <p:cNvPr id="5" name="Oval 4">
            <a:extLst>
              <a:ext uri="{FF2B5EF4-FFF2-40B4-BE49-F238E27FC236}">
                <a16:creationId xmlns:a16="http://schemas.microsoft.com/office/drawing/2014/main" id="{862E3965-BF1D-429C-F32E-9598293EE5D9}"/>
              </a:ext>
            </a:extLst>
          </p:cNvPr>
          <p:cNvSpPr/>
          <p:nvPr/>
        </p:nvSpPr>
        <p:spPr>
          <a:xfrm>
            <a:off x="3632549" y="1578280"/>
            <a:ext cx="1929008" cy="7515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 Processing</a:t>
            </a:r>
          </a:p>
        </p:txBody>
      </p:sp>
      <p:sp>
        <p:nvSpPr>
          <p:cNvPr id="6" name="Rectangle 5">
            <a:extLst>
              <a:ext uri="{FF2B5EF4-FFF2-40B4-BE49-F238E27FC236}">
                <a16:creationId xmlns:a16="http://schemas.microsoft.com/office/drawing/2014/main" id="{4F2F7EC9-8E10-CDDA-ED76-FAF2E0935002}"/>
              </a:ext>
            </a:extLst>
          </p:cNvPr>
          <p:cNvSpPr/>
          <p:nvPr/>
        </p:nvSpPr>
        <p:spPr>
          <a:xfrm>
            <a:off x="5906023" y="1665962"/>
            <a:ext cx="2066794" cy="663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sp>
        <p:nvSpPr>
          <p:cNvPr id="7" name="Rectangle 6">
            <a:extLst>
              <a:ext uri="{FF2B5EF4-FFF2-40B4-BE49-F238E27FC236}">
                <a16:creationId xmlns:a16="http://schemas.microsoft.com/office/drawing/2014/main" id="{04599CAF-78B3-8CC3-7FF8-C8E79583B8E5}"/>
              </a:ext>
            </a:extLst>
          </p:cNvPr>
          <p:cNvSpPr/>
          <p:nvPr/>
        </p:nvSpPr>
        <p:spPr>
          <a:xfrm>
            <a:off x="8530225" y="1665962"/>
            <a:ext cx="1929008" cy="663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Hand Gesture Detection</a:t>
            </a:r>
          </a:p>
        </p:txBody>
      </p:sp>
      <p:sp>
        <p:nvSpPr>
          <p:cNvPr id="8" name="Rectangle 7">
            <a:extLst>
              <a:ext uri="{FF2B5EF4-FFF2-40B4-BE49-F238E27FC236}">
                <a16:creationId xmlns:a16="http://schemas.microsoft.com/office/drawing/2014/main" id="{57F894EF-DE10-89EA-CDE5-8997BF6CD9F8}"/>
              </a:ext>
            </a:extLst>
          </p:cNvPr>
          <p:cNvSpPr/>
          <p:nvPr/>
        </p:nvSpPr>
        <p:spPr>
          <a:xfrm>
            <a:off x="8530225" y="3065622"/>
            <a:ext cx="1916482"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Dataset Creation</a:t>
            </a:r>
          </a:p>
        </p:txBody>
      </p:sp>
      <p:sp>
        <p:nvSpPr>
          <p:cNvPr id="9" name="Rectangle 8">
            <a:extLst>
              <a:ext uri="{FF2B5EF4-FFF2-40B4-BE49-F238E27FC236}">
                <a16:creationId xmlns:a16="http://schemas.microsoft.com/office/drawing/2014/main" id="{B71AB998-36B5-8EB5-71CD-6D1E6C20B1BA}"/>
              </a:ext>
            </a:extLst>
          </p:cNvPr>
          <p:cNvSpPr/>
          <p:nvPr/>
        </p:nvSpPr>
        <p:spPr>
          <a:xfrm>
            <a:off x="5897150" y="3065622"/>
            <a:ext cx="1916482" cy="743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Training with Dataset</a:t>
            </a:r>
          </a:p>
        </p:txBody>
      </p:sp>
      <p:sp>
        <p:nvSpPr>
          <p:cNvPr id="10" name="Rectangle 9">
            <a:extLst>
              <a:ext uri="{FF2B5EF4-FFF2-40B4-BE49-F238E27FC236}">
                <a16:creationId xmlns:a16="http://schemas.microsoft.com/office/drawing/2014/main" id="{384757AA-FE09-6CDC-E4F9-D8E994B5D129}"/>
              </a:ext>
            </a:extLst>
          </p:cNvPr>
          <p:cNvSpPr/>
          <p:nvPr/>
        </p:nvSpPr>
        <p:spPr>
          <a:xfrm>
            <a:off x="3443354" y="3121175"/>
            <a:ext cx="1916482"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Dataset classification</a:t>
            </a:r>
          </a:p>
        </p:txBody>
      </p:sp>
      <p:cxnSp>
        <p:nvCxnSpPr>
          <p:cNvPr id="12" name="Straight Arrow Connector 11">
            <a:extLst>
              <a:ext uri="{FF2B5EF4-FFF2-40B4-BE49-F238E27FC236}">
                <a16:creationId xmlns:a16="http://schemas.microsoft.com/office/drawing/2014/main" id="{6D343FC3-641F-CD57-46B5-8A7CE47D9F50}"/>
              </a:ext>
            </a:extLst>
          </p:cNvPr>
          <p:cNvCxnSpPr>
            <a:cxnSpLocks/>
            <a:endCxn id="5" idx="2"/>
          </p:cNvCxnSpPr>
          <p:nvPr/>
        </p:nvCxnSpPr>
        <p:spPr>
          <a:xfrm>
            <a:off x="3242153" y="1954061"/>
            <a:ext cx="390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0146A7-AA7D-FE17-C269-93B758F0D2BC}"/>
              </a:ext>
            </a:extLst>
          </p:cNvPr>
          <p:cNvCxnSpPr>
            <a:cxnSpLocks/>
            <a:endCxn id="6" idx="1"/>
          </p:cNvCxnSpPr>
          <p:nvPr/>
        </p:nvCxnSpPr>
        <p:spPr>
          <a:xfrm>
            <a:off x="5591045" y="1997901"/>
            <a:ext cx="3149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A99DA6-3F30-519B-D29F-0013F146849B}"/>
              </a:ext>
            </a:extLst>
          </p:cNvPr>
          <p:cNvCxnSpPr>
            <a:cxnSpLocks/>
            <a:endCxn id="7" idx="1"/>
          </p:cNvCxnSpPr>
          <p:nvPr/>
        </p:nvCxnSpPr>
        <p:spPr>
          <a:xfrm>
            <a:off x="7972817" y="1997901"/>
            <a:ext cx="5574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C83557-4ABC-1497-7FD7-7A9F264FEB40}"/>
              </a:ext>
            </a:extLst>
          </p:cNvPr>
          <p:cNvCxnSpPr/>
          <p:nvPr/>
        </p:nvCxnSpPr>
        <p:spPr>
          <a:xfrm>
            <a:off x="9394521" y="2329841"/>
            <a:ext cx="0" cy="73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233FA0-B492-99C6-1F2A-96B0F8FEE202}"/>
              </a:ext>
            </a:extLst>
          </p:cNvPr>
          <p:cNvCxnSpPr>
            <a:cxnSpLocks/>
          </p:cNvCxnSpPr>
          <p:nvPr/>
        </p:nvCxnSpPr>
        <p:spPr>
          <a:xfrm flipH="1">
            <a:off x="7813632" y="3429000"/>
            <a:ext cx="716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B6BEC6-365B-73F6-3537-D6833DFDB186}"/>
              </a:ext>
            </a:extLst>
          </p:cNvPr>
          <p:cNvCxnSpPr/>
          <p:nvPr/>
        </p:nvCxnSpPr>
        <p:spPr>
          <a:xfrm flipH="1">
            <a:off x="5368709" y="3429000"/>
            <a:ext cx="537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169FA9A-1486-DB6B-7E08-A19BF0D8AB98}"/>
              </a:ext>
            </a:extLst>
          </p:cNvPr>
          <p:cNvSpPr/>
          <p:nvPr/>
        </p:nvSpPr>
        <p:spPr>
          <a:xfrm>
            <a:off x="3437351" y="4629623"/>
            <a:ext cx="1916482" cy="720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Sign Prediction</a:t>
            </a:r>
          </a:p>
        </p:txBody>
      </p:sp>
      <p:cxnSp>
        <p:nvCxnSpPr>
          <p:cNvPr id="31" name="Straight Arrow Connector 30">
            <a:extLst>
              <a:ext uri="{FF2B5EF4-FFF2-40B4-BE49-F238E27FC236}">
                <a16:creationId xmlns:a16="http://schemas.microsoft.com/office/drawing/2014/main" id="{D6007F1C-6199-BA6A-E5F7-42F121897910}"/>
              </a:ext>
            </a:extLst>
          </p:cNvPr>
          <p:cNvCxnSpPr>
            <a:endCxn id="29" idx="0"/>
          </p:cNvCxnSpPr>
          <p:nvPr/>
        </p:nvCxnSpPr>
        <p:spPr>
          <a:xfrm flipH="1">
            <a:off x="4395592" y="3822633"/>
            <a:ext cx="6003" cy="80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E0A448D-6503-D888-941D-ED10445ADE47}"/>
              </a:ext>
            </a:extLst>
          </p:cNvPr>
          <p:cNvSpPr/>
          <p:nvPr/>
        </p:nvSpPr>
        <p:spPr>
          <a:xfrm>
            <a:off x="5906023" y="4610146"/>
            <a:ext cx="1916482" cy="720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 Match</a:t>
            </a:r>
          </a:p>
        </p:txBody>
      </p:sp>
      <p:cxnSp>
        <p:nvCxnSpPr>
          <p:cNvPr id="34" name="Straight Arrow Connector 33">
            <a:extLst>
              <a:ext uri="{FF2B5EF4-FFF2-40B4-BE49-F238E27FC236}">
                <a16:creationId xmlns:a16="http://schemas.microsoft.com/office/drawing/2014/main" id="{31CFFF9B-D950-B421-122C-A3F5EE63E15D}"/>
              </a:ext>
            </a:extLst>
          </p:cNvPr>
          <p:cNvCxnSpPr/>
          <p:nvPr/>
        </p:nvCxnSpPr>
        <p:spPr>
          <a:xfrm>
            <a:off x="5368709" y="4989746"/>
            <a:ext cx="537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6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B2BF-0B79-16C9-0112-7FCFF1F99C12}"/>
              </a:ext>
            </a:extLst>
          </p:cNvPr>
          <p:cNvSpPr>
            <a:spLocks noGrp="1"/>
          </p:cNvSpPr>
          <p:nvPr>
            <p:ph type="title"/>
          </p:nvPr>
        </p:nvSpPr>
        <p:spPr>
          <a:xfrm>
            <a:off x="1028700" y="723901"/>
            <a:ext cx="10134600" cy="415968"/>
          </a:xfrm>
        </p:spPr>
        <p:txBody>
          <a:bodyPr/>
          <a:lstStyle/>
          <a:p>
            <a:r>
              <a:rPr lang="en-SG" sz="2000" i="0" dirty="0">
                <a:solidFill>
                  <a:srgbClr val="242424"/>
                </a:solidFill>
                <a:effectLst/>
                <a:latin typeface="sohne"/>
              </a:rPr>
              <a:t>Data Augmentation</a:t>
            </a:r>
            <a:endParaRPr lang="en-US" sz="2000" dirty="0"/>
          </a:p>
        </p:txBody>
      </p:sp>
      <p:sp>
        <p:nvSpPr>
          <p:cNvPr id="3" name="Content Placeholder 2">
            <a:extLst>
              <a:ext uri="{FF2B5EF4-FFF2-40B4-BE49-F238E27FC236}">
                <a16:creationId xmlns:a16="http://schemas.microsoft.com/office/drawing/2014/main" id="{6A36208E-73BE-C760-6518-E76E9280A8F7}"/>
              </a:ext>
            </a:extLst>
          </p:cNvPr>
          <p:cNvSpPr>
            <a:spLocks noGrp="1"/>
          </p:cNvSpPr>
          <p:nvPr>
            <p:ph idx="1"/>
          </p:nvPr>
        </p:nvSpPr>
        <p:spPr>
          <a:xfrm>
            <a:off x="1028700" y="1402915"/>
            <a:ext cx="10134600" cy="4728330"/>
          </a:xfrm>
        </p:spPr>
        <p:style>
          <a:lnRef idx="2">
            <a:schemeClr val="accent6"/>
          </a:lnRef>
          <a:fillRef idx="1">
            <a:schemeClr val="lt1"/>
          </a:fillRef>
          <a:effectRef idx="0">
            <a:schemeClr val="accent6"/>
          </a:effectRef>
          <a:fontRef idx="minor">
            <a:schemeClr val="dk1"/>
          </a:fontRef>
        </p:style>
        <p:txBody>
          <a:bodyPr/>
          <a:lstStyle/>
          <a:p>
            <a:endParaRPr lang="en-US" dirty="0"/>
          </a:p>
        </p:txBody>
      </p:sp>
      <p:sp>
        <p:nvSpPr>
          <p:cNvPr id="13" name="TextBox 12">
            <a:extLst>
              <a:ext uri="{FF2B5EF4-FFF2-40B4-BE49-F238E27FC236}">
                <a16:creationId xmlns:a16="http://schemas.microsoft.com/office/drawing/2014/main" id="{6FDACC70-0EFB-BE2E-9D51-104633642B76}"/>
              </a:ext>
            </a:extLst>
          </p:cNvPr>
          <p:cNvSpPr txBox="1"/>
          <p:nvPr/>
        </p:nvSpPr>
        <p:spPr>
          <a:xfrm>
            <a:off x="1671221" y="2124384"/>
            <a:ext cx="3362418" cy="2308324"/>
          </a:xfrm>
          <a:prstGeom prst="rect">
            <a:avLst/>
          </a:prstGeom>
          <a:noFill/>
        </p:spPr>
        <p:txBody>
          <a:bodyPr wrap="square">
            <a:spAutoFit/>
          </a:bodyPr>
          <a:lstStyle/>
          <a:p>
            <a:pPr algn="l">
              <a:buFont typeface="+mj-lt"/>
              <a:buAutoNum type="arabicPeriod"/>
            </a:pPr>
            <a:r>
              <a:rPr lang="en-SG" b="0" i="0" dirty="0">
                <a:solidFill>
                  <a:srgbClr val="242424"/>
                </a:solidFill>
                <a:effectLst/>
                <a:latin typeface="source-serif-pro"/>
              </a:rPr>
              <a:t>Photometric Distortions</a:t>
            </a:r>
          </a:p>
          <a:p>
            <a:pPr algn="l">
              <a:buFont typeface="+mj-lt"/>
              <a:buAutoNum type="arabicPeriod"/>
            </a:pPr>
            <a:r>
              <a:rPr lang="en-SG" b="0" i="0" dirty="0">
                <a:solidFill>
                  <a:srgbClr val="242424"/>
                </a:solidFill>
                <a:effectLst/>
                <a:latin typeface="source-serif-pro"/>
              </a:rPr>
              <a:t>Geometric Distortions</a:t>
            </a:r>
          </a:p>
          <a:p>
            <a:pPr algn="l">
              <a:buFont typeface="+mj-lt"/>
              <a:buAutoNum type="arabicPeriod"/>
            </a:pPr>
            <a:r>
              <a:rPr lang="en-SG" b="0" i="0" dirty="0">
                <a:solidFill>
                  <a:srgbClr val="242424"/>
                </a:solidFill>
                <a:effectLst/>
                <a:latin typeface="source-serif-pro"/>
              </a:rPr>
              <a:t>Expand Image</a:t>
            </a:r>
          </a:p>
          <a:p>
            <a:pPr algn="l">
              <a:buFont typeface="+mj-lt"/>
              <a:buAutoNum type="arabicPeriod"/>
            </a:pPr>
            <a:r>
              <a:rPr lang="en-SG" b="0" i="0" dirty="0">
                <a:solidFill>
                  <a:srgbClr val="242424"/>
                </a:solidFill>
                <a:effectLst/>
                <a:latin typeface="source-serif-pro"/>
              </a:rPr>
              <a:t>Random Crop</a:t>
            </a:r>
          </a:p>
          <a:p>
            <a:pPr algn="l">
              <a:buFont typeface="+mj-lt"/>
              <a:buAutoNum type="arabicPeriod"/>
            </a:pPr>
            <a:r>
              <a:rPr lang="en-SG" b="0" i="0" dirty="0">
                <a:solidFill>
                  <a:srgbClr val="242424"/>
                </a:solidFill>
                <a:effectLst/>
                <a:latin typeface="source-serif-pro"/>
              </a:rPr>
              <a:t>Random Mirror</a:t>
            </a:r>
          </a:p>
          <a:p>
            <a:pPr algn="l"/>
            <a:r>
              <a:rPr lang="en-SG" b="0" i="0" dirty="0">
                <a:solidFill>
                  <a:srgbClr val="242424"/>
                </a:solidFill>
                <a:effectLst/>
                <a:latin typeface="source-serif-pro"/>
              </a:rPr>
              <a:t>https://adityakunar.medium.com/object-detection-with-ssd-and-mobilenet-aeedc5917ad0</a:t>
            </a:r>
          </a:p>
        </p:txBody>
      </p:sp>
    </p:spTree>
    <p:extLst>
      <p:ext uri="{BB962C8B-B14F-4D97-AF65-F5344CB8AC3E}">
        <p14:creationId xmlns:p14="http://schemas.microsoft.com/office/powerpoint/2010/main" val="3538335528"/>
      </p:ext>
    </p:extLst>
  </p:cSld>
  <p:clrMapOvr>
    <a:masterClrMapping/>
  </p:clrMapOvr>
</p:sld>
</file>

<file path=ppt/theme/theme1.xml><?xml version="1.0" encoding="utf-8"?>
<a:theme xmlns:a="http://schemas.openxmlformats.org/drawingml/2006/main" name="Adorn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Bembo">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{A6B217E1-CC8E-5942-91AA-C518887778D7}tf16401378</Template>
  <TotalTime>2282</TotalTime>
  <Words>543</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Yu Gothic</vt:lpstr>
      <vt:lpstr>Yu Mincho Demibold</vt:lpstr>
      <vt:lpstr>Arial</vt:lpstr>
      <vt:lpstr>sohne</vt:lpstr>
      <vt:lpstr>source-serif-pro</vt:lpstr>
      <vt:lpstr>TimesNewRomanPS</vt:lpstr>
      <vt:lpstr>TimesNewRomanPSMT</vt:lpstr>
      <vt:lpstr>AdornVTI</vt:lpstr>
      <vt:lpstr>Human Sign language Detection  </vt:lpstr>
      <vt:lpstr>Human Sign language Detection  </vt:lpstr>
      <vt:lpstr>Human Sign language Detection  </vt:lpstr>
      <vt:lpstr>Human Sign language Detection  </vt:lpstr>
      <vt:lpstr>Human Sign language Detection  </vt:lpstr>
      <vt:lpstr>Future Scope of the project</vt:lpstr>
      <vt:lpstr>PowerPoint Presentation</vt:lpstr>
      <vt:lpstr>Architecture</vt:lpstr>
      <vt:lpstr>Data Augmentation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Sign language Detection  </dc:title>
  <dc:creator>S SUBBIAH MANIKANDAN</dc:creator>
  <cp:lastModifiedBy>S SUBBIAH MANIKANDAN</cp:lastModifiedBy>
  <cp:revision>12</cp:revision>
  <dcterms:created xsi:type="dcterms:W3CDTF">2023-12-27T15:42:37Z</dcterms:created>
  <dcterms:modified xsi:type="dcterms:W3CDTF">2024-01-31T15:04:17Z</dcterms:modified>
</cp:coreProperties>
</file>