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8" r:id="rId3"/>
    <p:sldId id="259" r:id="rId4"/>
    <p:sldId id="260" r:id="rId5"/>
    <p:sldId id="261" r:id="rId6"/>
    <p:sldId id="262" r:id="rId7"/>
    <p:sldId id="263" r:id="rId8"/>
    <p:sldId id="257"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7A99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280" autoAdjust="0"/>
  </p:normalViewPr>
  <p:slideViewPr>
    <p:cSldViewPr snapToGrid="0">
      <p:cViewPr varScale="1">
        <p:scale>
          <a:sx n="65" d="100"/>
          <a:sy n="65" d="100"/>
        </p:scale>
        <p:origin x="85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F9C4DA7-E84F-4B6D-A43B-81D66108D676}" type="datetimeFigureOut">
              <a:rPr lang="en-US" smtClean="0"/>
              <a:t>24-Mar-17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9D1BCA-69EE-4FF9-B9C3-9574ACFFA0D6}" type="slidenum">
              <a:rPr lang="en-US" smtClean="0"/>
              <a:t>‹#›</a:t>
            </a:fld>
            <a:endParaRPr lang="en-US"/>
          </a:p>
        </p:txBody>
      </p:sp>
    </p:spTree>
    <p:extLst>
      <p:ext uri="{BB962C8B-B14F-4D97-AF65-F5344CB8AC3E}">
        <p14:creationId xmlns:p14="http://schemas.microsoft.com/office/powerpoint/2010/main" val="40631290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tilney.co.uk/financial-planning/a-full-financial-plan"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dirty="0"/>
              <a:t>How It Works</a:t>
            </a:r>
          </a:p>
          <a:p>
            <a:r>
              <a:rPr lang="en-US" sz="1600" dirty="0"/>
              <a:t>Understand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dirty="0"/>
              <a:t>There is no ‘one size fits all’ solution for financial planning – our service is personal to you. Some people need one-off advice in a specific area such as passing on an inheritance. Others would like a comprehensive plan that covers all areas of their finances.</a:t>
            </a:r>
          </a:p>
          <a:p>
            <a:pPr marL="285750" indent="-285750">
              <a:buFont typeface="Arial" panose="020B0604020202020204" pitchFamily="34" charset="0"/>
              <a:buChar char="•"/>
            </a:pPr>
            <a:r>
              <a:rPr lang="en-US" sz="1600" dirty="0"/>
              <a:t>A specific area or a full plan - Our financial planners can help you to reach a specific goal. You may want to make sure you have saved enough money for the retirement you want, or pass on an inheritance without paying more tax than is necessary</a:t>
            </a:r>
            <a:r>
              <a:rPr lang="en-US" sz="1400" dirty="0"/>
              <a:t>. </a:t>
            </a:r>
          </a:p>
          <a:p>
            <a:pPr marL="285750" indent="-285750">
              <a:buFont typeface="Arial" panose="020B0604020202020204" pitchFamily="34" charset="0"/>
              <a:buChar char="•"/>
            </a:pPr>
            <a:r>
              <a:rPr lang="en-US" sz="1600" dirty="0"/>
              <a:t>We can also create </a:t>
            </a:r>
            <a:r>
              <a:rPr lang="en-US" sz="1600" dirty="0">
                <a:hlinkClick r:id="rId3" tooltip="A full financial plan"/>
              </a:rPr>
              <a:t>a full financial plan</a:t>
            </a:r>
            <a:r>
              <a:rPr lang="en-US" sz="1600" dirty="0"/>
              <a:t> to meet all your goals and requirements. Our financial planners will look at every aspect of your finances, including your tax situation, to understand how advice in one area may affect or depend on others. Your plan will be tailored to your individual circumstances and priorities, taking into account your complete financial situation.</a:t>
            </a:r>
          </a:p>
          <a:p>
            <a:r>
              <a:rPr lang="en-US" sz="1200" b="0" i="0" kern="1200" dirty="0">
                <a:solidFill>
                  <a:schemeClr val="tx1"/>
                </a:solidFill>
                <a:effectLst/>
                <a:latin typeface="+mn-lt"/>
                <a:ea typeface="+mn-ea"/>
                <a:cs typeface="+mn-cs"/>
              </a:rPr>
              <a:t>Reviewing your progress</a:t>
            </a:r>
          </a:p>
          <a:p>
            <a:r>
              <a:rPr lang="en-US" sz="1200" b="0" i="0" kern="1200" dirty="0">
                <a:solidFill>
                  <a:schemeClr val="tx1"/>
                </a:solidFill>
                <a:effectLst/>
                <a:latin typeface="+mn-lt"/>
                <a:ea typeface="+mn-ea"/>
                <a:cs typeface="+mn-cs"/>
              </a:rPr>
              <a:t>Financial planning is a long-term process, not a one-off exercise. As your priorities change over time, your financial plans should too. We can work with you over the long term to make sure your plans continue to reflect your lifestyle, goals and overall tax situation.</a:t>
            </a:r>
          </a:p>
          <a:p>
            <a:endParaRPr lang="en-US" sz="1600" dirty="0"/>
          </a:p>
          <a:p>
            <a:endParaRPr lang="en-US" sz="1200" dirty="0"/>
          </a:p>
          <a:p>
            <a:pPr marL="285750" indent="-285750">
              <a:buFont typeface="Arial" panose="020B0604020202020204" pitchFamily="34" charset="0"/>
              <a:buChar char="•"/>
            </a:pPr>
            <a:endParaRPr lang="en-US" sz="1100" dirty="0"/>
          </a:p>
          <a:p>
            <a:r>
              <a:rPr lang="en-US" dirty="0"/>
              <a:t>http://www.wealthworks.co.nz/financial-planning-process</a:t>
            </a:r>
          </a:p>
          <a:p>
            <a:r>
              <a:rPr lang="en-US" dirty="0"/>
              <a:t>https://www.bosinvest.com/how-we-plan/</a:t>
            </a:r>
          </a:p>
          <a:p>
            <a:endParaRPr lang="en-US" dirty="0"/>
          </a:p>
        </p:txBody>
      </p:sp>
      <p:sp>
        <p:nvSpPr>
          <p:cNvPr id="4" name="Slide Number Placeholder 3"/>
          <p:cNvSpPr>
            <a:spLocks noGrp="1"/>
          </p:cNvSpPr>
          <p:nvPr>
            <p:ph type="sldNum" sz="quarter" idx="10"/>
          </p:nvPr>
        </p:nvSpPr>
        <p:spPr/>
        <p:txBody>
          <a:bodyPr/>
          <a:lstStyle/>
          <a:p>
            <a:fld id="{3B9D1BCA-69EE-4FF9-B9C3-9574ACFFA0D6}" type="slidenum">
              <a:rPr lang="en-US" smtClean="0"/>
              <a:t>2</a:t>
            </a:fld>
            <a:endParaRPr lang="en-US"/>
          </a:p>
        </p:txBody>
      </p:sp>
    </p:spTree>
    <p:extLst>
      <p:ext uri="{BB962C8B-B14F-4D97-AF65-F5344CB8AC3E}">
        <p14:creationId xmlns:p14="http://schemas.microsoft.com/office/powerpoint/2010/main" val="35155777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B9D1BCA-69EE-4FF9-B9C3-9574ACFFA0D6}" type="slidenum">
              <a:rPr lang="en-US" smtClean="0"/>
              <a:t>3</a:t>
            </a:fld>
            <a:endParaRPr lang="en-US"/>
          </a:p>
        </p:txBody>
      </p:sp>
    </p:spTree>
    <p:extLst>
      <p:ext uri="{BB962C8B-B14F-4D97-AF65-F5344CB8AC3E}">
        <p14:creationId xmlns:p14="http://schemas.microsoft.com/office/powerpoint/2010/main" val="29802915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B9D1BCA-69EE-4FF9-B9C3-9574ACFFA0D6}" type="slidenum">
              <a:rPr lang="en-US" smtClean="0"/>
              <a:t>4</a:t>
            </a:fld>
            <a:endParaRPr lang="en-US"/>
          </a:p>
        </p:txBody>
      </p:sp>
    </p:spTree>
    <p:extLst>
      <p:ext uri="{BB962C8B-B14F-4D97-AF65-F5344CB8AC3E}">
        <p14:creationId xmlns:p14="http://schemas.microsoft.com/office/powerpoint/2010/main" val="8558149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B9D1BCA-69EE-4FF9-B9C3-9574ACFFA0D6}" type="slidenum">
              <a:rPr lang="en-US" smtClean="0"/>
              <a:t>5</a:t>
            </a:fld>
            <a:endParaRPr lang="en-US"/>
          </a:p>
        </p:txBody>
      </p:sp>
    </p:spTree>
    <p:extLst>
      <p:ext uri="{BB962C8B-B14F-4D97-AF65-F5344CB8AC3E}">
        <p14:creationId xmlns:p14="http://schemas.microsoft.com/office/powerpoint/2010/main" val="5775127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B9D1BCA-69EE-4FF9-B9C3-9574ACFFA0D6}" type="slidenum">
              <a:rPr lang="en-US" smtClean="0"/>
              <a:t>6</a:t>
            </a:fld>
            <a:endParaRPr lang="en-US"/>
          </a:p>
        </p:txBody>
      </p:sp>
    </p:spTree>
    <p:extLst>
      <p:ext uri="{BB962C8B-B14F-4D97-AF65-F5344CB8AC3E}">
        <p14:creationId xmlns:p14="http://schemas.microsoft.com/office/powerpoint/2010/main" val="29345637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B9D1BCA-69EE-4FF9-B9C3-9574ACFFA0D6}" type="slidenum">
              <a:rPr lang="en-US" smtClean="0"/>
              <a:t>7</a:t>
            </a:fld>
            <a:endParaRPr lang="en-US"/>
          </a:p>
        </p:txBody>
      </p:sp>
    </p:spTree>
    <p:extLst>
      <p:ext uri="{BB962C8B-B14F-4D97-AF65-F5344CB8AC3E}">
        <p14:creationId xmlns:p14="http://schemas.microsoft.com/office/powerpoint/2010/main" val="38671368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it works - https://www.finaskus.com/home </a:t>
            </a:r>
          </a:p>
          <a:p>
            <a:endParaRPr lang="en-US" dirty="0"/>
          </a:p>
        </p:txBody>
      </p:sp>
      <p:sp>
        <p:nvSpPr>
          <p:cNvPr id="4" name="Slide Number Placeholder 3"/>
          <p:cNvSpPr>
            <a:spLocks noGrp="1"/>
          </p:cNvSpPr>
          <p:nvPr>
            <p:ph type="sldNum" sz="quarter" idx="10"/>
          </p:nvPr>
        </p:nvSpPr>
        <p:spPr/>
        <p:txBody>
          <a:bodyPr/>
          <a:lstStyle/>
          <a:p>
            <a:fld id="{3B9D1BCA-69EE-4FF9-B9C3-9574ACFFA0D6}" type="slidenum">
              <a:rPr lang="en-US" smtClean="0"/>
              <a:t>8</a:t>
            </a:fld>
            <a:endParaRPr lang="en-US"/>
          </a:p>
        </p:txBody>
      </p:sp>
    </p:spTree>
    <p:extLst>
      <p:ext uri="{BB962C8B-B14F-4D97-AF65-F5344CB8AC3E}">
        <p14:creationId xmlns:p14="http://schemas.microsoft.com/office/powerpoint/2010/main" val="16134193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EA58559-FBBC-48BC-999B-92698F9300AE}" type="datetimeFigureOut">
              <a:rPr lang="en-US" smtClean="0"/>
              <a:t>24-Mar-17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01260-77B2-4DF8-ADB2-6776ECE42642}" type="slidenum">
              <a:rPr lang="en-US" smtClean="0"/>
              <a:t>‹#›</a:t>
            </a:fld>
            <a:endParaRPr lang="en-US"/>
          </a:p>
        </p:txBody>
      </p:sp>
    </p:spTree>
    <p:extLst>
      <p:ext uri="{BB962C8B-B14F-4D97-AF65-F5344CB8AC3E}">
        <p14:creationId xmlns:p14="http://schemas.microsoft.com/office/powerpoint/2010/main" val="7637339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EA58559-FBBC-48BC-999B-92698F9300AE}" type="datetimeFigureOut">
              <a:rPr lang="en-US" smtClean="0"/>
              <a:t>24-Mar-17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01260-77B2-4DF8-ADB2-6776ECE42642}" type="slidenum">
              <a:rPr lang="en-US" smtClean="0"/>
              <a:t>‹#›</a:t>
            </a:fld>
            <a:endParaRPr lang="en-US"/>
          </a:p>
        </p:txBody>
      </p:sp>
    </p:spTree>
    <p:extLst>
      <p:ext uri="{BB962C8B-B14F-4D97-AF65-F5344CB8AC3E}">
        <p14:creationId xmlns:p14="http://schemas.microsoft.com/office/powerpoint/2010/main" val="32929935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EA58559-FBBC-48BC-999B-92698F9300AE}" type="datetimeFigureOut">
              <a:rPr lang="en-US" smtClean="0"/>
              <a:t>24-Mar-17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01260-77B2-4DF8-ADB2-6776ECE42642}" type="slidenum">
              <a:rPr lang="en-US" smtClean="0"/>
              <a:t>‹#›</a:t>
            </a:fld>
            <a:endParaRPr lang="en-US"/>
          </a:p>
        </p:txBody>
      </p:sp>
    </p:spTree>
    <p:extLst>
      <p:ext uri="{BB962C8B-B14F-4D97-AF65-F5344CB8AC3E}">
        <p14:creationId xmlns:p14="http://schemas.microsoft.com/office/powerpoint/2010/main" val="28847472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EA58559-FBBC-48BC-999B-92698F9300AE}" type="datetimeFigureOut">
              <a:rPr lang="en-US" smtClean="0"/>
              <a:t>24-Mar-17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01260-77B2-4DF8-ADB2-6776ECE42642}" type="slidenum">
              <a:rPr lang="en-US" smtClean="0"/>
              <a:t>‹#›</a:t>
            </a:fld>
            <a:endParaRPr lang="en-US"/>
          </a:p>
        </p:txBody>
      </p:sp>
    </p:spTree>
    <p:extLst>
      <p:ext uri="{BB962C8B-B14F-4D97-AF65-F5344CB8AC3E}">
        <p14:creationId xmlns:p14="http://schemas.microsoft.com/office/powerpoint/2010/main" val="33969859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EA58559-FBBC-48BC-999B-92698F9300AE}" type="datetimeFigureOut">
              <a:rPr lang="en-US" smtClean="0"/>
              <a:t>24-Mar-17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01260-77B2-4DF8-ADB2-6776ECE42642}" type="slidenum">
              <a:rPr lang="en-US" smtClean="0"/>
              <a:t>‹#›</a:t>
            </a:fld>
            <a:endParaRPr lang="en-US"/>
          </a:p>
        </p:txBody>
      </p:sp>
    </p:spTree>
    <p:extLst>
      <p:ext uri="{BB962C8B-B14F-4D97-AF65-F5344CB8AC3E}">
        <p14:creationId xmlns:p14="http://schemas.microsoft.com/office/powerpoint/2010/main" val="1574721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EA58559-FBBC-48BC-999B-92698F9300AE}" type="datetimeFigureOut">
              <a:rPr lang="en-US" smtClean="0"/>
              <a:t>24-Mar-17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301260-77B2-4DF8-ADB2-6776ECE42642}" type="slidenum">
              <a:rPr lang="en-US" smtClean="0"/>
              <a:t>‹#›</a:t>
            </a:fld>
            <a:endParaRPr lang="en-US"/>
          </a:p>
        </p:txBody>
      </p:sp>
    </p:spTree>
    <p:extLst>
      <p:ext uri="{BB962C8B-B14F-4D97-AF65-F5344CB8AC3E}">
        <p14:creationId xmlns:p14="http://schemas.microsoft.com/office/powerpoint/2010/main" val="10451322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EA58559-FBBC-48BC-999B-92698F9300AE}" type="datetimeFigureOut">
              <a:rPr lang="en-US" smtClean="0"/>
              <a:t>24-Mar-17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F301260-77B2-4DF8-ADB2-6776ECE42642}" type="slidenum">
              <a:rPr lang="en-US" smtClean="0"/>
              <a:t>‹#›</a:t>
            </a:fld>
            <a:endParaRPr lang="en-US"/>
          </a:p>
        </p:txBody>
      </p:sp>
    </p:spTree>
    <p:extLst>
      <p:ext uri="{BB962C8B-B14F-4D97-AF65-F5344CB8AC3E}">
        <p14:creationId xmlns:p14="http://schemas.microsoft.com/office/powerpoint/2010/main" val="2658870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EA58559-FBBC-48BC-999B-92698F9300AE}" type="datetimeFigureOut">
              <a:rPr lang="en-US" smtClean="0"/>
              <a:t>24-Mar-17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F301260-77B2-4DF8-ADB2-6776ECE42642}" type="slidenum">
              <a:rPr lang="en-US" smtClean="0"/>
              <a:t>‹#›</a:t>
            </a:fld>
            <a:endParaRPr lang="en-US"/>
          </a:p>
        </p:txBody>
      </p:sp>
    </p:spTree>
    <p:extLst>
      <p:ext uri="{BB962C8B-B14F-4D97-AF65-F5344CB8AC3E}">
        <p14:creationId xmlns:p14="http://schemas.microsoft.com/office/powerpoint/2010/main" val="30921261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A58559-FBBC-48BC-999B-92698F9300AE}" type="datetimeFigureOut">
              <a:rPr lang="en-US" smtClean="0"/>
              <a:t>24-Mar-17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F301260-77B2-4DF8-ADB2-6776ECE42642}" type="slidenum">
              <a:rPr lang="en-US" smtClean="0"/>
              <a:t>‹#›</a:t>
            </a:fld>
            <a:endParaRPr lang="en-US"/>
          </a:p>
        </p:txBody>
      </p:sp>
    </p:spTree>
    <p:extLst>
      <p:ext uri="{BB962C8B-B14F-4D97-AF65-F5344CB8AC3E}">
        <p14:creationId xmlns:p14="http://schemas.microsoft.com/office/powerpoint/2010/main" val="24274689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EA58559-FBBC-48BC-999B-92698F9300AE}" type="datetimeFigureOut">
              <a:rPr lang="en-US" smtClean="0"/>
              <a:t>24-Mar-17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301260-77B2-4DF8-ADB2-6776ECE42642}" type="slidenum">
              <a:rPr lang="en-US" smtClean="0"/>
              <a:t>‹#›</a:t>
            </a:fld>
            <a:endParaRPr lang="en-US"/>
          </a:p>
        </p:txBody>
      </p:sp>
    </p:spTree>
    <p:extLst>
      <p:ext uri="{BB962C8B-B14F-4D97-AF65-F5344CB8AC3E}">
        <p14:creationId xmlns:p14="http://schemas.microsoft.com/office/powerpoint/2010/main" val="37688577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EA58559-FBBC-48BC-999B-92698F9300AE}" type="datetimeFigureOut">
              <a:rPr lang="en-US" smtClean="0"/>
              <a:t>24-Mar-17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301260-77B2-4DF8-ADB2-6776ECE42642}" type="slidenum">
              <a:rPr lang="en-US" smtClean="0"/>
              <a:t>‹#›</a:t>
            </a:fld>
            <a:endParaRPr lang="en-US"/>
          </a:p>
        </p:txBody>
      </p:sp>
    </p:spTree>
    <p:extLst>
      <p:ext uri="{BB962C8B-B14F-4D97-AF65-F5344CB8AC3E}">
        <p14:creationId xmlns:p14="http://schemas.microsoft.com/office/powerpoint/2010/main" val="13802664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A58559-FBBC-48BC-999B-92698F9300AE}" type="datetimeFigureOut">
              <a:rPr lang="en-US" smtClean="0"/>
              <a:t>24-Mar-17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301260-77B2-4DF8-ADB2-6776ECE42642}" type="slidenum">
              <a:rPr lang="en-US" smtClean="0"/>
              <a:t>‹#›</a:t>
            </a:fld>
            <a:endParaRPr lang="en-US"/>
          </a:p>
        </p:txBody>
      </p:sp>
    </p:spTree>
    <p:extLst>
      <p:ext uri="{BB962C8B-B14F-4D97-AF65-F5344CB8AC3E}">
        <p14:creationId xmlns:p14="http://schemas.microsoft.com/office/powerpoint/2010/main" val="31429634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4.jpeg"/><Relationship Id="rId4" Type="http://schemas.openxmlformats.org/officeDocument/2006/relationships/hyperlink" Target="https://www.tilney.co.uk/financial-planning/a-full-financial-plan"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8.jpe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1999" cy="69011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rotWithShape="1">
          <a:blip r:embed="rId2"/>
          <a:srcRect l="41555" t="10095" r="38055" b="36572"/>
          <a:stretch/>
        </p:blipFill>
        <p:spPr>
          <a:xfrm>
            <a:off x="461144" y="174167"/>
            <a:ext cx="345233" cy="326572"/>
          </a:xfrm>
          <a:prstGeom prst="rect">
            <a:avLst/>
          </a:prstGeom>
        </p:spPr>
      </p:pic>
      <p:sp>
        <p:nvSpPr>
          <p:cNvPr id="7" name="Rectangle 6"/>
          <p:cNvSpPr/>
          <p:nvPr/>
        </p:nvSpPr>
        <p:spPr>
          <a:xfrm>
            <a:off x="1013095" y="230773"/>
            <a:ext cx="1392126" cy="1785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lumMod val="50000"/>
                  </a:schemeClr>
                </a:solidFill>
                <a:latin typeface="Arial Rounded MT Bold" panose="020F0704030504030204" pitchFamily="34" charset="0"/>
              </a:rPr>
              <a:t>WEALTHCLOCK</a:t>
            </a:r>
          </a:p>
        </p:txBody>
      </p:sp>
      <p:sp>
        <p:nvSpPr>
          <p:cNvPr id="11" name="TextBox 10"/>
          <p:cNvSpPr txBox="1"/>
          <p:nvPr/>
        </p:nvSpPr>
        <p:spPr>
          <a:xfrm>
            <a:off x="2599509" y="4040649"/>
            <a:ext cx="4334069" cy="430887"/>
          </a:xfrm>
          <a:prstGeom prst="rect">
            <a:avLst/>
          </a:prstGeom>
          <a:noFill/>
        </p:spPr>
        <p:txBody>
          <a:bodyPr wrap="square" rtlCol="0">
            <a:spAutoFit/>
          </a:bodyPr>
          <a:lstStyle/>
          <a:p>
            <a:pPr algn="ctr"/>
            <a:r>
              <a:rPr lang="en-US" sz="2200" b="1" dirty="0">
                <a:solidFill>
                  <a:schemeClr val="bg1"/>
                </a:solidFill>
              </a:rPr>
              <a:t>Y O U R   T I M E</a:t>
            </a:r>
          </a:p>
        </p:txBody>
      </p:sp>
      <p:sp>
        <p:nvSpPr>
          <p:cNvPr id="16" name="TextBox 15"/>
          <p:cNvSpPr txBox="1"/>
          <p:nvPr/>
        </p:nvSpPr>
        <p:spPr>
          <a:xfrm>
            <a:off x="7150608" y="230772"/>
            <a:ext cx="3291839" cy="400110"/>
          </a:xfrm>
          <a:prstGeom prst="rect">
            <a:avLst/>
          </a:prstGeom>
          <a:noFill/>
        </p:spPr>
        <p:txBody>
          <a:bodyPr wrap="square" rtlCol="0">
            <a:spAutoFit/>
          </a:bodyPr>
          <a:lstStyle/>
          <a:p>
            <a:r>
              <a:rPr lang="en-US" sz="1000" dirty="0" err="1">
                <a:solidFill>
                  <a:schemeClr val="bg1">
                    <a:lumMod val="50000"/>
                  </a:schemeClr>
                </a:solidFill>
              </a:rPr>
              <a:t>About|Solutions|Top</a:t>
            </a:r>
            <a:r>
              <a:rPr lang="en-US" sz="1000" dirty="0">
                <a:solidFill>
                  <a:schemeClr val="bg1">
                    <a:lumMod val="50000"/>
                  </a:schemeClr>
                </a:solidFill>
              </a:rPr>
              <a:t> </a:t>
            </a:r>
            <a:r>
              <a:rPr lang="en-US" sz="1000" dirty="0" err="1">
                <a:solidFill>
                  <a:schemeClr val="bg1">
                    <a:lumMod val="50000"/>
                  </a:schemeClr>
                </a:solidFill>
              </a:rPr>
              <a:t>Picks|Money</a:t>
            </a:r>
            <a:r>
              <a:rPr lang="en-US" sz="1000" dirty="0">
                <a:solidFill>
                  <a:schemeClr val="bg1">
                    <a:lumMod val="50000"/>
                  </a:schemeClr>
                </a:solidFill>
              </a:rPr>
              <a:t> </a:t>
            </a:r>
            <a:r>
              <a:rPr lang="en-US" sz="1000" dirty="0" err="1">
                <a:solidFill>
                  <a:schemeClr val="bg1">
                    <a:lumMod val="50000"/>
                  </a:schemeClr>
                </a:solidFill>
              </a:rPr>
              <a:t>Tools|Insights|Contact</a:t>
            </a:r>
            <a:r>
              <a:rPr lang="en-US" sz="1000" dirty="0">
                <a:solidFill>
                  <a:schemeClr val="bg1">
                    <a:lumMod val="50000"/>
                  </a:schemeClr>
                </a:solidFill>
              </a:rPr>
              <a:t> Us</a:t>
            </a:r>
            <a:endParaRPr lang="en-US" sz="1200" b="1" dirty="0">
              <a:solidFill>
                <a:schemeClr val="bg1">
                  <a:lumMod val="50000"/>
                </a:schemeClr>
              </a:solidFill>
            </a:endParaRPr>
          </a:p>
        </p:txBody>
      </p:sp>
      <p:sp>
        <p:nvSpPr>
          <p:cNvPr id="17" name="Rectangle 16"/>
          <p:cNvSpPr/>
          <p:nvPr/>
        </p:nvSpPr>
        <p:spPr>
          <a:xfrm>
            <a:off x="10620475" y="263225"/>
            <a:ext cx="734155" cy="213359"/>
          </a:xfrm>
          <a:prstGeom prst="rect">
            <a:avLst/>
          </a:prstGeom>
          <a:solidFill>
            <a:srgbClr val="07A9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rPr>
              <a:t>SIGN IN</a:t>
            </a:r>
          </a:p>
        </p:txBody>
      </p:sp>
      <p:pic>
        <p:nvPicPr>
          <p:cNvPr id="6148" name="Picture 4" descr="Image result for how it works in investme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90113"/>
            <a:ext cx="12192000" cy="61678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39897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1999" cy="69011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rotWithShape="1">
          <a:blip r:embed="rId3"/>
          <a:srcRect l="41555" t="10095" r="38055" b="36572"/>
          <a:stretch/>
        </p:blipFill>
        <p:spPr>
          <a:xfrm>
            <a:off x="461144" y="174167"/>
            <a:ext cx="345233" cy="326572"/>
          </a:xfrm>
          <a:prstGeom prst="rect">
            <a:avLst/>
          </a:prstGeom>
        </p:spPr>
      </p:pic>
      <p:sp>
        <p:nvSpPr>
          <p:cNvPr id="7" name="Rectangle 6"/>
          <p:cNvSpPr/>
          <p:nvPr/>
        </p:nvSpPr>
        <p:spPr>
          <a:xfrm>
            <a:off x="1013095" y="230773"/>
            <a:ext cx="1392126" cy="1785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lumMod val="50000"/>
                  </a:schemeClr>
                </a:solidFill>
                <a:latin typeface="Arial Rounded MT Bold" panose="020F0704030504030204" pitchFamily="34" charset="0"/>
              </a:rPr>
              <a:t>WEALTHCLOCK</a:t>
            </a:r>
          </a:p>
        </p:txBody>
      </p:sp>
      <p:sp>
        <p:nvSpPr>
          <p:cNvPr id="11" name="TextBox 10"/>
          <p:cNvSpPr txBox="1"/>
          <p:nvPr/>
        </p:nvSpPr>
        <p:spPr>
          <a:xfrm>
            <a:off x="2599509" y="4040649"/>
            <a:ext cx="4334069" cy="430887"/>
          </a:xfrm>
          <a:prstGeom prst="rect">
            <a:avLst/>
          </a:prstGeom>
          <a:noFill/>
        </p:spPr>
        <p:txBody>
          <a:bodyPr wrap="square" rtlCol="0">
            <a:spAutoFit/>
          </a:bodyPr>
          <a:lstStyle/>
          <a:p>
            <a:pPr algn="ctr"/>
            <a:r>
              <a:rPr lang="en-US" sz="2200" b="1" dirty="0">
                <a:solidFill>
                  <a:schemeClr val="bg1"/>
                </a:solidFill>
              </a:rPr>
              <a:t>Y O U R   T I M E</a:t>
            </a:r>
          </a:p>
        </p:txBody>
      </p:sp>
      <p:sp>
        <p:nvSpPr>
          <p:cNvPr id="12" name="TextBox 11"/>
          <p:cNvSpPr txBox="1"/>
          <p:nvPr/>
        </p:nvSpPr>
        <p:spPr>
          <a:xfrm>
            <a:off x="4325198" y="4040649"/>
            <a:ext cx="4334069" cy="430887"/>
          </a:xfrm>
          <a:prstGeom prst="rect">
            <a:avLst/>
          </a:prstGeom>
          <a:noFill/>
        </p:spPr>
        <p:txBody>
          <a:bodyPr wrap="square" rtlCol="0">
            <a:spAutoFit/>
          </a:bodyPr>
          <a:lstStyle/>
          <a:p>
            <a:pPr algn="ctr"/>
            <a:r>
              <a:rPr lang="en-US" sz="2200" b="1" dirty="0">
                <a:solidFill>
                  <a:schemeClr val="bg1"/>
                </a:solidFill>
              </a:rPr>
              <a:t>I S   N O W</a:t>
            </a:r>
          </a:p>
        </p:txBody>
      </p:sp>
      <p:sp>
        <p:nvSpPr>
          <p:cNvPr id="16" name="TextBox 15"/>
          <p:cNvSpPr txBox="1"/>
          <p:nvPr/>
        </p:nvSpPr>
        <p:spPr>
          <a:xfrm>
            <a:off x="7150608" y="230772"/>
            <a:ext cx="3291839" cy="400110"/>
          </a:xfrm>
          <a:prstGeom prst="rect">
            <a:avLst/>
          </a:prstGeom>
          <a:noFill/>
        </p:spPr>
        <p:txBody>
          <a:bodyPr wrap="square" rtlCol="0">
            <a:spAutoFit/>
          </a:bodyPr>
          <a:lstStyle/>
          <a:p>
            <a:r>
              <a:rPr lang="en-US" sz="1000" dirty="0" err="1">
                <a:solidFill>
                  <a:schemeClr val="bg1">
                    <a:lumMod val="50000"/>
                  </a:schemeClr>
                </a:solidFill>
              </a:rPr>
              <a:t>About|Solutions|Top</a:t>
            </a:r>
            <a:r>
              <a:rPr lang="en-US" sz="1000" dirty="0">
                <a:solidFill>
                  <a:schemeClr val="bg1">
                    <a:lumMod val="50000"/>
                  </a:schemeClr>
                </a:solidFill>
              </a:rPr>
              <a:t> </a:t>
            </a:r>
            <a:r>
              <a:rPr lang="en-US" sz="1000" dirty="0" err="1">
                <a:solidFill>
                  <a:schemeClr val="bg1">
                    <a:lumMod val="50000"/>
                  </a:schemeClr>
                </a:solidFill>
              </a:rPr>
              <a:t>Picks|Money</a:t>
            </a:r>
            <a:r>
              <a:rPr lang="en-US" sz="1000" dirty="0">
                <a:solidFill>
                  <a:schemeClr val="bg1">
                    <a:lumMod val="50000"/>
                  </a:schemeClr>
                </a:solidFill>
              </a:rPr>
              <a:t> </a:t>
            </a:r>
            <a:r>
              <a:rPr lang="en-US" sz="1000" dirty="0" err="1">
                <a:solidFill>
                  <a:schemeClr val="bg1">
                    <a:lumMod val="50000"/>
                  </a:schemeClr>
                </a:solidFill>
              </a:rPr>
              <a:t>Tools|Insights|Contact</a:t>
            </a:r>
            <a:r>
              <a:rPr lang="en-US" sz="1000" dirty="0">
                <a:solidFill>
                  <a:schemeClr val="bg1">
                    <a:lumMod val="50000"/>
                  </a:schemeClr>
                </a:solidFill>
              </a:rPr>
              <a:t> Us</a:t>
            </a:r>
            <a:endParaRPr lang="en-US" sz="1200" b="1" dirty="0">
              <a:solidFill>
                <a:schemeClr val="bg1">
                  <a:lumMod val="50000"/>
                </a:schemeClr>
              </a:solidFill>
            </a:endParaRPr>
          </a:p>
        </p:txBody>
      </p:sp>
      <p:sp>
        <p:nvSpPr>
          <p:cNvPr id="17" name="Rectangle 16"/>
          <p:cNvSpPr/>
          <p:nvPr/>
        </p:nvSpPr>
        <p:spPr>
          <a:xfrm>
            <a:off x="10620475" y="263225"/>
            <a:ext cx="734155" cy="213359"/>
          </a:xfrm>
          <a:prstGeom prst="rect">
            <a:avLst/>
          </a:prstGeom>
          <a:solidFill>
            <a:srgbClr val="07A9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rPr>
              <a:t>SIGN IN</a:t>
            </a:r>
          </a:p>
        </p:txBody>
      </p:sp>
      <p:pic>
        <p:nvPicPr>
          <p:cNvPr id="2" name="Picture 1"/>
          <p:cNvPicPr>
            <a:picLocks noChangeAspect="1"/>
          </p:cNvPicPr>
          <p:nvPr/>
        </p:nvPicPr>
        <p:blipFill rotWithShape="1">
          <a:blip r:embed="rId4"/>
          <a:srcRect l="53877" t="-2" r="10663" b="24778"/>
          <a:stretch/>
        </p:blipFill>
        <p:spPr>
          <a:xfrm>
            <a:off x="2599509" y="1160028"/>
            <a:ext cx="6477167" cy="5365327"/>
          </a:xfrm>
          <a:prstGeom prst="rect">
            <a:avLst/>
          </a:prstGeom>
        </p:spPr>
      </p:pic>
      <p:sp>
        <p:nvSpPr>
          <p:cNvPr id="3" name="TextBox 2"/>
          <p:cNvSpPr txBox="1"/>
          <p:nvPr/>
        </p:nvSpPr>
        <p:spPr>
          <a:xfrm>
            <a:off x="1858522" y="1160028"/>
            <a:ext cx="5816042" cy="800219"/>
          </a:xfrm>
          <a:prstGeom prst="rect">
            <a:avLst/>
          </a:prstGeom>
          <a:noFill/>
        </p:spPr>
        <p:txBody>
          <a:bodyPr wrap="square" rtlCol="0">
            <a:spAutoFit/>
          </a:bodyPr>
          <a:lstStyle/>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endParaRPr lang="en-US" dirty="0"/>
          </a:p>
        </p:txBody>
      </p:sp>
      <p:sp>
        <p:nvSpPr>
          <p:cNvPr id="14" name="Rectangle 13"/>
          <p:cNvSpPr/>
          <p:nvPr/>
        </p:nvSpPr>
        <p:spPr>
          <a:xfrm>
            <a:off x="4325198" y="861654"/>
            <a:ext cx="3428614" cy="637465"/>
          </a:xfrm>
          <a:prstGeom prst="rect">
            <a:avLst/>
          </a:prstGeom>
          <a:solidFill>
            <a:srgbClr val="07A9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dirty="0"/>
              <a:t>How our investment process works</a:t>
            </a:r>
          </a:p>
        </p:txBody>
      </p:sp>
    </p:spTree>
    <p:extLst>
      <p:ext uri="{BB962C8B-B14F-4D97-AF65-F5344CB8AC3E}">
        <p14:creationId xmlns:p14="http://schemas.microsoft.com/office/powerpoint/2010/main" val="19881921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1999" cy="69011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rotWithShape="1">
          <a:blip r:embed="rId3"/>
          <a:srcRect l="41555" t="10095" r="38055" b="36572"/>
          <a:stretch/>
        </p:blipFill>
        <p:spPr>
          <a:xfrm>
            <a:off x="461144" y="174167"/>
            <a:ext cx="345233" cy="326572"/>
          </a:xfrm>
          <a:prstGeom prst="rect">
            <a:avLst/>
          </a:prstGeom>
        </p:spPr>
      </p:pic>
      <p:sp>
        <p:nvSpPr>
          <p:cNvPr id="7" name="Rectangle 6"/>
          <p:cNvSpPr/>
          <p:nvPr/>
        </p:nvSpPr>
        <p:spPr>
          <a:xfrm>
            <a:off x="1013095" y="230773"/>
            <a:ext cx="1392126" cy="1785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lumMod val="50000"/>
                  </a:schemeClr>
                </a:solidFill>
                <a:latin typeface="Arial Rounded MT Bold" panose="020F0704030504030204" pitchFamily="34" charset="0"/>
              </a:rPr>
              <a:t>WEALTHCLOCK</a:t>
            </a:r>
          </a:p>
        </p:txBody>
      </p:sp>
      <p:sp>
        <p:nvSpPr>
          <p:cNvPr id="11" name="TextBox 10"/>
          <p:cNvSpPr txBox="1"/>
          <p:nvPr/>
        </p:nvSpPr>
        <p:spPr>
          <a:xfrm>
            <a:off x="2599509" y="4040649"/>
            <a:ext cx="4334069" cy="430887"/>
          </a:xfrm>
          <a:prstGeom prst="rect">
            <a:avLst/>
          </a:prstGeom>
          <a:noFill/>
        </p:spPr>
        <p:txBody>
          <a:bodyPr wrap="square" rtlCol="0">
            <a:spAutoFit/>
          </a:bodyPr>
          <a:lstStyle/>
          <a:p>
            <a:pPr algn="ctr"/>
            <a:r>
              <a:rPr lang="en-US" sz="2200" b="1" dirty="0">
                <a:solidFill>
                  <a:schemeClr val="bg1"/>
                </a:solidFill>
              </a:rPr>
              <a:t>Y O U R   T I M E</a:t>
            </a:r>
          </a:p>
        </p:txBody>
      </p:sp>
      <p:sp>
        <p:nvSpPr>
          <p:cNvPr id="12" name="TextBox 11"/>
          <p:cNvSpPr txBox="1"/>
          <p:nvPr/>
        </p:nvSpPr>
        <p:spPr>
          <a:xfrm>
            <a:off x="4325198" y="4040649"/>
            <a:ext cx="4334069" cy="430887"/>
          </a:xfrm>
          <a:prstGeom prst="rect">
            <a:avLst/>
          </a:prstGeom>
          <a:noFill/>
        </p:spPr>
        <p:txBody>
          <a:bodyPr wrap="square" rtlCol="0">
            <a:spAutoFit/>
          </a:bodyPr>
          <a:lstStyle/>
          <a:p>
            <a:pPr algn="ctr"/>
            <a:r>
              <a:rPr lang="en-US" sz="2200" b="1" dirty="0">
                <a:solidFill>
                  <a:schemeClr val="bg1"/>
                </a:solidFill>
              </a:rPr>
              <a:t>I S   N O W</a:t>
            </a:r>
          </a:p>
        </p:txBody>
      </p:sp>
      <p:sp>
        <p:nvSpPr>
          <p:cNvPr id="16" name="TextBox 15"/>
          <p:cNvSpPr txBox="1"/>
          <p:nvPr/>
        </p:nvSpPr>
        <p:spPr>
          <a:xfrm>
            <a:off x="7150608" y="230772"/>
            <a:ext cx="3291839" cy="400110"/>
          </a:xfrm>
          <a:prstGeom prst="rect">
            <a:avLst/>
          </a:prstGeom>
          <a:noFill/>
        </p:spPr>
        <p:txBody>
          <a:bodyPr wrap="square" rtlCol="0">
            <a:spAutoFit/>
          </a:bodyPr>
          <a:lstStyle/>
          <a:p>
            <a:r>
              <a:rPr lang="en-US" sz="1000" dirty="0" err="1">
                <a:solidFill>
                  <a:schemeClr val="bg1">
                    <a:lumMod val="50000"/>
                  </a:schemeClr>
                </a:solidFill>
              </a:rPr>
              <a:t>About|Solutions|Top</a:t>
            </a:r>
            <a:r>
              <a:rPr lang="en-US" sz="1000" dirty="0">
                <a:solidFill>
                  <a:schemeClr val="bg1">
                    <a:lumMod val="50000"/>
                  </a:schemeClr>
                </a:solidFill>
              </a:rPr>
              <a:t> </a:t>
            </a:r>
            <a:r>
              <a:rPr lang="en-US" sz="1000" dirty="0" err="1">
                <a:solidFill>
                  <a:schemeClr val="bg1">
                    <a:lumMod val="50000"/>
                  </a:schemeClr>
                </a:solidFill>
              </a:rPr>
              <a:t>Picks|Money</a:t>
            </a:r>
            <a:r>
              <a:rPr lang="en-US" sz="1000" dirty="0">
                <a:solidFill>
                  <a:schemeClr val="bg1">
                    <a:lumMod val="50000"/>
                  </a:schemeClr>
                </a:solidFill>
              </a:rPr>
              <a:t> </a:t>
            </a:r>
            <a:r>
              <a:rPr lang="en-US" sz="1000" dirty="0" err="1">
                <a:solidFill>
                  <a:schemeClr val="bg1">
                    <a:lumMod val="50000"/>
                  </a:schemeClr>
                </a:solidFill>
              </a:rPr>
              <a:t>Tools|Insights|Contact</a:t>
            </a:r>
            <a:r>
              <a:rPr lang="en-US" sz="1000" dirty="0">
                <a:solidFill>
                  <a:schemeClr val="bg1">
                    <a:lumMod val="50000"/>
                  </a:schemeClr>
                </a:solidFill>
              </a:rPr>
              <a:t> Us</a:t>
            </a:r>
            <a:endParaRPr lang="en-US" sz="1200" b="1" dirty="0">
              <a:solidFill>
                <a:schemeClr val="bg1">
                  <a:lumMod val="50000"/>
                </a:schemeClr>
              </a:solidFill>
            </a:endParaRPr>
          </a:p>
        </p:txBody>
      </p:sp>
      <p:sp>
        <p:nvSpPr>
          <p:cNvPr id="17" name="Rectangle 16"/>
          <p:cNvSpPr/>
          <p:nvPr/>
        </p:nvSpPr>
        <p:spPr>
          <a:xfrm>
            <a:off x="10620475" y="263225"/>
            <a:ext cx="734155" cy="213359"/>
          </a:xfrm>
          <a:prstGeom prst="rect">
            <a:avLst/>
          </a:prstGeom>
          <a:solidFill>
            <a:srgbClr val="07A9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rPr>
              <a:t>SIGN IN</a:t>
            </a:r>
          </a:p>
        </p:txBody>
      </p:sp>
      <p:sp>
        <p:nvSpPr>
          <p:cNvPr id="9" name="Rectangle 8"/>
          <p:cNvSpPr/>
          <p:nvPr/>
        </p:nvSpPr>
        <p:spPr>
          <a:xfrm>
            <a:off x="224252" y="920886"/>
            <a:ext cx="3428614" cy="637465"/>
          </a:xfrm>
          <a:prstGeom prst="rect">
            <a:avLst/>
          </a:prstGeom>
          <a:solidFill>
            <a:srgbClr val="07A9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dirty="0"/>
              <a:t>Understand</a:t>
            </a:r>
            <a:endParaRPr lang="en-US" i="1" dirty="0"/>
          </a:p>
        </p:txBody>
      </p:sp>
      <p:sp>
        <p:nvSpPr>
          <p:cNvPr id="3" name="TextBox 2"/>
          <p:cNvSpPr txBox="1"/>
          <p:nvPr/>
        </p:nvSpPr>
        <p:spPr>
          <a:xfrm>
            <a:off x="224252" y="1789124"/>
            <a:ext cx="7754625" cy="4770537"/>
          </a:xfrm>
          <a:prstGeom prst="rect">
            <a:avLst/>
          </a:prstGeom>
          <a:noFill/>
        </p:spPr>
        <p:txBody>
          <a:bodyPr wrap="square" rtlCol="0">
            <a:spAutoFit/>
          </a:bodyPr>
          <a:lstStyle/>
          <a:p>
            <a:pPr marL="285750" lvl="0" indent="-285750">
              <a:buFont typeface="Arial" panose="020B0604020202020204" pitchFamily="34" charset="0"/>
              <a:buChar char="•"/>
              <a:defRPr/>
            </a:pPr>
            <a:r>
              <a:rPr lang="en-US" dirty="0"/>
              <a:t>There is no ‘one size fits all’ solution for financial planning – our service is personal to you. Some people need one-off advice in a specific area such as passing on an inheritance. Others would like a comprehensive plan that covers all areas of their finances.</a:t>
            </a:r>
          </a:p>
          <a:p>
            <a:pPr marL="285750" lvl="0" indent="-285750">
              <a:buFont typeface="Arial" panose="020B0604020202020204" pitchFamily="34" charset="0"/>
              <a:buChar char="•"/>
              <a:defRPr/>
            </a:pPr>
            <a:endParaRPr lang="en-US" dirty="0"/>
          </a:p>
          <a:p>
            <a:pPr marL="285750" indent="-285750">
              <a:buFont typeface="Arial" panose="020B0604020202020204" pitchFamily="34" charset="0"/>
              <a:buChar char="•"/>
            </a:pPr>
            <a:r>
              <a:rPr lang="en-US" dirty="0"/>
              <a:t>A specific area or a full plan - Our financial planners can help you to reach a specific goal. You may want to make sure you have saved enough money for the retirement you want, or pass on an inheritance without paying more tax than is necessary</a:t>
            </a:r>
            <a:r>
              <a:rPr lang="en-US" sz="1600" dirty="0"/>
              <a:t>. </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dirty="0"/>
              <a:t>We can also create </a:t>
            </a:r>
            <a:r>
              <a:rPr lang="en-US" dirty="0">
                <a:hlinkClick r:id="rId4" tooltip="A full financial plan"/>
              </a:rPr>
              <a:t>a full financial plan</a:t>
            </a:r>
            <a:r>
              <a:rPr lang="en-US" dirty="0"/>
              <a:t> to meet all your goals and requirements. Our financial planners will look at every aspect of your finances, including your tax situation, to understand how advice in one area may affect or depend on others. Your plan will be tailored to your individual circumstances and priorities, taking into account your complete financial situation.</a:t>
            </a:r>
          </a:p>
          <a:p>
            <a:endParaRPr lang="en-US" dirty="0"/>
          </a:p>
        </p:txBody>
      </p:sp>
      <p:pic>
        <p:nvPicPr>
          <p:cNvPr id="1026" name="Picture 2" descr="Image result for no one size fits 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11613" y="2009264"/>
            <a:ext cx="3767907" cy="40627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23658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1999" cy="69011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rotWithShape="1">
          <a:blip r:embed="rId3"/>
          <a:srcRect l="41555" t="10095" r="38055" b="36572"/>
          <a:stretch/>
        </p:blipFill>
        <p:spPr>
          <a:xfrm>
            <a:off x="461144" y="174167"/>
            <a:ext cx="345233" cy="326572"/>
          </a:xfrm>
          <a:prstGeom prst="rect">
            <a:avLst/>
          </a:prstGeom>
        </p:spPr>
      </p:pic>
      <p:sp>
        <p:nvSpPr>
          <p:cNvPr id="7" name="Rectangle 6"/>
          <p:cNvSpPr/>
          <p:nvPr/>
        </p:nvSpPr>
        <p:spPr>
          <a:xfrm>
            <a:off x="1013095" y="230773"/>
            <a:ext cx="1392126" cy="1785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lumMod val="50000"/>
                  </a:schemeClr>
                </a:solidFill>
                <a:latin typeface="Arial Rounded MT Bold" panose="020F0704030504030204" pitchFamily="34" charset="0"/>
              </a:rPr>
              <a:t>WEALTHCLOCK</a:t>
            </a:r>
          </a:p>
        </p:txBody>
      </p:sp>
      <p:sp>
        <p:nvSpPr>
          <p:cNvPr id="11" name="TextBox 10"/>
          <p:cNvSpPr txBox="1"/>
          <p:nvPr/>
        </p:nvSpPr>
        <p:spPr>
          <a:xfrm>
            <a:off x="2599509" y="4040649"/>
            <a:ext cx="4334069" cy="430887"/>
          </a:xfrm>
          <a:prstGeom prst="rect">
            <a:avLst/>
          </a:prstGeom>
          <a:noFill/>
        </p:spPr>
        <p:txBody>
          <a:bodyPr wrap="square" rtlCol="0">
            <a:spAutoFit/>
          </a:bodyPr>
          <a:lstStyle/>
          <a:p>
            <a:pPr algn="ctr"/>
            <a:r>
              <a:rPr lang="en-US" sz="2200" b="1" dirty="0">
                <a:solidFill>
                  <a:schemeClr val="bg1"/>
                </a:solidFill>
              </a:rPr>
              <a:t>Y O U R   T I M E</a:t>
            </a:r>
          </a:p>
        </p:txBody>
      </p:sp>
      <p:sp>
        <p:nvSpPr>
          <p:cNvPr id="12" name="TextBox 11"/>
          <p:cNvSpPr txBox="1"/>
          <p:nvPr/>
        </p:nvSpPr>
        <p:spPr>
          <a:xfrm>
            <a:off x="4325198" y="4040649"/>
            <a:ext cx="4334069" cy="430887"/>
          </a:xfrm>
          <a:prstGeom prst="rect">
            <a:avLst/>
          </a:prstGeom>
          <a:noFill/>
        </p:spPr>
        <p:txBody>
          <a:bodyPr wrap="square" rtlCol="0">
            <a:spAutoFit/>
          </a:bodyPr>
          <a:lstStyle/>
          <a:p>
            <a:pPr algn="ctr"/>
            <a:r>
              <a:rPr lang="en-US" sz="2200" b="1" dirty="0">
                <a:solidFill>
                  <a:schemeClr val="bg1"/>
                </a:solidFill>
              </a:rPr>
              <a:t>I S   N O W</a:t>
            </a:r>
          </a:p>
        </p:txBody>
      </p:sp>
      <p:sp>
        <p:nvSpPr>
          <p:cNvPr id="16" name="TextBox 15"/>
          <p:cNvSpPr txBox="1"/>
          <p:nvPr/>
        </p:nvSpPr>
        <p:spPr>
          <a:xfrm>
            <a:off x="7150608" y="230772"/>
            <a:ext cx="3291839" cy="400110"/>
          </a:xfrm>
          <a:prstGeom prst="rect">
            <a:avLst/>
          </a:prstGeom>
          <a:noFill/>
        </p:spPr>
        <p:txBody>
          <a:bodyPr wrap="square" rtlCol="0">
            <a:spAutoFit/>
          </a:bodyPr>
          <a:lstStyle/>
          <a:p>
            <a:r>
              <a:rPr lang="en-US" sz="1000" dirty="0" err="1">
                <a:solidFill>
                  <a:schemeClr val="bg1">
                    <a:lumMod val="50000"/>
                  </a:schemeClr>
                </a:solidFill>
              </a:rPr>
              <a:t>About|Solutions|Top</a:t>
            </a:r>
            <a:r>
              <a:rPr lang="en-US" sz="1000" dirty="0">
                <a:solidFill>
                  <a:schemeClr val="bg1">
                    <a:lumMod val="50000"/>
                  </a:schemeClr>
                </a:solidFill>
              </a:rPr>
              <a:t> </a:t>
            </a:r>
            <a:r>
              <a:rPr lang="en-US" sz="1000" dirty="0" err="1">
                <a:solidFill>
                  <a:schemeClr val="bg1">
                    <a:lumMod val="50000"/>
                  </a:schemeClr>
                </a:solidFill>
              </a:rPr>
              <a:t>Picks|Money</a:t>
            </a:r>
            <a:r>
              <a:rPr lang="en-US" sz="1000" dirty="0">
                <a:solidFill>
                  <a:schemeClr val="bg1">
                    <a:lumMod val="50000"/>
                  </a:schemeClr>
                </a:solidFill>
              </a:rPr>
              <a:t> </a:t>
            </a:r>
            <a:r>
              <a:rPr lang="en-US" sz="1000" dirty="0" err="1">
                <a:solidFill>
                  <a:schemeClr val="bg1">
                    <a:lumMod val="50000"/>
                  </a:schemeClr>
                </a:solidFill>
              </a:rPr>
              <a:t>Tools|Insights|Contact</a:t>
            </a:r>
            <a:r>
              <a:rPr lang="en-US" sz="1000" dirty="0">
                <a:solidFill>
                  <a:schemeClr val="bg1">
                    <a:lumMod val="50000"/>
                  </a:schemeClr>
                </a:solidFill>
              </a:rPr>
              <a:t> Us</a:t>
            </a:r>
            <a:endParaRPr lang="en-US" sz="1200" b="1" dirty="0">
              <a:solidFill>
                <a:schemeClr val="bg1">
                  <a:lumMod val="50000"/>
                </a:schemeClr>
              </a:solidFill>
            </a:endParaRPr>
          </a:p>
        </p:txBody>
      </p:sp>
      <p:sp>
        <p:nvSpPr>
          <p:cNvPr id="17" name="Rectangle 16"/>
          <p:cNvSpPr/>
          <p:nvPr/>
        </p:nvSpPr>
        <p:spPr>
          <a:xfrm>
            <a:off x="10620475" y="263225"/>
            <a:ext cx="734155" cy="213359"/>
          </a:xfrm>
          <a:prstGeom prst="rect">
            <a:avLst/>
          </a:prstGeom>
          <a:solidFill>
            <a:srgbClr val="07A9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rPr>
              <a:t>SIGN IN</a:t>
            </a:r>
          </a:p>
        </p:txBody>
      </p:sp>
      <p:sp>
        <p:nvSpPr>
          <p:cNvPr id="9" name="Rectangle 8"/>
          <p:cNvSpPr/>
          <p:nvPr/>
        </p:nvSpPr>
        <p:spPr>
          <a:xfrm>
            <a:off x="224252" y="920886"/>
            <a:ext cx="3428614" cy="637465"/>
          </a:xfrm>
          <a:prstGeom prst="rect">
            <a:avLst/>
          </a:prstGeom>
          <a:solidFill>
            <a:srgbClr val="07A9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dirty="0"/>
              <a:t>Develop</a:t>
            </a:r>
          </a:p>
        </p:txBody>
      </p:sp>
      <p:sp>
        <p:nvSpPr>
          <p:cNvPr id="3" name="TextBox 2"/>
          <p:cNvSpPr txBox="1"/>
          <p:nvPr/>
        </p:nvSpPr>
        <p:spPr>
          <a:xfrm>
            <a:off x="224252" y="1607165"/>
            <a:ext cx="9170470" cy="5393784"/>
          </a:xfrm>
          <a:prstGeom prst="rect">
            <a:avLst/>
          </a:prstGeom>
          <a:noFill/>
        </p:spPr>
        <p:txBody>
          <a:bodyPr wrap="square" rtlCol="0">
            <a:spAutoFit/>
          </a:bodyPr>
          <a:lstStyle/>
          <a:p>
            <a:r>
              <a:rPr lang="en-US" dirty="0"/>
              <a:t>We use two pillars to ensure that you create wealth in the manner best suited to you. These two pillars are</a:t>
            </a:r>
          </a:p>
          <a:p>
            <a:r>
              <a:rPr lang="en-US" dirty="0"/>
              <a:t>The “right” asset allocation (mix) - By this we mean your money is invested in the right mix (</a:t>
            </a:r>
            <a:r>
              <a:rPr lang="en-US" dirty="0" err="1"/>
              <a:t>ie</a:t>
            </a:r>
            <a:r>
              <a:rPr lang="en-US" dirty="0"/>
              <a:t> equity, debt or short term) of funds that are best suited to your profile and goals. So, if you want less volatility, have a large portfolio, and are 45 years old, our recommended portfolio will be different than if you are 30 years old, have a smaller portfolio and are willing to take some volatility for higher returns. Many studies have shown that the “right” asset allocation is the most critical variable in creating sustained wealth over the long term, but is often the most overlooked aspect. We help you create and maintain the right balance of assets, over the life of your portfolio.</a:t>
            </a:r>
          </a:p>
          <a:p>
            <a:endParaRPr lang="en-US" sz="600" dirty="0"/>
          </a:p>
          <a:p>
            <a:r>
              <a:rPr lang="en-US" dirty="0"/>
              <a:t>The “right” funds - There are no “best funds” in our view- only “right funds”. So we recommend the funds which suit your profile best. For instance, a fund might be the “best performing fund” in its category, but that simply means that its returns are the best over one time period- it doesn’t take into account that it has been very volatile in giving those returns. So if you are a conservative investor, it will give you stress, and will not be right for you. The same fund, however, will be right for a more aggressive investor looking for high returns.</a:t>
            </a:r>
          </a:p>
          <a:p>
            <a:endParaRPr lang="en-US" sz="900" dirty="0"/>
          </a:p>
          <a:p>
            <a:r>
              <a:rPr lang="en-US" dirty="0"/>
              <a:t>Our proprietary algorithms will ensure that you invest in the right mix of funds and the right funds. Also, any additional investments, and redemptions are made so as to maintain the mix.</a:t>
            </a:r>
          </a:p>
        </p:txBody>
      </p:sp>
      <p:pic>
        <p:nvPicPr>
          <p:cNvPr id="2" name="Picture 1"/>
          <p:cNvPicPr>
            <a:picLocks noChangeAspect="1"/>
          </p:cNvPicPr>
          <p:nvPr/>
        </p:nvPicPr>
        <p:blipFill>
          <a:blip r:embed="rId4"/>
          <a:stretch>
            <a:fillRect/>
          </a:stretch>
        </p:blipFill>
        <p:spPr>
          <a:xfrm>
            <a:off x="9645445" y="1690454"/>
            <a:ext cx="2371725" cy="4931572"/>
          </a:xfrm>
          <a:prstGeom prst="rect">
            <a:avLst/>
          </a:prstGeom>
        </p:spPr>
      </p:pic>
      <p:sp>
        <p:nvSpPr>
          <p:cNvPr id="5" name="TextBox 4"/>
          <p:cNvSpPr txBox="1"/>
          <p:nvPr/>
        </p:nvSpPr>
        <p:spPr>
          <a:xfrm>
            <a:off x="9544431" y="1690454"/>
            <a:ext cx="1135626" cy="1754326"/>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endParaRPr lang="en-US" dirty="0"/>
          </a:p>
          <a:p>
            <a:endParaRPr lang="en-US" dirty="0"/>
          </a:p>
          <a:p>
            <a:r>
              <a:rPr lang="en-US" dirty="0"/>
              <a:t>Right Allocation</a:t>
            </a:r>
          </a:p>
          <a:p>
            <a:endParaRPr lang="en-US" dirty="0"/>
          </a:p>
          <a:p>
            <a:endParaRPr lang="en-US" dirty="0"/>
          </a:p>
        </p:txBody>
      </p:sp>
    </p:spTree>
    <p:extLst>
      <p:ext uri="{BB962C8B-B14F-4D97-AF65-F5344CB8AC3E}">
        <p14:creationId xmlns:p14="http://schemas.microsoft.com/office/powerpoint/2010/main" val="804432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1999" cy="69011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rotWithShape="1">
          <a:blip r:embed="rId3"/>
          <a:srcRect l="41555" t="10095" r="38055" b="36572"/>
          <a:stretch/>
        </p:blipFill>
        <p:spPr>
          <a:xfrm>
            <a:off x="461144" y="174167"/>
            <a:ext cx="345233" cy="326572"/>
          </a:xfrm>
          <a:prstGeom prst="rect">
            <a:avLst/>
          </a:prstGeom>
        </p:spPr>
      </p:pic>
      <p:sp>
        <p:nvSpPr>
          <p:cNvPr id="7" name="Rectangle 6"/>
          <p:cNvSpPr/>
          <p:nvPr/>
        </p:nvSpPr>
        <p:spPr>
          <a:xfrm>
            <a:off x="1013095" y="230773"/>
            <a:ext cx="1392126" cy="1785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lumMod val="50000"/>
                  </a:schemeClr>
                </a:solidFill>
                <a:latin typeface="Arial Rounded MT Bold" panose="020F0704030504030204" pitchFamily="34" charset="0"/>
              </a:rPr>
              <a:t>WEALTHCLOCK</a:t>
            </a:r>
          </a:p>
        </p:txBody>
      </p:sp>
      <p:sp>
        <p:nvSpPr>
          <p:cNvPr id="11" name="TextBox 10"/>
          <p:cNvSpPr txBox="1"/>
          <p:nvPr/>
        </p:nvSpPr>
        <p:spPr>
          <a:xfrm>
            <a:off x="2599509" y="4040649"/>
            <a:ext cx="4334069" cy="430887"/>
          </a:xfrm>
          <a:prstGeom prst="rect">
            <a:avLst/>
          </a:prstGeom>
          <a:noFill/>
        </p:spPr>
        <p:txBody>
          <a:bodyPr wrap="square" rtlCol="0">
            <a:spAutoFit/>
          </a:bodyPr>
          <a:lstStyle/>
          <a:p>
            <a:pPr algn="ctr"/>
            <a:r>
              <a:rPr lang="en-US" sz="2200" b="1" dirty="0">
                <a:solidFill>
                  <a:schemeClr val="bg1"/>
                </a:solidFill>
              </a:rPr>
              <a:t>Y O U R   T I M E</a:t>
            </a:r>
          </a:p>
        </p:txBody>
      </p:sp>
      <p:sp>
        <p:nvSpPr>
          <p:cNvPr id="12" name="TextBox 11"/>
          <p:cNvSpPr txBox="1"/>
          <p:nvPr/>
        </p:nvSpPr>
        <p:spPr>
          <a:xfrm>
            <a:off x="4325198" y="4040649"/>
            <a:ext cx="4334069" cy="430887"/>
          </a:xfrm>
          <a:prstGeom prst="rect">
            <a:avLst/>
          </a:prstGeom>
          <a:noFill/>
        </p:spPr>
        <p:txBody>
          <a:bodyPr wrap="square" rtlCol="0">
            <a:spAutoFit/>
          </a:bodyPr>
          <a:lstStyle/>
          <a:p>
            <a:pPr algn="ctr"/>
            <a:r>
              <a:rPr lang="en-US" sz="2200" b="1" dirty="0">
                <a:solidFill>
                  <a:schemeClr val="bg1"/>
                </a:solidFill>
              </a:rPr>
              <a:t>I S   N O W</a:t>
            </a:r>
          </a:p>
        </p:txBody>
      </p:sp>
      <p:sp>
        <p:nvSpPr>
          <p:cNvPr id="16" name="TextBox 15"/>
          <p:cNvSpPr txBox="1"/>
          <p:nvPr/>
        </p:nvSpPr>
        <p:spPr>
          <a:xfrm>
            <a:off x="7150608" y="230772"/>
            <a:ext cx="3291839" cy="400110"/>
          </a:xfrm>
          <a:prstGeom prst="rect">
            <a:avLst/>
          </a:prstGeom>
          <a:noFill/>
        </p:spPr>
        <p:txBody>
          <a:bodyPr wrap="square" rtlCol="0">
            <a:spAutoFit/>
          </a:bodyPr>
          <a:lstStyle/>
          <a:p>
            <a:r>
              <a:rPr lang="en-US" sz="1000" dirty="0" err="1">
                <a:solidFill>
                  <a:schemeClr val="bg1">
                    <a:lumMod val="50000"/>
                  </a:schemeClr>
                </a:solidFill>
              </a:rPr>
              <a:t>About|Solutions|Top</a:t>
            </a:r>
            <a:r>
              <a:rPr lang="en-US" sz="1000" dirty="0">
                <a:solidFill>
                  <a:schemeClr val="bg1">
                    <a:lumMod val="50000"/>
                  </a:schemeClr>
                </a:solidFill>
              </a:rPr>
              <a:t> </a:t>
            </a:r>
            <a:r>
              <a:rPr lang="en-US" sz="1000" dirty="0" err="1">
                <a:solidFill>
                  <a:schemeClr val="bg1">
                    <a:lumMod val="50000"/>
                  </a:schemeClr>
                </a:solidFill>
              </a:rPr>
              <a:t>Picks|Money</a:t>
            </a:r>
            <a:r>
              <a:rPr lang="en-US" sz="1000" dirty="0">
                <a:solidFill>
                  <a:schemeClr val="bg1">
                    <a:lumMod val="50000"/>
                  </a:schemeClr>
                </a:solidFill>
              </a:rPr>
              <a:t> </a:t>
            </a:r>
            <a:r>
              <a:rPr lang="en-US" sz="1000" dirty="0" err="1">
                <a:solidFill>
                  <a:schemeClr val="bg1">
                    <a:lumMod val="50000"/>
                  </a:schemeClr>
                </a:solidFill>
              </a:rPr>
              <a:t>Tools|Insights|Contact</a:t>
            </a:r>
            <a:r>
              <a:rPr lang="en-US" sz="1000" dirty="0">
                <a:solidFill>
                  <a:schemeClr val="bg1">
                    <a:lumMod val="50000"/>
                  </a:schemeClr>
                </a:solidFill>
              </a:rPr>
              <a:t> Us</a:t>
            </a:r>
            <a:endParaRPr lang="en-US" sz="1200" b="1" dirty="0">
              <a:solidFill>
                <a:schemeClr val="bg1">
                  <a:lumMod val="50000"/>
                </a:schemeClr>
              </a:solidFill>
            </a:endParaRPr>
          </a:p>
        </p:txBody>
      </p:sp>
      <p:sp>
        <p:nvSpPr>
          <p:cNvPr id="17" name="Rectangle 16"/>
          <p:cNvSpPr/>
          <p:nvPr/>
        </p:nvSpPr>
        <p:spPr>
          <a:xfrm>
            <a:off x="10620475" y="263225"/>
            <a:ext cx="734155" cy="213359"/>
          </a:xfrm>
          <a:prstGeom prst="rect">
            <a:avLst/>
          </a:prstGeom>
          <a:solidFill>
            <a:srgbClr val="07A9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rPr>
              <a:t>SIGN IN</a:t>
            </a:r>
          </a:p>
        </p:txBody>
      </p:sp>
      <p:sp>
        <p:nvSpPr>
          <p:cNvPr id="9" name="Rectangle 8"/>
          <p:cNvSpPr/>
          <p:nvPr/>
        </p:nvSpPr>
        <p:spPr>
          <a:xfrm>
            <a:off x="224252" y="920886"/>
            <a:ext cx="3428614" cy="637465"/>
          </a:xfrm>
          <a:prstGeom prst="rect">
            <a:avLst/>
          </a:prstGeom>
          <a:solidFill>
            <a:srgbClr val="07A9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dirty="0"/>
              <a:t>Agree</a:t>
            </a:r>
          </a:p>
        </p:txBody>
      </p:sp>
      <p:sp>
        <p:nvSpPr>
          <p:cNvPr id="8" name="TextBox 7"/>
          <p:cNvSpPr txBox="1"/>
          <p:nvPr/>
        </p:nvSpPr>
        <p:spPr>
          <a:xfrm>
            <a:off x="235029" y="1902540"/>
            <a:ext cx="11721940" cy="3970318"/>
          </a:xfrm>
          <a:prstGeom prst="rect">
            <a:avLst/>
          </a:prstGeom>
          <a:noFill/>
        </p:spPr>
        <p:txBody>
          <a:bodyPr wrap="square" rtlCol="0">
            <a:spAutoFit/>
          </a:bodyPr>
          <a:lstStyle/>
          <a:p>
            <a:pPr fontAlgn="base"/>
            <a:r>
              <a:rPr lang="en-US" dirty="0"/>
              <a:t>There are really three things everyone needs to keep in mind when thinking about their own financial planning:  </a:t>
            </a:r>
          </a:p>
          <a:p>
            <a:pPr fontAlgn="base"/>
            <a:endParaRPr lang="en-US" dirty="0"/>
          </a:p>
          <a:p>
            <a:pPr fontAlgn="base"/>
            <a:r>
              <a:rPr lang="en-US" dirty="0"/>
              <a:t>The first is expectations: if you want to live like a king you need to come up with a plan to accumulate enough funds to do so.  The accumulation to live like a pauper is much lower.  So expectations are very important.  </a:t>
            </a:r>
          </a:p>
          <a:p>
            <a:pPr fontAlgn="base"/>
            <a:endParaRPr lang="en-US" dirty="0"/>
          </a:p>
          <a:p>
            <a:pPr fontAlgn="base"/>
            <a:r>
              <a:rPr lang="en-US" dirty="0"/>
              <a:t>The second is accumulating.  You need to accumulate commensurately with your expectations.  A person desiring to live like a king needs to accumulate great wealth, a person satisfied to live like a pauper requires much less.  </a:t>
            </a:r>
          </a:p>
          <a:p>
            <a:pPr fontAlgn="base"/>
            <a:endParaRPr lang="en-US" dirty="0"/>
          </a:p>
          <a:p>
            <a:pPr fontAlgn="base"/>
            <a:r>
              <a:rPr lang="en-US" dirty="0"/>
              <a:t>The third is spending.  Each time you spend you need to keep the expectation in line.  Spending now may make it harder to live like a king later while spending now may make it easier to live like a pauper.  </a:t>
            </a:r>
          </a:p>
          <a:p>
            <a:pPr fontAlgn="base"/>
            <a:endParaRPr lang="en-US" dirty="0"/>
          </a:p>
          <a:p>
            <a:pPr fontAlgn="base"/>
            <a:r>
              <a:rPr lang="en-US" dirty="0"/>
              <a:t>All three require decisions to be made constantly, whether these decisions are made consciously or unconsciously are up to you.</a:t>
            </a:r>
          </a:p>
          <a:p>
            <a:endParaRPr lang="en-US" dirty="0"/>
          </a:p>
        </p:txBody>
      </p:sp>
    </p:spTree>
    <p:extLst>
      <p:ext uri="{BB962C8B-B14F-4D97-AF65-F5344CB8AC3E}">
        <p14:creationId xmlns:p14="http://schemas.microsoft.com/office/powerpoint/2010/main" val="15275003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1999" cy="69011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rotWithShape="1">
          <a:blip r:embed="rId3"/>
          <a:srcRect l="41555" t="10095" r="38055" b="36572"/>
          <a:stretch/>
        </p:blipFill>
        <p:spPr>
          <a:xfrm>
            <a:off x="461144" y="174167"/>
            <a:ext cx="345233" cy="326572"/>
          </a:xfrm>
          <a:prstGeom prst="rect">
            <a:avLst/>
          </a:prstGeom>
        </p:spPr>
      </p:pic>
      <p:sp>
        <p:nvSpPr>
          <p:cNvPr id="7" name="Rectangle 6"/>
          <p:cNvSpPr/>
          <p:nvPr/>
        </p:nvSpPr>
        <p:spPr>
          <a:xfrm>
            <a:off x="1013095" y="230773"/>
            <a:ext cx="1392126" cy="1785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lumMod val="50000"/>
                  </a:schemeClr>
                </a:solidFill>
                <a:latin typeface="Arial Rounded MT Bold" panose="020F0704030504030204" pitchFamily="34" charset="0"/>
              </a:rPr>
              <a:t>WEALTHCLOCK</a:t>
            </a:r>
          </a:p>
        </p:txBody>
      </p:sp>
      <p:sp>
        <p:nvSpPr>
          <p:cNvPr id="11" name="TextBox 10"/>
          <p:cNvSpPr txBox="1"/>
          <p:nvPr/>
        </p:nvSpPr>
        <p:spPr>
          <a:xfrm>
            <a:off x="2599509" y="4040649"/>
            <a:ext cx="4334069" cy="430887"/>
          </a:xfrm>
          <a:prstGeom prst="rect">
            <a:avLst/>
          </a:prstGeom>
          <a:noFill/>
        </p:spPr>
        <p:txBody>
          <a:bodyPr wrap="square" rtlCol="0">
            <a:spAutoFit/>
          </a:bodyPr>
          <a:lstStyle/>
          <a:p>
            <a:pPr algn="ctr"/>
            <a:r>
              <a:rPr lang="en-US" sz="2200" b="1" dirty="0">
                <a:solidFill>
                  <a:schemeClr val="bg1"/>
                </a:solidFill>
              </a:rPr>
              <a:t>Y O U R   T I M E</a:t>
            </a:r>
          </a:p>
        </p:txBody>
      </p:sp>
      <p:sp>
        <p:nvSpPr>
          <p:cNvPr id="12" name="TextBox 11"/>
          <p:cNvSpPr txBox="1"/>
          <p:nvPr/>
        </p:nvSpPr>
        <p:spPr>
          <a:xfrm>
            <a:off x="4325198" y="4040649"/>
            <a:ext cx="4334069" cy="430887"/>
          </a:xfrm>
          <a:prstGeom prst="rect">
            <a:avLst/>
          </a:prstGeom>
          <a:noFill/>
        </p:spPr>
        <p:txBody>
          <a:bodyPr wrap="square" rtlCol="0">
            <a:spAutoFit/>
          </a:bodyPr>
          <a:lstStyle/>
          <a:p>
            <a:pPr algn="ctr"/>
            <a:r>
              <a:rPr lang="en-US" sz="2200" b="1" dirty="0">
                <a:solidFill>
                  <a:schemeClr val="bg1"/>
                </a:solidFill>
              </a:rPr>
              <a:t>I S   N O W</a:t>
            </a:r>
          </a:p>
        </p:txBody>
      </p:sp>
      <p:sp>
        <p:nvSpPr>
          <p:cNvPr id="16" name="TextBox 15"/>
          <p:cNvSpPr txBox="1"/>
          <p:nvPr/>
        </p:nvSpPr>
        <p:spPr>
          <a:xfrm>
            <a:off x="7150608" y="230772"/>
            <a:ext cx="3291839" cy="400110"/>
          </a:xfrm>
          <a:prstGeom prst="rect">
            <a:avLst/>
          </a:prstGeom>
          <a:noFill/>
        </p:spPr>
        <p:txBody>
          <a:bodyPr wrap="square" rtlCol="0">
            <a:spAutoFit/>
          </a:bodyPr>
          <a:lstStyle/>
          <a:p>
            <a:r>
              <a:rPr lang="en-US" sz="1000" dirty="0" err="1">
                <a:solidFill>
                  <a:schemeClr val="bg1">
                    <a:lumMod val="50000"/>
                  </a:schemeClr>
                </a:solidFill>
              </a:rPr>
              <a:t>About|Solutions|Top</a:t>
            </a:r>
            <a:r>
              <a:rPr lang="en-US" sz="1000" dirty="0">
                <a:solidFill>
                  <a:schemeClr val="bg1">
                    <a:lumMod val="50000"/>
                  </a:schemeClr>
                </a:solidFill>
              </a:rPr>
              <a:t> </a:t>
            </a:r>
            <a:r>
              <a:rPr lang="en-US" sz="1000" dirty="0" err="1">
                <a:solidFill>
                  <a:schemeClr val="bg1">
                    <a:lumMod val="50000"/>
                  </a:schemeClr>
                </a:solidFill>
              </a:rPr>
              <a:t>Picks|Money</a:t>
            </a:r>
            <a:r>
              <a:rPr lang="en-US" sz="1000" dirty="0">
                <a:solidFill>
                  <a:schemeClr val="bg1">
                    <a:lumMod val="50000"/>
                  </a:schemeClr>
                </a:solidFill>
              </a:rPr>
              <a:t> </a:t>
            </a:r>
            <a:r>
              <a:rPr lang="en-US" sz="1000" dirty="0" err="1">
                <a:solidFill>
                  <a:schemeClr val="bg1">
                    <a:lumMod val="50000"/>
                  </a:schemeClr>
                </a:solidFill>
              </a:rPr>
              <a:t>Tools|Insights|Contact</a:t>
            </a:r>
            <a:r>
              <a:rPr lang="en-US" sz="1000" dirty="0">
                <a:solidFill>
                  <a:schemeClr val="bg1">
                    <a:lumMod val="50000"/>
                  </a:schemeClr>
                </a:solidFill>
              </a:rPr>
              <a:t> Us</a:t>
            </a:r>
            <a:endParaRPr lang="en-US" sz="1200" b="1" dirty="0">
              <a:solidFill>
                <a:schemeClr val="bg1">
                  <a:lumMod val="50000"/>
                </a:schemeClr>
              </a:solidFill>
            </a:endParaRPr>
          </a:p>
        </p:txBody>
      </p:sp>
      <p:sp>
        <p:nvSpPr>
          <p:cNvPr id="17" name="Rectangle 16"/>
          <p:cNvSpPr/>
          <p:nvPr/>
        </p:nvSpPr>
        <p:spPr>
          <a:xfrm>
            <a:off x="10620475" y="263225"/>
            <a:ext cx="734155" cy="213359"/>
          </a:xfrm>
          <a:prstGeom prst="rect">
            <a:avLst/>
          </a:prstGeom>
          <a:solidFill>
            <a:srgbClr val="07A9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rPr>
              <a:t>SIGN IN</a:t>
            </a:r>
          </a:p>
        </p:txBody>
      </p:sp>
      <p:sp>
        <p:nvSpPr>
          <p:cNvPr id="9" name="Rectangle 8"/>
          <p:cNvSpPr/>
          <p:nvPr/>
        </p:nvSpPr>
        <p:spPr>
          <a:xfrm>
            <a:off x="224252" y="920886"/>
            <a:ext cx="3428614" cy="553953"/>
          </a:xfrm>
          <a:prstGeom prst="rect">
            <a:avLst/>
          </a:prstGeom>
          <a:solidFill>
            <a:srgbClr val="07A9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dirty="0"/>
              <a:t>Act</a:t>
            </a:r>
          </a:p>
        </p:txBody>
      </p:sp>
      <p:sp>
        <p:nvSpPr>
          <p:cNvPr id="3" name="Rectangle 2"/>
          <p:cNvSpPr/>
          <p:nvPr/>
        </p:nvSpPr>
        <p:spPr>
          <a:xfrm>
            <a:off x="699368" y="1745904"/>
            <a:ext cx="3864053" cy="646331"/>
          </a:xfrm>
          <a:prstGeom prst="rect">
            <a:avLst/>
          </a:prstGeom>
        </p:spPr>
        <p:txBody>
          <a:bodyPr wrap="square">
            <a:spAutoFit/>
          </a:bodyPr>
          <a:lstStyle/>
          <a:p>
            <a:pPr algn="ctr"/>
            <a:r>
              <a:rPr lang="en-US" dirty="0">
                <a:solidFill>
                  <a:srgbClr val="333333"/>
                </a:solidFill>
                <a:latin typeface="proxima-nova"/>
              </a:rPr>
              <a:t>We recommends just 3 funds in each categories</a:t>
            </a:r>
            <a:endParaRPr lang="en-US" b="0" i="0" dirty="0">
              <a:solidFill>
                <a:srgbClr val="333333"/>
              </a:solidFill>
              <a:effectLst/>
              <a:latin typeface="proxima-nova"/>
            </a:endParaRPr>
          </a:p>
        </p:txBody>
      </p:sp>
      <p:pic>
        <p:nvPicPr>
          <p:cNvPr id="5" name="Picture 4"/>
          <p:cNvPicPr>
            <a:picLocks noChangeAspect="1"/>
          </p:cNvPicPr>
          <p:nvPr/>
        </p:nvPicPr>
        <p:blipFill>
          <a:blip r:embed="rId4"/>
          <a:stretch>
            <a:fillRect/>
          </a:stretch>
        </p:blipFill>
        <p:spPr>
          <a:xfrm>
            <a:off x="5038538" y="1423411"/>
            <a:ext cx="6887496" cy="1235594"/>
          </a:xfrm>
          <a:prstGeom prst="rect">
            <a:avLst/>
          </a:prstGeom>
        </p:spPr>
      </p:pic>
      <p:pic>
        <p:nvPicPr>
          <p:cNvPr id="10" name="Picture 9"/>
          <p:cNvPicPr>
            <a:picLocks noChangeAspect="1"/>
          </p:cNvPicPr>
          <p:nvPr/>
        </p:nvPicPr>
        <p:blipFill>
          <a:blip r:embed="rId5"/>
          <a:stretch>
            <a:fillRect/>
          </a:stretch>
        </p:blipFill>
        <p:spPr>
          <a:xfrm>
            <a:off x="245108" y="3024937"/>
            <a:ext cx="11701782" cy="3574631"/>
          </a:xfrm>
          <a:prstGeom prst="rect">
            <a:avLst/>
          </a:prstGeom>
        </p:spPr>
      </p:pic>
      <p:sp>
        <p:nvSpPr>
          <p:cNvPr id="18" name="Rectangle 17"/>
          <p:cNvSpPr/>
          <p:nvPr/>
        </p:nvSpPr>
        <p:spPr>
          <a:xfrm>
            <a:off x="224252" y="2663300"/>
            <a:ext cx="3864053" cy="361637"/>
          </a:xfrm>
          <a:prstGeom prst="rect">
            <a:avLst/>
          </a:prstGeom>
        </p:spPr>
        <p:txBody>
          <a:bodyPr wrap="square">
            <a:spAutoFit/>
          </a:bodyPr>
          <a:lstStyle/>
          <a:p>
            <a:r>
              <a:rPr lang="en-US" sz="1750" b="1" dirty="0">
                <a:solidFill>
                  <a:srgbClr val="333333"/>
                </a:solidFill>
                <a:latin typeface="proxima-nova"/>
              </a:rPr>
              <a:t>Mutual Fund Shortlisting process</a:t>
            </a:r>
            <a:endParaRPr lang="en-US" sz="1750" b="1" i="0" dirty="0">
              <a:solidFill>
                <a:srgbClr val="333333"/>
              </a:solidFill>
              <a:effectLst/>
              <a:latin typeface="proxima-nova"/>
            </a:endParaRPr>
          </a:p>
        </p:txBody>
      </p:sp>
    </p:spTree>
    <p:extLst>
      <p:ext uri="{BB962C8B-B14F-4D97-AF65-F5344CB8AC3E}">
        <p14:creationId xmlns:p14="http://schemas.microsoft.com/office/powerpoint/2010/main" val="1053492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1999" cy="69011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rotWithShape="1">
          <a:blip r:embed="rId3"/>
          <a:srcRect l="41555" t="10095" r="38055" b="36572"/>
          <a:stretch/>
        </p:blipFill>
        <p:spPr>
          <a:xfrm>
            <a:off x="461144" y="174167"/>
            <a:ext cx="345233" cy="326572"/>
          </a:xfrm>
          <a:prstGeom prst="rect">
            <a:avLst/>
          </a:prstGeom>
        </p:spPr>
      </p:pic>
      <p:sp>
        <p:nvSpPr>
          <p:cNvPr id="7" name="Rectangle 6"/>
          <p:cNvSpPr/>
          <p:nvPr/>
        </p:nvSpPr>
        <p:spPr>
          <a:xfrm>
            <a:off x="1013095" y="230773"/>
            <a:ext cx="1392126" cy="1785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lumMod val="50000"/>
                  </a:schemeClr>
                </a:solidFill>
                <a:latin typeface="Arial Rounded MT Bold" panose="020F0704030504030204" pitchFamily="34" charset="0"/>
              </a:rPr>
              <a:t>WEALTHCLOCK</a:t>
            </a:r>
          </a:p>
        </p:txBody>
      </p:sp>
      <p:sp>
        <p:nvSpPr>
          <p:cNvPr id="11" name="TextBox 10"/>
          <p:cNvSpPr txBox="1"/>
          <p:nvPr/>
        </p:nvSpPr>
        <p:spPr>
          <a:xfrm>
            <a:off x="2599509" y="4040649"/>
            <a:ext cx="4334069" cy="430887"/>
          </a:xfrm>
          <a:prstGeom prst="rect">
            <a:avLst/>
          </a:prstGeom>
          <a:noFill/>
        </p:spPr>
        <p:txBody>
          <a:bodyPr wrap="square" rtlCol="0">
            <a:spAutoFit/>
          </a:bodyPr>
          <a:lstStyle/>
          <a:p>
            <a:pPr algn="ctr"/>
            <a:r>
              <a:rPr lang="en-US" sz="2200" b="1" dirty="0">
                <a:solidFill>
                  <a:schemeClr val="bg1"/>
                </a:solidFill>
              </a:rPr>
              <a:t>Y O U R   T I M E</a:t>
            </a:r>
          </a:p>
        </p:txBody>
      </p:sp>
      <p:sp>
        <p:nvSpPr>
          <p:cNvPr id="12" name="TextBox 11"/>
          <p:cNvSpPr txBox="1"/>
          <p:nvPr/>
        </p:nvSpPr>
        <p:spPr>
          <a:xfrm>
            <a:off x="4325198" y="4040649"/>
            <a:ext cx="4334069" cy="430887"/>
          </a:xfrm>
          <a:prstGeom prst="rect">
            <a:avLst/>
          </a:prstGeom>
          <a:noFill/>
        </p:spPr>
        <p:txBody>
          <a:bodyPr wrap="square" rtlCol="0">
            <a:spAutoFit/>
          </a:bodyPr>
          <a:lstStyle/>
          <a:p>
            <a:pPr algn="ctr"/>
            <a:r>
              <a:rPr lang="en-US" sz="2200" b="1" dirty="0">
                <a:solidFill>
                  <a:schemeClr val="bg1"/>
                </a:solidFill>
              </a:rPr>
              <a:t>I S   N O W</a:t>
            </a:r>
          </a:p>
        </p:txBody>
      </p:sp>
      <p:sp>
        <p:nvSpPr>
          <p:cNvPr id="16" name="TextBox 15"/>
          <p:cNvSpPr txBox="1"/>
          <p:nvPr/>
        </p:nvSpPr>
        <p:spPr>
          <a:xfrm>
            <a:off x="7150608" y="230772"/>
            <a:ext cx="3291839" cy="400110"/>
          </a:xfrm>
          <a:prstGeom prst="rect">
            <a:avLst/>
          </a:prstGeom>
          <a:noFill/>
        </p:spPr>
        <p:txBody>
          <a:bodyPr wrap="square" rtlCol="0">
            <a:spAutoFit/>
          </a:bodyPr>
          <a:lstStyle/>
          <a:p>
            <a:r>
              <a:rPr lang="en-US" sz="1000" dirty="0" err="1">
                <a:solidFill>
                  <a:schemeClr val="bg1">
                    <a:lumMod val="50000"/>
                  </a:schemeClr>
                </a:solidFill>
              </a:rPr>
              <a:t>About|Solutions|Top</a:t>
            </a:r>
            <a:r>
              <a:rPr lang="en-US" sz="1000" dirty="0">
                <a:solidFill>
                  <a:schemeClr val="bg1">
                    <a:lumMod val="50000"/>
                  </a:schemeClr>
                </a:solidFill>
              </a:rPr>
              <a:t> </a:t>
            </a:r>
            <a:r>
              <a:rPr lang="en-US" sz="1000" dirty="0" err="1">
                <a:solidFill>
                  <a:schemeClr val="bg1">
                    <a:lumMod val="50000"/>
                  </a:schemeClr>
                </a:solidFill>
              </a:rPr>
              <a:t>Picks|Money</a:t>
            </a:r>
            <a:r>
              <a:rPr lang="en-US" sz="1000" dirty="0">
                <a:solidFill>
                  <a:schemeClr val="bg1">
                    <a:lumMod val="50000"/>
                  </a:schemeClr>
                </a:solidFill>
              </a:rPr>
              <a:t> </a:t>
            </a:r>
            <a:r>
              <a:rPr lang="en-US" sz="1000" dirty="0" err="1">
                <a:solidFill>
                  <a:schemeClr val="bg1">
                    <a:lumMod val="50000"/>
                  </a:schemeClr>
                </a:solidFill>
              </a:rPr>
              <a:t>Tools|Insights|Contact</a:t>
            </a:r>
            <a:r>
              <a:rPr lang="en-US" sz="1000" dirty="0">
                <a:solidFill>
                  <a:schemeClr val="bg1">
                    <a:lumMod val="50000"/>
                  </a:schemeClr>
                </a:solidFill>
              </a:rPr>
              <a:t> Us</a:t>
            </a:r>
            <a:endParaRPr lang="en-US" sz="1200" b="1" dirty="0">
              <a:solidFill>
                <a:schemeClr val="bg1">
                  <a:lumMod val="50000"/>
                </a:schemeClr>
              </a:solidFill>
            </a:endParaRPr>
          </a:p>
        </p:txBody>
      </p:sp>
      <p:sp>
        <p:nvSpPr>
          <p:cNvPr id="17" name="Rectangle 16"/>
          <p:cNvSpPr/>
          <p:nvPr/>
        </p:nvSpPr>
        <p:spPr>
          <a:xfrm>
            <a:off x="10620475" y="263225"/>
            <a:ext cx="734155" cy="213359"/>
          </a:xfrm>
          <a:prstGeom prst="rect">
            <a:avLst/>
          </a:prstGeom>
          <a:solidFill>
            <a:srgbClr val="07A9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rPr>
              <a:t>SIGN IN</a:t>
            </a:r>
          </a:p>
        </p:txBody>
      </p:sp>
      <p:sp>
        <p:nvSpPr>
          <p:cNvPr id="9" name="Rectangle 8"/>
          <p:cNvSpPr/>
          <p:nvPr/>
        </p:nvSpPr>
        <p:spPr>
          <a:xfrm>
            <a:off x="224252" y="920886"/>
            <a:ext cx="3428614" cy="637465"/>
          </a:xfrm>
          <a:prstGeom prst="rect">
            <a:avLst/>
          </a:prstGeom>
          <a:solidFill>
            <a:srgbClr val="07A9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dirty="0"/>
              <a:t>Review</a:t>
            </a:r>
          </a:p>
        </p:txBody>
      </p:sp>
      <p:sp>
        <p:nvSpPr>
          <p:cNvPr id="8" name="TextBox 7"/>
          <p:cNvSpPr txBox="1"/>
          <p:nvPr/>
        </p:nvSpPr>
        <p:spPr>
          <a:xfrm>
            <a:off x="224252" y="1789124"/>
            <a:ext cx="11766186" cy="2746906"/>
          </a:xfrm>
          <a:prstGeom prst="rect">
            <a:avLst/>
          </a:prstGeom>
          <a:noFill/>
        </p:spPr>
        <p:txBody>
          <a:bodyPr wrap="square" rtlCol="0">
            <a:spAutoFit/>
          </a:bodyPr>
          <a:lstStyle/>
          <a:p>
            <a:pPr fontAlgn="base"/>
            <a:r>
              <a:rPr lang="en-US" dirty="0"/>
              <a:t>When are you most likely to do a reality check on your investments? Is it when they’re doing well? Or is it when the markets are down and you’re nervous? Chances are it is the latter, which may not be the optimal time to make investment decisions, particularly if emotions are high. That’s why taking the time to do an annual review of your investments and other financial matters makes sense. “Think of it as if you were driving on a dangerous road. That’s not when you check your brakes and tires. You do that before, so you know they are in good shape.”</a:t>
            </a:r>
          </a:p>
          <a:p>
            <a:pPr fontAlgn="base"/>
            <a:endParaRPr lang="en-US" sz="900" dirty="0"/>
          </a:p>
          <a:p>
            <a:pPr fontAlgn="base"/>
            <a:r>
              <a:rPr lang="en-US" dirty="0"/>
              <a:t>An annual financial checkup can accomplish many things. You can stop and think about your family’s financial goals, such as saving for retirement, a house, or a child’s education. You can consider reducing taxes on your investments, protecting your income, or building a financial cushion. Once you are clear on your goals, you can then work on ensuring that you are investing appropriately for those goals.</a:t>
            </a:r>
            <a:endParaRPr lang="en-US" dirty="0"/>
          </a:p>
        </p:txBody>
      </p:sp>
      <p:pic>
        <p:nvPicPr>
          <p:cNvPr id="2050" name="Picture 2" descr="Five key questions to ask at annual review time"/>
          <p:cNvPicPr>
            <a:picLocks noChangeAspect="1" noChangeArrowheads="1"/>
          </p:cNvPicPr>
          <p:nvPr/>
        </p:nvPicPr>
        <p:blipFill rotWithShape="1">
          <a:blip r:embed="rId4">
            <a:extLst>
              <a:ext uri="{28A0092B-C50C-407E-A947-70E740481C1C}">
                <a14:useLocalDpi xmlns:a14="http://schemas.microsoft.com/office/drawing/2010/main" val="0"/>
              </a:ext>
            </a:extLst>
          </a:blip>
          <a:srcRect t="83222"/>
          <a:stretch/>
        </p:blipFill>
        <p:spPr bwMode="auto">
          <a:xfrm>
            <a:off x="2834003" y="5999507"/>
            <a:ext cx="3034481" cy="784439"/>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Five key questions to ask at annual review time"/>
          <p:cNvPicPr>
            <a:picLocks noChangeAspect="1" noChangeArrowheads="1"/>
          </p:cNvPicPr>
          <p:nvPr/>
        </p:nvPicPr>
        <p:blipFill rotWithShape="1">
          <a:blip r:embed="rId4">
            <a:extLst>
              <a:ext uri="{28A0092B-C50C-407E-A947-70E740481C1C}">
                <a14:useLocalDpi xmlns:a14="http://schemas.microsoft.com/office/drawing/2010/main" val="0"/>
              </a:ext>
            </a:extLst>
          </a:blip>
          <a:srcRect l="12533" t="765" r="9217" b="92611"/>
          <a:stretch/>
        </p:blipFill>
        <p:spPr bwMode="auto">
          <a:xfrm>
            <a:off x="352160" y="4627001"/>
            <a:ext cx="2374491" cy="309717"/>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Five key questions to ask at annual review time"/>
          <p:cNvPicPr>
            <a:picLocks noChangeAspect="1" noChangeArrowheads="1"/>
          </p:cNvPicPr>
          <p:nvPr/>
        </p:nvPicPr>
        <p:blipFill rotWithShape="1">
          <a:blip r:embed="rId4">
            <a:extLst>
              <a:ext uri="{28A0092B-C50C-407E-A947-70E740481C1C}">
                <a14:useLocalDpi xmlns:a14="http://schemas.microsoft.com/office/drawing/2010/main" val="0"/>
              </a:ext>
            </a:extLst>
          </a:blip>
          <a:srcRect l="24244" t="5880" r="18890" b="87844"/>
          <a:stretch/>
        </p:blipFill>
        <p:spPr bwMode="auto">
          <a:xfrm>
            <a:off x="2726651" y="4580629"/>
            <a:ext cx="1725561" cy="293461"/>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 descr="Five key questions to ask at annual review time"/>
          <p:cNvPicPr>
            <a:picLocks noChangeAspect="1" noChangeArrowheads="1"/>
          </p:cNvPicPr>
          <p:nvPr/>
        </p:nvPicPr>
        <p:blipFill rotWithShape="1">
          <a:blip r:embed="rId4">
            <a:extLst>
              <a:ext uri="{28A0092B-C50C-407E-A947-70E740481C1C}">
                <a14:useLocalDpi xmlns:a14="http://schemas.microsoft.com/office/drawing/2010/main" val="0"/>
              </a:ext>
            </a:extLst>
          </a:blip>
          <a:srcRect t="13986" r="12888" b="70156"/>
          <a:stretch/>
        </p:blipFill>
        <p:spPr bwMode="auto">
          <a:xfrm>
            <a:off x="408671" y="5062437"/>
            <a:ext cx="3057200" cy="741423"/>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descr="Five key questions to ask at annual review time"/>
          <p:cNvPicPr>
            <a:picLocks noChangeAspect="1" noChangeArrowheads="1"/>
          </p:cNvPicPr>
          <p:nvPr/>
        </p:nvPicPr>
        <p:blipFill rotWithShape="1">
          <a:blip r:embed="rId4">
            <a:extLst>
              <a:ext uri="{28A0092B-C50C-407E-A947-70E740481C1C}">
                <a14:useLocalDpi xmlns:a14="http://schemas.microsoft.com/office/drawing/2010/main" val="0"/>
              </a:ext>
            </a:extLst>
          </a:blip>
          <a:srcRect l="-972" t="29698" r="972" b="51843"/>
          <a:stretch/>
        </p:blipFill>
        <p:spPr bwMode="auto">
          <a:xfrm>
            <a:off x="4325198" y="5013500"/>
            <a:ext cx="3137485" cy="717139"/>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 descr="Five key questions to ask at annual review time"/>
          <p:cNvPicPr>
            <a:picLocks noChangeAspect="1" noChangeArrowheads="1"/>
          </p:cNvPicPr>
          <p:nvPr/>
        </p:nvPicPr>
        <p:blipFill rotWithShape="1">
          <a:blip r:embed="rId4">
            <a:extLst>
              <a:ext uri="{28A0092B-C50C-407E-A947-70E740481C1C}">
                <a14:useLocalDpi xmlns:a14="http://schemas.microsoft.com/office/drawing/2010/main" val="0"/>
              </a:ext>
            </a:extLst>
          </a:blip>
          <a:srcRect t="47170" b="35660"/>
          <a:stretch/>
        </p:blipFill>
        <p:spPr bwMode="auto">
          <a:xfrm>
            <a:off x="8322011" y="5045172"/>
            <a:ext cx="3535692" cy="753467"/>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 descr="Five key questions to ask at annual review time"/>
          <p:cNvPicPr>
            <a:picLocks noChangeAspect="1" noChangeArrowheads="1"/>
          </p:cNvPicPr>
          <p:nvPr/>
        </p:nvPicPr>
        <p:blipFill rotWithShape="1">
          <a:blip r:embed="rId4">
            <a:extLst>
              <a:ext uri="{28A0092B-C50C-407E-A947-70E740481C1C}">
                <a14:useLocalDpi xmlns:a14="http://schemas.microsoft.com/office/drawing/2010/main" val="0"/>
              </a:ext>
            </a:extLst>
          </a:blip>
          <a:srcRect t="66156" b="18794"/>
          <a:stretch/>
        </p:blipFill>
        <p:spPr bwMode="auto">
          <a:xfrm>
            <a:off x="6624458" y="6039897"/>
            <a:ext cx="3034481" cy="7036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59654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3"/>
          <a:stretch>
            <a:fillRect/>
          </a:stretch>
        </p:blipFill>
        <p:spPr>
          <a:xfrm>
            <a:off x="0" y="0"/>
            <a:ext cx="12191999" cy="2426555"/>
          </a:xfrm>
          <a:prstGeom prst="rect">
            <a:avLst/>
          </a:prstGeom>
        </p:spPr>
      </p:pic>
    </p:spTree>
    <p:extLst>
      <p:ext uri="{BB962C8B-B14F-4D97-AF65-F5344CB8AC3E}">
        <p14:creationId xmlns:p14="http://schemas.microsoft.com/office/powerpoint/2010/main" val="13546441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1389</TotalTime>
  <Words>995</Words>
  <Application>Microsoft Office PowerPoint</Application>
  <PresentationFormat>Widescreen</PresentationFormat>
  <Paragraphs>89</Paragraphs>
  <Slides>8</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Arial Rounded MT Bold</vt:lpstr>
      <vt:lpstr>Calibri</vt:lpstr>
      <vt:lpstr>Calibri Light</vt:lpstr>
      <vt:lpstr>proxima-nova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Siddharth Shrimal</dc:creator>
  <cp:lastModifiedBy>Siddharth Shirmal</cp:lastModifiedBy>
  <cp:revision>52</cp:revision>
  <dcterms:created xsi:type="dcterms:W3CDTF">2017-03-01T13:49:44Z</dcterms:created>
  <dcterms:modified xsi:type="dcterms:W3CDTF">2017-03-24T18:51:27Z</dcterms:modified>
</cp:coreProperties>
</file>