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proving length of stay prediction using a hidden Markov model"/>
          <p:cNvSpPr txBox="1"/>
          <p:nvPr>
            <p:ph type="ctrTitle"/>
          </p:nvPr>
        </p:nvSpPr>
        <p:spPr>
          <a:xfrm>
            <a:off x="1270000" y="330200"/>
            <a:ext cx="10464800" cy="3302000"/>
          </a:xfrm>
          <a:prstGeom prst="rect">
            <a:avLst/>
          </a:prstGeom>
        </p:spPr>
        <p:txBody>
          <a:bodyPr/>
          <a:lstStyle>
            <a:lvl1pPr defTabSz="502412">
              <a:defRPr sz="6880"/>
            </a:lvl1pPr>
          </a:lstStyle>
          <a:p>
            <a:pPr/>
            <a:r>
              <a:t>Improving length of stay prediction using a hidden Markov model</a:t>
            </a:r>
          </a:p>
        </p:txBody>
      </p:sp>
      <p:sp>
        <p:nvSpPr>
          <p:cNvPr id="120" name="Presenter : Mani Sotoodeh…"/>
          <p:cNvSpPr txBox="1"/>
          <p:nvPr>
            <p:ph type="subTitle" sz="quarter" idx="1"/>
          </p:nvPr>
        </p:nvSpPr>
        <p:spPr>
          <a:xfrm>
            <a:off x="1270000" y="4007519"/>
            <a:ext cx="10464800" cy="1871912"/>
          </a:xfrm>
          <a:prstGeom prst="rect">
            <a:avLst/>
          </a:prstGeom>
        </p:spPr>
        <p:txBody>
          <a:bodyPr/>
          <a:lstStyle/>
          <a:p>
            <a:pPr/>
            <a:r>
              <a:t>Presenter : Mani Sotoodeh</a:t>
            </a:r>
          </a:p>
          <a:p>
            <a:pPr/>
            <a:r>
              <a:t>Date: 10.03.18</a:t>
            </a:r>
          </a:p>
        </p:txBody>
      </p:sp>
      <p:pic>
        <p:nvPicPr>
          <p:cNvPr id="12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45872" y="5824911"/>
            <a:ext cx="5313056" cy="3719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Overlapping or exclusive time windo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Overlapping or exclusive time windows</a:t>
            </a:r>
          </a:p>
        </p:txBody>
      </p:sp>
      <p:pic>
        <p:nvPicPr>
          <p:cNvPr id="150" name="Screen Shot 2018-10-02 at 17.05.18.png" descr="Screen Shot 2018-10-02 at 17.05.1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2950" y="3441700"/>
            <a:ext cx="11518900" cy="5549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Overlapping edge - continu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Overlapping edge - continued</a:t>
            </a:r>
          </a:p>
        </p:txBody>
      </p:sp>
      <p:pic>
        <p:nvPicPr>
          <p:cNvPr id="153" name="Screen Shot 2018-10-02 at 17.06.47.png" descr="Screen Shot 2018-10-02 at 17.06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7718" y="3393529"/>
            <a:ext cx="12229364" cy="5388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lapping edge-continu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Overlapping edge-continued</a:t>
            </a:r>
          </a:p>
        </p:txBody>
      </p:sp>
      <p:pic>
        <p:nvPicPr>
          <p:cNvPr id="156" name="Screen Shot 2018-10-02 at 17.08.44.png" descr="Screen Shot 2018-10-02 at 17.08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7548" y="3002095"/>
            <a:ext cx="12029704" cy="54766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mbining ICU typ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Combining ICU type</a:t>
            </a:r>
          </a:p>
        </p:txBody>
      </p:sp>
      <p:pic>
        <p:nvPicPr>
          <p:cNvPr id="159" name="Screen Shot 2018-10-02 at 17.10.56.png" descr="Screen Shot 2018-10-02 at 17.10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473" y="3483060"/>
            <a:ext cx="10255854" cy="50195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MSE Compari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RMSE Comparison</a:t>
            </a:r>
          </a:p>
        </p:txBody>
      </p:sp>
      <p:pic>
        <p:nvPicPr>
          <p:cNvPr id="162" name="Screen Shot 2018-10-02 at 17.11.50.png" descr="Screen Shot 2018-10-02 at 17.11.5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5022" y="2914649"/>
            <a:ext cx="8114756" cy="48777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Interpret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Interpretability</a:t>
            </a:r>
          </a:p>
        </p:txBody>
      </p:sp>
      <p:pic>
        <p:nvPicPr>
          <p:cNvPr id="165" name="Screen Shot 2018-10-02 at 17.15.22.png" descr="Screen Shot 2018-10-02 at 17.15.2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164" y="2920999"/>
            <a:ext cx="11778472" cy="5180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Future work</a:t>
            </a:r>
          </a:p>
        </p:txBody>
      </p:sp>
      <p:sp>
        <p:nvSpPr>
          <p:cNvPr id="168" name="Checking patterns observed on the larger dataset MIMIC III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Checking patterns observed on the larger dataset MIMIC III.</a:t>
            </a:r>
          </a:p>
          <a:p>
            <a:pPr/>
            <a:r>
              <a:t>Restraining the states to signify certain characteristics.</a:t>
            </a:r>
          </a:p>
          <a:p>
            <a:pPr/>
            <a:r>
              <a:t>Comparison to Deep learning models.</a:t>
            </a:r>
          </a:p>
          <a:p>
            <a:pPr/>
            <a:r>
              <a:t>Using multitasking with each task being a different ICU type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24" name="Length of stay significance…"/>
          <p:cNvSpPr txBox="1"/>
          <p:nvPr>
            <p:ph type="body" idx="1"/>
          </p:nvPr>
        </p:nvSpPr>
        <p:spPr>
          <a:xfrm>
            <a:off x="711745" y="2312665"/>
            <a:ext cx="11581310" cy="6855470"/>
          </a:xfrm>
          <a:prstGeom prst="rect">
            <a:avLst/>
          </a:prstGeom>
        </p:spPr>
        <p:txBody>
          <a:bodyPr/>
          <a:lstStyle/>
          <a:p>
            <a:pPr marL="346709" indent="-346709" defTabSz="455675">
              <a:spcBef>
                <a:spcPts val="3200"/>
              </a:spcBef>
              <a:defRPr sz="2496"/>
            </a:pPr>
            <a:r>
              <a:t>Length of stay significance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 Intervention to prevent adverse outcomes in patients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Optimization of resource allocation ( equipments and beds)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Allocation of staff and care to high risk patients</a:t>
            </a:r>
          </a:p>
          <a:p>
            <a:pPr lvl="1" marL="693419" indent="-346709" defTabSz="455675">
              <a:spcBef>
                <a:spcPts val="3200"/>
              </a:spcBef>
              <a:defRPr sz="2496"/>
            </a:pPr>
            <a:r>
              <a:t>Improving patients satisfaction and hospitals reputation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Most of the previous work is on classification rather than regression 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Track multiple physiologic measurements and their interactions over time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States may be later be interpretable by physicians</a:t>
            </a:r>
          </a:p>
          <a:p>
            <a:pPr marL="346709" indent="-346709" defTabSz="455675">
              <a:spcBef>
                <a:spcPts val="3200"/>
              </a:spcBef>
              <a:defRPr sz="2496"/>
            </a:pPr>
            <a:r>
              <a:t>Physician can predict short or long staying patients only half of the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27" name="Input :  physiological measurements throughout time for 48 hou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Input</a:t>
            </a:r>
            <a:r>
              <a:t> :  physiological measurements throughout time for 48 hours</a:t>
            </a:r>
          </a:p>
          <a:p>
            <a:pPr lvl="1"/>
            <a:r>
              <a:t> Blood pressure, temperature, heart rate, Glasgow Coma Score, serum glucose, white blood cell count urine output.</a:t>
            </a:r>
          </a:p>
          <a:p>
            <a:pPr/>
            <a:r>
              <a:rPr b="1"/>
              <a:t>Output</a:t>
            </a:r>
            <a:r>
              <a:t> : Length of stay in ICU in days ( Regression)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roperties of dataset"/>
          <p:cNvSpPr txBox="1"/>
          <p:nvPr>
            <p:ph type="title"/>
          </p:nvPr>
        </p:nvSpPr>
        <p:spPr>
          <a:xfrm>
            <a:off x="952500" y="-266700"/>
            <a:ext cx="11099800" cy="2159000"/>
          </a:xfrm>
          <a:prstGeom prst="rect">
            <a:avLst/>
          </a:prstGeom>
        </p:spPr>
        <p:txBody>
          <a:bodyPr/>
          <a:lstStyle/>
          <a:p>
            <a:pPr/>
            <a:r>
              <a:t>Properties of dataset</a:t>
            </a:r>
          </a:p>
        </p:txBody>
      </p:sp>
      <p:sp>
        <p:nvSpPr>
          <p:cNvPr id="130" name="4000 patients…"/>
          <p:cNvSpPr txBox="1"/>
          <p:nvPr>
            <p:ph type="body" idx="1"/>
          </p:nvPr>
        </p:nvSpPr>
        <p:spPr>
          <a:xfrm>
            <a:off x="381000" y="-165100"/>
            <a:ext cx="11099800" cy="6286500"/>
          </a:xfrm>
          <a:prstGeom prst="rect">
            <a:avLst/>
          </a:prstGeom>
        </p:spPr>
        <p:txBody>
          <a:bodyPr/>
          <a:lstStyle/>
          <a:p>
            <a:pPr/>
            <a:r>
              <a:t>4000 patients</a:t>
            </a:r>
          </a:p>
          <a:p>
            <a:pPr/>
            <a:r>
              <a:t> General descriptors including age and gender as well as 37 different physiological measurements</a:t>
            </a:r>
          </a:p>
        </p:txBody>
      </p:sp>
      <p:pic>
        <p:nvPicPr>
          <p:cNvPr id="131" name="Screen Shot 2018-10-01 at 18.06.20.png" descr="Screen Shot 2018-10-01 at 18.06.2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211" y="4678134"/>
            <a:ext cx="11770378" cy="2910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Baseline 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Baseline models</a:t>
            </a:r>
          </a:p>
        </p:txBody>
      </p:sp>
      <p:sp>
        <p:nvSpPr>
          <p:cNvPr id="134" name="Min, Max, Mean, First and Last for each of the 7 variab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Min, Max, Mean, First and Last for each of the 7 variables</a:t>
            </a:r>
          </a:p>
          <a:p>
            <a:pPr lvl="1"/>
            <a:r>
              <a:t>35  in total</a:t>
            </a:r>
          </a:p>
          <a:p>
            <a:pPr/>
            <a:r>
              <a:t>  five common regression models: LASSO regression, ridge regression, Poisson regression, binomial regression, and support vector regression (SVR)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HMM model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HMM model Overview</a:t>
            </a:r>
          </a:p>
        </p:txBody>
      </p:sp>
      <p:pic>
        <p:nvPicPr>
          <p:cNvPr id="137" name="Screen Shot 2018-10-01 at 18.30.23.png" descr="Screen Shot 2018-10-01 at 18.30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7461" y="2608232"/>
            <a:ext cx="12189878" cy="7031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Visualization of Data for a single pati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Visualization of Data for a single patient</a:t>
            </a:r>
          </a:p>
        </p:txBody>
      </p:sp>
      <p:pic>
        <p:nvPicPr>
          <p:cNvPr id="140" name="Screen Shot 2018-10-01 at 18.33.43.png" descr="Screen Shot 2018-10-01 at 18.33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50" y="2984500"/>
            <a:ext cx="11163300" cy="628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esign cho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Design choices</a:t>
            </a:r>
          </a:p>
        </p:txBody>
      </p:sp>
      <p:sp>
        <p:nvSpPr>
          <p:cNvPr id="143" name="Number of sta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Number of states</a:t>
            </a:r>
          </a:p>
          <a:p>
            <a:pPr/>
            <a:r>
              <a:t>Overlapping or non-overlapping time windows</a:t>
            </a:r>
          </a:p>
          <a:p>
            <a:pPr/>
            <a:r>
              <a:t>Time Resolution</a:t>
            </a:r>
          </a:p>
          <a:p>
            <a:pPr/>
            <a:r>
              <a:t>Stability of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ptimum # of stat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Optimum # of states</a:t>
            </a:r>
          </a:p>
        </p:txBody>
      </p:sp>
      <p:pic>
        <p:nvPicPr>
          <p:cNvPr id="146" name="Screen Shot 2018-10-02 at 17.00.56.png" descr="Screen Shot 2018-10-02 at 17.00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848" y="1856142"/>
            <a:ext cx="12107104" cy="49320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Screen Shot 2018-10-02 at 17.03.24.png" descr="Screen Shot 2018-10-02 at 17.03.2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00" y="6775450"/>
            <a:ext cx="11049000" cy="2743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