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040"/>
  </p:normalViewPr>
  <p:slideViewPr>
    <p:cSldViewPr snapToGrid="0" snapToObjects="1">
      <p:cViewPr varScale="1">
        <p:scale>
          <a:sx n="71" d="100"/>
          <a:sy n="71" d="100"/>
        </p:scale>
        <p:origin x="1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D856-96F2-0047-BFED-928057DCE342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2735E-1C6E-B944-A4E4-FD6BA7C72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8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96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5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69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B821-7403-4D44-B49A-B609238B96B3}" type="datetimeFigureOut">
              <a:rPr lang="en-US" smtClean="0"/>
              <a:t>4/18/17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9122-1F61-B046-87B8-30362DE12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Distributed Graph Coloring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918" y="5327744"/>
            <a:ext cx="9144000" cy="1655762"/>
          </a:xfrm>
        </p:spPr>
        <p:txBody>
          <a:bodyPr/>
          <a:lstStyle/>
          <a:p>
            <a:r>
              <a:rPr lang="en-US" dirty="0" smtClean="0"/>
              <a:t>CS526 Spring 2017</a:t>
            </a:r>
          </a:p>
          <a:p>
            <a:endParaRPr lang="en-US" dirty="0"/>
          </a:p>
          <a:p>
            <a:r>
              <a:rPr lang="en-US" dirty="0" smtClean="0"/>
              <a:t>Presenters: Mani Sotoodeh </a:t>
            </a:r>
            <a:r>
              <a:rPr lang="mr-IN" dirty="0" smtClean="0"/>
              <a:t>–</a:t>
            </a:r>
            <a:r>
              <a:rPr lang="en-US" dirty="0" smtClean="0"/>
              <a:t> Derek </a:t>
            </a:r>
            <a:r>
              <a:rPr lang="en-US" dirty="0" err="1" smtClean="0"/>
              <a:t>Onken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Reza </a:t>
            </a:r>
            <a:r>
              <a:rPr lang="en-US" dirty="0" err="1" smtClean="0"/>
              <a:t>Karimi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2387600"/>
            <a:ext cx="2794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Important conclusions achieved so far</a:t>
            </a:r>
            <a:r>
              <a:rPr lang="mr-IN" b="1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2 explicit ways for generating graphs of arbitrarily large chromatic number. ( The intuition being that for a big graph with large girth locally looks like a tree and trees are easy to color)</a:t>
            </a:r>
          </a:p>
          <a:p>
            <a:endParaRPr lang="en-US" dirty="0"/>
          </a:p>
          <a:p>
            <a:r>
              <a:rPr lang="en-US" dirty="0" smtClean="0"/>
              <a:t> Based on Ramanujan graphs and </a:t>
            </a:r>
            <a:r>
              <a:rPr lang="en-US" dirty="0" err="1" smtClean="0"/>
              <a:t>Erdos</a:t>
            </a:r>
            <a:r>
              <a:rPr lang="en-US" dirty="0" smtClean="0"/>
              <a:t> probabilistic proof of existence of such graphs, we can claim the following: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For every k, ℓ, there exists a graph G with girth(G) &gt; k and </a:t>
            </a:r>
            <a:r>
              <a:rPr lang="en-US" dirty="0" err="1"/>
              <a:t>χ</a:t>
            </a:r>
            <a:r>
              <a:rPr lang="en-US" dirty="0"/>
              <a:t>(G) ≥ ℓ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In simple English, one can generate graphs of arbitrarily large girth and chromatic number.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Lemmas concerning girth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 For </a:t>
                </a:r>
                <a:r>
                  <a:rPr lang="en-US" dirty="0"/>
                  <a:t>every positive integer k there exists an n-vertex graph G </a:t>
                </a:r>
                <a:r>
                  <a:rPr lang="en-US" dirty="0" smtClean="0"/>
                  <a:t>with girth(G</a:t>
                </a:r>
                <a:r>
                  <a:rPr lang="en-US" dirty="0"/>
                  <a:t>) &gt; k and chromatic number almost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 smtClean="0"/>
                          <m:t>1/</m:t>
                        </m:r>
                        <m:r>
                          <m:rPr>
                            <m:nor/>
                          </m:rPr>
                          <a:rPr lang="en-US" dirty="0" smtClean="0"/>
                          <m:t>k</m:t>
                        </m:r>
                      </m:sup>
                    </m:sSup>
                    <m:r>
                      <a:rPr lang="en-US" b="0" i="0" smtClean="0">
                        <a:latin typeface="Cambria Math" charset="0"/>
                      </a:rPr>
                      <m:t> . 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Any </a:t>
                </a:r>
                <a:r>
                  <a:rPr lang="en-US" dirty="0"/>
                  <a:t>graph G with girth(G) &gt; k is quite sparse</a:t>
                </a:r>
                <a:r>
                  <a:rPr lang="en-US" dirty="0" smtClean="0"/>
                  <a:t>.	</a:t>
                </a:r>
              </a:p>
              <a:p>
                <a:endParaRPr lang="en-US" dirty="0"/>
              </a:p>
              <a:p>
                <a:r>
                  <a:rPr lang="en-US" dirty="0" smtClean="0"/>
                  <a:t> Or more formally by proving the following theorem:</a:t>
                </a:r>
              </a:p>
              <a:p>
                <a:endParaRPr lang="en-US" dirty="0" smtClean="0"/>
              </a:p>
              <a:p>
                <a:r>
                  <a:rPr lang="en-US" dirty="0"/>
                  <a:t>For an even positive integer k, and a graph G = (V,E) with girth(G) &gt; k, it </a:t>
                </a:r>
                <a:r>
                  <a:rPr lang="en-US" dirty="0" smtClean="0"/>
                  <a:t>holds that </a:t>
                </a:r>
                <a:r>
                  <a:rPr lang="en-US" dirty="0"/>
                  <a:t>m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m:rPr>
                            <m:nor/>
                          </m:rPr>
                          <a:rPr lang="en-US" dirty="0" smtClean="0"/>
                          <m:t>1+2/</m:t>
                        </m:r>
                        <m:r>
                          <m:rPr>
                            <m:nor/>
                          </m:rPr>
                          <a:rPr lang="en-US" dirty="0" smtClean="0"/>
                          <m:t>k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+ n, where m = |E|, n = |V |.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134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Planar Graphs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976" y="3708213"/>
            <a:ext cx="10515600" cy="4351338"/>
          </a:xfrm>
        </p:spPr>
        <p:txBody>
          <a:bodyPr/>
          <a:lstStyle/>
          <a:p>
            <a:r>
              <a:rPr lang="en-US" dirty="0" smtClean="0"/>
              <a:t> A </a:t>
            </a:r>
            <a:r>
              <a:rPr lang="en-US" b="1" dirty="0" smtClean="0"/>
              <a:t>graph with non touching edges</a:t>
            </a:r>
          </a:p>
          <a:p>
            <a:endParaRPr lang="en-US" dirty="0"/>
          </a:p>
          <a:p>
            <a:r>
              <a:rPr lang="en-US" dirty="0" smtClean="0"/>
              <a:t> A </a:t>
            </a:r>
            <a:r>
              <a:rPr lang="en-US" b="1" dirty="0" smtClean="0"/>
              <a:t>plane graph </a:t>
            </a:r>
            <a:r>
              <a:rPr lang="en-US" dirty="0" smtClean="0"/>
              <a:t>is a </a:t>
            </a:r>
            <a:r>
              <a:rPr lang="en-US" b="1" dirty="0" smtClean="0"/>
              <a:t>specific drawing </a:t>
            </a:r>
            <a:r>
              <a:rPr lang="en-US" dirty="0" smtClean="0"/>
              <a:t>of a planar graph.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Face</a:t>
            </a:r>
            <a:r>
              <a:rPr lang="en-US" dirty="0" smtClean="0"/>
              <a:t> : </a:t>
            </a:r>
            <a:r>
              <a:rPr lang="en-US" b="1" dirty="0"/>
              <a:t>a polygon</a:t>
            </a:r>
            <a:r>
              <a:rPr lang="en-US" dirty="0"/>
              <a:t> whose boundary is a </a:t>
            </a:r>
            <a:r>
              <a:rPr lang="en-US" b="1" dirty="0" err="1"/>
              <a:t>chordless</a:t>
            </a:r>
            <a:r>
              <a:rPr lang="en-US" b="1" dirty="0"/>
              <a:t> </a:t>
            </a:r>
            <a:r>
              <a:rPr lang="en-US" b="1" dirty="0" smtClean="0"/>
              <a:t>cycle</a:t>
            </a:r>
            <a:r>
              <a:rPr lang="en-US" dirty="0" smtClean="0"/>
              <a:t>, </a:t>
            </a:r>
            <a:r>
              <a:rPr lang="en-US" dirty="0"/>
              <a:t>no edge (vi, </a:t>
            </a:r>
            <a:r>
              <a:rPr lang="en-US" dirty="0" err="1"/>
              <a:t>vj</a:t>
            </a:r>
            <a:r>
              <a:rPr lang="en-US" dirty="0"/>
              <a:t>) between a pair of non-consecutive </a:t>
            </a:r>
            <a:r>
              <a:rPr lang="en-US" dirty="0" smtClean="0"/>
              <a:t>vi and </a:t>
            </a:r>
            <a:r>
              <a:rPr lang="en-US" dirty="0" err="1" smtClean="0"/>
              <a:t>vj</a:t>
            </a:r>
            <a:r>
              <a:rPr lang="en-US" dirty="0" smtClean="0"/>
              <a:t> within the cycle.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235" y="0"/>
            <a:ext cx="54102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4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30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Bridge edge and some other preliminary results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2869"/>
            <a:ext cx="10515600" cy="4351338"/>
          </a:xfrm>
        </p:spPr>
        <p:txBody>
          <a:bodyPr/>
          <a:lstStyle/>
          <a:p>
            <a:r>
              <a:rPr lang="en-US" dirty="0"/>
              <a:t>(Euler’s formula) In a connected plane graph with n vertices, m edges, and </a:t>
            </a:r>
            <a:r>
              <a:rPr lang="en-US" dirty="0" smtClean="0"/>
              <a:t>f </a:t>
            </a:r>
            <a:r>
              <a:rPr lang="en-US" dirty="0"/>
              <a:t>faces, it holds that n − m + f = </a:t>
            </a:r>
            <a:r>
              <a:rPr lang="en-US" dirty="0" smtClean="0"/>
              <a:t>2</a:t>
            </a:r>
          </a:p>
          <a:p>
            <a:r>
              <a:rPr lang="en-US" dirty="0" smtClean="0"/>
              <a:t> </a:t>
            </a:r>
            <a:r>
              <a:rPr lang="en-US" dirty="0"/>
              <a:t>An edge e is a </a:t>
            </a:r>
            <a:r>
              <a:rPr lang="en-US" b="1" dirty="0"/>
              <a:t>bridge edge </a:t>
            </a:r>
            <a:r>
              <a:rPr lang="en-US" dirty="0"/>
              <a:t>in a graph G if </a:t>
            </a:r>
            <a:r>
              <a:rPr lang="en-US" b="1" dirty="0"/>
              <a:t>G </a:t>
            </a:r>
            <a:r>
              <a:rPr lang="en-US" b="1" dirty="0" smtClean="0"/>
              <a:t>/ </a:t>
            </a:r>
            <a:r>
              <a:rPr lang="en-US" b="1" dirty="0"/>
              <a:t>{e} is not connected</a:t>
            </a:r>
            <a:r>
              <a:rPr lang="en-US" dirty="0" smtClean="0"/>
              <a:t>. </a:t>
            </a:r>
          </a:p>
          <a:p>
            <a:r>
              <a:rPr lang="en-US" dirty="0"/>
              <a:t> In a </a:t>
            </a:r>
            <a:r>
              <a:rPr lang="en-US" dirty="0" smtClean="0"/>
              <a:t>bridge free </a:t>
            </a:r>
            <a:r>
              <a:rPr lang="en-US" dirty="0"/>
              <a:t>plane graph, every edge is adjacent to exactly two faces. </a:t>
            </a:r>
            <a:r>
              <a:rPr lang="en-US" dirty="0" smtClean="0"/>
              <a:t>On the </a:t>
            </a:r>
            <a:r>
              <a:rPr lang="en-US" dirty="0"/>
              <a:t>other hand, a bridge edge is adjacent only to the outer face.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76" y="4154367"/>
            <a:ext cx="4707217" cy="27036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27059" y="4154367"/>
            <a:ext cx="589877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Suppose that G is </a:t>
            </a:r>
            <a:r>
              <a:rPr lang="en-US" sz="2800" b="1" dirty="0" err="1"/>
              <a:t>bridgefree</a:t>
            </a:r>
            <a:r>
              <a:rPr lang="en-US" sz="2800" b="1" dirty="0"/>
              <a:t>. </a:t>
            </a:r>
            <a:r>
              <a:rPr lang="en-US" sz="2800" b="1" dirty="0" smtClean="0"/>
              <a:t>Then: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59" y="4601837"/>
            <a:ext cx="2629738" cy="7207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7059" y="5504329"/>
            <a:ext cx="589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Illustration on board about the above formula for the previous slide graph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3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Illustration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6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06" y="23961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More results on planar graphs and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Arboricity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6" y="1690688"/>
            <a:ext cx="11465238" cy="909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6" y="2725271"/>
            <a:ext cx="7316694" cy="6945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406" y="3419792"/>
            <a:ext cx="110624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Approaches to define </a:t>
            </a:r>
            <a:r>
              <a:rPr lang="en-US" sz="2400" b="1" dirty="0" err="1" smtClean="0"/>
              <a:t>Arboricity</a:t>
            </a:r>
            <a:r>
              <a:rPr lang="en-US" sz="2400" dirty="0" smtClean="0"/>
              <a:t> (the two are equivalent </a:t>
            </a:r>
            <a:r>
              <a:rPr lang="en-US" sz="2400" b="1" dirty="0" smtClean="0"/>
              <a:t>Nash Williams </a:t>
            </a:r>
            <a:r>
              <a:rPr lang="en-US" sz="2400" b="1" dirty="0" err="1" smtClean="0"/>
              <a:t>Thorem</a:t>
            </a:r>
            <a:r>
              <a:rPr lang="en-US" sz="2400" dirty="0" smtClean="0"/>
              <a:t>) 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1- </a:t>
            </a:r>
            <a:r>
              <a:rPr lang="en-US" sz="2400" b="1" dirty="0" smtClean="0"/>
              <a:t>Density</a:t>
            </a:r>
            <a:r>
              <a:rPr lang="en-US" sz="2400" dirty="0" smtClean="0"/>
              <a:t>  of a Graph G(V,E)</a:t>
            </a:r>
          </a:p>
          <a:p>
            <a:endParaRPr lang="en-US" sz="2400" dirty="0"/>
          </a:p>
          <a:p>
            <a:r>
              <a:rPr lang="en-US" sz="2400" dirty="0" smtClean="0"/>
              <a:t>2 - </a:t>
            </a:r>
            <a:r>
              <a:rPr lang="en-US" sz="2400" dirty="0"/>
              <a:t>The </a:t>
            </a:r>
            <a:r>
              <a:rPr lang="en-US" sz="2400" dirty="0" err="1"/>
              <a:t>arboricity</a:t>
            </a:r>
            <a:r>
              <a:rPr lang="en-US" sz="2400" dirty="0"/>
              <a:t> a(G) is the </a:t>
            </a:r>
            <a:r>
              <a:rPr lang="en-US" sz="2400" b="1" dirty="0"/>
              <a:t>minimum number a of edge-disjoint forests </a:t>
            </a:r>
            <a:r>
              <a:rPr lang="en-US" sz="2400" dirty="0"/>
              <a:t>F1, F2, ..., Fa, </a:t>
            </a:r>
            <a:r>
              <a:rPr lang="en-US" sz="2400" dirty="0" smtClean="0"/>
              <a:t>whose union </a:t>
            </a:r>
            <a:r>
              <a:rPr lang="en-US" sz="2400" dirty="0"/>
              <a:t>covers the entire edge set E of the graph G = (V,E). Such a decomposition is called </a:t>
            </a:r>
            <a:r>
              <a:rPr lang="en-US" sz="2400" dirty="0" smtClean="0"/>
              <a:t>an </a:t>
            </a:r>
            <a:r>
              <a:rPr lang="en-US" sz="2400" b="1" dirty="0" smtClean="0"/>
              <a:t>a-forest-decomposition </a:t>
            </a:r>
            <a:r>
              <a:rPr lang="en-US" sz="2400" b="1" dirty="0"/>
              <a:t>of G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346" y="4114313"/>
            <a:ext cx="4663889" cy="1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21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Two Examples of </a:t>
            </a:r>
            <a:r>
              <a:rPr lang="en-US" b="1" dirty="0" err="1" smtClean="0">
                <a:solidFill>
                  <a:srgbClr val="002060"/>
                </a:solidFill>
              </a:rPr>
              <a:t>Arboricity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77" b="5463"/>
          <a:stretch/>
        </p:blipFill>
        <p:spPr>
          <a:xfrm rot="16200000">
            <a:off x="6753365" y="-490118"/>
            <a:ext cx="3174719" cy="64833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4" y="1325563"/>
            <a:ext cx="4347135" cy="521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28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81803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 Degeneracy and coloring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346"/>
            <a:ext cx="10515600" cy="1770716"/>
          </a:xfrm>
        </p:spPr>
        <p:txBody>
          <a:bodyPr/>
          <a:lstStyle/>
          <a:p>
            <a:r>
              <a:rPr lang="en-US" dirty="0"/>
              <a:t>For a graph G = (V,E), the degeneracy </a:t>
            </a:r>
            <a:r>
              <a:rPr lang="en-US" dirty="0" err="1"/>
              <a:t>degen</a:t>
            </a:r>
            <a:r>
              <a:rPr lang="en-US" dirty="0"/>
              <a:t>(G) is the </a:t>
            </a:r>
            <a:r>
              <a:rPr lang="en-US" b="1" dirty="0"/>
              <a:t>minimum</a:t>
            </a:r>
            <a:r>
              <a:rPr lang="en-US" dirty="0"/>
              <a:t> </a:t>
            </a:r>
            <a:r>
              <a:rPr lang="en-US" dirty="0" smtClean="0"/>
              <a:t>integer number </a:t>
            </a:r>
            <a:r>
              <a:rPr lang="en-US" dirty="0"/>
              <a:t>d so that there exists </a:t>
            </a:r>
            <a:r>
              <a:rPr lang="en-US" dirty="0">
                <a:solidFill>
                  <a:srgbClr val="002060"/>
                </a:solidFill>
              </a:rPr>
              <a:t>an ordering </a:t>
            </a:r>
            <a:r>
              <a:rPr lang="en-US" dirty="0"/>
              <a:t>of the vertex set of G, V = (v1, v2, ..., </a:t>
            </a:r>
            <a:r>
              <a:rPr lang="en-US" dirty="0" err="1"/>
              <a:t>vn</a:t>
            </a:r>
            <a:r>
              <a:rPr lang="en-US" dirty="0"/>
              <a:t>), such </a:t>
            </a:r>
            <a:r>
              <a:rPr lang="en-US" dirty="0" smtClean="0"/>
              <a:t>that for </a:t>
            </a:r>
            <a:r>
              <a:rPr lang="en-US" dirty="0"/>
              <a:t>every index </a:t>
            </a:r>
            <a:r>
              <a:rPr lang="en-US" dirty="0" err="1"/>
              <a:t>i</a:t>
            </a:r>
            <a:r>
              <a:rPr lang="en-US" dirty="0"/>
              <a:t> ∈ [n − 1], </a:t>
            </a:r>
            <a:r>
              <a:rPr lang="en-US" dirty="0">
                <a:solidFill>
                  <a:srgbClr val="002060"/>
                </a:solidFill>
              </a:rPr>
              <a:t>vi has at most d neighbors with greater index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35" y="3189941"/>
            <a:ext cx="2362200" cy="754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" r="9875" b="4524"/>
          <a:stretch/>
        </p:blipFill>
        <p:spPr>
          <a:xfrm rot="16200000">
            <a:off x="1697084" y="1880859"/>
            <a:ext cx="3956892" cy="56746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8988" y="4245350"/>
            <a:ext cx="31017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Degen</a:t>
            </a:r>
            <a:r>
              <a:rPr lang="en-US" sz="2400" b="1" dirty="0" smtClean="0"/>
              <a:t>(G) = 2</a:t>
            </a:r>
          </a:p>
          <a:p>
            <a:endParaRPr lang="en-US" sz="2400" b="1" dirty="0"/>
          </a:p>
          <a:p>
            <a:r>
              <a:rPr lang="en-US" sz="2400" b="1" dirty="0" smtClean="0"/>
              <a:t>Chromatic number = 3</a:t>
            </a:r>
          </a:p>
          <a:p>
            <a:endParaRPr lang="en-US" sz="2400" b="1" dirty="0"/>
          </a:p>
          <a:p>
            <a:r>
              <a:rPr lang="en-US" sz="2400" b="1" dirty="0" smtClean="0"/>
              <a:t>3 &lt;= 2+1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330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253" y="1858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Defective Coloring,  </a:t>
            </a:r>
            <a:r>
              <a:rPr lang="en-US" dirty="0">
                <a:solidFill>
                  <a:srgbClr val="002060"/>
                </a:solidFill>
              </a:rPr>
              <a:t>a relaxed notion of coloring</a:t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0306" y="1004047"/>
                <a:ext cx="10923494" cy="570155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/>
                  <a:t>For a coloring </a:t>
                </a:r>
                <a:r>
                  <a:rPr lang="en-US" dirty="0" err="1"/>
                  <a:t>ϕ</a:t>
                </a:r>
                <a:r>
                  <a:rPr lang="en-US" dirty="0"/>
                  <a:t> of a graph G = (V,E), the defect of a vertex v ∈ V under </a:t>
                </a:r>
                <a:r>
                  <a:rPr lang="en-US" dirty="0" smtClean="0"/>
                  <a:t>the coloring </a:t>
                </a:r>
                <a:r>
                  <a:rPr lang="en-US" dirty="0" err="1"/>
                  <a:t>ϕ</a:t>
                </a:r>
                <a:r>
                  <a:rPr lang="en-US" dirty="0"/>
                  <a:t>, denoted </a:t>
                </a:r>
                <a:r>
                  <a:rPr lang="en-US" dirty="0" err="1" smtClean="0"/>
                  <a:t>def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ϕ</a:t>
                </a:r>
                <a:r>
                  <a:rPr lang="en-US" dirty="0" smtClean="0"/>
                  <a:t>(v</a:t>
                </a:r>
                <a:r>
                  <a:rPr lang="en-US" dirty="0"/>
                  <a:t>), is the number of neighbors u </a:t>
                </a:r>
                <a:r>
                  <a:rPr lang="en-US" dirty="0" smtClean="0"/>
                  <a:t>∈</a:t>
                </a:r>
                <a:r>
                  <a:rPr lang="en-US" dirty="0" err="1" smtClean="0"/>
                  <a:t>neighb</a:t>
                </a:r>
                <a:r>
                  <a:rPr lang="en-US" dirty="0" smtClean="0"/>
                  <a:t>(v</a:t>
                </a:r>
                <a:r>
                  <a:rPr lang="en-US" dirty="0"/>
                  <a:t>) that satisfy </a:t>
                </a:r>
                <a:r>
                  <a:rPr lang="en-US" dirty="0" err="1"/>
                  <a:t>ϕ</a:t>
                </a:r>
                <a:r>
                  <a:rPr lang="en-US" dirty="0"/>
                  <a:t>(u) = </a:t>
                </a:r>
                <a:r>
                  <a:rPr lang="en-US" dirty="0" err="1"/>
                  <a:t>ϕ</a:t>
                </a:r>
                <a:r>
                  <a:rPr lang="en-US" dirty="0"/>
                  <a:t>(v</a:t>
                </a:r>
                <a:r>
                  <a:rPr lang="en-US" dirty="0" smtClean="0"/>
                  <a:t>).</a:t>
                </a:r>
                <a:endParaRPr lang="en-US" dirty="0"/>
              </a:p>
              <a:p>
                <a:r>
                  <a:rPr lang="en-US" dirty="0" smtClean="0"/>
                  <a:t> Or simply the number of neighbors in any given vertex who have the </a:t>
                </a:r>
                <a:r>
                  <a:rPr lang="en-US" b="1" dirty="0" smtClean="0"/>
                  <a:t>same color </a:t>
                </a:r>
                <a:r>
                  <a:rPr lang="en-US" dirty="0" smtClean="0"/>
                  <a:t>as the the </a:t>
                </a:r>
                <a:r>
                  <a:rPr lang="en-US" dirty="0" err="1" smtClean="0"/>
                  <a:t>vetex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 Defective coloring is not a legal coloring.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Defect of a coloring for the whole graph is the maximum of such number across all vertices.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A coloring is said to be </a:t>
                </a:r>
                <a:r>
                  <a:rPr lang="en-US" b="1" dirty="0" smtClean="0"/>
                  <a:t>q-defective</a:t>
                </a:r>
                <a:r>
                  <a:rPr lang="en-US" dirty="0" smtClean="0"/>
                  <a:t> if the defect of the graph under that coloring is </a:t>
                </a:r>
                <a:r>
                  <a:rPr lang="en-US" b="1" dirty="0" smtClean="0"/>
                  <a:t>at most q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 Lemma: </a:t>
                </a:r>
                <a:r>
                  <a:rPr lang="en-US" dirty="0"/>
                  <a:t>For a graph G = (V,E) with maximum </a:t>
                </a:r>
                <a:r>
                  <a:rPr lang="en-US" dirty="0" smtClean="0"/>
                  <a:t>degree ⍙ </a:t>
                </a:r>
                <a:r>
                  <a:rPr lang="en-US" dirty="0"/>
                  <a:t> and an integer </a:t>
                </a:r>
                <a:r>
                  <a:rPr lang="en-US" dirty="0" smtClean="0"/>
                  <a:t>parameter p </a:t>
                </a:r>
                <a:r>
                  <a:rPr lang="en-US" dirty="0"/>
                  <a:t>∈ </a:t>
                </a:r>
                <a:r>
                  <a:rPr lang="en-US" dirty="0" smtClean="0"/>
                  <a:t>[P], </a:t>
                </a:r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 smtClean="0"/>
                          <m:t>⍙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defective p-coloring of G.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306" y="1004047"/>
                <a:ext cx="10923494" cy="5701553"/>
              </a:xfrm>
              <a:blipFill rotWithShape="0">
                <a:blip r:embed="rId2"/>
                <a:stretch>
                  <a:fillRect l="-1004" t="-2353" r="-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880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Illustration of defective coloring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 r="3529" b="36470"/>
          <a:stretch/>
        </p:blipFill>
        <p:spPr>
          <a:xfrm>
            <a:off x="1170987" y="1690687"/>
            <a:ext cx="9823635" cy="4692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9221" y="3585883"/>
            <a:ext cx="4123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4800" y="2635623"/>
            <a:ext cx="4182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4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4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Modeling Distributed Processors as a Graph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7" y="1325563"/>
            <a:ext cx="11259670" cy="5380037"/>
          </a:xfrm>
        </p:spPr>
        <p:txBody>
          <a:bodyPr>
            <a:normAutofit/>
          </a:bodyPr>
          <a:lstStyle/>
          <a:p>
            <a:r>
              <a:rPr lang="en-US" dirty="0" smtClean="0"/>
              <a:t> Distributed Processors: Several </a:t>
            </a:r>
            <a:r>
              <a:rPr lang="en-US" dirty="0"/>
              <a:t>processors working in parallel, typically on a joint problem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>
                <a:latin typeface="Helvetica" charset="0"/>
              </a:rPr>
              <a:t>M</a:t>
            </a:r>
            <a:r>
              <a:rPr lang="en-US" dirty="0" smtClean="0">
                <a:effectLst/>
                <a:latin typeface="Helvetica" charset="0"/>
              </a:rPr>
              <a:t>essage-passing model of distributed computation</a:t>
            </a:r>
          </a:p>
          <a:p>
            <a:endParaRPr lang="en-US" dirty="0"/>
          </a:p>
          <a:p>
            <a:r>
              <a:rPr lang="en-US" b="1" dirty="0" smtClean="0"/>
              <a:t>Nodes</a:t>
            </a:r>
            <a:r>
              <a:rPr lang="en-US" dirty="0" smtClean="0"/>
              <a:t>(vertices) are </a:t>
            </a:r>
            <a:r>
              <a:rPr lang="en-US" b="1" dirty="0"/>
              <a:t>host </a:t>
            </a:r>
            <a:r>
              <a:rPr lang="en-US" b="1" dirty="0" smtClean="0"/>
              <a:t>processors </a:t>
            </a:r>
            <a:r>
              <a:rPr lang="en-US" dirty="0" smtClean="0"/>
              <a:t>, </a:t>
            </a:r>
            <a:r>
              <a:rPr lang="en-US" b="1" dirty="0" smtClean="0"/>
              <a:t>edges</a:t>
            </a:r>
            <a:r>
              <a:rPr lang="en-US" dirty="0" smtClean="0"/>
              <a:t> show </a:t>
            </a:r>
            <a:r>
              <a:rPr lang="en-US" b="1" dirty="0" smtClean="0"/>
              <a:t>connections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Discrete rounds</a:t>
            </a:r>
            <a:r>
              <a:rPr lang="en-US" dirty="0" smtClean="0"/>
              <a:t>, running time is number of round to solve the joint problem. </a:t>
            </a:r>
          </a:p>
          <a:p>
            <a:r>
              <a:rPr lang="en-US" dirty="0"/>
              <a:t> </a:t>
            </a:r>
            <a:r>
              <a:rPr lang="en-US" dirty="0" smtClean="0"/>
              <a:t>Each round, a processor can send message to all its neighbors. No cap on number of messages.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Distributed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Message-Passing LOCAL Model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latin typeface="Helvetica" charset="0"/>
              </a:rPr>
              <a:t>Message-passing model of distributed computation</a:t>
            </a:r>
          </a:p>
          <a:p>
            <a:endParaRPr lang="en-US" dirty="0"/>
          </a:p>
          <a:p>
            <a:r>
              <a:rPr lang="en-US" b="1" dirty="0"/>
              <a:t>Nodes</a:t>
            </a:r>
            <a:r>
              <a:rPr lang="en-US" dirty="0"/>
              <a:t>(vertices) are </a:t>
            </a:r>
            <a:r>
              <a:rPr lang="en-US" b="1" dirty="0"/>
              <a:t>host processors </a:t>
            </a:r>
            <a:r>
              <a:rPr lang="en-US" dirty="0"/>
              <a:t>, </a:t>
            </a:r>
            <a:r>
              <a:rPr lang="en-US" b="1" dirty="0"/>
              <a:t>edges</a:t>
            </a:r>
            <a:r>
              <a:rPr lang="en-US" dirty="0"/>
              <a:t> show </a:t>
            </a:r>
            <a:r>
              <a:rPr lang="en-US" b="1" dirty="0"/>
              <a:t>connections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Static</a:t>
            </a:r>
            <a:r>
              <a:rPr lang="en-US" dirty="0" smtClean="0"/>
              <a:t> meaning </a:t>
            </a:r>
            <a:r>
              <a:rPr lang="en-US" dirty="0"/>
              <a:t>its topology does not change during an execution of an algorithm</a:t>
            </a:r>
          </a:p>
          <a:p>
            <a:endParaRPr lang="en-US" dirty="0" smtClean="0"/>
          </a:p>
          <a:p>
            <a:r>
              <a:rPr lang="en-US" dirty="0"/>
              <a:t> For each two vertices u, v ∈ V , there is an edge (u, v) ∈ </a:t>
            </a:r>
            <a:r>
              <a:rPr lang="en-US" dirty="0" smtClean="0"/>
              <a:t>E if </a:t>
            </a:r>
            <a:r>
              <a:rPr lang="en-US" dirty="0"/>
              <a:t>and only if the two processors corresponding to u and v in the network are connected by </a:t>
            </a:r>
            <a:r>
              <a:rPr lang="en-US" dirty="0" smtClean="0"/>
              <a:t>a communication </a:t>
            </a:r>
            <a:r>
              <a:rPr lang="en-US" dirty="0"/>
              <a:t>link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0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LOOCAl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model description continued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vertex has a unique identity number. These numbers are </a:t>
            </a:r>
            <a:r>
              <a:rPr lang="en-US" dirty="0" smtClean="0"/>
              <a:t>assumed to </a:t>
            </a:r>
            <a:r>
              <a:rPr lang="en-US" dirty="0"/>
              <a:t>belong to the range {1, 2, ..., n}.</a:t>
            </a:r>
          </a:p>
          <a:p>
            <a:endParaRPr lang="en-US" dirty="0" smtClean="0"/>
          </a:p>
          <a:p>
            <a:r>
              <a:rPr lang="en-US" dirty="0" smtClean="0"/>
              <a:t>Initially</a:t>
            </a:r>
            <a:r>
              <a:rPr lang="en-US" dirty="0"/>
              <a:t>, each vertex v knows only its identity number Id(v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Specifically</a:t>
            </a:r>
            <a:r>
              <a:rPr lang="en-US" dirty="0"/>
              <a:t>, a computation (or </a:t>
            </a:r>
            <a:r>
              <a:rPr lang="en-US" dirty="0" smtClean="0"/>
              <a:t>equivalently, an </a:t>
            </a:r>
            <a:r>
              <a:rPr lang="en-US" dirty="0"/>
              <a:t>algorithm) starts simultaneously in all vertices, and proceeds in discrete </a:t>
            </a:r>
            <a:r>
              <a:rPr lang="en-US" dirty="0" smtClean="0"/>
              <a:t>rounds. </a:t>
            </a:r>
          </a:p>
          <a:p>
            <a:endParaRPr lang="en-US" dirty="0"/>
          </a:p>
          <a:p>
            <a:r>
              <a:rPr lang="en-US" dirty="0" smtClean="0"/>
              <a:t>Computations that are </a:t>
            </a:r>
            <a:r>
              <a:rPr lang="en-US" dirty="0"/>
              <a:t>performed locally are not taken into account in the running time </a:t>
            </a:r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distributed algorithms </a:t>
            </a:r>
            <a:r>
              <a:rPr lang="en-US" dirty="0"/>
              <a:t>in this model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Basic Color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eduction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we have a graph G = (V,E) with </a:t>
            </a:r>
            <a:r>
              <a:rPr lang="en-US" dirty="0" smtClean="0"/>
              <a:t>maximum degree </a:t>
            </a:r>
            <a:r>
              <a:rPr lang="en-US" dirty="0"/>
              <a:t>, which is legally α-colored by a coloring </a:t>
            </a:r>
            <a:r>
              <a:rPr lang="en-US" dirty="0" err="1"/>
              <a:t>ϕ</a:t>
            </a:r>
            <a:r>
              <a:rPr lang="en-US" dirty="0"/>
              <a:t>, for some α ≥ +1.</a:t>
            </a:r>
          </a:p>
          <a:p>
            <a:r>
              <a:rPr lang="en-US" dirty="0" smtClean="0"/>
              <a:t> </a:t>
            </a:r>
            <a:r>
              <a:rPr lang="en-US" dirty="0"/>
              <a:t>reduces the number of colors to </a:t>
            </a:r>
            <a:r>
              <a:rPr lang="en-US" dirty="0" smtClean="0"/>
              <a:t>(</a:t>
            </a:r>
            <a:r>
              <a:rPr lang="en-US" dirty="0"/>
              <a:t>⍙</a:t>
            </a:r>
            <a:r>
              <a:rPr lang="en-US" dirty="0" smtClean="0"/>
              <a:t> </a:t>
            </a:r>
            <a:r>
              <a:rPr lang="en-US" dirty="0"/>
              <a:t>+ 1) within α − </a:t>
            </a:r>
            <a:r>
              <a:rPr lang="en-US" dirty="0" smtClean="0"/>
              <a:t>(</a:t>
            </a:r>
            <a:r>
              <a:rPr lang="en-US" dirty="0"/>
              <a:t>⍙ </a:t>
            </a:r>
            <a:r>
              <a:rPr lang="en-US" dirty="0" smtClean="0"/>
              <a:t>+ </a:t>
            </a:r>
            <a:r>
              <a:rPr lang="en-US" dirty="0"/>
              <a:t>1) rounds</a:t>
            </a:r>
          </a:p>
          <a:p>
            <a:r>
              <a:rPr lang="en-US" dirty="0"/>
              <a:t>In the first round each vertex </a:t>
            </a:r>
            <a:r>
              <a:rPr lang="en-US" dirty="0" smtClean="0"/>
              <a:t>v of </a:t>
            </a:r>
            <a:r>
              <a:rPr lang="en-US" dirty="0"/>
              <a:t>color α recolors itself in parallel into an available color from the palette </a:t>
            </a:r>
            <a:r>
              <a:rPr lang="en-US" dirty="0" smtClean="0"/>
              <a:t>[</a:t>
            </a:r>
            <a:r>
              <a:rPr lang="en-US" dirty="0"/>
              <a:t>⍙</a:t>
            </a:r>
            <a:r>
              <a:rPr lang="en-US" dirty="0" smtClean="0"/>
              <a:t> </a:t>
            </a:r>
            <a:r>
              <a:rPr lang="en-US" dirty="0"/>
              <a:t>+ 1]. Specifically,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set </a:t>
            </a:r>
            <a:r>
              <a:rPr lang="en-US" dirty="0" err="1" smtClean="0"/>
              <a:t>neighb</a:t>
            </a:r>
            <a:r>
              <a:rPr lang="en-US" dirty="0" smtClean="0"/>
              <a:t>(v</a:t>
            </a:r>
            <a:r>
              <a:rPr lang="en-US" dirty="0"/>
              <a:t>) of neighbors of v is colored with at most ⍙ </a:t>
            </a:r>
            <a:r>
              <a:rPr lang="en-US" dirty="0" smtClean="0"/>
              <a:t>colors</a:t>
            </a:r>
            <a:r>
              <a:rPr lang="en-US" dirty="0"/>
              <a:t>, i.e., |</a:t>
            </a:r>
            <a:r>
              <a:rPr lang="en-US" dirty="0" err="1"/>
              <a:t>ϕ</a:t>
            </a:r>
            <a:r>
              <a:rPr lang="en-US" dirty="0"/>
              <a:t>(􀀀(v))| </a:t>
            </a:r>
            <a:r>
              <a:rPr lang="en-US" dirty="0" smtClean="0"/>
              <a:t>≤ </a:t>
            </a:r>
            <a:r>
              <a:rPr lang="en-US" dirty="0"/>
              <a:t>⍙</a:t>
            </a:r>
            <a:r>
              <a:rPr lang="en-US" dirty="0" smtClean="0"/>
              <a:t> .</a:t>
            </a:r>
          </a:p>
          <a:p>
            <a:endParaRPr lang="en-US" dirty="0"/>
          </a:p>
          <a:p>
            <a:r>
              <a:rPr lang="en-US" dirty="0" smtClean="0"/>
              <a:t> Using this </a:t>
            </a:r>
            <a:r>
              <a:rPr lang="en-US" dirty="0" err="1" smtClean="0"/>
              <a:t>prcedure</a:t>
            </a:r>
            <a:r>
              <a:rPr lang="en-US" dirty="0" smtClean="0"/>
              <a:t> we can reduce the number of colors to ⍙+1, reducing one color at each step.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4828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Orientations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155"/>
            <a:ext cx="10515600" cy="5740586"/>
          </a:xfrm>
        </p:spPr>
        <p:txBody>
          <a:bodyPr>
            <a:normAutofit/>
          </a:bodyPr>
          <a:lstStyle/>
          <a:p>
            <a:r>
              <a:rPr lang="en-US" dirty="0"/>
              <a:t>An orientation </a:t>
            </a:r>
            <a:r>
              <a:rPr lang="en-US" dirty="0" err="1"/>
              <a:t>μ</a:t>
            </a:r>
            <a:r>
              <a:rPr lang="en-US" dirty="0"/>
              <a:t> is an assignment of directions to the edges of G, where each edge (u, v) </a:t>
            </a:r>
            <a:r>
              <a:rPr lang="en-US" dirty="0" smtClean="0"/>
              <a:t>is directed </a:t>
            </a:r>
            <a:r>
              <a:rPr lang="en-US" dirty="0"/>
              <a:t>either towards u or towards v.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an orientation does not contain </a:t>
            </a:r>
            <a:r>
              <a:rPr lang="en-US" dirty="0" smtClean="0"/>
              <a:t>any oriented </a:t>
            </a:r>
            <a:r>
              <a:rPr lang="en-US" dirty="0" err="1" smtClean="0"/>
              <a:t>cycles,it</a:t>
            </a:r>
            <a:r>
              <a:rPr lang="en-US" dirty="0" smtClean="0"/>
              <a:t> is </a:t>
            </a:r>
            <a:r>
              <a:rPr lang="en-US" dirty="0"/>
              <a:t>said to be an acyclic orientation.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Acyclic </a:t>
            </a:r>
            <a:r>
              <a:rPr lang="en-US" dirty="0"/>
              <a:t>orientations turn out to be very useful for </a:t>
            </a:r>
            <a:r>
              <a:rPr lang="en-US" dirty="0" smtClean="0"/>
              <a:t>graph coloring.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A graph G with an acyclic orientation </a:t>
            </a:r>
            <a:r>
              <a:rPr lang="en-US" dirty="0" err="1"/>
              <a:t>μ</a:t>
            </a:r>
            <a:r>
              <a:rPr lang="en-US" dirty="0"/>
              <a:t> of length k can be colored </a:t>
            </a:r>
            <a:r>
              <a:rPr lang="en-US" dirty="0" smtClean="0"/>
              <a:t>using k </a:t>
            </a:r>
            <a:r>
              <a:rPr lang="en-US" dirty="0"/>
              <a:t>+ 1 colors in k + 1 rounds.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6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347" y="203760"/>
            <a:ext cx="11479306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Necessary Definition for formulating the problem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Girth</a:t>
            </a:r>
            <a:r>
              <a:rPr lang="en-US" dirty="0" smtClean="0"/>
              <a:t>: Minimum length of all simple cycles found in in graph G. 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b="1" dirty="0" smtClean="0"/>
              <a:t>Chromatic number</a:t>
            </a:r>
            <a:r>
              <a:rPr lang="en-US" dirty="0" smtClean="0"/>
              <a:t>: minimum number of colors that can be used so that no two adjacent vertices have the same color. </a:t>
            </a:r>
          </a:p>
          <a:p>
            <a:endParaRPr lang="en-US" dirty="0"/>
          </a:p>
          <a:p>
            <a:r>
              <a:rPr lang="en-US" dirty="0" smtClean="0"/>
              <a:t> Finding an </a:t>
            </a:r>
            <a:r>
              <a:rPr lang="en-US" b="1" dirty="0" smtClean="0"/>
              <a:t>optimal coloring </a:t>
            </a:r>
            <a:r>
              <a:rPr lang="en-US" dirty="0" smtClean="0"/>
              <a:t>that employs exactly chromatic number of colors is </a:t>
            </a:r>
            <a:r>
              <a:rPr lang="en-US" b="1" dirty="0" smtClean="0"/>
              <a:t>NP-hard</a:t>
            </a:r>
            <a:r>
              <a:rPr lang="en-US" dirty="0" smtClean="0"/>
              <a:t>.(even approximation with epsilon is as hard)</a:t>
            </a:r>
          </a:p>
          <a:p>
            <a:endParaRPr lang="en-US" dirty="0"/>
          </a:p>
          <a:p>
            <a:r>
              <a:rPr lang="en-US" dirty="0" smtClean="0"/>
              <a:t>We restrict ourselves to </a:t>
            </a:r>
            <a:r>
              <a:rPr lang="en-US" b="1" dirty="0" smtClean="0"/>
              <a:t>⍙ + 1 coloring </a:t>
            </a:r>
            <a:r>
              <a:rPr lang="en-US" dirty="0" smtClean="0"/>
              <a:t>where ⍙ is the maximum degree of a vertex in graph G. </a:t>
            </a:r>
          </a:p>
        </p:txBody>
      </p:sp>
    </p:spTree>
    <p:extLst>
      <p:ext uri="{BB962C8B-B14F-4D97-AF65-F5344CB8AC3E}">
        <p14:creationId xmlns:p14="http://schemas.microsoft.com/office/powerpoint/2010/main" val="19062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Examples for Girth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76" y="1159483"/>
            <a:ext cx="3962399" cy="5151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910105" cy="45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41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Chromatic Number Examples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22" y="1511300"/>
            <a:ext cx="9018495" cy="51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Maximal independent set(MIS) and finding ⍙ + 1 coloring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 Maximal not maximum</a:t>
            </a:r>
            <a:r>
              <a:rPr lang="en-US" dirty="0" smtClean="0"/>
              <a:t>. No new vertex in the remaining graph can be added to the set.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Greedy algorithms </a:t>
            </a:r>
            <a:r>
              <a:rPr lang="en-US" dirty="0" smtClean="0"/>
              <a:t>exist for both problems, but they are sequential in nature, and as a result cannot be used for to color a graph in a distributive manner. </a:t>
            </a:r>
          </a:p>
          <a:p>
            <a:endParaRPr lang="en-US" dirty="0"/>
          </a:p>
          <a:p>
            <a:r>
              <a:rPr lang="en-US" dirty="0" smtClean="0"/>
              <a:t> Graphs with arbitrarily large girth and large chromatic number will come in handy.  </a:t>
            </a:r>
          </a:p>
        </p:txBody>
      </p:sp>
    </p:spTree>
    <p:extLst>
      <p:ext uri="{BB962C8B-B14F-4D97-AF65-F5344CB8AC3E}">
        <p14:creationId xmlns:p14="http://schemas.microsoft.com/office/powerpoint/2010/main" val="268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Some examples (triangle free(girth&gt;=4) ) and chromatic number in the same order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5" y="1690688"/>
            <a:ext cx="5257800" cy="466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46" y="2024530"/>
            <a:ext cx="2264335" cy="26336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08375" y="6351588"/>
            <a:ext cx="2814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2000" b="1" dirty="0" smtClean="0"/>
              <a:t>Chromatic number = 4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873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66" y="203994"/>
            <a:ext cx="12030634" cy="1325563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Enhance the generalization for higher order(</a:t>
            </a:r>
            <a:r>
              <a:rPr lang="en-US" sz="3200" b="1" dirty="0" err="1" smtClean="0">
                <a:solidFill>
                  <a:schemeClr val="accent1">
                    <a:lumMod val="50000"/>
                  </a:schemeClr>
                </a:solidFill>
              </a:rPr>
              <a:t>Mycielski’s</a:t>
            </a: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 construction)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triangle free Graph G which is k colorable,  generate a graph H which is K+1 colorable, and has 2n + 1 nodes. (find all paths of size 3 in which endpoints are not connected </a:t>
            </a:r>
            <a:r>
              <a:rPr lang="en-US" dirty="0" err="1" smtClean="0"/>
              <a:t>togethr</a:t>
            </a:r>
            <a:r>
              <a:rPr lang="en-US" dirty="0" smtClean="0"/>
              <a:t> through another vertex connect them, once no such a path exists, add another vertex connecting it to all newly created vertices) </a:t>
            </a:r>
          </a:p>
          <a:p>
            <a:endParaRPr lang="en-US" dirty="0"/>
          </a:p>
          <a:p>
            <a:r>
              <a:rPr lang="en-US" dirty="0" smtClean="0"/>
              <a:t> 5 cycle: 5 (3 colors)</a:t>
            </a:r>
          </a:p>
          <a:p>
            <a:r>
              <a:rPr lang="en-US" dirty="0"/>
              <a:t> </a:t>
            </a:r>
            <a:r>
              <a:rPr lang="en-US" dirty="0" err="1" smtClean="0"/>
              <a:t>Grotsch</a:t>
            </a:r>
            <a:r>
              <a:rPr lang="en-US" dirty="0" smtClean="0"/>
              <a:t> graph 4 colors : 5 + 5 + 1 = 11</a:t>
            </a:r>
          </a:p>
          <a:p>
            <a:r>
              <a:rPr lang="en-US" dirty="0"/>
              <a:t> </a:t>
            </a:r>
            <a:r>
              <a:rPr lang="en-US" dirty="0" smtClean="0"/>
              <a:t>Next one graph 5 colors : 11 + 11 + 1 = 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88" y="5948363"/>
            <a:ext cx="60198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741" y="5195095"/>
            <a:ext cx="3327400" cy="457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08894" y="4690826"/>
            <a:ext cx="274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More formally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30" y="206702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Descartes Construction(+ few details)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070" y="1532265"/>
            <a:ext cx="5480424" cy="53257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278" y="1532265"/>
            <a:ext cx="613185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 a graph G of girth at least 6 and chromatic number k, generate another graph H, with girth at least 6 and chromatic number k+1.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250" y="3674432"/>
            <a:ext cx="3389887" cy="31981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0" y="3414082"/>
            <a:ext cx="33274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2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1430</Words>
  <Application>Microsoft Macintosh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Helvetica</vt:lpstr>
      <vt:lpstr>Mangal</vt:lpstr>
      <vt:lpstr>Office Theme</vt:lpstr>
      <vt:lpstr>Distributed Graph Coloring</vt:lpstr>
      <vt:lpstr>Modeling Distributed Processors as a Graph</vt:lpstr>
      <vt:lpstr>Necessary Definition for formulating the problem</vt:lpstr>
      <vt:lpstr>Examples for Girth</vt:lpstr>
      <vt:lpstr>Chromatic Number Examples</vt:lpstr>
      <vt:lpstr>Maximal independent set(MIS) and finding ⍙ + 1 coloring </vt:lpstr>
      <vt:lpstr>Some examples (triangle free(girth&gt;=4) ) and chromatic number in the same order</vt:lpstr>
      <vt:lpstr>Enhance the generalization for higher order(Mycielski’s construction)</vt:lpstr>
      <vt:lpstr>Descartes Construction(+ few details) </vt:lpstr>
      <vt:lpstr>Important conclusions achieved so far…</vt:lpstr>
      <vt:lpstr>Further Lemmas concerning girth</vt:lpstr>
      <vt:lpstr>Planar Graphs</vt:lpstr>
      <vt:lpstr>Bridge edge and some other preliminary results</vt:lpstr>
      <vt:lpstr>Illustration</vt:lpstr>
      <vt:lpstr>More results on planar graphs and Arboricity</vt:lpstr>
      <vt:lpstr>Two Examples of Arboricity </vt:lpstr>
      <vt:lpstr> Degeneracy and coloring</vt:lpstr>
      <vt:lpstr>Defective Coloring,  a relaxed notion of coloring </vt:lpstr>
      <vt:lpstr> Illustration of defective coloring</vt:lpstr>
      <vt:lpstr>The Distributed Message-Passing LOCAL Model </vt:lpstr>
      <vt:lpstr>LOOCAl model description continued</vt:lpstr>
      <vt:lpstr>Basic Color Reduction</vt:lpstr>
      <vt:lpstr>Orientations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Graph Coloring</dc:title>
  <dc:creator>Sotoodeh, Mani</dc:creator>
  <cp:lastModifiedBy>Sotoodeh, Mani</cp:lastModifiedBy>
  <cp:revision>60</cp:revision>
  <dcterms:created xsi:type="dcterms:W3CDTF">2017-04-17T16:26:53Z</dcterms:created>
  <dcterms:modified xsi:type="dcterms:W3CDTF">2017-04-19T05:20:50Z</dcterms:modified>
</cp:coreProperties>
</file>