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60" r:id="rId3"/>
    <p:sldId id="261" r:id="rId4"/>
    <p:sldId id="263" r:id="rId5"/>
    <p:sldId id="262" r:id="rId6"/>
    <p:sldId id="259" r:id="rId7"/>
    <p:sldId id="264" r:id="rId8"/>
    <p:sldId id="265" r:id="rId9"/>
    <p:sldId id="267" r:id="rId10"/>
    <p:sldId id="268" r:id="rId11"/>
    <p:sldId id="266" r:id="rId12"/>
    <p:sldId id="277" r:id="rId13"/>
    <p:sldId id="278" r:id="rId14"/>
    <p:sldId id="276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790"/>
    <p:restoredTop sz="94687"/>
  </p:normalViewPr>
  <p:slideViewPr>
    <p:cSldViewPr snapToGrid="0" snapToObjects="1">
      <p:cViewPr varScale="1">
        <p:scale>
          <a:sx n="88" d="100"/>
          <a:sy n="88" d="100"/>
        </p:scale>
        <p:origin x="6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FCDFD34-F08E-BA41-BA31-708A65C3F17F}" type="datetimeFigureOut">
              <a:rPr lang="en-US" smtClean="0"/>
              <a:t>12/11/16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5B549C2-D9AD-8A4C-8E1B-399C2826BC81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DFD34-F08E-BA41-BA31-708A65C3F17F}" type="datetimeFigureOut">
              <a:rPr lang="en-US" smtClean="0"/>
              <a:t>12/11/16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549C2-D9AD-8A4C-8E1B-399C2826BC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DFD34-F08E-BA41-BA31-708A65C3F17F}" type="datetimeFigureOut">
              <a:rPr lang="en-US" smtClean="0"/>
              <a:t>12/11/16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549C2-D9AD-8A4C-8E1B-399C2826BC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DFD34-F08E-BA41-BA31-708A65C3F17F}" type="datetimeFigureOut">
              <a:rPr lang="en-US" smtClean="0"/>
              <a:t>12/11/16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549C2-D9AD-8A4C-8E1B-399C2826BC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FCDFD34-F08E-BA41-BA31-708A65C3F17F}" type="datetimeFigureOut">
              <a:rPr lang="en-US" smtClean="0"/>
              <a:t>12/11/16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5B549C2-D9AD-8A4C-8E1B-399C2826BC81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DFD34-F08E-BA41-BA31-708A65C3F17F}" type="datetimeFigureOut">
              <a:rPr lang="en-US" smtClean="0"/>
              <a:t>12/11/16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549C2-D9AD-8A4C-8E1B-399C2826BC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DFD34-F08E-BA41-BA31-708A65C3F17F}" type="datetimeFigureOut">
              <a:rPr lang="en-US" smtClean="0"/>
              <a:t>12/11/16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549C2-D9AD-8A4C-8E1B-399C2826BC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DFD34-F08E-BA41-BA31-708A65C3F17F}" type="datetimeFigureOut">
              <a:rPr lang="en-US" smtClean="0"/>
              <a:t>12/11/16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549C2-D9AD-8A4C-8E1B-399C2826BC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DFD34-F08E-BA41-BA31-708A65C3F17F}" type="datetimeFigureOut">
              <a:rPr lang="en-US" smtClean="0"/>
              <a:t>12/11/16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549C2-D9AD-8A4C-8E1B-399C2826BC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1FCDFD34-F08E-BA41-BA31-708A65C3F17F}" type="datetimeFigureOut">
              <a:rPr lang="en-US" smtClean="0"/>
              <a:t>12/11/16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55B549C2-D9AD-8A4C-8E1B-399C2826BC8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1FCDFD34-F08E-BA41-BA31-708A65C3F17F}" type="datetimeFigureOut">
              <a:rPr lang="en-US" smtClean="0"/>
              <a:t>12/11/16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55B549C2-D9AD-8A4C-8E1B-399C2826BC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FCDFD34-F08E-BA41-BA31-708A65C3F17F}" type="datetimeFigureOut">
              <a:rPr lang="en-US" smtClean="0"/>
              <a:t>12/11/16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B549C2-D9AD-8A4C-8E1B-399C2826BC8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1558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0190" y="2638674"/>
            <a:ext cx="7365010" cy="1515533"/>
          </a:xfrm>
        </p:spPr>
        <p:txBody>
          <a:bodyPr>
            <a:normAutofit fontScale="90000"/>
          </a:bodyPr>
          <a:lstStyle/>
          <a:p>
            <a:r>
              <a:rPr lang="en-US" dirty="0"/>
              <a:t>L</a:t>
            </a:r>
            <a:r>
              <a:rPr lang="en-US" dirty="0" smtClean="0"/>
              <a:t>ocation </a:t>
            </a:r>
            <a:r>
              <a:rPr lang="en-US" dirty="0"/>
              <a:t>C</a:t>
            </a:r>
            <a:r>
              <a:rPr lang="en-US" dirty="0" smtClean="0"/>
              <a:t>entered </a:t>
            </a:r>
            <a:r>
              <a:rPr lang="en-US" dirty="0" err="1" smtClean="0"/>
              <a:t>Qustion</a:t>
            </a:r>
            <a:r>
              <a:rPr lang="en-US" dirty="0" smtClean="0"/>
              <a:t> answering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32500" lnSpcReduction="20000"/>
          </a:bodyPr>
          <a:lstStyle/>
          <a:p>
            <a:endParaRPr lang="en-US" dirty="0" smtClean="0"/>
          </a:p>
          <a:p>
            <a:r>
              <a:rPr lang="en-US" sz="4000" dirty="0" smtClean="0"/>
              <a:t>Mani Sotoodeh </a:t>
            </a:r>
            <a:r>
              <a:rPr lang="mr-IN" sz="4000" dirty="0" smtClean="0"/>
              <a:t>–</a:t>
            </a:r>
            <a:r>
              <a:rPr lang="en-US" sz="4000" dirty="0" smtClean="0"/>
              <a:t> </a:t>
            </a:r>
            <a:r>
              <a:rPr lang="en-US" sz="4000" dirty="0" err="1" smtClean="0"/>
              <a:t>Payam</a:t>
            </a:r>
            <a:r>
              <a:rPr lang="en-US" sz="4000" dirty="0" smtClean="0"/>
              <a:t> </a:t>
            </a:r>
            <a:r>
              <a:rPr lang="en-US" sz="4000" dirty="0" err="1" smtClean="0"/>
              <a:t>Karisani</a:t>
            </a:r>
            <a:r>
              <a:rPr lang="en-US" sz="4000" dirty="0" smtClean="0"/>
              <a:t> </a:t>
            </a:r>
          </a:p>
          <a:p>
            <a:r>
              <a:rPr lang="en-US" sz="4000" dirty="0" smtClean="0"/>
              <a:t>     CS577 Final Project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682784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 of similarity for a </a:t>
            </a:r>
            <a:r>
              <a:rPr lang="en-US" dirty="0" err="1" smtClean="0"/>
              <a:t>candiate</a:t>
            </a:r>
            <a:r>
              <a:rPr lang="en-US" dirty="0" smtClean="0"/>
              <a:t> answer and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718" y="2256902"/>
            <a:ext cx="95482344" cy="30117712"/>
          </a:xfrm>
        </p:spPr>
        <p:txBody>
          <a:bodyPr/>
          <a:lstStyle/>
          <a:p>
            <a:r>
              <a:rPr lang="en-US" sz="2800" dirty="0" smtClean="0"/>
              <a:t> Cosine similarity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sz="2800" dirty="0" smtClean="0"/>
              <a:t>The most similar answer found in this manner is chosen as the final answer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AutoShape 2" descr="mg416.png"/>
          <p:cNvSpPr>
            <a:spLocks noChangeAspect="1" noChangeArrowheads="1"/>
          </p:cNvSpPr>
          <p:nvPr/>
        </p:nvSpPr>
        <p:spPr bwMode="auto">
          <a:xfrm>
            <a:off x="0" y="0"/>
            <a:ext cx="2859314" cy="2859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331" y="2859314"/>
            <a:ext cx="4427322" cy="10642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653" y="1819672"/>
            <a:ext cx="5156200" cy="344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070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of analyzing Question and candidate answers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2011681"/>
            <a:ext cx="10178322" cy="4638502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 location + original nouns and adjectives in the question</a:t>
            </a:r>
          </a:p>
          <a:p>
            <a:endParaRPr lang="en-US" dirty="0"/>
          </a:p>
          <a:p>
            <a:r>
              <a:rPr lang="en-US" dirty="0"/>
              <a:t> location + original nouns and adjectives </a:t>
            </a:r>
            <a:r>
              <a:rPr lang="en-US" dirty="0" smtClean="0"/>
              <a:t>s </a:t>
            </a:r>
            <a:r>
              <a:rPr lang="en-US" dirty="0"/>
              <a:t>in the </a:t>
            </a:r>
            <a:r>
              <a:rPr lang="en-US" dirty="0" smtClean="0"/>
              <a:t>question in addition to </a:t>
            </a:r>
            <a:r>
              <a:rPr lang="en-US" b="1" dirty="0" smtClean="0"/>
              <a:t>expanded nouns and adjectives </a:t>
            </a:r>
          </a:p>
          <a:p>
            <a:endParaRPr lang="en-US" dirty="0"/>
          </a:p>
          <a:p>
            <a:r>
              <a:rPr lang="en-US" dirty="0"/>
              <a:t>location + original nouns and adjectives </a:t>
            </a:r>
            <a:r>
              <a:rPr lang="en-US" dirty="0" smtClean="0"/>
              <a:t> and</a:t>
            </a:r>
            <a:r>
              <a:rPr lang="en-US" b="1" dirty="0"/>
              <a:t>+ stemming</a:t>
            </a:r>
            <a:r>
              <a:rPr lang="en-US" dirty="0"/>
              <a:t> applied on both question and answer</a:t>
            </a:r>
          </a:p>
          <a:p>
            <a:endParaRPr lang="en-US" dirty="0"/>
          </a:p>
          <a:p>
            <a:r>
              <a:rPr lang="en-US" dirty="0" smtClean="0"/>
              <a:t> </a:t>
            </a:r>
            <a:r>
              <a:rPr lang="en-US" dirty="0"/>
              <a:t>location + original nouns and adjectives  and</a:t>
            </a:r>
            <a:r>
              <a:rPr lang="en-US" b="1" dirty="0"/>
              <a:t> verbs </a:t>
            </a:r>
            <a:r>
              <a:rPr lang="en-US" b="1" dirty="0" smtClean="0"/>
              <a:t>+ stemming</a:t>
            </a:r>
            <a:r>
              <a:rPr lang="en-US" dirty="0" smtClean="0"/>
              <a:t> applied on both question and answer</a:t>
            </a:r>
          </a:p>
          <a:p>
            <a:endParaRPr lang="en-US" dirty="0" smtClean="0"/>
          </a:p>
          <a:p>
            <a:r>
              <a:rPr lang="en-US" b="1" dirty="0"/>
              <a:t> </a:t>
            </a:r>
            <a:r>
              <a:rPr lang="en-US" b="1" dirty="0" smtClean="0"/>
              <a:t>LDA(Latent </a:t>
            </a:r>
            <a:r>
              <a:rPr lang="en-US" b="1" dirty="0" err="1" smtClean="0"/>
              <a:t>Dirichlet</a:t>
            </a:r>
            <a:r>
              <a:rPr lang="en-US" b="1" dirty="0" smtClean="0"/>
              <a:t> allocation) instead of standard cosine relationship ( bag of words model) plus 4</a:t>
            </a:r>
            <a:r>
              <a:rPr lang="en-US" b="1" baseline="30000" dirty="0" smtClean="0"/>
              <a:t>th</a:t>
            </a:r>
            <a:r>
              <a:rPr lang="en-US" b="1" dirty="0" smtClean="0"/>
              <a:t> method</a:t>
            </a:r>
            <a:endParaRPr lang="en-US" b="1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99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Latent </a:t>
            </a:r>
            <a:r>
              <a:rPr lang="en-US" dirty="0" err="1"/>
              <a:t>dirichlet</a:t>
            </a:r>
            <a:r>
              <a:rPr lang="en-US" dirty="0"/>
              <a:t> allocation method ( training)</a:t>
            </a:r>
          </a:p>
        </p:txBody>
      </p:sp>
      <p:sp>
        <p:nvSpPr>
          <p:cNvPr id="4" name="Right Arrow 3"/>
          <p:cNvSpPr/>
          <p:nvPr/>
        </p:nvSpPr>
        <p:spPr>
          <a:xfrm>
            <a:off x="5701529" y="2847701"/>
            <a:ext cx="783772" cy="3338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Arrow 5"/>
          <p:cNvSpPr/>
          <p:nvPr/>
        </p:nvSpPr>
        <p:spPr>
          <a:xfrm>
            <a:off x="9027500" y="2629987"/>
            <a:ext cx="649583" cy="55154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9915776"/>
              </p:ext>
            </p:extLst>
          </p:nvPr>
        </p:nvGraphicFramePr>
        <p:xfrm>
          <a:off x="1129667" y="2069010"/>
          <a:ext cx="451122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122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Document</a:t>
                      </a:r>
                      <a:r>
                        <a:rPr lang="en-US" baseline="0" dirty="0" smtClean="0"/>
                        <a:t> 1 words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Document</a:t>
                      </a:r>
                      <a:r>
                        <a:rPr lang="en-US" baseline="0" dirty="0" smtClean="0"/>
                        <a:t> 2 words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Document</a:t>
                      </a:r>
                      <a:r>
                        <a:rPr lang="en-US" baseline="0" dirty="0" smtClean="0"/>
                        <a:t> 3  words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Document</a:t>
                      </a:r>
                      <a:r>
                        <a:rPr lang="en-US" baseline="0" dirty="0" smtClean="0"/>
                        <a:t> 4 words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mr-IN" dirty="0" smtClean="0"/>
                        <a:t>……</a:t>
                      </a:r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Document 10000</a:t>
                      </a:r>
                      <a:r>
                        <a:rPr lang="mr-IN" dirty="0" smtClean="0"/>
                        <a:t>…</a:t>
                      </a:r>
                      <a:r>
                        <a:rPr lang="en-US" dirty="0" smtClean="0"/>
                        <a:t>..0</a:t>
                      </a:r>
                      <a:r>
                        <a:rPr lang="en-US" baseline="0" dirty="0" smtClean="0"/>
                        <a:t>   words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Oval 10"/>
          <p:cNvSpPr/>
          <p:nvPr/>
        </p:nvSpPr>
        <p:spPr>
          <a:xfrm>
            <a:off x="6485301" y="1874517"/>
            <a:ext cx="2525486" cy="22787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151597" y="2477193"/>
            <a:ext cx="12941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 smtClean="0"/>
          </a:p>
          <a:p>
            <a:r>
              <a:rPr lang="en-US" sz="3200" dirty="0" smtClean="0"/>
              <a:t>LDA</a:t>
            </a:r>
            <a:endParaRPr lang="en-US" sz="3200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508576"/>
              </p:ext>
            </p:extLst>
          </p:nvPr>
        </p:nvGraphicFramePr>
        <p:xfrm>
          <a:off x="2913148" y="5049520"/>
          <a:ext cx="8516851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6851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Cauliflower f1- carrot f2- celery </a:t>
                      </a:r>
                      <a:r>
                        <a:rPr lang="mr-IN" dirty="0" smtClean="0"/>
                        <a:t>……………………………………………</a:t>
                      </a:r>
                      <a:r>
                        <a:rPr lang="en-US" dirty="0" smtClean="0"/>
                        <a:t>eggplant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Oranges f1 </a:t>
                      </a:r>
                      <a:r>
                        <a:rPr lang="mr-IN" dirty="0" smtClean="0"/>
                        <a:t>–</a:t>
                      </a:r>
                      <a:r>
                        <a:rPr lang="en-US" dirty="0" smtClean="0"/>
                        <a:t> Apples f2</a:t>
                      </a:r>
                      <a:r>
                        <a:rPr lang="en-US" baseline="0" dirty="0" smtClean="0"/>
                        <a:t> </a:t>
                      </a:r>
                      <a:r>
                        <a:rPr lang="mr-IN" baseline="0" dirty="0" smtClean="0"/>
                        <a:t>–</a:t>
                      </a:r>
                      <a:r>
                        <a:rPr lang="en-US" baseline="0" dirty="0" smtClean="0"/>
                        <a:t> Pears- Peaches- </a:t>
                      </a:r>
                      <a:r>
                        <a:rPr lang="mr-IN" baseline="0" dirty="0" smtClean="0"/>
                        <a:t>……………………………………</a:t>
                      </a:r>
                      <a:r>
                        <a:rPr lang="en-US" baseline="0" dirty="0" smtClean="0"/>
                        <a:t>Watermelon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9855200" y="2386036"/>
            <a:ext cx="19132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Hand picked Number of Topics =  N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849745" y="5049520"/>
            <a:ext cx="1978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Topic 1 Vegetables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014153" y="6174322"/>
            <a:ext cx="1729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Topic N  Fruits </a:t>
            </a:r>
            <a:endParaRPr lang="en-US" dirty="0"/>
          </a:p>
        </p:txBody>
      </p:sp>
      <p:sp>
        <p:nvSpPr>
          <p:cNvPr id="17" name="Down Arrow 16"/>
          <p:cNvSpPr/>
          <p:nvPr/>
        </p:nvSpPr>
        <p:spPr>
          <a:xfrm>
            <a:off x="7531331" y="4237443"/>
            <a:ext cx="465513" cy="7554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49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105463"/>
            <a:ext cx="10178322" cy="1492132"/>
          </a:xfrm>
        </p:spPr>
        <p:txBody>
          <a:bodyPr/>
          <a:lstStyle/>
          <a:p>
            <a:r>
              <a:rPr lang="en-US" dirty="0" smtClean="0"/>
              <a:t>  Illustration of output for </a:t>
            </a:r>
            <a:r>
              <a:rPr lang="en-US" smtClean="0"/>
              <a:t>question answering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7339252"/>
              </p:ext>
            </p:extLst>
          </p:nvPr>
        </p:nvGraphicFramePr>
        <p:xfrm>
          <a:off x="3429612" y="4992913"/>
          <a:ext cx="7393560" cy="5932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8390"/>
                <a:gridCol w="1848390"/>
                <a:gridCol w="1848390"/>
                <a:gridCol w="1848390"/>
              </a:tblGrid>
              <a:tr h="593238">
                <a:tc>
                  <a:txBody>
                    <a:bodyPr/>
                    <a:lstStyle/>
                    <a:p>
                      <a:r>
                        <a:rPr lang="en-US" dirty="0" smtClean="0"/>
                        <a:t>0.1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</a:t>
                      </a:r>
                      <a:r>
                        <a:rPr lang="mr-IN" dirty="0" smtClean="0"/>
                        <a:t>………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0.1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ounded Rectangle 3"/>
          <p:cNvSpPr/>
          <p:nvPr/>
        </p:nvSpPr>
        <p:spPr>
          <a:xfrm>
            <a:off x="1251678" y="1745673"/>
            <a:ext cx="2177934" cy="19950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24644" y="2574866"/>
            <a:ext cx="1213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485301" y="1874517"/>
            <a:ext cx="2525486" cy="22787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242407" y="2345957"/>
            <a:ext cx="12302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sz="3600" dirty="0" smtClean="0"/>
              <a:t>LDA</a:t>
            </a:r>
            <a:endParaRPr lang="en-US" sz="3600" dirty="0"/>
          </a:p>
        </p:txBody>
      </p:sp>
      <p:sp>
        <p:nvSpPr>
          <p:cNvPr id="9" name="Right Arrow 8"/>
          <p:cNvSpPr/>
          <p:nvPr/>
        </p:nvSpPr>
        <p:spPr>
          <a:xfrm>
            <a:off x="3429612" y="2941648"/>
            <a:ext cx="3055689" cy="2398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7531331" y="4237443"/>
            <a:ext cx="465513" cy="7554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993779" y="5915007"/>
            <a:ext cx="14915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Prob</a:t>
            </a:r>
            <a:r>
              <a:rPr lang="en-US" dirty="0" smtClean="0"/>
              <a:t> that it belongs to topic 2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404078" y="5501635"/>
            <a:ext cx="14915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Prob</a:t>
            </a:r>
            <a:r>
              <a:rPr lang="en-US" dirty="0" smtClean="0"/>
              <a:t> that it belongs to topic 1</a:t>
            </a:r>
            <a:endParaRPr lang="en-US" dirty="0"/>
          </a:p>
        </p:txBody>
      </p:sp>
      <p:sp>
        <p:nvSpPr>
          <p:cNvPr id="18" name="Notched Right Arrow 17"/>
          <p:cNvSpPr/>
          <p:nvPr/>
        </p:nvSpPr>
        <p:spPr>
          <a:xfrm>
            <a:off x="2709949" y="5289532"/>
            <a:ext cx="719663" cy="625475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Up Arrow 18"/>
          <p:cNvSpPr/>
          <p:nvPr/>
        </p:nvSpPr>
        <p:spPr>
          <a:xfrm>
            <a:off x="5253644" y="5602269"/>
            <a:ext cx="485896" cy="31273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Up Arrow 19"/>
          <p:cNvSpPr/>
          <p:nvPr/>
        </p:nvSpPr>
        <p:spPr>
          <a:xfrm>
            <a:off x="9362902" y="5602269"/>
            <a:ext cx="485896" cy="31273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8860089" y="5963300"/>
            <a:ext cx="14915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Prob</a:t>
            </a:r>
            <a:r>
              <a:rPr lang="en-US" dirty="0" smtClean="0"/>
              <a:t> that it belongs to topic 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35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 used in our case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426094" y="1841242"/>
            <a:ext cx="902788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800" b="1" dirty="0" smtClean="0"/>
              <a:t> # of documents = # </a:t>
            </a:r>
            <a:r>
              <a:rPr lang="en-US" sz="2800" dirty="0" smtClean="0"/>
              <a:t>of sentences in the Wikipedia entry of the specific location being asked in question</a:t>
            </a:r>
          </a:p>
          <a:p>
            <a:pPr marL="285750" indent="-285750">
              <a:buFont typeface="Arial" charset="0"/>
              <a:buChar char="•"/>
            </a:pPr>
            <a:endParaRPr lang="en-US" sz="28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2800" b="1" dirty="0" smtClean="0"/>
              <a:t>N =  # of topics </a:t>
            </a:r>
            <a:r>
              <a:rPr lang="en-US" sz="2800" dirty="0" smtClean="0"/>
              <a:t>= # of sentences / 3 (a function of the question)</a:t>
            </a:r>
          </a:p>
          <a:p>
            <a:pPr marL="285750" indent="-285750">
              <a:buFont typeface="Arial" charset="0"/>
              <a:buChar char="•"/>
            </a:pPr>
            <a:endParaRPr lang="en-US" sz="2800" dirty="0"/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 </a:t>
            </a:r>
            <a:r>
              <a:rPr lang="en-US" sz="2800" b="1" dirty="0" smtClean="0"/>
              <a:t>Assumption</a:t>
            </a:r>
            <a:r>
              <a:rPr lang="en-US" sz="2800" dirty="0" smtClean="0"/>
              <a:t>: each header in the entry (</a:t>
            </a:r>
            <a:r>
              <a:rPr lang="en-US" sz="2800" dirty="0" err="1" smtClean="0"/>
              <a:t>i.e</a:t>
            </a:r>
            <a:r>
              <a:rPr lang="en-US" sz="2800" dirty="0" smtClean="0"/>
              <a:t> topic) is on average 3 sentences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the cosine similarity of question vector and all candidate answers is computed, the max similarity is the best answer. </a:t>
            </a:r>
            <a:endParaRPr lang="en-US" sz="2800" dirty="0"/>
          </a:p>
          <a:p>
            <a:pPr marL="285750" indent="-285750">
              <a:buFont typeface="Arial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8376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Metrics to assess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630681"/>
            <a:ext cx="10178322" cy="3593591"/>
          </a:xfrm>
        </p:spPr>
        <p:txBody>
          <a:bodyPr>
            <a:noAutofit/>
          </a:bodyPr>
          <a:lstStyle/>
          <a:p>
            <a:r>
              <a:rPr lang="en-US" sz="2800" dirty="0" smtClean="0"/>
              <a:t> # of Qs answered with Not enough data: the max similarity is 0 in this case ( This is considered a weakness of question!) </a:t>
            </a:r>
          </a:p>
          <a:p>
            <a:endParaRPr lang="en-US" sz="2800" dirty="0"/>
          </a:p>
          <a:p>
            <a:r>
              <a:rPr lang="en-US" sz="2800" dirty="0" smtClean="0"/>
              <a:t> Three level of how related an answer is from a </a:t>
            </a:r>
            <a:r>
              <a:rPr lang="en-US" sz="2800" b="1" dirty="0" smtClean="0"/>
              <a:t>subjectiv</a:t>
            </a:r>
            <a:r>
              <a:rPr lang="en-US" sz="2800" dirty="0" smtClean="0"/>
              <a:t>e  single human point of view: (and also # of As for each category)</a:t>
            </a:r>
          </a:p>
          <a:p>
            <a:r>
              <a:rPr lang="en-US" sz="2800" b="1" dirty="0"/>
              <a:t> </a:t>
            </a:r>
            <a:r>
              <a:rPr lang="en-US" sz="2800" b="1" dirty="0" smtClean="0"/>
              <a:t>2 = very relevant    1 = relevant    0  = irrelevant </a:t>
            </a:r>
          </a:p>
          <a:p>
            <a:endParaRPr lang="en-US" sz="2800" b="1" dirty="0"/>
          </a:p>
          <a:p>
            <a:r>
              <a:rPr lang="en-US" sz="2800" b="1" dirty="0" smtClean="0"/>
              <a:t> </a:t>
            </a:r>
            <a:r>
              <a:rPr lang="en-US" sz="2800" dirty="0" smtClean="0"/>
              <a:t>% of possible point acquired by question answering unit :  </a:t>
            </a:r>
            <a:r>
              <a:rPr lang="en-US" sz="2800" b="1" dirty="0" smtClean="0"/>
              <a:t>points achieved / total points achievable </a:t>
            </a:r>
          </a:p>
        </p:txBody>
      </p:sp>
    </p:spTree>
    <p:extLst>
      <p:ext uri="{BB962C8B-B14F-4D97-AF65-F5344CB8AC3E}">
        <p14:creationId xmlns:p14="http://schemas.microsoft.com/office/powerpoint/2010/main" val="173121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examples (4</a:t>
            </a:r>
            <a:r>
              <a:rPr lang="en-US" baseline="30000" dirty="0" smtClean="0"/>
              <a:t>th</a:t>
            </a:r>
            <a:r>
              <a:rPr lang="en-US" dirty="0" smtClean="0"/>
              <a:t> method)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4998" y="1569721"/>
            <a:ext cx="10178322" cy="3593591"/>
          </a:xfrm>
        </p:spPr>
        <p:txBody>
          <a:bodyPr>
            <a:noAutofit/>
          </a:bodyPr>
          <a:lstStyle/>
          <a:p>
            <a:r>
              <a:rPr lang="en-US" sz="2800" dirty="0" smtClean="0"/>
              <a:t> </a:t>
            </a:r>
            <a:r>
              <a:rPr lang="en-US" sz="2800" b="1" dirty="0" smtClean="0"/>
              <a:t>Completely irrelevant ( disaster!)    point for this question = 0</a:t>
            </a:r>
          </a:p>
          <a:p>
            <a:r>
              <a:rPr lang="en-US" sz="2800" dirty="0" smtClean="0"/>
              <a:t>Music Schools in New York</a:t>
            </a:r>
          </a:p>
          <a:p>
            <a:r>
              <a:rPr lang="en-US" sz="2800" dirty="0" smtClean="0"/>
              <a:t>The New York City Department of Education manages the New York City Public Schools system</a:t>
            </a:r>
          </a:p>
          <a:p>
            <a:endParaRPr lang="en-US" sz="2800" dirty="0" smtClean="0"/>
          </a:p>
          <a:p>
            <a:r>
              <a:rPr lang="en-US" sz="2800" dirty="0" smtClean="0"/>
              <a:t>Death penalty in New York city</a:t>
            </a:r>
          </a:p>
          <a:p>
            <a:endParaRPr lang="en-US" sz="2800" dirty="0" smtClean="0"/>
          </a:p>
          <a:p>
            <a:r>
              <a:rPr lang="en-US" sz="2800" dirty="0" smtClean="0"/>
              <a:t>city Los Angeles 82 and within a smaller area</a:t>
            </a:r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384950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Somehow relevant point =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9045" y="1421477"/>
            <a:ext cx="10178322" cy="519545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 </a:t>
            </a:r>
            <a:r>
              <a:rPr lang="en-US" sz="2800" dirty="0"/>
              <a:t>Great colleges in New York</a:t>
            </a:r>
          </a:p>
          <a:p>
            <a:r>
              <a:rPr lang="en-US" sz="2800" dirty="0" smtClean="0"/>
              <a:t>The </a:t>
            </a:r>
            <a:r>
              <a:rPr lang="en-US" sz="2800" dirty="0"/>
              <a:t>SUNY system consists of 64 community colleges technical colleges undergraduate colleges and doctoral granting institutions including several universities</a:t>
            </a:r>
          </a:p>
          <a:p>
            <a:endParaRPr lang="en-US" sz="2800" dirty="0" smtClean="0"/>
          </a:p>
          <a:p>
            <a:r>
              <a:rPr lang="en-US" sz="2800" dirty="0"/>
              <a:t>average snowfall in Tehran</a:t>
            </a:r>
          </a:p>
          <a:p>
            <a:r>
              <a:rPr lang="en-US" sz="2800" dirty="0" smtClean="0"/>
              <a:t>10 </a:t>
            </a:r>
            <a:r>
              <a:rPr lang="en-US" sz="2800" dirty="0"/>
              <a:t>000 bulldozers and 13 000 municipal workers deployed to keep the main roads open 30 31 On February 3 2014 Tehran reached a heavy snowfall specifically in the northern parts of the city with a height of 2 meters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94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Almost correct answer p=2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330037"/>
            <a:ext cx="10178322" cy="5370022"/>
          </a:xfrm>
        </p:spPr>
        <p:txBody>
          <a:bodyPr>
            <a:normAutofit/>
          </a:bodyPr>
          <a:lstStyle/>
          <a:p>
            <a:r>
              <a:rPr lang="en-US" sz="2800" dirty="0"/>
              <a:t>What is the population of Tehran</a:t>
            </a:r>
          </a:p>
          <a:p>
            <a:r>
              <a:rPr lang="en-US" sz="2800" dirty="0" smtClean="0"/>
              <a:t>With </a:t>
            </a:r>
            <a:r>
              <a:rPr lang="en-US" sz="2800" dirty="0"/>
              <a:t>a population of around 9 million in the city and 16 million in the wider metropolitan area 4 Tehran is the most populous city of Iran the 2nd most populous city in Western Asia and the 3rd largest metropolitan area in the Middle East</a:t>
            </a:r>
          </a:p>
          <a:p>
            <a:endParaRPr lang="en-US" sz="2800" dirty="0" smtClean="0"/>
          </a:p>
          <a:p>
            <a:r>
              <a:rPr lang="en-US" sz="2800" dirty="0"/>
              <a:t> Iran capital Tehran is located in what mountains</a:t>
            </a:r>
          </a:p>
          <a:p>
            <a:r>
              <a:rPr lang="en-US" sz="2800" dirty="0" smtClean="0"/>
              <a:t>Mount </a:t>
            </a:r>
            <a:r>
              <a:rPr lang="en-US" sz="2800" dirty="0"/>
              <a:t>Damavand the highest peak of Iran which is located near Tehran is an important location in Ferdowsi s </a:t>
            </a:r>
            <a:r>
              <a:rPr lang="en-US" sz="2800" dirty="0" err="1"/>
              <a:t>Shahname</a:t>
            </a:r>
            <a:r>
              <a:rPr lang="en-US" sz="2800" dirty="0"/>
              <a:t> 18 the long Iranian epic poem that is based on the ancient epics of Iran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04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for Five methods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723374"/>
              </p:ext>
            </p:extLst>
          </p:nvPr>
        </p:nvGraphicFramePr>
        <p:xfrm>
          <a:off x="1251678" y="1589314"/>
          <a:ext cx="10179048" cy="4946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6508"/>
                <a:gridCol w="1696508"/>
                <a:gridCol w="1696508"/>
                <a:gridCol w="1696508"/>
                <a:gridCol w="1696508"/>
                <a:gridCol w="1696508"/>
              </a:tblGrid>
              <a:tr h="7345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not enough</a:t>
                      </a:r>
                      <a:r>
                        <a:rPr lang="en-US" baseline="0" dirty="0" smtClean="0"/>
                        <a:t> info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# almost</a:t>
                      </a:r>
                      <a:r>
                        <a:rPr lang="en-US" baseline="0" dirty="0" smtClean="0"/>
                        <a:t> perfect answer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somewhat perfect answer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</a:t>
                      </a:r>
                      <a:r>
                        <a:rPr lang="en-US" baseline="0" dirty="0" smtClean="0"/>
                        <a:t> Points acquired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%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perecent</a:t>
                      </a:r>
                      <a:r>
                        <a:rPr lang="en-US" baseline="0" dirty="0" smtClean="0"/>
                        <a:t> of points acquired</a:t>
                      </a:r>
                      <a:endParaRPr lang="en-US" dirty="0"/>
                    </a:p>
                  </a:txBody>
                  <a:tcPr/>
                </a:tc>
              </a:tr>
              <a:tr h="734568">
                <a:tc>
                  <a:txBody>
                    <a:bodyPr/>
                    <a:lstStyle/>
                    <a:p>
                      <a:r>
                        <a:rPr lang="en-US" dirty="0" smtClean="0"/>
                        <a:t>Only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orig</a:t>
                      </a:r>
                      <a:r>
                        <a:rPr lang="en-US" baseline="0" dirty="0" smtClean="0"/>
                        <a:t> N and </a:t>
                      </a:r>
                      <a:r>
                        <a:rPr lang="en-US" baseline="0" dirty="0" err="1" smtClean="0"/>
                        <a:t>Adj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29%</a:t>
                      </a:r>
                      <a:endParaRPr lang="en-US" dirty="0"/>
                    </a:p>
                  </a:txBody>
                  <a:tcPr/>
                </a:tc>
              </a:tr>
              <a:tr h="7345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N and </a:t>
                      </a:r>
                      <a:r>
                        <a:rPr lang="en-US" baseline="0" dirty="0" err="1" smtClean="0"/>
                        <a:t>Adj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Expanded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23%</a:t>
                      </a:r>
                      <a:endParaRPr lang="en-US" dirty="0"/>
                    </a:p>
                  </a:txBody>
                  <a:tcPr/>
                </a:tc>
              </a:tr>
              <a:tr h="734568">
                <a:tc>
                  <a:txBody>
                    <a:bodyPr/>
                    <a:lstStyle/>
                    <a:p>
                      <a:r>
                        <a:rPr lang="en-US" dirty="0" smtClean="0"/>
                        <a:t>N and </a:t>
                      </a:r>
                      <a:r>
                        <a:rPr lang="en-US" dirty="0" err="1" smtClean="0"/>
                        <a:t>adj</a:t>
                      </a:r>
                      <a:r>
                        <a:rPr lang="en-US" dirty="0" smtClean="0"/>
                        <a:t> + stemmer applied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29%</a:t>
                      </a:r>
                      <a:endParaRPr lang="en-US" dirty="0"/>
                    </a:p>
                  </a:txBody>
                  <a:tcPr/>
                </a:tc>
              </a:tr>
              <a:tr h="73456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N+Adj+Verb</a:t>
                      </a:r>
                      <a:r>
                        <a:rPr lang="en-US" dirty="0" smtClean="0"/>
                        <a:t>+</a:t>
                      </a:r>
                    </a:p>
                    <a:p>
                      <a:r>
                        <a:rPr lang="en-US" dirty="0" smtClean="0"/>
                        <a:t>Stemmer</a:t>
                      </a:r>
                      <a:r>
                        <a:rPr lang="en-US" baseline="0" dirty="0" smtClean="0"/>
                        <a:t> applied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25%</a:t>
                      </a:r>
                      <a:endParaRPr lang="en-US" dirty="0"/>
                    </a:p>
                  </a:txBody>
                  <a:tcPr/>
                </a:tc>
              </a:tr>
              <a:tr h="734568">
                <a:tc>
                  <a:txBody>
                    <a:bodyPr/>
                    <a:lstStyle/>
                    <a:p>
                      <a:r>
                        <a:rPr lang="en-US" dirty="0" smtClean="0"/>
                        <a:t>LDA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251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Preparing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- Getting rid of of punctuation marks and symbols (such as ‘ ? , ! ) </a:t>
            </a:r>
          </a:p>
          <a:p>
            <a:endParaRPr lang="en-US" sz="3200" dirty="0"/>
          </a:p>
          <a:p>
            <a:r>
              <a:rPr lang="en-US" sz="3200" dirty="0"/>
              <a:t> </a:t>
            </a:r>
            <a:r>
              <a:rPr lang="en-US" sz="3200" dirty="0" smtClean="0"/>
              <a:t>Removing modifiers of words so that they can be used in text processing.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7346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6535" y="1342572"/>
            <a:ext cx="10178322" cy="5203371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 http://</a:t>
            </a:r>
            <a:r>
              <a:rPr lang="en-US" sz="3200" dirty="0" err="1">
                <a:solidFill>
                  <a:schemeClr val="tx1"/>
                </a:solidFill>
              </a:rPr>
              <a:t>blog.echen.me</a:t>
            </a:r>
            <a:r>
              <a:rPr lang="en-US" sz="3200" dirty="0">
                <a:solidFill>
                  <a:schemeClr val="tx1"/>
                </a:solidFill>
              </a:rPr>
              <a:t>/2012/01/03/introduction-to-conditional-random-fields/</a:t>
            </a:r>
          </a:p>
          <a:p>
            <a:r>
              <a:rPr lang="en-US" sz="3200" dirty="0">
                <a:solidFill>
                  <a:schemeClr val="tx1"/>
                </a:solidFill>
              </a:rPr>
              <a:t>https://</a:t>
            </a:r>
            <a:r>
              <a:rPr lang="en-US" sz="3200" dirty="0" err="1">
                <a:solidFill>
                  <a:schemeClr val="tx1"/>
                </a:solidFill>
              </a:rPr>
              <a:t>wordnet.princeton.edu</a:t>
            </a:r>
            <a:endParaRPr lang="en-US" sz="3200" dirty="0">
              <a:solidFill>
                <a:schemeClr val="tx1"/>
              </a:solidFill>
            </a:endParaRPr>
          </a:p>
          <a:p>
            <a:r>
              <a:rPr lang="en-US" sz="3200" dirty="0">
                <a:solidFill>
                  <a:schemeClr val="tx1"/>
                </a:solidFill>
              </a:rPr>
              <a:t> http://</a:t>
            </a:r>
            <a:r>
              <a:rPr lang="en-US" sz="3200" dirty="0" err="1">
                <a:solidFill>
                  <a:schemeClr val="tx1"/>
                </a:solidFill>
              </a:rPr>
              <a:t>projects.csail.mit.edu</a:t>
            </a:r>
            <a:r>
              <a:rPr lang="en-US" sz="3200" dirty="0">
                <a:solidFill>
                  <a:schemeClr val="tx1"/>
                </a:solidFill>
              </a:rPr>
              <a:t>/</a:t>
            </a:r>
            <a:r>
              <a:rPr lang="en-US" sz="3200" dirty="0" err="1">
                <a:solidFill>
                  <a:schemeClr val="tx1"/>
                </a:solidFill>
              </a:rPr>
              <a:t>jwi</a:t>
            </a:r>
            <a:r>
              <a:rPr lang="en-US" sz="3200" dirty="0">
                <a:solidFill>
                  <a:schemeClr val="tx1"/>
                </a:solidFill>
              </a:rPr>
              <a:t>/</a:t>
            </a:r>
          </a:p>
          <a:p>
            <a:r>
              <a:rPr lang="en-US" sz="3200" dirty="0">
                <a:solidFill>
                  <a:schemeClr val="tx1"/>
                </a:solidFill>
              </a:rPr>
              <a:t> http://</a:t>
            </a:r>
            <a:r>
              <a:rPr lang="en-US" sz="3200" dirty="0" err="1">
                <a:solidFill>
                  <a:schemeClr val="tx1"/>
                </a:solidFill>
              </a:rPr>
              <a:t>new.galalaly.me</a:t>
            </a:r>
            <a:r>
              <a:rPr lang="en-US" sz="3200" dirty="0">
                <a:solidFill>
                  <a:schemeClr val="tx1"/>
                </a:solidFill>
              </a:rPr>
              <a:t>//2011/05/tagging-text-with-</a:t>
            </a:r>
            <a:r>
              <a:rPr lang="en-US" sz="3200" dirty="0" err="1">
                <a:solidFill>
                  <a:schemeClr val="tx1"/>
                </a:solidFill>
              </a:rPr>
              <a:t>stanford</a:t>
            </a:r>
            <a:r>
              <a:rPr lang="en-US" sz="3200" dirty="0">
                <a:solidFill>
                  <a:schemeClr val="tx1"/>
                </a:solidFill>
              </a:rPr>
              <a:t>-</a:t>
            </a:r>
            <a:r>
              <a:rPr lang="en-US" sz="3200" dirty="0" err="1">
                <a:solidFill>
                  <a:schemeClr val="tx1"/>
                </a:solidFill>
              </a:rPr>
              <a:t>pos</a:t>
            </a:r>
            <a:r>
              <a:rPr lang="en-US" sz="3200" dirty="0">
                <a:solidFill>
                  <a:schemeClr val="tx1"/>
                </a:solidFill>
              </a:rPr>
              <a:t>-tagger-in-java-applications/ </a:t>
            </a:r>
            <a:endParaRPr lang="en-US" sz="3200" dirty="0" smtClean="0">
              <a:solidFill>
                <a:schemeClr val="tx1"/>
              </a:solidFill>
            </a:endParaRPr>
          </a:p>
          <a:p>
            <a:r>
              <a:rPr lang="en-US" sz="3200" dirty="0">
                <a:solidFill>
                  <a:schemeClr val="tx1"/>
                </a:solidFill>
              </a:rPr>
              <a:t>http://blog.echen.me/2011/08/22/introduction-to-latent-dirichlet-allocation</a:t>
            </a:r>
            <a:r>
              <a:rPr lang="en-US" sz="3200" dirty="0" smtClean="0">
                <a:solidFill>
                  <a:schemeClr val="tx1"/>
                </a:solidFill>
              </a:rPr>
              <a:t>/</a:t>
            </a:r>
          </a:p>
          <a:p>
            <a:endParaRPr lang="en-US" sz="3200" dirty="0" smtClean="0">
              <a:solidFill>
                <a:schemeClr val="tx1"/>
              </a:solidFill>
            </a:endParaRP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0272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 					QA?</a:t>
            </a:r>
            <a:endParaRPr lang="en-US" dirty="0"/>
          </a:p>
        </p:txBody>
      </p:sp>
      <p:pic>
        <p:nvPicPr>
          <p:cNvPr id="4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1595650"/>
            <a:ext cx="4373880" cy="5102860"/>
          </a:xfrm>
        </p:spPr>
      </p:pic>
    </p:spTree>
    <p:extLst>
      <p:ext uri="{BB962C8B-B14F-4D97-AF65-F5344CB8AC3E}">
        <p14:creationId xmlns:p14="http://schemas.microsoft.com/office/powerpoint/2010/main" val="202371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Extracting 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4027713"/>
          </a:xfrm>
        </p:spPr>
        <p:txBody>
          <a:bodyPr>
            <a:normAutofit/>
          </a:bodyPr>
          <a:lstStyle/>
          <a:p>
            <a:r>
              <a:rPr lang="en-US" sz="2800" dirty="0"/>
              <a:t>NER(Name Entity Recognition) unit </a:t>
            </a:r>
          </a:p>
          <a:p>
            <a:pPr lvl="1"/>
            <a:r>
              <a:rPr lang="en-US" sz="2800" dirty="0"/>
              <a:t>Using </a:t>
            </a:r>
            <a:r>
              <a:rPr lang="en-US" sz="2800" b="1" dirty="0"/>
              <a:t>Conditional Random Fields (CRFs)</a:t>
            </a:r>
            <a:r>
              <a:rPr lang="en-US" sz="2800" dirty="0"/>
              <a:t> </a:t>
            </a:r>
          </a:p>
          <a:p>
            <a:pPr lvl="1"/>
            <a:r>
              <a:rPr lang="en-US" sz="2800" dirty="0"/>
              <a:t> Stanford NER package</a:t>
            </a:r>
          </a:p>
          <a:p>
            <a:endParaRPr lang="en-US" sz="2800" dirty="0" smtClean="0"/>
          </a:p>
          <a:p>
            <a:r>
              <a:rPr lang="en-US" sz="2800" dirty="0" smtClean="0"/>
              <a:t>What </a:t>
            </a:r>
            <a:r>
              <a:rPr lang="en-US" sz="2800" dirty="0"/>
              <a:t>is the population of Tehran?</a:t>
            </a:r>
          </a:p>
          <a:p>
            <a:endParaRPr lang="en-US" sz="2800" dirty="0"/>
          </a:p>
          <a:p>
            <a:r>
              <a:rPr lang="en-US" sz="2800" dirty="0"/>
              <a:t>Output: LOCATION over character offsets [26, 32</a:t>
            </a:r>
            <a:r>
              <a:rPr lang="en-US" sz="2800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984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 tagger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b="1" dirty="0"/>
              <a:t>Stanford Log-linear Part-Of-Speech Tagger</a:t>
            </a:r>
            <a:endParaRPr lang="en-US" dirty="0"/>
          </a:p>
          <a:p>
            <a:r>
              <a:rPr lang="en-US" b="1" dirty="0"/>
              <a:t>Example:  </a:t>
            </a:r>
            <a:r>
              <a:rPr lang="en-US" dirty="0"/>
              <a:t>What is the population of Tehran?</a:t>
            </a:r>
          </a:p>
          <a:p>
            <a:r>
              <a:rPr lang="en-US" dirty="0"/>
              <a:t>What/WP </a:t>
            </a:r>
            <a:r>
              <a:rPr lang="en-US" dirty="0" err="1"/>
              <a:t>Wh</a:t>
            </a:r>
            <a:r>
              <a:rPr lang="en-US" dirty="0"/>
              <a:t>-pronoun </a:t>
            </a:r>
          </a:p>
          <a:p>
            <a:r>
              <a:rPr lang="en-US" dirty="0"/>
              <a:t>is/VBZ verb third person present</a:t>
            </a:r>
          </a:p>
          <a:p>
            <a:r>
              <a:rPr lang="en-US" dirty="0"/>
              <a:t> the/DT Determiner</a:t>
            </a:r>
          </a:p>
          <a:p>
            <a:r>
              <a:rPr lang="en-US" dirty="0"/>
              <a:t> population/NN noun </a:t>
            </a:r>
          </a:p>
          <a:p>
            <a:r>
              <a:rPr lang="en-US" dirty="0"/>
              <a:t>/IN proposition </a:t>
            </a:r>
          </a:p>
          <a:p>
            <a:r>
              <a:rPr lang="en-US" dirty="0"/>
              <a:t>Tehran/NNP proper noun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829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Words that help in finding 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420" y="1874517"/>
            <a:ext cx="10178322" cy="3593591"/>
          </a:xfrm>
        </p:spPr>
        <p:txBody>
          <a:bodyPr>
            <a:noAutofit/>
          </a:bodyPr>
          <a:lstStyle/>
          <a:p>
            <a:pPr lvl="1"/>
            <a:r>
              <a:rPr lang="en-US" sz="2800" dirty="0" smtClean="0"/>
              <a:t>Nouns and Adjectives other than location will be expanded using </a:t>
            </a:r>
            <a:r>
              <a:rPr lang="en-US" sz="2800" b="1" dirty="0" err="1" smtClean="0"/>
              <a:t>WordN</a:t>
            </a:r>
            <a:r>
              <a:rPr lang="en-US" sz="2800" b="1" dirty="0" smtClean="0"/>
              <a:t> and </a:t>
            </a:r>
            <a:r>
              <a:rPr lang="en-US" sz="2800" dirty="0" smtClean="0"/>
              <a:t>JWI </a:t>
            </a:r>
            <a:r>
              <a:rPr lang="en-US" sz="2800" dirty="0"/>
              <a:t>(the MIT Java WordNet Interface</a:t>
            </a:r>
            <a:r>
              <a:rPr lang="en-US" sz="2800" dirty="0" smtClean="0"/>
              <a:t>)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 smtClean="0"/>
              <a:t> Verbs found in the original sentence</a:t>
            </a:r>
          </a:p>
          <a:p>
            <a:pPr lvl="1"/>
            <a:endParaRPr lang="en-US" sz="2800" dirty="0" smtClean="0"/>
          </a:p>
          <a:p>
            <a:pPr lvl="1"/>
            <a:endParaRPr lang="en-US" sz="2800" dirty="0" smtClean="0"/>
          </a:p>
          <a:p>
            <a:pPr lvl="1"/>
            <a:r>
              <a:rPr lang="en-US" sz="2800" dirty="0"/>
              <a:t> </a:t>
            </a:r>
            <a:r>
              <a:rPr lang="en-US" sz="2800" dirty="0" smtClean="0"/>
              <a:t>Example: Who designed the international airport in Tehran?  Noun: airport </a:t>
            </a:r>
            <a:r>
              <a:rPr lang="en-US" sz="2800" dirty="0" err="1" smtClean="0"/>
              <a:t>Adj</a:t>
            </a:r>
            <a:r>
              <a:rPr lang="en-US" sz="2800" dirty="0" smtClean="0"/>
              <a:t>: International</a:t>
            </a:r>
          </a:p>
          <a:p>
            <a:pPr lvl="1"/>
            <a:r>
              <a:rPr lang="en-US" sz="2800" dirty="0"/>
              <a:t> </a:t>
            </a:r>
            <a:r>
              <a:rPr lang="en-US" sz="2800" dirty="0" smtClean="0"/>
              <a:t>verb: design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682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questions from Yahoo Answers to assess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 Top 10 Factoid questions for 5 different cities in Yahoo Answers</a:t>
            </a:r>
          </a:p>
          <a:p>
            <a:endParaRPr lang="en-US" sz="3600" dirty="0"/>
          </a:p>
          <a:p>
            <a:r>
              <a:rPr lang="en-US" sz="3600" dirty="0" smtClean="0"/>
              <a:t> To ensure randomness and robustness of performance assessment</a:t>
            </a:r>
          </a:p>
          <a:p>
            <a:endParaRPr lang="en-US" sz="3600" dirty="0" smtClean="0"/>
          </a:p>
          <a:p>
            <a:endParaRPr lang="en-US" sz="3600" dirty="0" smtClean="0"/>
          </a:p>
          <a:p>
            <a:endParaRPr lang="en-US" sz="3600" dirty="0"/>
          </a:p>
        </p:txBody>
      </p:sp>
      <p:sp>
        <p:nvSpPr>
          <p:cNvPr id="4" name="AutoShape 2" descr="rl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rl.png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rl.png"/>
          <p:cNvSpPr>
            <a:spLocks noChangeAspect="1" noChangeArrowheads="1"/>
          </p:cNvSpPr>
          <p:nvPr/>
        </p:nvSpPr>
        <p:spPr bwMode="auto">
          <a:xfrm>
            <a:off x="304800" y="304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0" descr="rl.png"/>
          <p:cNvSpPr>
            <a:spLocks noChangeAspect="1" noChangeArrowheads="1"/>
          </p:cNvSpPr>
          <p:nvPr/>
        </p:nvSpPr>
        <p:spPr bwMode="auto">
          <a:xfrm>
            <a:off x="457200" y="457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35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Complications regarding Qs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579419"/>
            <a:ext cx="10178322" cy="512064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Some questions are way too informal or general and as a result are very hard to answer</a:t>
            </a:r>
          </a:p>
          <a:p>
            <a:r>
              <a:rPr lang="en-US" sz="2800" b="1" dirty="0"/>
              <a:t>    things </a:t>
            </a:r>
            <a:r>
              <a:rPr lang="en-US" sz="2800" b="1" dirty="0" err="1"/>
              <a:t>i</a:t>
            </a:r>
            <a:r>
              <a:rPr lang="en-US" sz="2800" b="1" dirty="0"/>
              <a:t> should do in Boston </a:t>
            </a:r>
            <a:endParaRPr lang="en-US" sz="2800" b="1" dirty="0" smtClean="0"/>
          </a:p>
          <a:p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 Some question lack grammatical integrity</a:t>
            </a:r>
          </a:p>
          <a:p>
            <a:endParaRPr lang="en-US" sz="2800" dirty="0"/>
          </a:p>
          <a:p>
            <a:r>
              <a:rPr lang="en-US" sz="2800" b="1" dirty="0"/>
              <a:t> what kind of New York weather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65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Extracting candidate sentences from Wikipedia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 Given the location, the related entry is retrieved and converted from HTML to text</a:t>
            </a:r>
          </a:p>
          <a:p>
            <a:endParaRPr lang="en-US" sz="2800" dirty="0"/>
          </a:p>
          <a:p>
            <a:r>
              <a:rPr lang="en-US" sz="2800" dirty="0" smtClean="0"/>
              <a:t>Long sentences unrelated to the entry are omitted</a:t>
            </a:r>
          </a:p>
          <a:p>
            <a:endParaRPr lang="en-US" sz="2800" dirty="0"/>
          </a:p>
          <a:p>
            <a:r>
              <a:rPr lang="en-US" sz="2800" dirty="0" smtClean="0"/>
              <a:t>The same cleaning process is performed on these candidate answers( keeping only alphabetic and numerical characters)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9316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Stemming as a way of increasing accuracy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4571999"/>
          </a:xfrm>
        </p:spPr>
        <p:txBody>
          <a:bodyPr>
            <a:normAutofit/>
          </a:bodyPr>
          <a:lstStyle/>
          <a:p>
            <a:r>
              <a:rPr lang="en-US" sz="2800" dirty="0"/>
              <a:t>the process of reducing inflected (or sometimes derived) words to their word stem, base or root .</a:t>
            </a:r>
          </a:p>
          <a:p>
            <a:endParaRPr lang="en-US" sz="2800" dirty="0" smtClean="0"/>
          </a:p>
          <a:p>
            <a:r>
              <a:rPr lang="en-US" sz="2800" dirty="0" smtClean="0"/>
              <a:t>Example:  identifies </a:t>
            </a:r>
            <a:r>
              <a:rPr lang="en-US" sz="2800" dirty="0"/>
              <a:t>the string "cats" (and possibly "catlike", "catty" etc.) as based on the root "</a:t>
            </a:r>
            <a:r>
              <a:rPr lang="en-US" sz="2800" dirty="0" smtClean="0"/>
              <a:t>cat”. </a:t>
            </a:r>
          </a:p>
          <a:p>
            <a:endParaRPr lang="en-US" sz="2800" dirty="0" smtClean="0"/>
          </a:p>
          <a:p>
            <a:r>
              <a:rPr lang="en-US" sz="2800" dirty="0"/>
              <a:t> </a:t>
            </a:r>
            <a:r>
              <a:rPr lang="en-US" sz="2800" dirty="0" smtClean="0"/>
              <a:t>Applied on both question and potential candidate answers. </a:t>
            </a:r>
            <a:endParaRPr lang="en-US" sz="28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86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</a:majorFont>
      <a:minorFont>
        <a:latin typeface="Gill Sans MT" panose="020B0502020104020203"/>
        <a:ea typeface=""/>
        <a:cs typeface="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1040</TotalTime>
  <Words>1059</Words>
  <Application>Microsoft Macintosh PowerPoint</Application>
  <PresentationFormat>Widescreen</PresentationFormat>
  <Paragraphs>185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Gill Sans MT</vt:lpstr>
      <vt:lpstr>Impact</vt:lpstr>
      <vt:lpstr>Badge</vt:lpstr>
      <vt:lpstr>Location Centered Qustion answering</vt:lpstr>
      <vt:lpstr>Preparing Question</vt:lpstr>
      <vt:lpstr>Extracting Location</vt:lpstr>
      <vt:lpstr>POS tagger</vt:lpstr>
      <vt:lpstr>Words that help in finding answer</vt:lpstr>
      <vt:lpstr>Sample questions from Yahoo Answers to assess performance</vt:lpstr>
      <vt:lpstr> Complications regarding Qs</vt:lpstr>
      <vt:lpstr>Extracting candidate sentences from Wikipedia</vt:lpstr>
      <vt:lpstr>Stemming as a way of increasing accuracy</vt:lpstr>
      <vt:lpstr>Measure of similarity for a candiate answer and question</vt:lpstr>
      <vt:lpstr>Methods of analyzing Question and candidate answers</vt:lpstr>
      <vt:lpstr>Latent dirichlet allocation method ( training)</vt:lpstr>
      <vt:lpstr>  Illustration of output for question answering</vt:lpstr>
      <vt:lpstr>Parameters used in our case</vt:lpstr>
      <vt:lpstr>Metrics to assess performance</vt:lpstr>
      <vt:lpstr>Some examples (4th method)</vt:lpstr>
      <vt:lpstr>Somehow relevant point = 1</vt:lpstr>
      <vt:lpstr>Almost correct answer p=2</vt:lpstr>
      <vt:lpstr>Result for Five methods</vt:lpstr>
      <vt:lpstr>REsources</vt:lpstr>
      <vt:lpstr>       QA?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Location Centered Qustion answering</dc:title>
  <dc:creator>Sotoodeh, Mani</dc:creator>
  <cp:lastModifiedBy>Sotoodeh, Mani</cp:lastModifiedBy>
  <cp:revision>41</cp:revision>
  <dcterms:created xsi:type="dcterms:W3CDTF">2016-12-08T23:29:39Z</dcterms:created>
  <dcterms:modified xsi:type="dcterms:W3CDTF">2016-12-12T04:56:57Z</dcterms:modified>
</cp:coreProperties>
</file>