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38" r:id="rId10"/>
    <p:sldId id="340" r:id="rId11"/>
    <p:sldId id="335" r:id="rId12"/>
    <p:sldId id="332" r:id="rId13"/>
    <p:sldId id="339" r:id="rId14"/>
    <p:sldId id="334" r:id="rId15"/>
    <p:sldId id="337" r:id="rId16"/>
    <p:sldId id="333" r:id="rId17"/>
    <p:sldId id="258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1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2015-03-18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2015-03-18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29.03.2015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dziedziny aplikacji: JSON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pl-PL" sz="1400" dirty="0"/>
          </a:p>
          <a:p>
            <a:pPr marL="114300" indent="0">
              <a:spcBef>
                <a:spcPts val="0"/>
              </a:spcBef>
              <a:buNone/>
            </a:pPr>
            <a:r>
              <a:rPr lang="pl-PL" sz="1400" dirty="0" smtClean="0"/>
              <a:t>    </a:t>
            </a:r>
            <a:r>
              <a:rPr lang="en-US" sz="1400" dirty="0" smtClean="0"/>
              <a:t>"</a:t>
            </a:r>
            <a:r>
              <a:rPr lang="en-US" sz="1400" dirty="0"/>
              <a:t>Name": "User",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"</a:t>
            </a:r>
            <a:r>
              <a:rPr lang="en-US" sz="1400" dirty="0" err="1"/>
              <a:t>IsView</a:t>
            </a:r>
            <a:r>
              <a:rPr lang="en-US" sz="1400" dirty="0"/>
              <a:t>":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"Fields": [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UserName</a:t>
            </a:r>
            <a:r>
              <a:rPr lang="en-US" sz="1400" dirty="0" smtClean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"</a:t>
            </a:r>
            <a:r>
              <a:rPr lang="en-US" sz="1400" dirty="0" err="1" smtClean="0"/>
              <a:t>IsKey</a:t>
            </a:r>
            <a:r>
              <a:rPr lang="en-US" sz="1400" dirty="0" smtClean="0"/>
              <a:t>":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</a:t>
            </a:r>
            <a:r>
              <a:rPr lang="en-US" sz="1400" dirty="0"/>
              <a:t>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PostLike</a:t>
            </a:r>
            <a:r>
              <a:rPr lang="en-US" sz="1400" dirty="0"/>
              <a:t>", "</a:t>
            </a:r>
            <a:r>
              <a:rPr lang="en-US" sz="1400" dirty="0" err="1"/>
              <a:t>IsKey</a:t>
            </a:r>
            <a:r>
              <a:rPr lang="en-US" sz="1400" dirty="0"/>
              <a:t>": true }, { "Name": "</a:t>
            </a:r>
            <a:r>
              <a:rPr lang="en-US" sz="1400" dirty="0" err="1"/>
              <a:t>UserLike</a:t>
            </a:r>
            <a:r>
              <a:rPr lang="en-US" sz="1400" dirty="0"/>
              <a:t>", "</a:t>
            </a:r>
            <a:r>
              <a:rPr lang="en-US" sz="1400" dirty="0" err="1"/>
              <a:t>IsKey</a:t>
            </a:r>
            <a:r>
              <a:rPr lang="en-US" sz="1400" dirty="0"/>
              <a:t>": true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                   </a:t>
            </a:r>
            <a:r>
              <a:rPr lang="pl-PL" sz="1400" dirty="0" smtClean="0"/>
              <a:t>                 </a:t>
            </a:r>
            <a:r>
              <a:rPr lang="en-US" sz="1400" dirty="0" smtClean="0"/>
              <a:t>{ </a:t>
            </a:r>
            <a:r>
              <a:rPr lang="en-US" sz="1400" dirty="0"/>
              <a:t>"Name": "Post", "</a:t>
            </a:r>
            <a:r>
              <a:rPr lang="en-US" sz="1400" dirty="0" err="1"/>
              <a:t>IsSearchable</a:t>
            </a:r>
            <a:r>
              <a:rPr lang="en-US" sz="1400" dirty="0"/>
              <a:t>": true }, { "Name": "Comment" } ],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PresentInEvents</a:t>
            </a:r>
            <a:r>
              <a:rPr lang="en-US" sz="1400" dirty="0"/>
              <a:t>": ["</a:t>
            </a:r>
            <a:r>
              <a:rPr lang="en-US" sz="1400" dirty="0" err="1"/>
              <a:t>PostPublishedEvent</a:t>
            </a:r>
            <a:r>
              <a:rPr lang="en-US" sz="1400" dirty="0"/>
              <a:t>", "</a:t>
            </a:r>
            <a:r>
              <a:rPr lang="en-US" sz="1400" dirty="0" err="1"/>
              <a:t>PostLikedEvent</a:t>
            </a:r>
            <a:r>
              <a:rPr lang="en-US" sz="1400" dirty="0"/>
              <a:t>", "</a:t>
            </a:r>
            <a:r>
              <a:rPr lang="en-US" sz="1400" dirty="0" err="1"/>
              <a:t>PostCommentedEvent</a:t>
            </a:r>
            <a:r>
              <a:rPr lang="en-US" sz="1400" dirty="0"/>
              <a:t>”]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FirstName</a:t>
            </a:r>
            <a:r>
              <a:rPr lang="en-US" sz="1400" dirty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UserLike</a:t>
            </a:r>
            <a:r>
              <a:rPr lang="en-US" sz="1400" dirty="0"/>
              <a:t>" } 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LastName</a:t>
            </a:r>
            <a:r>
              <a:rPr lang="en-US" sz="1400" dirty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UserLike</a:t>
            </a:r>
            <a:r>
              <a:rPr lang="en-US" sz="1400" dirty="0"/>
              <a:t>" } 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smtClean="0"/>
              <a:t>]</a:t>
            </a:r>
            <a:endParaRPr lang="pl-PL" sz="1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pl-PL" sz="1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pl-PL" sz="1400" dirty="0" smtClean="0"/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5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dziedziny aplikacji: DSL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Events: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published:</a:t>
            </a:r>
            <a:r>
              <a:rPr lang="pl-PL" sz="1700" dirty="0" smtClean="0"/>
              <a:t> </a:t>
            </a:r>
            <a:r>
              <a:rPr lang="en-US" sz="1700" dirty="0" smtClean="0"/>
              <a:t>@User(</a:t>
            </a:r>
            <a:r>
              <a:rPr lang="en-US" sz="1700" dirty="0" err="1" smtClean="0"/>
              <a:t>UserName</a:t>
            </a:r>
            <a:r>
              <a:rPr lang="en-US" sz="1700" dirty="0" smtClean="0"/>
              <a:t>)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publish a @Post(</a:t>
            </a:r>
            <a:r>
              <a:rPr lang="en-US" sz="1700" dirty="0" err="1" smtClean="0"/>
              <a:t>PostID</a:t>
            </a:r>
            <a:r>
              <a:rPr lang="en-US" sz="1700" dirty="0" smtClean="0"/>
              <a:t>[id]) with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liked: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like a @Post by its @</a:t>
            </a:r>
            <a:r>
              <a:rPr lang="en-US" sz="1700" dirty="0" err="1" smtClean="0"/>
              <a:t>Post:PostID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commented: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write a @Comment(</a:t>
            </a:r>
            <a:r>
              <a:rPr lang="en-US" sz="1700" dirty="0" err="1" smtClean="0"/>
              <a:t>CommentID</a:t>
            </a:r>
            <a:r>
              <a:rPr lang="en-US" sz="1700" dirty="0" smtClean="0"/>
              <a:t>[id]) of 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 under a post of ID @</a:t>
            </a:r>
            <a:r>
              <a:rPr lang="en-US" sz="1700" dirty="0" err="1" smtClean="0"/>
              <a:t>Comment:PostID</a:t>
            </a:r>
            <a:r>
              <a:rPr lang="en-US" sz="1700" dirty="0" smtClean="0"/>
              <a:t> or another comment of ID @</a:t>
            </a:r>
            <a:r>
              <a:rPr lang="en-US" sz="1700" dirty="0" err="1" smtClean="0"/>
              <a:t>Comment:ParentCommentID</a:t>
            </a:r>
            <a:r>
              <a:rPr lang="en-US" sz="1700" dirty="0" smtClean="0"/>
              <a:t>[id].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========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Views:</a:t>
            </a:r>
            <a:endParaRPr lang="pl-PL" sz="1700" b="1" dirty="0" smtClean="0"/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list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Post:CommentsNumber</a:t>
            </a:r>
            <a:r>
              <a:rPr lang="en-US" sz="1700" dirty="0" smtClean="0"/>
              <a:t>[</a:t>
            </a:r>
            <a:r>
              <a:rPr lang="en-US" sz="1700" dirty="0" err="1" smtClean="0"/>
              <a:t>int</a:t>
            </a:r>
            <a:r>
              <a:rPr lang="en-US" sz="1700" dirty="0" smtClean="0"/>
              <a:t>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details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, @Post::@Comment:@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 and @Post::@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user profile with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 and @User::@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8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/>
              <a:t>Wczytanie </a:t>
            </a:r>
            <a:r>
              <a:rPr lang="pl-PL" sz="2400" dirty="0" smtClean="0"/>
              <a:t>opisu </a:t>
            </a:r>
            <a:r>
              <a:rPr lang="pl-PL" sz="2400" dirty="0"/>
              <a:t>dziedziny </a:t>
            </a:r>
            <a:r>
              <a:rPr lang="pl-PL" sz="2400" dirty="0" smtClean="0"/>
              <a:t>aplikacji.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Zdeserializowanie </a:t>
            </a:r>
            <a:r>
              <a:rPr lang="pl-PL" sz="2400" dirty="0" smtClean="0"/>
              <a:t>opisu </a:t>
            </a:r>
            <a:r>
              <a:rPr lang="pl-PL" sz="2400" dirty="0"/>
              <a:t>dziedziny </a:t>
            </a:r>
            <a:r>
              <a:rPr lang="pl-PL" sz="2400" dirty="0" smtClean="0"/>
              <a:t>aplikacji.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dirty="0" smtClean="0"/>
              <a:t>Wyodrębnienie </a:t>
            </a:r>
            <a:r>
              <a:rPr lang="pl-PL" dirty="0"/>
              <a:t>jednostek </a:t>
            </a:r>
            <a:r>
              <a:rPr lang="pl-PL" dirty="0" smtClean="0"/>
              <a:t>generacji.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dirty="0"/>
              <a:t>Uzycie </a:t>
            </a:r>
            <a:r>
              <a:rPr lang="pl-PL" dirty="0" smtClean="0"/>
              <a:t>szablonów generacji </a:t>
            </a:r>
            <a:r>
              <a:rPr lang="pl-PL" dirty="0"/>
              <a:t>do wygenerowania </a:t>
            </a:r>
            <a:r>
              <a:rPr lang="pl-PL" dirty="0" smtClean="0"/>
              <a:t>artefaktów systemu.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pic>
        <p:nvPicPr>
          <p:cNvPr id="2050" name="Picture 2" descr="D:\Studia magisterskie\MasterThesis\thesis\presentation\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645001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tudia magisterskie\MasterThesis\thesis\presentation\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9" y="3284984"/>
            <a:ext cx="575468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55576" y="314096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2145432" y="2323240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lus 14"/>
          <p:cNvSpPr/>
          <p:nvPr/>
        </p:nvSpPr>
        <p:spPr>
          <a:xfrm>
            <a:off x="2140530" y="3063502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lus 15"/>
          <p:cNvSpPr/>
          <p:nvPr/>
        </p:nvSpPr>
        <p:spPr>
          <a:xfrm>
            <a:off x="5821288" y="2302314"/>
            <a:ext cx="504056" cy="503278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lus 16"/>
          <p:cNvSpPr/>
          <p:nvPr/>
        </p:nvSpPr>
        <p:spPr>
          <a:xfrm>
            <a:off x="5821288" y="3699342"/>
            <a:ext cx="504056" cy="504056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lus 17"/>
          <p:cNvSpPr/>
          <p:nvPr/>
        </p:nvSpPr>
        <p:spPr>
          <a:xfrm>
            <a:off x="5813513" y="4869214"/>
            <a:ext cx="482352" cy="48235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lus 18"/>
          <p:cNvSpPr/>
          <p:nvPr/>
        </p:nvSpPr>
        <p:spPr>
          <a:xfrm>
            <a:off x="2777204" y="4339464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lus 20"/>
          <p:cNvSpPr/>
          <p:nvPr/>
        </p:nvSpPr>
        <p:spPr>
          <a:xfrm>
            <a:off x="2777204" y="5635608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Rozwiązaniem problemu rozłącznych modeli dziedziny w CQRS jest generowanie tych modeli na podstawie pojedynczego opisu dziedziny.</a:t>
            </a:r>
          </a:p>
          <a:p>
            <a:r>
              <a:rPr lang="pl-PL" sz="2400" dirty="0" smtClean="0"/>
              <a:t>Język DSL umożliwia zaangażowanie osób niebędących programistami w proces tworzenia systemu.</a:t>
            </a:r>
          </a:p>
          <a:p>
            <a:r>
              <a:rPr lang="pl-PL" sz="2400" dirty="0" smtClean="0"/>
              <a:t>Opracowany </a:t>
            </a:r>
            <a:r>
              <a:rPr lang="pl-PL" sz="2400" smtClean="0"/>
              <a:t>generator generuje znaczną część artefaktów systemu.</a:t>
            </a:r>
            <a:endParaRPr lang="pl-PL" sz="2400" dirty="0" smtClean="0"/>
          </a:p>
          <a:p>
            <a:r>
              <a:rPr lang="pl-PL" sz="2400" dirty="0" smtClean="0"/>
              <a:t>Stworzenie generatora potrafiącego wygenerować aplikacje każdego rodzaju wydaje się być niemożliwe – jednak opracowany generator można łatwo dostosować do potrzeb docelowej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</a:p>
          <a:p>
            <a:r>
              <a:rPr lang="pl-PL" sz="2800" dirty="0" smtClean="0"/>
              <a:t>Problem</a:t>
            </a:r>
          </a:p>
          <a:p>
            <a:r>
              <a:rPr lang="pl-PL" sz="2800" dirty="0" smtClean="0"/>
              <a:t>Zaproponowane rozwiązanie</a:t>
            </a:r>
          </a:p>
          <a:p>
            <a:r>
              <a:rPr lang="pl-PL" sz="2800" dirty="0" smtClean="0"/>
              <a:t>Działanie generatora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Segregation.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313130"/>
            <a:ext cx="7056705" cy="51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</a:t>
            </a:r>
            <a:r>
              <a:rPr lang="pl-PL" dirty="0" smtClean="0"/>
              <a:t>z:</a:t>
            </a:r>
          </a:p>
          <a:p>
            <a:pPr lvl="1"/>
            <a:r>
              <a:rPr lang="pl-PL" dirty="0" smtClean="0"/>
              <a:t>wzorcem EventSourcing:</a:t>
            </a:r>
          </a:p>
          <a:p>
            <a:pPr lvl="2"/>
            <a:r>
              <a:rPr lang="pl-PL" dirty="0" smtClean="0"/>
              <a:t>śledzenie i zapisywanie wszystkich zdarzeń w systemie,</a:t>
            </a:r>
          </a:p>
          <a:p>
            <a:pPr lvl="2"/>
            <a:r>
              <a:rPr lang="pl-PL" dirty="0"/>
              <a:t>m</a:t>
            </a:r>
            <a:r>
              <a:rPr lang="pl-PL" dirty="0" smtClean="0"/>
              <a:t>ożliwość cofnięcia stanu systemu do dowolnego punktu w czasie;</a:t>
            </a:r>
            <a:endParaRPr lang="pl-PL" dirty="0" smtClean="0"/>
          </a:p>
          <a:p>
            <a:pPr lvl="1"/>
            <a:r>
              <a:rPr lang="pl-PL" dirty="0" smtClean="0"/>
              <a:t>bazami </a:t>
            </a:r>
            <a:r>
              <a:rPr lang="pl-PL" dirty="0" smtClean="0"/>
              <a:t>danych typu </a:t>
            </a:r>
            <a:r>
              <a:rPr lang="pl-PL" dirty="0" smtClean="0"/>
              <a:t>NoSQL (np. Cassandra):</a:t>
            </a:r>
            <a:endParaRPr lang="pl-PL" dirty="0" smtClean="0"/>
          </a:p>
          <a:p>
            <a:pPr lvl="2"/>
            <a:r>
              <a:rPr lang="pl-PL" dirty="0" smtClean="0"/>
              <a:t>szybki odczyt danych, p</a:t>
            </a:r>
            <a:r>
              <a:rPr lang="pl-PL" dirty="0" smtClean="0"/>
              <a:t>romowanie denormalizacji,</a:t>
            </a:r>
          </a:p>
          <a:p>
            <a:pPr lvl="2"/>
            <a:r>
              <a:rPr lang="pl-PL" dirty="0"/>
              <a:t>o</a:t>
            </a:r>
            <a:r>
              <a:rPr lang="pl-PL" dirty="0" smtClean="0"/>
              <a:t>dporność na błędy,</a:t>
            </a:r>
            <a:r>
              <a:rPr lang="pl-PL" dirty="0"/>
              <a:t> </a:t>
            </a:r>
            <a:r>
              <a:rPr lang="pl-PL" dirty="0" smtClean="0"/>
              <a:t>d</a:t>
            </a:r>
            <a:r>
              <a:rPr lang="pl-PL" dirty="0" smtClean="0"/>
              <a:t>uża wydajność dla dużych ilości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b="1" dirty="0" smtClean="0"/>
              <a:t>Jako że oba modele reprezentują tą samą dziezdzinę, w systemie pojawia się duplikacja.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Aby każde zapytanie mogło być obsłużone jak najszybciej, model zapytań musi być w dużym stopniu zdenormalizowany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Zarządzanie dwoma modelami tej samej dziedziny może sprawiać problemy.</a:t>
            </a:r>
          </a:p>
          <a:p>
            <a:r>
              <a:rPr lang="pl-PL" dirty="0"/>
              <a:t>Jako że oba modele reprezentują tą samą </a:t>
            </a:r>
            <a:r>
              <a:rPr lang="pl-PL" dirty="0" smtClean="0"/>
              <a:t>dziedzinę</a:t>
            </a:r>
            <a:r>
              <a:rPr lang="pl-PL" dirty="0"/>
              <a:t>, w systemie pojawia się duplikacja</a:t>
            </a:r>
            <a:r>
              <a:rPr lang="pl-PL" dirty="0" smtClean="0"/>
              <a:t>.</a:t>
            </a:r>
          </a:p>
          <a:p>
            <a:pPr marL="114300" indent="0">
              <a:buNone/>
            </a:pPr>
            <a:endParaRPr lang="pl-PL" dirty="0" smtClean="0"/>
          </a:p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zarządzać dwoma modelami tej samej dziedziny?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Zaproponowane rozwiązanie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Koncepcja: zapisywanie </a:t>
            </a:r>
            <a:r>
              <a:rPr lang="pl-PL" sz="2400" dirty="0" smtClean="0"/>
              <a:t>dziedziny systemu w postaci pojedynczego </a:t>
            </a:r>
            <a:r>
              <a:rPr lang="pl-PL" sz="2400" dirty="0" smtClean="0"/>
              <a:t>opisu, który będzie zawierał informacje na temat obu modeli.</a:t>
            </a:r>
          </a:p>
          <a:p>
            <a:r>
              <a:rPr lang="pl-PL" sz="2400" dirty="0" smtClean="0"/>
              <a:t>Implementacja (weryfikacja koncepcji): </a:t>
            </a:r>
            <a:r>
              <a:rPr lang="pl-PL" sz="2400" dirty="0"/>
              <a:t>s</a:t>
            </a:r>
            <a:r>
              <a:rPr lang="pl-PL" sz="2400" dirty="0" smtClean="0"/>
              <a:t>tworzenie generatora, który na podstawie opisu wygeneruje kod implementujący oba modele.</a:t>
            </a:r>
          </a:p>
          <a:p>
            <a:r>
              <a:rPr lang="pl-PL" sz="2400" dirty="0" smtClean="0"/>
              <a:t>Wymagania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pis dziedziny powinien być zrozumiały dla osób niebędących programistami;</a:t>
            </a:r>
          </a:p>
          <a:p>
            <a:pPr lvl="1"/>
            <a:r>
              <a:rPr lang="pl-PL" dirty="0" smtClean="0"/>
              <a:t>generator powinien generować jak najwięcej artefaktów systemu związanych z jego dziedziną;</a:t>
            </a:r>
          </a:p>
          <a:p>
            <a:pPr lvl="1"/>
            <a:r>
              <a:rPr lang="pl-PL" dirty="0"/>
              <a:t>g</a:t>
            </a:r>
            <a:r>
              <a:rPr lang="pl-PL" dirty="0" smtClean="0"/>
              <a:t>enerator powinien być elastyczny, tak aby mógł wygenerować różne rodzaje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Przykładowa aplikacja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Komendy pozwalające użytkownikowi</a:t>
            </a:r>
            <a:r>
              <a:rPr lang="pl-PL" sz="2400" dirty="0"/>
              <a:t>:</a:t>
            </a:r>
          </a:p>
          <a:p>
            <a:pPr lvl="1"/>
            <a:r>
              <a:rPr lang="pl-PL" dirty="0"/>
              <a:t>opublikować wpis na swoim blogu;</a:t>
            </a:r>
          </a:p>
          <a:p>
            <a:pPr lvl="1"/>
            <a:r>
              <a:rPr lang="pl-PL" dirty="0"/>
              <a:t>polubić wpis innego użytkownika;</a:t>
            </a:r>
          </a:p>
          <a:p>
            <a:pPr lvl="1"/>
            <a:r>
              <a:rPr lang="pl-PL" dirty="0"/>
              <a:t>skomentować wpis innego użytkownika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Zapytania na potrzeby:</a:t>
            </a:r>
            <a:endParaRPr lang="pl-PL" dirty="0"/>
          </a:p>
          <a:p>
            <a:pPr lvl="1"/>
            <a:r>
              <a:rPr lang="pl-PL" dirty="0" smtClean="0"/>
              <a:t>wyświetlenia danego bloga, </a:t>
            </a:r>
            <a:r>
              <a:rPr lang="pl-PL" dirty="0"/>
              <a:t>tzn. wszystkich wpisów jego autora wraz z </a:t>
            </a:r>
            <a:r>
              <a:rPr lang="pl-PL" dirty="0" smtClean="0"/>
              <a:t>liczbą </a:t>
            </a:r>
            <a:r>
              <a:rPr lang="pl-PL" dirty="0"/>
              <a:t>ich komentarzy;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danego wpisu wraz z jego komentarzami i “polubieniami”;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profilu </a:t>
            </a:r>
            <a:r>
              <a:rPr lang="pl-PL" dirty="0" smtClean="0"/>
              <a:t>użytkownika </a:t>
            </a:r>
            <a:r>
              <a:rPr lang="pl-PL" dirty="0"/>
              <a:t>wraz z lubianymi przez niego </a:t>
            </a:r>
            <a:r>
              <a:rPr lang="pl-PL" dirty="0" smtClean="0"/>
              <a:t>wpisami.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972</Words>
  <Application>Microsoft Office PowerPoint</Application>
  <PresentationFormat>On-screen Show (4:3)</PresentationFormat>
  <Paragraphs>148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Zaproponowane rozwiązanie</vt:lpstr>
      <vt:lpstr>Przykładowa aplikacja</vt:lpstr>
      <vt:lpstr>Opis dziedziny aplikacji: JSON</vt:lpstr>
      <vt:lpstr>Opis dziedziny aplikacji: DSL</vt:lpstr>
      <vt:lpstr>Działanie generatora</vt:lpstr>
      <vt:lpstr>Działanie generatora</vt:lpstr>
      <vt:lpstr>Działanie generatora</vt:lpstr>
      <vt:lpstr>Działanie generatora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501</cp:revision>
  <dcterms:created xsi:type="dcterms:W3CDTF">2012-11-20T21:40:48Z</dcterms:created>
  <dcterms:modified xsi:type="dcterms:W3CDTF">2015-03-18T19:34:12Z</dcterms:modified>
</cp:coreProperties>
</file>