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301" r:id="rId4"/>
    <p:sldId id="326" r:id="rId5"/>
    <p:sldId id="327" r:id="rId6"/>
    <p:sldId id="328" r:id="rId7"/>
    <p:sldId id="329" r:id="rId8"/>
    <p:sldId id="325" r:id="rId9"/>
    <p:sldId id="332" r:id="rId10"/>
    <p:sldId id="338" r:id="rId11"/>
    <p:sldId id="334" r:id="rId12"/>
    <p:sldId id="335" r:id="rId13"/>
    <p:sldId id="339" r:id="rId14"/>
    <p:sldId id="337" r:id="rId15"/>
    <p:sldId id="333" r:id="rId16"/>
    <p:sldId id="258" r:id="rId1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817" autoAdjust="0"/>
    <p:restoredTop sz="94610" autoAdjust="0"/>
  </p:normalViewPr>
  <p:slideViewPr>
    <p:cSldViewPr>
      <p:cViewPr varScale="1">
        <p:scale>
          <a:sx n="88" d="100"/>
          <a:sy n="88" d="100"/>
        </p:scale>
        <p:origin x="-134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1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438A0-9889-4524-A836-B1F16A347C9A}" type="datetimeFigureOut">
              <a:rPr lang="pl-PL" smtClean="0"/>
              <a:t>2015-03-18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BCF94-5E0C-4AF2-9306-7726CDED62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211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CF94-5E0C-4AF2-9306-7726CDED62A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2866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02F3-6FCB-4412-BC1B-6BD1E19AD95B}" type="datetime1">
              <a:rPr lang="pl-PL" smtClean="0"/>
              <a:t>2015-03-18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9CA8-94EC-4527-8F8B-DBD707D01242}" type="datetime1">
              <a:rPr lang="pl-PL" smtClean="0"/>
              <a:t>2015-03-18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B1C5-C0C6-4424-A29E-91E4E3F5914E}" type="datetime1">
              <a:rPr lang="pl-PL" smtClean="0"/>
              <a:t>2015-03-18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EE3F-7E13-4B6A-B05F-2A1CC7201CC3}" type="datetime1">
              <a:rPr lang="pl-PL" smtClean="0"/>
              <a:t>2015-03-18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B4A4-D862-4963-A883-5BE55689752D}" type="datetime1">
              <a:rPr lang="pl-PL" smtClean="0"/>
              <a:t>2015-03-18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A0BF-0AC4-4E7D-86B2-1B30987E526B}" type="datetime1">
              <a:rPr lang="pl-PL" smtClean="0"/>
              <a:t>2015-03-18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3D31-0660-41AD-834D-9D9D939F4607}" type="datetime1">
              <a:rPr lang="pl-PL" smtClean="0"/>
              <a:t>2015-03-18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2FC2-C779-4CA5-A028-34554AA059CA}" type="datetime1">
              <a:rPr lang="pl-PL" smtClean="0"/>
              <a:t>2015-03-18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F76F-7CB7-4392-91ED-3475F360F105}" type="datetime1">
              <a:rPr lang="pl-PL" smtClean="0"/>
              <a:t>2015-03-18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97A76-55E0-441A-BB3A-40C4EB3C696C}" type="datetime1">
              <a:rPr lang="pl-PL" smtClean="0"/>
              <a:t>2015-03-18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46FE-61EF-4578-81F4-2582C0B09E9B}" type="datetime1">
              <a:rPr lang="pl-PL" smtClean="0"/>
              <a:t>2015-03-18</a:t>
            </a:fld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2E6C93D-B0D7-4F37-81A4-6580E5D8BBFF}" type="datetime1">
              <a:rPr lang="pl-PL" smtClean="0"/>
              <a:t>2015-03-18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772816"/>
            <a:ext cx="7632848" cy="2376264"/>
          </a:xfrm>
        </p:spPr>
        <p:txBody>
          <a:bodyPr anchor="ctr"/>
          <a:lstStyle/>
          <a:p>
            <a:r>
              <a:rPr lang="pl-PL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Wsparcie projektowania </a:t>
            </a:r>
            <a:r>
              <a:rPr lang="pl-PL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implementacji </a:t>
            </a:r>
            <a:r>
              <a:rPr lang="pl-PL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aplikacji opartych o architekturę CQRS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3888" y="5301208"/>
            <a:ext cx="4536504" cy="1198984"/>
          </a:xfrm>
        </p:spPr>
        <p:txBody>
          <a:bodyPr>
            <a:noAutofit/>
          </a:bodyPr>
          <a:lstStyle/>
          <a:p>
            <a:r>
              <a:rPr lang="pl-PL" sz="2800" i="1" dirty="0" smtClean="0">
                <a:solidFill>
                  <a:schemeClr val="tx2"/>
                </a:solidFill>
                <a:latin typeface="+mj-lt"/>
              </a:rPr>
              <a:t>Michał Aniserowicz</a:t>
            </a:r>
          </a:p>
          <a:p>
            <a:r>
              <a:rPr lang="pl-PL" sz="2800" i="1" dirty="0" smtClean="0">
                <a:solidFill>
                  <a:schemeClr val="tx2"/>
                </a:solidFill>
                <a:latin typeface="+mj-lt"/>
              </a:rPr>
              <a:t>Warszawa, 29.03.2015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732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Działanie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generatora: przykład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dirty="0"/>
              <a:t>Komendy pozwalające użytkownikowi</a:t>
            </a:r>
            <a:r>
              <a:rPr lang="pl-PL" sz="2400" dirty="0"/>
              <a:t>:</a:t>
            </a:r>
          </a:p>
          <a:p>
            <a:pPr lvl="1"/>
            <a:r>
              <a:rPr lang="pl-PL" dirty="0"/>
              <a:t>opublikować wpis na swoim blogu;</a:t>
            </a:r>
          </a:p>
          <a:p>
            <a:pPr lvl="1"/>
            <a:r>
              <a:rPr lang="pl-PL" dirty="0"/>
              <a:t>polubić wpis innego użytkownika;</a:t>
            </a:r>
          </a:p>
          <a:p>
            <a:pPr lvl="1"/>
            <a:r>
              <a:rPr lang="pl-PL" dirty="0"/>
              <a:t>skomentować wpis innego użytkownika</a:t>
            </a:r>
            <a:r>
              <a:rPr lang="pl-PL" dirty="0" smtClean="0"/>
              <a:t>.</a:t>
            </a:r>
          </a:p>
          <a:p>
            <a:r>
              <a:rPr lang="pl-PL" dirty="0" smtClean="0"/>
              <a:t>Zapytania na potrzeby:</a:t>
            </a:r>
            <a:endParaRPr lang="pl-PL" dirty="0"/>
          </a:p>
          <a:p>
            <a:pPr lvl="1"/>
            <a:r>
              <a:rPr lang="pl-PL" dirty="0" smtClean="0"/>
              <a:t>wyświetlenia danego bloga, </a:t>
            </a:r>
            <a:r>
              <a:rPr lang="pl-PL" dirty="0"/>
              <a:t>tzn. wszystkich wpisów jego autora wraz z </a:t>
            </a:r>
            <a:r>
              <a:rPr lang="pl-PL" dirty="0" smtClean="0"/>
              <a:t>liczbą </a:t>
            </a:r>
            <a:r>
              <a:rPr lang="pl-PL" dirty="0"/>
              <a:t>ich komentarzy;</a:t>
            </a:r>
          </a:p>
          <a:p>
            <a:pPr lvl="1"/>
            <a:r>
              <a:rPr lang="pl-PL" dirty="0" smtClean="0"/>
              <a:t>wyświetlenia </a:t>
            </a:r>
            <a:r>
              <a:rPr lang="pl-PL" dirty="0"/>
              <a:t>danego wpisu wraz z jego komentarzami i “polubieniami”;</a:t>
            </a:r>
          </a:p>
          <a:p>
            <a:pPr lvl="1"/>
            <a:r>
              <a:rPr lang="pl-PL" dirty="0" smtClean="0"/>
              <a:t>wyświetlenia </a:t>
            </a:r>
            <a:r>
              <a:rPr lang="pl-PL" dirty="0"/>
              <a:t>profilu </a:t>
            </a:r>
            <a:r>
              <a:rPr lang="pl-PL" dirty="0" smtClean="0"/>
              <a:t>użytkownika </a:t>
            </a:r>
            <a:r>
              <a:rPr lang="pl-PL" dirty="0"/>
              <a:t>wraz z lubianymi przez niego </a:t>
            </a:r>
            <a:r>
              <a:rPr lang="pl-PL" dirty="0" smtClean="0"/>
              <a:t>wpisami.</a:t>
            </a:r>
            <a:endParaRPr lang="pl-PL" sz="2400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712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Działanie generatora: przykład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11</a:t>
            </a:fld>
            <a:endParaRPr lang="pl-PL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93279"/>
            <a:ext cx="5392748" cy="4916041"/>
          </a:xfrm>
          <a:prstGeom prst="rect">
            <a:avLst/>
          </a:prstGeom>
        </p:spPr>
      </p:pic>
      <p:pic>
        <p:nvPicPr>
          <p:cNvPr id="1026" name="Picture 2" descr="D:\Studia magisterskie\MasterThesis\thesis\presentation\sample_app_2_rotat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275" y="1918924"/>
            <a:ext cx="3025149" cy="355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Działanie generatora: opis dziedziny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7620000" cy="5400600"/>
          </a:xfrm>
        </p:spPr>
        <p:txBody>
          <a:bodyPr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US" sz="1700" b="1" dirty="0" smtClean="0"/>
              <a:t>Events:</a:t>
            </a:r>
          </a:p>
          <a:p>
            <a:pPr marL="114300" indent="0">
              <a:spcBef>
                <a:spcPts val="0"/>
              </a:spcBef>
              <a:buNone/>
            </a:pPr>
            <a:endParaRPr lang="en-US" sz="9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 published:</a:t>
            </a:r>
            <a:r>
              <a:rPr lang="pl-PL" sz="1700" dirty="0" smtClean="0"/>
              <a:t> </a:t>
            </a:r>
            <a:r>
              <a:rPr lang="en-US" sz="1700" dirty="0" smtClean="0"/>
              <a:t>@User(</a:t>
            </a:r>
            <a:r>
              <a:rPr lang="en-US" sz="1700" dirty="0" err="1" smtClean="0"/>
              <a:t>UserName</a:t>
            </a:r>
            <a:r>
              <a:rPr lang="en-US" sz="1700" dirty="0" smtClean="0"/>
              <a:t>) of @</a:t>
            </a:r>
            <a:r>
              <a:rPr lang="en-US" sz="1700" dirty="0" err="1" smtClean="0"/>
              <a:t>User:UserName</a:t>
            </a:r>
            <a:r>
              <a:rPr lang="en-US" sz="1700" dirty="0" smtClean="0"/>
              <a:t> can publish a @Post(</a:t>
            </a:r>
            <a:r>
              <a:rPr lang="en-US" sz="1700" dirty="0" err="1" smtClean="0"/>
              <a:t>PostID</a:t>
            </a:r>
            <a:r>
              <a:rPr lang="en-US" sz="1700" dirty="0" smtClean="0"/>
              <a:t>[id]) with @</a:t>
            </a:r>
            <a:r>
              <a:rPr lang="en-US" sz="1700" dirty="0" err="1" smtClean="0"/>
              <a:t>Post:Title</a:t>
            </a:r>
            <a:r>
              <a:rPr lang="en-US" sz="1700" dirty="0" smtClean="0"/>
              <a:t> and @</a:t>
            </a:r>
            <a:r>
              <a:rPr lang="en-US" sz="1700" dirty="0" err="1" smtClean="0"/>
              <a:t>Post:Content</a:t>
            </a:r>
            <a:r>
              <a:rPr lang="en-US" sz="1700" dirty="0" smtClean="0"/>
              <a:t>.</a:t>
            </a:r>
          </a:p>
          <a:p>
            <a:pPr marL="114300" indent="0">
              <a:spcBef>
                <a:spcPts val="0"/>
              </a:spcBef>
              <a:buNone/>
            </a:pPr>
            <a:endParaRPr lang="en-US" sz="9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 liked:</a:t>
            </a:r>
            <a:r>
              <a:rPr lang="pl-PL" sz="1700" dirty="0" smtClean="0"/>
              <a:t> </a:t>
            </a:r>
            <a:r>
              <a:rPr lang="en-US" sz="1700" dirty="0" smtClean="0"/>
              <a:t>@User of @</a:t>
            </a:r>
            <a:r>
              <a:rPr lang="en-US" sz="1700" dirty="0" err="1" smtClean="0"/>
              <a:t>User:UserName</a:t>
            </a:r>
            <a:r>
              <a:rPr lang="en-US" sz="1700" dirty="0" smtClean="0"/>
              <a:t> can like a @Post by its @</a:t>
            </a:r>
            <a:r>
              <a:rPr lang="en-US" sz="1700" dirty="0" err="1" smtClean="0"/>
              <a:t>Post:PostID</a:t>
            </a:r>
            <a:r>
              <a:rPr lang="en-US" sz="1700" dirty="0" smtClean="0"/>
              <a:t>.</a:t>
            </a:r>
          </a:p>
          <a:p>
            <a:pPr marL="114300" indent="0">
              <a:spcBef>
                <a:spcPts val="0"/>
              </a:spcBef>
              <a:buNone/>
            </a:pPr>
            <a:endParaRPr lang="en-US" sz="9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 commented:</a:t>
            </a:r>
            <a:r>
              <a:rPr lang="pl-PL" sz="1700" dirty="0" smtClean="0"/>
              <a:t> </a:t>
            </a:r>
            <a:r>
              <a:rPr lang="en-US" sz="1700" dirty="0" smtClean="0"/>
              <a:t>@User of @</a:t>
            </a:r>
            <a:r>
              <a:rPr lang="en-US" sz="1700" dirty="0" err="1" smtClean="0"/>
              <a:t>User:UserName</a:t>
            </a:r>
            <a:r>
              <a:rPr lang="en-US" sz="1700" dirty="0" smtClean="0"/>
              <a:t> can write a @Comment(</a:t>
            </a:r>
            <a:r>
              <a:rPr lang="en-US" sz="1700" dirty="0" err="1" smtClean="0"/>
              <a:t>CommentID</a:t>
            </a:r>
            <a:r>
              <a:rPr lang="en-US" sz="1700" dirty="0" smtClean="0"/>
              <a:t>[id]) of @</a:t>
            </a:r>
            <a:r>
              <a:rPr lang="en-US" sz="1700" dirty="0" err="1" smtClean="0"/>
              <a:t>Comment:Content</a:t>
            </a:r>
            <a:r>
              <a:rPr lang="en-US" sz="1700" dirty="0" smtClean="0"/>
              <a:t> under a post of ID @</a:t>
            </a:r>
            <a:r>
              <a:rPr lang="en-US" sz="1700" dirty="0" err="1" smtClean="0"/>
              <a:t>Comment:PostID</a:t>
            </a:r>
            <a:r>
              <a:rPr lang="en-US" sz="1700" dirty="0" smtClean="0"/>
              <a:t> or another comment of ID @</a:t>
            </a:r>
            <a:r>
              <a:rPr lang="en-US" sz="1700" dirty="0" err="1" smtClean="0"/>
              <a:t>Comment:ParentCommentID</a:t>
            </a:r>
            <a:r>
              <a:rPr lang="en-US" sz="1700" dirty="0" smtClean="0"/>
              <a:t>[id].</a:t>
            </a:r>
          </a:p>
          <a:p>
            <a:pPr marL="114300" indent="0">
              <a:spcBef>
                <a:spcPts val="0"/>
              </a:spcBef>
              <a:buNone/>
            </a:pPr>
            <a:endParaRPr lang="en-US" sz="9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en-US" sz="1700" dirty="0" smtClean="0"/>
              <a:t>========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700" b="1" dirty="0" smtClean="0"/>
              <a:t>Views:</a:t>
            </a:r>
            <a:endParaRPr lang="pl-PL" sz="1700" b="1" dirty="0" smtClean="0"/>
          </a:p>
          <a:p>
            <a:pPr marL="114300" indent="0">
              <a:spcBef>
                <a:spcPts val="0"/>
              </a:spcBef>
              <a:buNone/>
            </a:pPr>
            <a:endParaRPr lang="en-US" sz="9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en-US" sz="1700" dirty="0" smtClean="0"/>
              <a:t>I can display @Post list with @Post:@</a:t>
            </a:r>
            <a:r>
              <a:rPr lang="en-US" sz="1700" dirty="0" err="1" smtClean="0"/>
              <a:t>User:UserName</a:t>
            </a:r>
            <a:r>
              <a:rPr lang="en-US" sz="1700" dirty="0" smtClean="0"/>
              <a:t>, @</a:t>
            </a:r>
            <a:r>
              <a:rPr lang="en-US" sz="1700" dirty="0" err="1" smtClean="0"/>
              <a:t>Post:Title</a:t>
            </a:r>
            <a:r>
              <a:rPr lang="en-US" sz="1700" dirty="0" smtClean="0"/>
              <a:t>, @</a:t>
            </a:r>
            <a:r>
              <a:rPr lang="en-US" sz="1700" dirty="0" err="1" smtClean="0"/>
              <a:t>Post:Content</a:t>
            </a:r>
            <a:r>
              <a:rPr lang="en-US" sz="1700" dirty="0" smtClean="0"/>
              <a:t> and @</a:t>
            </a:r>
            <a:r>
              <a:rPr lang="en-US" sz="1700" dirty="0" err="1" smtClean="0"/>
              <a:t>Post:CommentsNumber</a:t>
            </a:r>
            <a:r>
              <a:rPr lang="en-US" sz="1700" dirty="0" smtClean="0"/>
              <a:t>[</a:t>
            </a:r>
            <a:r>
              <a:rPr lang="en-US" sz="1700" dirty="0" err="1" smtClean="0"/>
              <a:t>int</a:t>
            </a:r>
            <a:r>
              <a:rPr lang="en-US" sz="1700" dirty="0" smtClean="0"/>
              <a:t>].</a:t>
            </a:r>
          </a:p>
          <a:p>
            <a:pPr marL="114300" indent="0">
              <a:spcBef>
                <a:spcPts val="0"/>
              </a:spcBef>
              <a:buNone/>
            </a:pPr>
            <a:endParaRPr lang="en-US" sz="9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en-US" sz="1700" dirty="0" smtClean="0"/>
              <a:t>I can display @Post details with @Post:@</a:t>
            </a:r>
            <a:r>
              <a:rPr lang="en-US" sz="1700" dirty="0" err="1" smtClean="0"/>
              <a:t>User:UserName</a:t>
            </a:r>
            <a:r>
              <a:rPr lang="en-US" sz="1700" dirty="0" smtClean="0"/>
              <a:t>, @</a:t>
            </a:r>
            <a:r>
              <a:rPr lang="en-US" sz="1700" dirty="0" err="1" smtClean="0"/>
              <a:t>Post:Title</a:t>
            </a:r>
            <a:r>
              <a:rPr lang="en-US" sz="1700" dirty="0" smtClean="0"/>
              <a:t>, @</a:t>
            </a:r>
            <a:r>
              <a:rPr lang="en-US" sz="1700" dirty="0" err="1" smtClean="0"/>
              <a:t>Post:Content</a:t>
            </a:r>
            <a:r>
              <a:rPr lang="en-US" sz="1700" dirty="0" smtClean="0"/>
              <a:t>, @Post::@</a:t>
            </a:r>
            <a:r>
              <a:rPr lang="en-US" sz="1700" dirty="0" err="1" smtClean="0"/>
              <a:t>Comment:Content</a:t>
            </a:r>
            <a:r>
              <a:rPr lang="en-US" sz="1700" dirty="0" smtClean="0"/>
              <a:t>, @Post::@Comment:@</a:t>
            </a:r>
            <a:r>
              <a:rPr lang="en-US" sz="1700" dirty="0" err="1" smtClean="0"/>
              <a:t>User:UserName</a:t>
            </a:r>
            <a:r>
              <a:rPr lang="en-US" sz="1700" dirty="0" smtClean="0"/>
              <a:t>, @Post::@</a:t>
            </a:r>
            <a:r>
              <a:rPr lang="en-US" sz="1700" dirty="0" err="1" smtClean="0"/>
              <a:t>User:FirstName</a:t>
            </a:r>
            <a:r>
              <a:rPr lang="en-US" sz="1700" dirty="0" smtClean="0"/>
              <a:t> and @Post::@</a:t>
            </a:r>
            <a:r>
              <a:rPr lang="en-US" sz="1700" dirty="0" err="1" smtClean="0"/>
              <a:t>User:LastName</a:t>
            </a:r>
            <a:r>
              <a:rPr lang="en-US" sz="1700" dirty="0" smtClean="0"/>
              <a:t>.</a:t>
            </a:r>
          </a:p>
          <a:p>
            <a:pPr marL="114300" indent="0">
              <a:spcBef>
                <a:spcPts val="0"/>
              </a:spcBef>
              <a:buNone/>
            </a:pPr>
            <a:endParaRPr lang="en-US" sz="9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en-US" sz="1700" dirty="0" smtClean="0"/>
              <a:t>I can display user profile with @</a:t>
            </a:r>
            <a:r>
              <a:rPr lang="en-US" sz="1700" dirty="0" err="1" smtClean="0"/>
              <a:t>User:UserName</a:t>
            </a:r>
            <a:r>
              <a:rPr lang="en-US" sz="1700" dirty="0" smtClean="0"/>
              <a:t>, @</a:t>
            </a:r>
            <a:r>
              <a:rPr lang="en-US" sz="1700" dirty="0" err="1" smtClean="0"/>
              <a:t>User:FirstName</a:t>
            </a:r>
            <a:r>
              <a:rPr lang="en-US" sz="1700" dirty="0" smtClean="0"/>
              <a:t>, @</a:t>
            </a:r>
            <a:r>
              <a:rPr lang="en-US" sz="1700" dirty="0" err="1" smtClean="0"/>
              <a:t>User:LastName</a:t>
            </a:r>
            <a:r>
              <a:rPr lang="en-US" sz="1700" dirty="0" smtClean="0"/>
              <a:t> and @User::@</a:t>
            </a:r>
            <a:r>
              <a:rPr lang="en-US" sz="1700" dirty="0" err="1" smtClean="0"/>
              <a:t>Post:Title</a:t>
            </a:r>
            <a:r>
              <a:rPr lang="en-US" sz="1700" dirty="0" smtClean="0"/>
              <a:t>.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280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Działanie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generatora: wynik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13</a:t>
            </a:fld>
            <a:endParaRPr lang="pl-PL"/>
          </a:p>
        </p:txBody>
      </p:sp>
      <p:pic>
        <p:nvPicPr>
          <p:cNvPr id="2050" name="Picture 2" descr="D:\Studia magisterskie\MasterThesis\thesis\presentation\ev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340768"/>
            <a:ext cx="6450013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Studia magisterskie\MasterThesis\thesis\presentation\view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269" y="3284984"/>
            <a:ext cx="5754687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755576" y="314096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0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Działanie generatora: wynik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14</a:t>
            </a:fld>
            <a:endParaRPr lang="pl-PL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93279"/>
            <a:ext cx="5392748" cy="4916041"/>
          </a:xfrm>
          <a:prstGeom prst="rect">
            <a:avLst/>
          </a:prstGeom>
        </p:spPr>
      </p:pic>
      <p:pic>
        <p:nvPicPr>
          <p:cNvPr id="1026" name="Picture 2" descr="D:\Studia magisterskie\MasterThesis\thesis\presentation\sample_app_2_rotat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275" y="1918924"/>
            <a:ext cx="3025149" cy="355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lus 6"/>
          <p:cNvSpPr/>
          <p:nvPr/>
        </p:nvSpPr>
        <p:spPr>
          <a:xfrm>
            <a:off x="2145432" y="2323240"/>
            <a:ext cx="554360" cy="554360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lus 14"/>
          <p:cNvSpPr/>
          <p:nvPr/>
        </p:nvSpPr>
        <p:spPr>
          <a:xfrm>
            <a:off x="2140530" y="3063502"/>
            <a:ext cx="554360" cy="554360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lus 15"/>
          <p:cNvSpPr/>
          <p:nvPr/>
        </p:nvSpPr>
        <p:spPr>
          <a:xfrm>
            <a:off x="5821288" y="2302314"/>
            <a:ext cx="504056" cy="503278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lus 16"/>
          <p:cNvSpPr/>
          <p:nvPr/>
        </p:nvSpPr>
        <p:spPr>
          <a:xfrm>
            <a:off x="5821288" y="3699342"/>
            <a:ext cx="504056" cy="504056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lus 17"/>
          <p:cNvSpPr/>
          <p:nvPr/>
        </p:nvSpPr>
        <p:spPr>
          <a:xfrm>
            <a:off x="5813513" y="4869214"/>
            <a:ext cx="482352" cy="482352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lus 18"/>
          <p:cNvSpPr/>
          <p:nvPr/>
        </p:nvSpPr>
        <p:spPr>
          <a:xfrm>
            <a:off x="2777204" y="4339464"/>
            <a:ext cx="554360" cy="554360"/>
          </a:xfrm>
          <a:prstGeom prst="mathPlus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lus 20"/>
          <p:cNvSpPr/>
          <p:nvPr/>
        </p:nvSpPr>
        <p:spPr>
          <a:xfrm>
            <a:off x="2777204" y="5635608"/>
            <a:ext cx="554360" cy="554360"/>
          </a:xfrm>
          <a:prstGeom prst="mathPlus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762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Podsumowanie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Rozwiązaniem problemu rozłącznych modeli dziedziny w CQRS jest generowanie tych modeli na podstawie pojedynczego opisu dziedziny.</a:t>
            </a:r>
          </a:p>
          <a:p>
            <a:r>
              <a:rPr lang="pl-PL" sz="2400" dirty="0" smtClean="0"/>
              <a:t>Język DSL umożliwia zaangażowanie osób niebędących programistami w proces tworzenia systemu.</a:t>
            </a:r>
          </a:p>
          <a:p>
            <a:r>
              <a:rPr lang="pl-PL" sz="2400" dirty="0" smtClean="0"/>
              <a:t>Opracowany </a:t>
            </a:r>
            <a:r>
              <a:rPr lang="pl-PL" sz="2400" smtClean="0"/>
              <a:t>generator generuje znaczną część artefaktów systemu.</a:t>
            </a:r>
            <a:endParaRPr lang="pl-PL" sz="2400" dirty="0" smtClean="0"/>
          </a:p>
          <a:p>
            <a:r>
              <a:rPr lang="pl-PL" sz="2400" dirty="0" smtClean="0"/>
              <a:t>Stworzenie generatora potrafiącego wygenerować aplikacje każdego rodzaju wydaje się być niemożliwe – jednak opracowany generator można łatwo dostosować do potrzeb docelowej aplikacji.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790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416" y="2420888"/>
            <a:ext cx="6611888" cy="1143000"/>
          </a:xfrm>
        </p:spPr>
        <p:txBody>
          <a:bodyPr/>
          <a:lstStyle/>
          <a:p>
            <a:r>
              <a:rPr lang="pl-PL" sz="6000" dirty="0" smtClean="0"/>
              <a:t>Dziękuję za </a:t>
            </a:r>
            <a:r>
              <a:rPr lang="pl-PL" sz="6000" dirty="0"/>
              <a:t>uwagę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118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Architektura CQRS</a:t>
            </a:r>
          </a:p>
          <a:p>
            <a:r>
              <a:rPr lang="pl-PL" sz="2800" dirty="0" smtClean="0"/>
              <a:t>Problem</a:t>
            </a:r>
          </a:p>
          <a:p>
            <a:r>
              <a:rPr lang="pl-PL" sz="2800" dirty="0" smtClean="0"/>
              <a:t>Zaproponowane rozwiązanie</a:t>
            </a:r>
          </a:p>
          <a:p>
            <a:r>
              <a:rPr lang="pl-PL" sz="2800" dirty="0" smtClean="0"/>
              <a:t>Działanie generatora</a:t>
            </a:r>
          </a:p>
          <a:p>
            <a:r>
              <a:rPr lang="pl-PL" sz="2800" dirty="0" smtClean="0"/>
              <a:t>Podsumowanie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119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Architektura CQRS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CQRS = Command Query Responsibility Segregation.</a:t>
            </a:r>
            <a:endParaRPr lang="pl-PL" dirty="0" smtClean="0"/>
          </a:p>
          <a:p>
            <a:r>
              <a:rPr lang="pl-PL" sz="2400" dirty="0"/>
              <a:t>Zakłada </a:t>
            </a:r>
            <a:r>
              <a:rPr lang="pl-PL" sz="2400" dirty="0" smtClean="0"/>
              <a:t>podział </a:t>
            </a:r>
            <a:r>
              <a:rPr lang="pl-PL" sz="2400" dirty="0"/>
              <a:t>wszystkich </a:t>
            </a:r>
            <a:r>
              <a:rPr lang="pl-PL" sz="2400" dirty="0" smtClean="0"/>
              <a:t>działań </a:t>
            </a:r>
            <a:r>
              <a:rPr lang="pl-PL" sz="2400" dirty="0"/>
              <a:t>w aplikacji na dwa rodzaje</a:t>
            </a:r>
            <a:r>
              <a:rPr lang="pl-PL" sz="2400" dirty="0" smtClean="0"/>
              <a:t>:</a:t>
            </a:r>
          </a:p>
          <a:p>
            <a:pPr lvl="1"/>
            <a:r>
              <a:rPr lang="pl-PL" dirty="0"/>
              <a:t>zapytanie </a:t>
            </a:r>
            <a:r>
              <a:rPr lang="pl-PL" dirty="0" smtClean="0"/>
              <a:t>(</a:t>
            </a:r>
            <a:r>
              <a:rPr lang="pl-PL" i="1" dirty="0" smtClean="0"/>
              <a:t>query</a:t>
            </a:r>
            <a:r>
              <a:rPr lang="pl-PL" dirty="0"/>
              <a:t>) - działanie </a:t>
            </a:r>
            <a:r>
              <a:rPr lang="pl-PL" dirty="0" smtClean="0"/>
              <a:t>wiążące się </a:t>
            </a:r>
            <a:r>
              <a:rPr lang="pl-PL" dirty="0"/>
              <a:t>z odczytaniem danych z bazy danych (lub innego </a:t>
            </a:r>
            <a:r>
              <a:rPr lang="pl-PL" dirty="0" smtClean="0"/>
              <a:t>zródła);</a:t>
            </a:r>
          </a:p>
          <a:p>
            <a:pPr lvl="1"/>
            <a:r>
              <a:rPr lang="pl-PL" dirty="0"/>
              <a:t>komenda </a:t>
            </a:r>
            <a:r>
              <a:rPr lang="pl-PL" dirty="0" smtClean="0"/>
              <a:t>(</a:t>
            </a:r>
            <a:r>
              <a:rPr lang="pl-PL" i="1" dirty="0" smtClean="0"/>
              <a:t>command</a:t>
            </a:r>
            <a:r>
              <a:rPr lang="pl-PL" dirty="0"/>
              <a:t>) - działanie </a:t>
            </a:r>
            <a:r>
              <a:rPr lang="pl-PL" dirty="0" smtClean="0"/>
              <a:t>wiążące się </a:t>
            </a:r>
            <a:r>
              <a:rPr lang="pl-PL" dirty="0"/>
              <a:t>z </a:t>
            </a:r>
            <a:r>
              <a:rPr lang="pl-PL" dirty="0" smtClean="0"/>
              <a:t>modyfikacją </a:t>
            </a:r>
            <a:r>
              <a:rPr lang="pl-PL" dirty="0"/>
              <a:t>danych</a:t>
            </a:r>
            <a:r>
              <a:rPr lang="pl-PL" dirty="0" smtClean="0"/>
              <a:t>.</a:t>
            </a:r>
          </a:p>
          <a:p>
            <a:r>
              <a:rPr lang="pl-PL" dirty="0"/>
              <a:t>Działania te </a:t>
            </a:r>
            <a:r>
              <a:rPr lang="pl-PL" dirty="0" smtClean="0"/>
              <a:t>są rozłączne – działają na dwóch osobnych modelach </a:t>
            </a:r>
            <a:r>
              <a:rPr lang="pl-PL" dirty="0"/>
              <a:t>danych aplikacji</a:t>
            </a:r>
            <a:r>
              <a:rPr lang="pl-PL" dirty="0" smtClean="0"/>
              <a:t>:</a:t>
            </a:r>
          </a:p>
          <a:p>
            <a:pPr lvl="1"/>
            <a:r>
              <a:rPr lang="pl-PL" dirty="0"/>
              <a:t>model </a:t>
            </a:r>
            <a:r>
              <a:rPr lang="pl-PL" dirty="0" smtClean="0"/>
              <a:t>zapytań (</a:t>
            </a:r>
            <a:r>
              <a:rPr lang="pl-PL" i="1" dirty="0" smtClean="0"/>
              <a:t>Query Model</a:t>
            </a:r>
            <a:r>
              <a:rPr lang="pl-PL" dirty="0" smtClean="0"/>
              <a:t>) </a:t>
            </a:r>
            <a:r>
              <a:rPr lang="pl-PL" dirty="0"/>
              <a:t>- model przeznaczony do odczytu danych</a:t>
            </a:r>
            <a:r>
              <a:rPr lang="pl-PL" dirty="0" smtClean="0"/>
              <a:t>;</a:t>
            </a:r>
          </a:p>
          <a:p>
            <a:pPr lvl="1"/>
            <a:r>
              <a:rPr lang="pl-PL" dirty="0"/>
              <a:t>model komend </a:t>
            </a:r>
            <a:r>
              <a:rPr lang="pl-PL" dirty="0" smtClean="0"/>
              <a:t>(</a:t>
            </a:r>
            <a:r>
              <a:rPr lang="pl-PL" i="1" dirty="0" smtClean="0"/>
              <a:t>Command Model</a:t>
            </a:r>
            <a:r>
              <a:rPr lang="pl-PL" dirty="0" smtClean="0"/>
              <a:t>) </a:t>
            </a:r>
            <a:r>
              <a:rPr lang="pl-PL" dirty="0"/>
              <a:t>- model przeznaczony do modyfikacji danych.</a:t>
            </a:r>
            <a:endParaRPr lang="pl-PL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317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Architektura CQRS: działanie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4</a:t>
            </a:fld>
            <a:endParaRPr lang="pl-P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5" y="1313130"/>
            <a:ext cx="7056705" cy="514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Architektura CQRS: zalety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dirty="0"/>
              <a:t>S</a:t>
            </a:r>
            <a:r>
              <a:rPr lang="pl-PL" dirty="0" smtClean="0"/>
              <a:t>komplikowana </a:t>
            </a:r>
            <a:r>
              <a:rPr lang="pl-PL" dirty="0"/>
              <a:t>dziedzina aplikacji </a:t>
            </a:r>
            <a:r>
              <a:rPr lang="pl-PL" dirty="0" smtClean="0"/>
              <a:t>może być </a:t>
            </a:r>
            <a:r>
              <a:rPr lang="pl-PL" dirty="0"/>
              <a:t>podzielona na dwie prostsze dziedziny, co ułatwia jej </a:t>
            </a:r>
            <a:r>
              <a:rPr lang="pl-PL" dirty="0" smtClean="0"/>
              <a:t>zrozumienie.</a:t>
            </a:r>
          </a:p>
          <a:p>
            <a:r>
              <a:rPr lang="pl-PL" dirty="0" smtClean="0"/>
              <a:t>Zapytania </a:t>
            </a:r>
            <a:r>
              <a:rPr lang="pl-PL" dirty="0"/>
              <a:t>i komendy </a:t>
            </a:r>
            <a:r>
              <a:rPr lang="pl-PL" dirty="0" smtClean="0"/>
              <a:t>mogą być </a:t>
            </a:r>
            <a:r>
              <a:rPr lang="pl-PL" dirty="0"/>
              <a:t>wykonywane równolegle, co poprawia </a:t>
            </a:r>
            <a:r>
              <a:rPr lang="pl-PL" dirty="0" smtClean="0"/>
              <a:t>wydajność aplikacji</a:t>
            </a:r>
            <a:r>
              <a:rPr lang="pl-PL" dirty="0"/>
              <a:t>.</a:t>
            </a:r>
            <a:endParaRPr lang="pl-PL" dirty="0" smtClean="0"/>
          </a:p>
          <a:p>
            <a:r>
              <a:rPr lang="pl-PL" dirty="0" smtClean="0"/>
              <a:t>Zapytania są </a:t>
            </a:r>
            <a:r>
              <a:rPr lang="pl-PL" dirty="0"/>
              <a:t>wykonywane na specjalnie przygotowanych dla nich </a:t>
            </a:r>
            <a:r>
              <a:rPr lang="pl-PL" dirty="0" smtClean="0"/>
              <a:t>danych, </a:t>
            </a:r>
            <a:r>
              <a:rPr lang="pl-PL" dirty="0"/>
              <a:t>co ma bardzo pozytywny wpływ na </a:t>
            </a:r>
            <a:r>
              <a:rPr lang="pl-PL" dirty="0" smtClean="0"/>
              <a:t>wydajność.</a:t>
            </a:r>
          </a:p>
          <a:p>
            <a:r>
              <a:rPr lang="pl-PL" dirty="0" smtClean="0"/>
              <a:t>Architektura CQRS dobrze współgra </a:t>
            </a:r>
            <a:r>
              <a:rPr lang="pl-PL" dirty="0" smtClean="0"/>
              <a:t>z:</a:t>
            </a:r>
          </a:p>
          <a:p>
            <a:pPr lvl="1"/>
            <a:r>
              <a:rPr lang="pl-PL" dirty="0" smtClean="0"/>
              <a:t>wzorcem EventSourcing:</a:t>
            </a:r>
          </a:p>
          <a:p>
            <a:pPr lvl="2"/>
            <a:r>
              <a:rPr lang="pl-PL" dirty="0" smtClean="0"/>
              <a:t>śledzenie i zapisywanie wszystkich zdarzeń w systemie,</a:t>
            </a:r>
          </a:p>
          <a:p>
            <a:pPr lvl="2"/>
            <a:r>
              <a:rPr lang="pl-PL"/>
              <a:t>m</a:t>
            </a:r>
            <a:r>
              <a:rPr lang="pl-PL" smtClean="0"/>
              <a:t>ożliwość cofnięcia stanu systemu do dowolnego punktu w czasie;</a:t>
            </a:r>
            <a:endParaRPr lang="pl-PL" dirty="0" smtClean="0"/>
          </a:p>
          <a:p>
            <a:pPr lvl="1"/>
            <a:r>
              <a:rPr lang="pl-PL" dirty="0" smtClean="0"/>
              <a:t>bazami </a:t>
            </a:r>
            <a:r>
              <a:rPr lang="pl-PL" dirty="0" smtClean="0"/>
              <a:t>danych typu </a:t>
            </a:r>
            <a:r>
              <a:rPr lang="pl-PL" dirty="0" smtClean="0"/>
              <a:t>NoSQL (np. Cassandra):</a:t>
            </a:r>
            <a:endParaRPr lang="pl-PL" dirty="0" smtClean="0"/>
          </a:p>
          <a:p>
            <a:pPr lvl="2"/>
            <a:r>
              <a:rPr lang="pl-PL" dirty="0" smtClean="0"/>
              <a:t>szybki odczyt danych, p</a:t>
            </a:r>
            <a:r>
              <a:rPr lang="pl-PL" dirty="0" smtClean="0"/>
              <a:t>romowanie denormalizacji,</a:t>
            </a:r>
          </a:p>
          <a:p>
            <a:pPr lvl="2"/>
            <a:r>
              <a:rPr lang="pl-PL" dirty="0"/>
              <a:t>o</a:t>
            </a:r>
            <a:r>
              <a:rPr lang="pl-PL" dirty="0" smtClean="0"/>
              <a:t>dporność na błędy,</a:t>
            </a:r>
            <a:r>
              <a:rPr lang="pl-PL" dirty="0"/>
              <a:t> </a:t>
            </a:r>
            <a:r>
              <a:rPr lang="pl-PL" dirty="0" smtClean="0"/>
              <a:t>d</a:t>
            </a:r>
            <a:r>
              <a:rPr lang="pl-PL" dirty="0" smtClean="0"/>
              <a:t>uża wydajność dla dużych ilości danych.</a:t>
            </a:r>
            <a:endParaRPr lang="pl-PL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103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Architektura CQRS: wady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b="1" dirty="0"/>
              <a:t>Aby każde zapytanie mogło być obsłużone jak najszybciej, model zapytań musi być w dużym stopniu zdenormalizowany</a:t>
            </a:r>
            <a:r>
              <a:rPr lang="pl-PL" b="1" dirty="0" smtClean="0"/>
              <a:t>.</a:t>
            </a:r>
          </a:p>
          <a:p>
            <a:r>
              <a:rPr lang="pl-PL" b="1" dirty="0" smtClean="0"/>
              <a:t>Zarządzanie dwoma modelami tej samej dziedziny może sprawiać problemy.</a:t>
            </a:r>
          </a:p>
          <a:p>
            <a:r>
              <a:rPr lang="pl-PL" b="1" dirty="0" smtClean="0"/>
              <a:t>Jako że oba modele reprezentują tą samą dziezdzinę, w systemie pojawia się duplikacja.</a:t>
            </a:r>
          </a:p>
          <a:p>
            <a:r>
              <a:rPr lang="pl-PL" dirty="0" smtClean="0"/>
              <a:t>Synchronizacja </a:t>
            </a:r>
            <a:r>
              <a:rPr lang="pl-PL" dirty="0"/>
              <a:t>obu modeli może być kłopotliwa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464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dirty="0"/>
              <a:t>Aby każde zapytanie mogło być obsłużone jak najszybciej, model zapytań musi być w dużym stopniu zdenormalizowany</a:t>
            </a:r>
            <a:r>
              <a:rPr lang="pl-PL" dirty="0" smtClean="0"/>
              <a:t>.</a:t>
            </a:r>
          </a:p>
          <a:p>
            <a:r>
              <a:rPr lang="pl-PL" dirty="0" smtClean="0"/>
              <a:t>Zarządzanie dwoma modelami tej samej dziedziny może sprawiać problemy.</a:t>
            </a:r>
          </a:p>
          <a:p>
            <a:r>
              <a:rPr lang="pl-PL" dirty="0"/>
              <a:t>Jako że oba modele reprezentują tą samą </a:t>
            </a:r>
            <a:r>
              <a:rPr lang="pl-PL" dirty="0" smtClean="0"/>
              <a:t>dziedzinę</a:t>
            </a:r>
            <a:r>
              <a:rPr lang="pl-PL" dirty="0"/>
              <a:t>, w systemie pojawia się duplikacja</a:t>
            </a:r>
            <a:r>
              <a:rPr lang="pl-PL" dirty="0" smtClean="0"/>
              <a:t>.</a:t>
            </a:r>
          </a:p>
          <a:p>
            <a:pPr marL="114300" indent="0">
              <a:buNone/>
            </a:pPr>
            <a:endParaRPr lang="pl-PL" dirty="0" smtClean="0"/>
          </a:p>
          <a:p>
            <a:r>
              <a:rPr lang="pl-PL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Jak zarządzać dwoma modelami tej samej dziedziny?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946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Zaproponowane rozwiązanie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Koncepcja: zapisywanie </a:t>
            </a:r>
            <a:r>
              <a:rPr lang="pl-PL" sz="2400" dirty="0" smtClean="0"/>
              <a:t>dziedziny systemu w postaci pojedynczego </a:t>
            </a:r>
            <a:r>
              <a:rPr lang="pl-PL" sz="2400" dirty="0" smtClean="0"/>
              <a:t>opisu, który będzie zawierał informacje na temat obu modeli.</a:t>
            </a:r>
          </a:p>
          <a:p>
            <a:r>
              <a:rPr lang="pl-PL" sz="2400" dirty="0" smtClean="0"/>
              <a:t>Implementacja: </a:t>
            </a:r>
            <a:r>
              <a:rPr lang="pl-PL" sz="2400" dirty="0"/>
              <a:t>s</a:t>
            </a:r>
            <a:r>
              <a:rPr lang="pl-PL" sz="2400" dirty="0" smtClean="0"/>
              <a:t>tworzenie generatora, który na podstawie opisu wygeneruje kod implementujący oba modele.</a:t>
            </a:r>
          </a:p>
          <a:p>
            <a:r>
              <a:rPr lang="pl-PL" sz="2400" dirty="0" smtClean="0"/>
              <a:t>Wymagania</a:t>
            </a:r>
            <a:r>
              <a:rPr lang="pl-PL" sz="2400" dirty="0" smtClean="0"/>
              <a:t>:</a:t>
            </a:r>
          </a:p>
          <a:p>
            <a:pPr lvl="1"/>
            <a:r>
              <a:rPr lang="pl-PL" dirty="0"/>
              <a:t>o</a:t>
            </a:r>
            <a:r>
              <a:rPr lang="pl-PL" dirty="0" smtClean="0"/>
              <a:t>pis dziedziny powinien być zrozumiały dla osób niebędących programistami;</a:t>
            </a:r>
          </a:p>
          <a:p>
            <a:pPr lvl="1"/>
            <a:r>
              <a:rPr lang="pl-PL" dirty="0" smtClean="0"/>
              <a:t>generator powinien generować jak najwięcej artefaktów systemu związanych z jego dziedziną;</a:t>
            </a:r>
          </a:p>
          <a:p>
            <a:pPr lvl="1"/>
            <a:r>
              <a:rPr lang="pl-PL" dirty="0"/>
              <a:t>g</a:t>
            </a:r>
            <a:r>
              <a:rPr lang="pl-PL" dirty="0" smtClean="0"/>
              <a:t>enerator powinien być elastyczny, tak aby mógł wygenerować różne rodzaje aplikacji.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29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Działanie generatora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pl-PL" sz="2400" dirty="0"/>
              <a:t>Wczytanie </a:t>
            </a:r>
            <a:r>
              <a:rPr lang="pl-PL" sz="2400" dirty="0" smtClean="0"/>
              <a:t>opisu </a:t>
            </a:r>
            <a:r>
              <a:rPr lang="pl-PL" sz="2400" dirty="0"/>
              <a:t>dziedziny </a:t>
            </a:r>
            <a:r>
              <a:rPr lang="pl-PL" sz="2400" dirty="0" smtClean="0"/>
              <a:t>aplikacji.</a:t>
            </a:r>
          </a:p>
          <a:p>
            <a:pPr marL="571500" indent="-457200">
              <a:buFont typeface="+mj-lt"/>
              <a:buAutoNum type="arabicPeriod"/>
            </a:pPr>
            <a:r>
              <a:rPr lang="pl-PL" sz="2400" dirty="0"/>
              <a:t>Zdeserializowanie </a:t>
            </a:r>
            <a:r>
              <a:rPr lang="pl-PL" sz="2400" dirty="0" smtClean="0"/>
              <a:t>opisu </a:t>
            </a:r>
            <a:r>
              <a:rPr lang="pl-PL" sz="2400" dirty="0"/>
              <a:t>dziedziny </a:t>
            </a:r>
            <a:r>
              <a:rPr lang="pl-PL" sz="2400" dirty="0" smtClean="0"/>
              <a:t>aplikacji.</a:t>
            </a:r>
          </a:p>
          <a:p>
            <a:pPr marL="571500" indent="-457200">
              <a:buFont typeface="+mj-lt"/>
              <a:buAutoNum type="arabicPeriod"/>
            </a:pPr>
            <a:r>
              <a:rPr lang="pl-PL" dirty="0" smtClean="0"/>
              <a:t>Wyodrębnienie </a:t>
            </a:r>
            <a:r>
              <a:rPr lang="pl-PL" dirty="0"/>
              <a:t>jednostek </a:t>
            </a:r>
            <a:r>
              <a:rPr lang="pl-PL" dirty="0" smtClean="0"/>
              <a:t>generacji.</a:t>
            </a:r>
          </a:p>
          <a:p>
            <a:pPr marL="571500" indent="-457200">
              <a:buFont typeface="+mj-lt"/>
              <a:buAutoNum type="arabicPeriod"/>
            </a:pPr>
            <a:r>
              <a:rPr lang="pl-PL" dirty="0"/>
              <a:t>Uzycie </a:t>
            </a:r>
            <a:r>
              <a:rPr lang="pl-PL" dirty="0" smtClean="0"/>
              <a:t>szablonów generacji </a:t>
            </a:r>
            <a:r>
              <a:rPr lang="pl-PL" dirty="0"/>
              <a:t>do wygenerowania </a:t>
            </a:r>
            <a:r>
              <a:rPr lang="pl-PL" dirty="0" smtClean="0"/>
              <a:t>artefaktów systemu.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666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2272</TotalTime>
  <Words>793</Words>
  <Application>Microsoft Office PowerPoint</Application>
  <PresentationFormat>On-screen Show (4:3)</PresentationFormat>
  <Paragraphs>120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Adjacency</vt:lpstr>
      <vt:lpstr>Wsparcie projektowania i implementacji aplikacji opartych o architekturę CQRS</vt:lpstr>
      <vt:lpstr>Agenda</vt:lpstr>
      <vt:lpstr>Architektura CQRS</vt:lpstr>
      <vt:lpstr>Architektura CQRS: działanie</vt:lpstr>
      <vt:lpstr>Architektura CQRS: zalety</vt:lpstr>
      <vt:lpstr>Architektura CQRS: wady</vt:lpstr>
      <vt:lpstr>Problem</vt:lpstr>
      <vt:lpstr>Zaproponowane rozwiązanie</vt:lpstr>
      <vt:lpstr>Działanie generatora</vt:lpstr>
      <vt:lpstr>Działanie generatora: przykład</vt:lpstr>
      <vt:lpstr>Działanie generatora: przykład</vt:lpstr>
      <vt:lpstr>Działanie generatora: opis dziedziny</vt:lpstr>
      <vt:lpstr>Działanie generatora: wynik</vt:lpstr>
      <vt:lpstr>Działanie generatora: wynik</vt:lpstr>
      <vt:lpstr>Podsumowanie</vt:lpstr>
      <vt:lpstr>Dziękuję za uwagę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manisero</dc:creator>
  <cp:lastModifiedBy>manisero</cp:lastModifiedBy>
  <cp:revision>489</cp:revision>
  <dcterms:created xsi:type="dcterms:W3CDTF">2012-11-20T21:40:48Z</dcterms:created>
  <dcterms:modified xsi:type="dcterms:W3CDTF">2015-03-18T19:04:59Z</dcterms:modified>
</cp:coreProperties>
</file>