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378" autoAdjust="0"/>
    <p:restoredTop sz="94660"/>
  </p:normalViewPr>
  <p:slideViewPr>
    <p:cSldViewPr>
      <p:cViewPr>
        <p:scale>
          <a:sx n="90" d="100"/>
          <a:sy n="90" d="100"/>
        </p:scale>
        <p:origin x="-128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CE136-6A4F-405F-994D-6EF40211894C}" type="datetimeFigureOut">
              <a:rPr lang="pl-PL" smtClean="0"/>
              <a:t>2014-03-29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E47E7-236D-43E8-9B90-A1B4D7F504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4865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0E86-4703-4BE0-8746-EF785255E7FC}" type="datetime1">
              <a:rPr lang="pl-PL" smtClean="0"/>
              <a:t>2014-03-29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2551-AC8F-4D84-9AF6-6FAF0143D727}" type="datetime1">
              <a:rPr lang="pl-PL" smtClean="0"/>
              <a:t>2014-03-29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85A8-7667-4AED-B2E3-A07F02547DC6}" type="datetime1">
              <a:rPr lang="pl-PL" smtClean="0"/>
              <a:t>2014-03-29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445B-7127-4045-9D90-2FA1820EC1C9}" type="datetime1">
              <a:rPr lang="pl-PL" smtClean="0"/>
              <a:t>2014-03-29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4BA1-1549-48FB-A024-502A77743CD9}" type="datetime1">
              <a:rPr lang="pl-PL" smtClean="0"/>
              <a:t>2014-03-29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25BA-D850-434F-90F2-272DC173A689}" type="datetime1">
              <a:rPr lang="pl-PL" smtClean="0"/>
              <a:t>2014-03-29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E9DA-1B31-4E5A-9037-6FE74511B4D2}" type="datetime1">
              <a:rPr lang="pl-PL" smtClean="0"/>
              <a:t>2014-03-29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1AA5-8716-4F35-BD40-993A968698AF}" type="datetime1">
              <a:rPr lang="pl-PL" smtClean="0"/>
              <a:t>2014-03-29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7963-0B35-499A-80C1-9BFD1AD47ABF}" type="datetime1">
              <a:rPr lang="pl-PL" smtClean="0"/>
              <a:t>2014-03-29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7FD-273C-44A8-836C-18633B9C26B3}" type="datetime1">
              <a:rPr lang="pl-PL" smtClean="0"/>
              <a:t>2014-03-29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8BE8-61CD-486F-8091-DC8EEF611B81}" type="datetime1">
              <a:rPr lang="pl-PL" smtClean="0"/>
              <a:t>2014-03-29</a:t>
            </a:fld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91E9760-4846-43BB-B263-7C81473181BF}" type="datetime1">
              <a:rPr lang="pl-PL" smtClean="0"/>
              <a:t>2014-03-29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6696744" cy="1141983"/>
          </a:xfrm>
        </p:spPr>
        <p:txBody>
          <a:bodyPr/>
          <a:lstStyle/>
          <a:p>
            <a:r>
              <a:rPr lang="pl-PL" sz="4400" dirty="0" smtClean="0">
                <a:solidFill>
                  <a:schemeClr val="tx1"/>
                </a:solidFill>
              </a:rPr>
              <a:t>Projekt z przedmiotu AIS</a:t>
            </a:r>
            <a:endParaRPr lang="pl-PL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988840"/>
            <a:ext cx="6461760" cy="2016224"/>
          </a:xfrm>
        </p:spPr>
        <p:txBody>
          <a:bodyPr>
            <a:noAutofit/>
          </a:bodyPr>
          <a:lstStyle/>
          <a:p>
            <a:pPr algn="ctr"/>
            <a:r>
              <a:rPr lang="pl-PL" sz="4000" dirty="0">
                <a:solidFill>
                  <a:schemeClr val="tx1"/>
                </a:solidFill>
              </a:rPr>
              <a:t>Naziemna stacja kontroli dla bezzałogowego samolotu Phoenix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293096"/>
            <a:ext cx="33402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/>
              <a:t>Zespół:</a:t>
            </a:r>
          </a:p>
          <a:p>
            <a:pPr marL="285750" indent="-285750">
              <a:buFontTx/>
              <a:buChar char="-"/>
            </a:pPr>
            <a:r>
              <a:rPr lang="pl-PL" sz="2400" dirty="0" smtClean="0"/>
              <a:t>Aniserowicz Michał</a:t>
            </a:r>
          </a:p>
          <a:p>
            <a:pPr marL="285750" indent="-285750">
              <a:buFontTx/>
              <a:buChar char="-"/>
            </a:pPr>
            <a:r>
              <a:rPr lang="pl-PL" sz="2400" dirty="0" smtClean="0"/>
              <a:t>Modrzejewski Mateusz</a:t>
            </a:r>
          </a:p>
          <a:p>
            <a:pPr marL="285750" indent="-285750">
              <a:buFontTx/>
              <a:buChar char="-"/>
            </a:pPr>
            <a:r>
              <a:rPr lang="pl-PL" sz="2400" dirty="0" smtClean="0"/>
              <a:t>Rosiewicz Mateusz</a:t>
            </a:r>
          </a:p>
          <a:p>
            <a:pPr marL="285750" indent="-285750">
              <a:buFontTx/>
              <a:buChar char="-"/>
            </a:pPr>
            <a:r>
              <a:rPr lang="pl-PL" sz="2400" dirty="0" smtClean="0"/>
              <a:t>Turek Jakub</a:t>
            </a:r>
            <a:endParaRPr lang="pl-PL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1570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4+1 Views: </a:t>
            </a:r>
            <a:r>
              <a:rPr lang="pl-PL" dirty="0" smtClean="0"/>
              <a:t>Physical </a:t>
            </a:r>
            <a:r>
              <a:rPr lang="pl-PL" dirty="0"/>
              <a:t>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10</a:t>
            </a:fld>
            <a:endParaRPr lang="pl-P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3"/>
            <a:ext cx="7462781" cy="501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2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Wzorce architektoniczne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Dwóch brokerów w procesie zlecania misji:</a:t>
            </a:r>
          </a:p>
          <a:p>
            <a:pPr lvl="1"/>
            <a:r>
              <a:rPr lang="pl-PL" dirty="0" smtClean="0"/>
              <a:t>Pierwszy broker: operator </a:t>
            </a:r>
          </a:p>
          <a:p>
            <a:pPr lvl="1"/>
            <a:r>
              <a:rPr lang="pl-PL" dirty="0" smtClean="0"/>
              <a:t>Drugi broker: stacja kontroli</a:t>
            </a:r>
          </a:p>
          <a:p>
            <a:r>
              <a:rPr lang="pl-PL" dirty="0" smtClean="0"/>
              <a:t>Architektura publikuj-i-zarejestruj-się – użytkownik publikuje misję samolotu i rejestruje się jako odbiorca związanych z nią danych</a:t>
            </a:r>
          </a:p>
          <a:p>
            <a:r>
              <a:rPr lang="pl-PL" dirty="0" smtClean="0"/>
              <a:t>Serwer centralny pełni rolę magistrali</a:t>
            </a:r>
          </a:p>
          <a:p>
            <a:r>
              <a:rPr lang="pl-PL" dirty="0" smtClean="0"/>
              <a:t>Implementacja komunikacji moduł kliencki – moduł operatora/samolot realizuje architekturę klient – serwer</a:t>
            </a:r>
          </a:p>
          <a:p>
            <a:r>
              <a:rPr lang="pl-PL" dirty="0" smtClean="0"/>
              <a:t>Realizacja wzorca MVC</a:t>
            </a:r>
          </a:p>
          <a:p>
            <a:pPr lvl="1"/>
            <a:r>
              <a:rPr lang="pl-PL" dirty="0" smtClean="0"/>
              <a:t>Modelem jest lokalna baza danych danych stacji</a:t>
            </a:r>
          </a:p>
          <a:p>
            <a:pPr lvl="1"/>
            <a:r>
              <a:rPr lang="pl-PL" dirty="0"/>
              <a:t>Stacja kontrola udostępnia użytkownikowi widok danych misji – jest zatem </a:t>
            </a:r>
            <a:r>
              <a:rPr lang="pl-PL" dirty="0" smtClean="0"/>
              <a:t>kontrolerem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7875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Taktyki dostępności (I)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7620000" cy="5069160"/>
          </a:xfrm>
        </p:spPr>
        <p:txBody>
          <a:bodyPr/>
          <a:lstStyle/>
          <a:p>
            <a:r>
              <a:rPr lang="pl-PL" dirty="0" smtClean="0"/>
              <a:t>Ping/echo:</a:t>
            </a:r>
          </a:p>
          <a:p>
            <a:pPr lvl="1"/>
            <a:r>
              <a:rPr lang="pl-PL" dirty="0" smtClean="0"/>
              <a:t>Odpytywanie samolotu przez stację kontrolną co minutę. </a:t>
            </a:r>
          </a:p>
          <a:p>
            <a:pPr lvl="1"/>
            <a:r>
              <a:rPr lang="pl-PL" dirty="0" smtClean="0"/>
              <a:t>W przypadku braku odpowiedzi po 30 sekundach następuje powtórne odpytanie. </a:t>
            </a:r>
          </a:p>
          <a:p>
            <a:pPr lvl="1"/>
            <a:r>
              <a:rPr lang="pl-PL" dirty="0" smtClean="0"/>
              <a:t>Kolejny brak odpowiedzi skutkuje podniesieniem alarmu.</a:t>
            </a:r>
          </a:p>
          <a:p>
            <a:r>
              <a:rPr lang="pl-PL" dirty="0" smtClean="0"/>
              <a:t>Self-test: </a:t>
            </a:r>
          </a:p>
          <a:p>
            <a:pPr lvl="1"/>
            <a:r>
              <a:rPr lang="pl-PL" dirty="0" smtClean="0"/>
              <a:t>Odpytywanie samolotu przez stację kontrolną co pół godziny.</a:t>
            </a:r>
          </a:p>
          <a:p>
            <a:pPr lvl="1"/>
            <a:r>
              <a:rPr lang="pl-PL" dirty="0" smtClean="0"/>
              <a:t>Stacja kontrolna odpytuje samolot o bieżącą pozycję i stan urządzeń pokładowych.</a:t>
            </a:r>
            <a:endParaRPr lang="pl-PL" dirty="0"/>
          </a:p>
          <a:p>
            <a:pPr lvl="1"/>
            <a:r>
              <a:rPr lang="pl-PL" dirty="0" smtClean="0"/>
              <a:t>Alarm podnoszony jest w przypadku:</a:t>
            </a:r>
          </a:p>
          <a:p>
            <a:pPr lvl="2"/>
            <a:r>
              <a:rPr lang="pl-PL" dirty="0" smtClean="0"/>
              <a:t>Braku odpowiedzi.</a:t>
            </a:r>
          </a:p>
          <a:p>
            <a:pPr lvl="2"/>
            <a:r>
              <a:rPr lang="pl-PL" dirty="0" smtClean="0"/>
              <a:t>Znaczącej zmiany pozycji samolotu (prawdopodobna awaria GPS).</a:t>
            </a:r>
          </a:p>
          <a:p>
            <a:pPr lvl="2"/>
            <a:r>
              <a:rPr lang="pl-PL" dirty="0" smtClean="0"/>
              <a:t>Niezgodności pozycji z założeniami misji.</a:t>
            </a:r>
          </a:p>
          <a:p>
            <a:pPr lvl="2"/>
            <a:r>
              <a:rPr lang="pl-PL" dirty="0" smtClean="0"/>
              <a:t>Komunikatu o błędnym działaniu urządzeń pokładowych.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355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Taktyki dostępności (II)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Redundancja serwerów aplikacji webowej celem wyeliminowania sytuacji, w której potencjalny klient nie może zgłosić misji.</a:t>
            </a:r>
          </a:p>
          <a:p>
            <a:r>
              <a:rPr lang="pl-PL" dirty="0" smtClean="0"/>
              <a:t>Codzienne kopie zapasowe wszystkich baz danych przechowywane przez miesiąc czasu.</a:t>
            </a:r>
          </a:p>
          <a:p>
            <a:r>
              <a:rPr lang="pl-PL" dirty="0" smtClean="0"/>
              <a:t>Redundancja danych w modułach operatora i stacji kontrolnej – przykładowo wykorzystanie macierzy RAID.</a:t>
            </a:r>
          </a:p>
          <a:p>
            <a:r>
              <a:rPr lang="pl-PL" dirty="0" smtClean="0"/>
              <a:t>Zapobieganie awariom: jeśli podniesiony zostanie alarm dla samolotu, samolot ten przestaje być dostępny dla klientów (removal from service).</a:t>
            </a:r>
            <a:endParaRPr lang="pl-PL" dirty="0"/>
          </a:p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667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taktyki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400600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Interoperacyjność:</a:t>
            </a:r>
          </a:p>
          <a:p>
            <a:pPr lvl="1"/>
            <a:r>
              <a:rPr lang="pl-PL" dirty="0" smtClean="0"/>
              <a:t>Service discovery - samoloty samodzielnie zgłaszają się do stacji kontroli;</a:t>
            </a:r>
          </a:p>
          <a:p>
            <a:r>
              <a:rPr lang="pl-PL" dirty="0" smtClean="0"/>
              <a:t>Modyfikowalność:</a:t>
            </a:r>
          </a:p>
          <a:p>
            <a:pPr lvl="1"/>
            <a:r>
              <a:rPr lang="pl-PL" dirty="0" smtClean="0"/>
              <a:t>Coupling reduction: </a:t>
            </a:r>
          </a:p>
          <a:p>
            <a:pPr lvl="2"/>
            <a:r>
              <a:rPr lang="pl-PL" dirty="0" smtClean="0"/>
              <a:t>serwer stacji nie musi wiedzieć ilu jest klientów systemu,</a:t>
            </a:r>
          </a:p>
          <a:p>
            <a:pPr lvl="2"/>
            <a:r>
              <a:rPr lang="pl-PL" dirty="0"/>
              <a:t>s</a:t>
            </a:r>
            <a:r>
              <a:rPr lang="pl-PL" dirty="0" smtClean="0"/>
              <a:t>amolot nie musi wiedzieć o istnieniu klientów i serwera centralnego</a:t>
            </a:r>
          </a:p>
          <a:p>
            <a:pPr lvl="1"/>
            <a:r>
              <a:rPr lang="pl-PL" dirty="0" smtClean="0"/>
              <a:t>Komunikacja przez pośrednika:</a:t>
            </a:r>
          </a:p>
          <a:p>
            <a:pPr lvl="2"/>
            <a:r>
              <a:rPr lang="pl-PL" dirty="0"/>
              <a:t>w</a:t>
            </a:r>
            <a:r>
              <a:rPr lang="pl-PL" dirty="0" smtClean="0"/>
              <a:t>szelka komunikacja z samolotem następuje za pośrednictwem stacji kontrolnej;</a:t>
            </a:r>
          </a:p>
          <a:p>
            <a:r>
              <a:rPr lang="pl-PL" dirty="0" smtClean="0"/>
              <a:t>Wydajność:</a:t>
            </a:r>
          </a:p>
          <a:p>
            <a:pPr lvl="1"/>
            <a:r>
              <a:rPr lang="pl-PL" dirty="0" smtClean="0"/>
              <a:t>Ograniczenie narzutów: samolot komunikuje się jedynie ze stacją kontrolną, co pozwala osiągnąć wydajne sterowanie jego lotem</a:t>
            </a:r>
          </a:p>
          <a:p>
            <a:pPr lvl="1"/>
            <a:r>
              <a:rPr lang="pl-PL" dirty="0" smtClean="0"/>
              <a:t>Zrównoleglenie obliczeń: zgłoszone misje mogą być rozpatrywane niezależnie</a:t>
            </a:r>
          </a:p>
          <a:p>
            <a:pPr lvl="1"/>
            <a:r>
              <a:rPr lang="pl-PL" dirty="0" smtClean="0"/>
              <a:t>Szeregowanie zadań: stacja kontrolna może wydajnie szeregować i przydzielać zlecone misje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7322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Decyzcje architektoniczne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Stacja kontroli l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087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Spis treści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Treść zadania</a:t>
            </a:r>
          </a:p>
          <a:p>
            <a:r>
              <a:rPr lang="pl-PL" dirty="0" smtClean="0"/>
              <a:t>Założenia</a:t>
            </a:r>
          </a:p>
          <a:p>
            <a:r>
              <a:rPr lang="pl-PL" dirty="0" smtClean="0"/>
              <a:t>Interesariusze</a:t>
            </a:r>
          </a:p>
          <a:p>
            <a:r>
              <a:rPr lang="pl-PL" dirty="0" smtClean="0"/>
              <a:t>Model 4+1 Views</a:t>
            </a:r>
          </a:p>
          <a:p>
            <a:r>
              <a:rPr lang="pl-PL" dirty="0" smtClean="0"/>
              <a:t>Kluczowe wzorce i taktyki architektoniczne</a:t>
            </a:r>
          </a:p>
          <a:p>
            <a:r>
              <a:rPr lang="pl-PL" dirty="0" smtClean="0"/>
              <a:t>Kluczowe </a:t>
            </a:r>
            <a:r>
              <a:rPr lang="pl-PL" dirty="0" smtClean="0"/>
              <a:t>decyzcje </a:t>
            </a:r>
            <a:r>
              <a:rPr lang="pl-PL" dirty="0" smtClean="0"/>
              <a:t>architektoniczne (model MAD </a:t>
            </a:r>
            <a:r>
              <a:rPr lang="pl-PL" dirty="0" smtClean="0"/>
              <a:t>2.0</a:t>
            </a:r>
            <a:r>
              <a:rPr lang="pl-PL" dirty="0"/>
              <a:t>)</a:t>
            </a:r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678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Treść zadania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Naziemna stacja kontroli dla bezzałogowego samolotu Phoenix (http://lotniczapolska.pl/Projekt-PHOENIX-%E2%80%93-Bezzalogowy-Samolot-Stratosferyczny,10869). Naziemna stacja ma za zadanie zarządzanie misjami samolotu, przesyłanie do samolotu punktów nawigacyjnych, zamawianie misji, odbieranie i zarządzanie danymi zebranymi przez samolot(w tym udostepnianie zamawiającym). Samolot posiada na pokładzie awionikę, dzięki której jest w stanie autonomicznie prowadzić lot. Pokładowa awionika nie jest przedmiotem projektu.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880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Firma Google zleciła Instytutowi Lotnictwa dostarczenie samolotu PHOENIX wraz z naziemną stacją kontroli</a:t>
            </a:r>
          </a:p>
          <a:p>
            <a:pPr lvl="1"/>
            <a:r>
              <a:rPr lang="pl-PL" dirty="0" smtClean="0"/>
              <a:t>Celem firmy Google jest wynajmowanie samolotu </a:t>
            </a:r>
            <a:r>
              <a:rPr lang="pl-PL" dirty="0"/>
              <a:t>podmiotom </a:t>
            </a:r>
            <a:r>
              <a:rPr lang="pl-PL" dirty="0" smtClean="0"/>
              <a:t>zewnętrznym</a:t>
            </a:r>
          </a:p>
          <a:p>
            <a:pPr lvl="1"/>
            <a:r>
              <a:rPr lang="pl-PL" dirty="0" smtClean="0"/>
              <a:t>Instytut Lotnictwa nie posiada obecnie naziemnej stacji kontroli</a:t>
            </a:r>
          </a:p>
          <a:p>
            <a:r>
              <a:rPr lang="pl-PL" dirty="0" smtClean="0"/>
              <a:t>Instytut Lotnictwa zlecił zespołowi zaprojektowanie architektury rzeczonej stacji</a:t>
            </a:r>
          </a:p>
          <a:p>
            <a:r>
              <a:rPr lang="pl-PL" dirty="0" smtClean="0"/>
              <a:t>Implementacją systemu, na zlecenie Instytutu, zajmie się firma Pegasus Avionicus</a:t>
            </a:r>
          </a:p>
          <a:p>
            <a:r>
              <a:rPr lang="pl-PL" dirty="0" smtClean="0"/>
              <a:t>Ze względu na złożoność technologii, wszelkie zgłoszenia podmiotów zewnętrznych rozpatruje i zatwierdza (bądź  odrzuca) operator wyznaczony przez firmę Google</a:t>
            </a:r>
          </a:p>
          <a:p>
            <a:r>
              <a:rPr lang="pl-PL" dirty="0" smtClean="0"/>
              <a:t>Pojedyncza stacja może obsługiwać wiele samolotów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819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Interesariusze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Klient: Instytut Lotnictwa</a:t>
            </a:r>
          </a:p>
          <a:p>
            <a:r>
              <a:rPr lang="pl-PL" dirty="0" smtClean="0"/>
              <a:t>Użytkownik: podmioty zewnętrzene (klienci firmy Google)</a:t>
            </a:r>
          </a:p>
          <a:p>
            <a:r>
              <a:rPr lang="pl-PL" dirty="0" smtClean="0"/>
              <a:t>Właściciel: firma Google</a:t>
            </a:r>
          </a:p>
          <a:p>
            <a:r>
              <a:rPr lang="pl-PL" dirty="0" smtClean="0"/>
              <a:t>Operator: podmiot rozpatrujący zgłoszenia Klientów</a:t>
            </a:r>
          </a:p>
          <a:p>
            <a:r>
              <a:rPr lang="pl-PL" dirty="0" smtClean="0"/>
              <a:t>Architekt: Zespół</a:t>
            </a:r>
          </a:p>
          <a:p>
            <a:r>
              <a:rPr lang="pl-PL" dirty="0" smtClean="0"/>
              <a:t>Deweloper: </a:t>
            </a:r>
            <a:r>
              <a:rPr lang="pl-PL" dirty="0"/>
              <a:t>Pegasus Avionicus</a:t>
            </a:r>
          </a:p>
          <a:p>
            <a:r>
              <a:rPr lang="pl-PL" dirty="0" smtClean="0"/>
              <a:t>Dostawca kompletnego systemu: </a:t>
            </a:r>
            <a:r>
              <a:rPr lang="pl-PL" dirty="0"/>
              <a:t>Instytut </a:t>
            </a:r>
            <a:r>
              <a:rPr lang="pl-PL" dirty="0" smtClean="0"/>
              <a:t>Lotnictwa</a:t>
            </a:r>
          </a:p>
          <a:p>
            <a:r>
              <a:rPr lang="pl-PL" dirty="0" smtClean="0"/>
              <a:t>Administrator: firma Google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233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4+1 </a:t>
            </a:r>
            <a:r>
              <a:rPr lang="pl-PL" dirty="0" smtClean="0"/>
              <a:t>Views: Scenarios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6</a:t>
            </a:fld>
            <a:endParaRPr lang="pl-P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38337"/>
            <a:ext cx="7115178" cy="36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7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4+1 </a:t>
            </a:r>
            <a:r>
              <a:rPr lang="pl-PL" dirty="0" smtClean="0"/>
              <a:t>Views: Logical View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7</a:t>
            </a:fld>
            <a:endParaRPr lang="pl-P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6768752" cy="443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5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4+1 Views: </a:t>
            </a:r>
            <a:r>
              <a:rPr lang="pl-PL" dirty="0" smtClean="0"/>
              <a:t>Development </a:t>
            </a:r>
            <a:r>
              <a:rPr lang="pl-PL" dirty="0"/>
              <a:t>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8</a:t>
            </a:fld>
            <a:endParaRPr lang="pl-PL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509" y="1556792"/>
            <a:ext cx="1086507" cy="4622778"/>
          </a:xfrm>
        </p:spPr>
      </p:pic>
    </p:spTree>
    <p:extLst>
      <p:ext uri="{BB962C8B-B14F-4D97-AF65-F5344CB8AC3E}">
        <p14:creationId xmlns:p14="http://schemas.microsoft.com/office/powerpoint/2010/main" val="233159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4+1 Views: </a:t>
            </a:r>
            <a:r>
              <a:rPr lang="pl-PL" dirty="0" smtClean="0"/>
              <a:t>Process View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9</a:t>
            </a:fld>
            <a:endParaRPr lang="pl-PL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32856"/>
            <a:ext cx="8264025" cy="3198030"/>
          </a:xfrm>
        </p:spPr>
      </p:pic>
    </p:spTree>
    <p:extLst>
      <p:ext uri="{BB962C8B-B14F-4D97-AF65-F5344CB8AC3E}">
        <p14:creationId xmlns:p14="http://schemas.microsoft.com/office/powerpoint/2010/main" val="74007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431</TotalTime>
  <Words>596</Words>
  <Application>Microsoft Office PowerPoint</Application>
  <PresentationFormat>On-screen Show (4:3)</PresentationFormat>
  <Paragraphs>96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Projekt z przedmiotu AIS</vt:lpstr>
      <vt:lpstr>Spis treści</vt:lpstr>
      <vt:lpstr>Treść zadania</vt:lpstr>
      <vt:lpstr>Założenia</vt:lpstr>
      <vt:lpstr>Interesariusze</vt:lpstr>
      <vt:lpstr>4+1 Views: Scenarios</vt:lpstr>
      <vt:lpstr>4+1 Views: Logical View</vt:lpstr>
      <vt:lpstr>4+1 Views: Development View</vt:lpstr>
      <vt:lpstr>4+1 Views: Process View</vt:lpstr>
      <vt:lpstr>4+1 Views: Physical View</vt:lpstr>
      <vt:lpstr>Wzorce architektoniczne</vt:lpstr>
      <vt:lpstr>Taktyki dostępności (I)</vt:lpstr>
      <vt:lpstr>Taktyki dostępności (II)</vt:lpstr>
      <vt:lpstr>Inne taktyki</vt:lpstr>
      <vt:lpstr>Decyzcje architektoniczne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manisero</dc:creator>
  <cp:lastModifiedBy>manisero</cp:lastModifiedBy>
  <cp:revision>40</cp:revision>
  <dcterms:created xsi:type="dcterms:W3CDTF">2014-03-29T09:54:07Z</dcterms:created>
  <dcterms:modified xsi:type="dcterms:W3CDTF">2014-03-29T17:23:09Z</dcterms:modified>
</cp:coreProperties>
</file>