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1" r:id="rId4"/>
    <p:sldId id="312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18" r:id="rId13"/>
    <p:sldId id="308" r:id="rId14"/>
    <p:sldId id="309" r:id="rId15"/>
    <p:sldId id="317" r:id="rId16"/>
    <p:sldId id="316" r:id="rId17"/>
    <p:sldId id="319" r:id="rId18"/>
    <p:sldId id="320" r:id="rId19"/>
    <p:sldId id="322" r:id="rId20"/>
    <p:sldId id="325" r:id="rId21"/>
    <p:sldId id="323" r:id="rId22"/>
    <p:sldId id="324" r:id="rId23"/>
    <p:sldId id="271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8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2014-04-25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2014-04-25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2014-04-25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2014-04-25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2014-04-25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2014-04-25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2014-04-25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2014-04-25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2014-04-25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2014-04-25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2014-04-25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2014-04-25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położeniu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25.04.2014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wysokość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Podczas odczytywania pozycji telefonu, problemem jest określenie wyskości (n.p.m.), na jakiej znajduje się urządzenie.</a:t>
            </a:r>
          </a:p>
          <a:p>
            <a:r>
              <a:rPr lang="pl-PL" dirty="0" smtClean="0"/>
              <a:t>GPS dostarcza informacji o wyskości, ale jest ona bardzo niedokładna (błąd rzędu 500 m).</a:t>
            </a:r>
          </a:p>
          <a:p>
            <a:r>
              <a:rPr lang="pl-PL" dirty="0" smtClean="0"/>
              <a:t>Utrudnia to zapewnienie poprawnego działania aplikacji w wielopiętrowym budynku.</a:t>
            </a:r>
          </a:p>
          <a:p>
            <a:r>
              <a:rPr lang="pl-PL" dirty="0" smtClean="0"/>
              <a:t>Dokładność odczytu wysokości poprawia barometr zamontowany w niektórych modelach telefonów.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orientacji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Orientację telefonu można pobrać z dwóch źródeł: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dczyty żyroskopu,</a:t>
            </a:r>
          </a:p>
          <a:p>
            <a:pPr lvl="1"/>
            <a:r>
              <a:rPr lang="pl-PL" dirty="0" smtClean="0"/>
              <a:t>odczyty akcelerometru i magnetometru.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4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żyroskop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Odczytuje położenie kątowe urządzenia.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987824" y="2276872"/>
            <a:ext cx="2376264" cy="3135425"/>
            <a:chOff x="-900608" y="1755014"/>
            <a:chExt cx="2376264" cy="3135425"/>
          </a:xfrm>
        </p:grpSpPr>
        <p:sp>
          <p:nvSpPr>
            <p:cNvPr id="8" name="Freeform 7"/>
            <p:cNvSpPr/>
            <p:nvPr/>
          </p:nvSpPr>
          <p:spPr>
            <a:xfrm>
              <a:off x="-900608" y="1938111"/>
              <a:ext cx="2376264" cy="295232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811485" y="1755014"/>
              <a:ext cx="2143125" cy="366194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Zorientowanie osi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7" y="2748000"/>
            <a:ext cx="2143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akcelerometr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Dostarcza informacji o </a:t>
            </a:r>
            <a:r>
              <a:rPr lang="pl-PL" sz="2400" dirty="0" smtClean="0"/>
              <a:t>przyśpieszeniach działających </a:t>
            </a:r>
            <a:r>
              <a:rPr lang="pl-PL" sz="2400" dirty="0"/>
              <a:t>na </a:t>
            </a:r>
            <a:r>
              <a:rPr lang="pl-PL" sz="2400" dirty="0" smtClean="0"/>
              <a:t>telefon.</a:t>
            </a:r>
          </a:p>
          <a:p>
            <a:r>
              <a:rPr lang="pl-PL" sz="2400" dirty="0"/>
              <a:t>Na podstawie informacji o tym, w jakim stopniu siła grawitacji działa na </a:t>
            </a:r>
            <a:r>
              <a:rPr lang="pl-PL" sz="2400" dirty="0" smtClean="0"/>
              <a:t>poszczególnych </a:t>
            </a:r>
            <a:r>
              <a:rPr lang="pl-PL" sz="2400" dirty="0"/>
              <a:t>osiach, </a:t>
            </a:r>
            <a:r>
              <a:rPr lang="pl-PL" sz="2400" dirty="0" smtClean="0"/>
              <a:t>można </a:t>
            </a:r>
            <a:r>
              <a:rPr lang="pl-PL" sz="2400" dirty="0"/>
              <a:t>wnioskowac o nachyleniu telefonu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Odczyty dokonywane podczas ruchu urządzenia obarczone są błędem.</a:t>
            </a:r>
          </a:p>
          <a:p>
            <a:endParaRPr lang="pl-PL" sz="2400" dirty="0" smtClean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7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magnetometr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Odczytuje </a:t>
            </a:r>
            <a:r>
              <a:rPr lang="pl-PL" sz="2400" dirty="0" smtClean="0"/>
              <a:t>wartości </a:t>
            </a:r>
            <a:r>
              <a:rPr lang="pl-PL" sz="2400" dirty="0"/>
              <a:t>pola magnetycznego otaczającego urządzenie - n</a:t>
            </a:r>
            <a:r>
              <a:rPr lang="pl-PL" sz="2400" dirty="0" smtClean="0"/>
              <a:t>a ich podstawie można określic</a:t>
            </a:r>
            <a:r>
              <a:rPr lang="pl-PL" sz="2400" dirty="0"/>
              <a:t>, w </a:t>
            </a:r>
            <a:r>
              <a:rPr lang="pl-PL" sz="2400" dirty="0" smtClean="0"/>
              <a:t>którą stronę świata jest ono zwrócone.</a:t>
            </a:r>
          </a:p>
          <a:p>
            <a:r>
              <a:rPr lang="pl-PL" dirty="0" smtClean="0"/>
              <a:t>Z uwagi na wpływ pola generowanego </a:t>
            </a:r>
            <a:r>
              <a:rPr lang="pl-PL" dirty="0"/>
              <a:t>przez </a:t>
            </a:r>
            <a:r>
              <a:rPr lang="pl-PL" dirty="0" smtClean="0"/>
              <a:t>podzespoły </a:t>
            </a:r>
            <a:r>
              <a:rPr lang="pl-PL" dirty="0"/>
              <a:t>telefonu, </a:t>
            </a:r>
            <a:r>
              <a:rPr lang="pl-PL" dirty="0" smtClean="0"/>
              <a:t>odczyty nie mają </a:t>
            </a:r>
            <a:r>
              <a:rPr lang="pl-PL" dirty="0"/>
              <a:t>szansy </a:t>
            </a:r>
            <a:r>
              <a:rPr lang="pl-PL" dirty="0" smtClean="0"/>
              <a:t>być w pełni dokładne.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1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Rozpoznawanie obrazu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 celu rozpoznania wybranego tła, należy użyć kamery, w którą wyposarzony jest telefon.</a:t>
            </a:r>
          </a:p>
          <a:p>
            <a:r>
              <a:rPr lang="pl-PL" sz="2400" dirty="0" smtClean="0"/>
              <a:t>Tło może być „naturalne” (np.  </a:t>
            </a:r>
            <a:r>
              <a:rPr lang="pl-PL" sz="2400" dirty="0"/>
              <a:t>s</a:t>
            </a:r>
            <a:r>
              <a:rPr lang="pl-PL" sz="2400" dirty="0" smtClean="0"/>
              <a:t>tudzienka kanalizacyjna) lub sztuczne (znacznik).</a:t>
            </a:r>
          </a:p>
          <a:p>
            <a:r>
              <a:rPr lang="pl-PL" sz="2400" i="1" dirty="0" smtClean="0"/>
              <a:t>Przetwarzanie obrazu zostało omówione na poprzednim semunarium.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563888" y="3234146"/>
            <a:ext cx="3312368" cy="3507222"/>
            <a:chOff x="-900608" y="536964"/>
            <a:chExt cx="3312368" cy="3507222"/>
          </a:xfrm>
        </p:grpSpPr>
        <p:sp>
          <p:nvSpPr>
            <p:cNvPr id="8" name="Freeform 7"/>
            <p:cNvSpPr/>
            <p:nvPr/>
          </p:nvSpPr>
          <p:spPr>
            <a:xfrm>
              <a:off x="-900608" y="713975"/>
              <a:ext cx="3312368" cy="3330211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36964"/>
              <a:ext cx="2481616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Przykłady znaczników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94186"/>
            <a:ext cx="3216575" cy="31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Wyświetlenie obrazu zastępczego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Do </a:t>
            </a:r>
            <a:r>
              <a:rPr lang="pl-PL" dirty="0" smtClean="0"/>
              <a:t>renderowania </a:t>
            </a:r>
            <a:r>
              <a:rPr lang="pl-PL" dirty="0"/>
              <a:t>grafiki trójwymiarowej </a:t>
            </a:r>
            <a:r>
              <a:rPr lang="pl-PL" dirty="0" smtClean="0"/>
              <a:t>Android </a:t>
            </a:r>
            <a:r>
              <a:rPr lang="pl-PL" dirty="0"/>
              <a:t>wykorzystuje biblioteki OpenGL ES (OpenGL for Embedded Systems</a:t>
            </a:r>
            <a:r>
              <a:rPr lang="pl-PL" dirty="0" smtClean="0"/>
              <a:t>).</a:t>
            </a:r>
            <a:endParaRPr lang="pl-PL" dirty="0" smtClean="0"/>
          </a:p>
          <a:p>
            <a:r>
              <a:rPr lang="pl-PL" dirty="0" smtClean="0"/>
              <a:t>Wspierane są dwa standardy: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1.X,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2.X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1.X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ustalony (ang. fixed pipeline</a:t>
            </a:r>
            <a:r>
              <a:rPr lang="pl-PL" dirty="0" smtClean="0"/>
              <a:t>).</a:t>
            </a:r>
          </a:p>
          <a:p>
            <a:r>
              <a:rPr lang="pl-PL" dirty="0"/>
              <a:t>Oznacza to, </a:t>
            </a:r>
            <a:r>
              <a:rPr lang="pl-PL" dirty="0" smtClean="0"/>
              <a:t>że </a:t>
            </a:r>
            <a:r>
              <a:rPr lang="pl-PL" dirty="0"/>
              <a:t>transformacje oraz obliczenia koloru wierzchołków wykonywane w celu imitacji cieniowania i </a:t>
            </a:r>
            <a:r>
              <a:rPr lang="pl-PL" dirty="0" smtClean="0"/>
              <a:t>oświetlenia </a:t>
            </a:r>
            <a:r>
              <a:rPr lang="pl-PL" dirty="0"/>
              <a:t>wykonywane </a:t>
            </a:r>
            <a:r>
              <a:rPr lang="pl-PL" dirty="0" smtClean="0"/>
              <a:t>są </a:t>
            </a:r>
            <a:r>
              <a:rPr lang="pl-PL" dirty="0"/>
              <a:t>przez </a:t>
            </a:r>
            <a:r>
              <a:rPr lang="pl-PL" dirty="0" smtClean="0"/>
              <a:t>kartę graficzną </a:t>
            </a:r>
            <a:r>
              <a:rPr lang="pl-PL" dirty="0"/>
              <a:t>w sposób narzucony z </a:t>
            </a:r>
            <a:r>
              <a:rPr lang="pl-PL" dirty="0" smtClean="0"/>
              <a:t>góry.</a:t>
            </a:r>
          </a:p>
          <a:p>
            <a:r>
              <a:rPr lang="pl-PL" dirty="0"/>
              <a:t>Utrudnia to lub </a:t>
            </a:r>
            <a:r>
              <a:rPr lang="pl-PL" dirty="0" smtClean="0"/>
              <a:t>uniemożliwia </a:t>
            </a:r>
            <a:r>
              <a:rPr lang="pl-PL" dirty="0"/>
              <a:t>uzyskanie </a:t>
            </a:r>
            <a:r>
              <a:rPr lang="pl-PL" dirty="0" smtClean="0"/>
              <a:t>wielu zaawansowanych </a:t>
            </a:r>
            <a:r>
              <a:rPr lang="pl-PL" dirty="0"/>
              <a:t>efektów </a:t>
            </a:r>
            <a:r>
              <a:rPr lang="pl-PL" dirty="0" smtClean="0"/>
              <a:t>graficznych.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1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2.X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programowalny (ang. programmable pipeline</a:t>
            </a:r>
            <a:r>
              <a:rPr lang="pl-PL" dirty="0" smtClean="0"/>
              <a:t>).</a:t>
            </a:r>
          </a:p>
          <a:p>
            <a:r>
              <a:rPr lang="pl-PL" dirty="0" smtClean="0"/>
              <a:t>Pozwala na pisanie </a:t>
            </a:r>
            <a:r>
              <a:rPr lang="pl-PL" dirty="0"/>
              <a:t>krótkich </a:t>
            </a:r>
            <a:r>
              <a:rPr lang="pl-PL" dirty="0" smtClean="0"/>
              <a:t>programów („shaderów”) </a:t>
            </a:r>
            <a:r>
              <a:rPr lang="pl-PL" dirty="0"/>
              <a:t>w języku GLSL (OpenGL Shading Language), które </a:t>
            </a:r>
            <a:r>
              <a:rPr lang="pl-PL" dirty="0" smtClean="0"/>
              <a:t>definiują </a:t>
            </a:r>
            <a:r>
              <a:rPr lang="pl-PL" dirty="0"/>
              <a:t>sposób wykonywania </a:t>
            </a:r>
            <a:r>
              <a:rPr lang="pl-PL" dirty="0" smtClean="0"/>
              <a:t>obliczeń </a:t>
            </a:r>
            <a:r>
              <a:rPr lang="pl-PL" dirty="0"/>
              <a:t>na wierzchołkach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Umożliwia </a:t>
            </a:r>
            <a:r>
              <a:rPr lang="pl-PL" dirty="0"/>
              <a:t>to uzyskiwanie zaawansowanych efektów </a:t>
            </a:r>
            <a:r>
              <a:rPr lang="pl-PL" dirty="0" smtClean="0"/>
              <a:t>graficznych.</a:t>
            </a:r>
          </a:p>
          <a:p>
            <a:r>
              <a:rPr lang="pl-PL" dirty="0" smtClean="0"/>
              <a:t>Wada: kod źródłowy shaderów podawany w postaci zmiennych napisowych (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l-PL" dirty="0" smtClean="0"/>
              <a:t>) – jego poprawność nie jest sprawdzana przez kompilator.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Model trójwymiarowy składa się z trójkątnych </a:t>
            </a:r>
            <a:r>
              <a:rPr lang="pl-PL" dirty="0" smtClean="0"/>
              <a:t>ścian.</a:t>
            </a:r>
          </a:p>
          <a:p>
            <a:r>
              <a:rPr lang="pl-PL" dirty="0" smtClean="0"/>
              <a:t>Na definicję modelu składają się:</a:t>
            </a:r>
          </a:p>
          <a:p>
            <a:pPr lvl="1"/>
            <a:r>
              <a:rPr lang="pl-PL" dirty="0"/>
              <a:t>tablica </a:t>
            </a:r>
            <a:r>
              <a:rPr lang="pl-PL" dirty="0" smtClean="0"/>
              <a:t>współrzędnych </a:t>
            </a:r>
            <a:r>
              <a:rPr lang="pl-PL" dirty="0"/>
              <a:t>wierzchołków </a:t>
            </a:r>
            <a:r>
              <a:rPr lang="pl-PL" dirty="0" smtClean="0"/>
              <a:t>obiektu,</a:t>
            </a:r>
          </a:p>
          <a:p>
            <a:pPr lvl="1"/>
            <a:r>
              <a:rPr lang="pl-PL" dirty="0"/>
              <a:t>tablica kolorów wierzchołków </a:t>
            </a:r>
            <a:r>
              <a:rPr lang="pl-PL" dirty="0" smtClean="0"/>
              <a:t>obiektu </a:t>
            </a:r>
            <a:r>
              <a:rPr lang="pl-PL" dirty="0"/>
              <a:t>(r, g, b</a:t>
            </a:r>
            <a:r>
              <a:rPr lang="pl-PL" dirty="0" smtClean="0"/>
              <a:t>, a).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Opis aplikacji</a:t>
            </a:r>
          </a:p>
          <a:p>
            <a:r>
              <a:rPr lang="pl-PL" sz="2800" dirty="0" smtClean="0"/>
              <a:t>Odczytywanie pozycji telefonu</a:t>
            </a:r>
          </a:p>
          <a:p>
            <a:r>
              <a:rPr lang="pl-PL" sz="2800" dirty="0" smtClean="0"/>
              <a:t>Odczytywanie orientacji telefonu</a:t>
            </a:r>
          </a:p>
          <a:p>
            <a:r>
              <a:rPr lang="pl-PL" sz="2800" dirty="0" smtClean="0"/>
              <a:t>Rozpoznawanie obrazu</a:t>
            </a:r>
          </a:p>
          <a:p>
            <a:r>
              <a:rPr lang="pl-PL" sz="2800" dirty="0" smtClean="0"/>
              <a:t>Wyświetlanie </a:t>
            </a:r>
            <a:r>
              <a:rPr lang="pl-PL" sz="2800" dirty="0" smtClean="0"/>
              <a:t>obrazu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Obrót 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Przed wyświetleniem modelu, należy obrócić go odpowiednio do orientacji telefonu i położenia tła.</a:t>
            </a:r>
          </a:p>
          <a:p>
            <a:r>
              <a:rPr lang="pl-PL" dirty="0" smtClean="0"/>
              <a:t>Znając orientację telefonu, można użyć API systemu (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SensorManager.getRotationMatrix()</a:t>
            </a:r>
            <a:r>
              <a:rPr lang="pl-PL" dirty="0" smtClean="0"/>
              <a:t>) do konwersji współrzędnych z układu współrzędnych telefonu do układu współrzędnych otoczenia i uzyskania odpowiedniej macierzy obrotów modelu.</a:t>
            </a:r>
          </a:p>
          <a:p>
            <a:r>
              <a:rPr lang="pl-PL" dirty="0" smtClean="0"/>
              <a:t>Uzyskaną macierz należy przekazać bibliotece OpenGL przed każdorazowym odświeżeniem ekranu.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9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Uwzględnienie trybu wyświetlania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Wyświetlając model, należy także uwzględnić aktualnie stosowany przez telefon tryb wyświetlania obrazu.</a:t>
            </a:r>
          </a:p>
          <a:p>
            <a:r>
              <a:rPr lang="pl-PL" dirty="0" smtClean="0"/>
              <a:t>Podstawowe tryby wyświetlania:</a:t>
            </a:r>
          </a:p>
          <a:p>
            <a:pPr lvl="1"/>
            <a:r>
              <a:rPr lang="pl-PL" dirty="0" smtClean="0"/>
              <a:t>Portait mode (</a:t>
            </a:r>
            <a:r>
              <a:rPr lang="pl-PL" dirty="0"/>
              <a:t>domyślny) - </a:t>
            </a:r>
            <a:r>
              <a:rPr lang="pl-PL" dirty="0" smtClean="0"/>
              <a:t>używany</a:t>
            </a:r>
            <a:r>
              <a:rPr lang="pl-PL" dirty="0"/>
              <a:t>, gdy telefon znajduje </a:t>
            </a:r>
            <a:r>
              <a:rPr lang="pl-PL" dirty="0" smtClean="0"/>
              <a:t>się w pozycji </a:t>
            </a:r>
            <a:r>
              <a:rPr lang="pl-PL" dirty="0"/>
              <a:t>pionowej</a:t>
            </a:r>
            <a:endParaRPr lang="pl-PL" dirty="0" smtClean="0"/>
          </a:p>
          <a:p>
            <a:pPr lvl="1"/>
            <a:r>
              <a:rPr lang="pl-PL" dirty="0"/>
              <a:t>Landscape mode </a:t>
            </a:r>
            <a:r>
              <a:rPr lang="pl-PL" dirty="0" smtClean="0"/>
              <a:t>- używany </a:t>
            </a:r>
            <a:r>
              <a:rPr lang="pl-PL" dirty="0"/>
              <a:t>w pozycji </a:t>
            </a:r>
            <a:r>
              <a:rPr lang="pl-PL" dirty="0" smtClean="0"/>
              <a:t>poziomej.</a:t>
            </a:r>
          </a:p>
          <a:p>
            <a:r>
              <a:rPr lang="pl-PL" dirty="0" smtClean="0"/>
              <a:t>Aktualny tryb wyświetlania można uzyskać wywołując metodę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getRotation()</a:t>
            </a:r>
            <a:r>
              <a:rPr lang="pl-PL" dirty="0" smtClean="0"/>
              <a:t> klasy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pl-PL" dirty="0" smtClean="0"/>
              <a:t>.</a:t>
            </a:r>
          </a:p>
          <a:p>
            <a:r>
              <a:rPr lang="pl-PL" dirty="0" smtClean="0"/>
              <a:t>Dla trybu innego niż Portrait, macierz obrotów modelu należy skorygować, zamieniając miejscami dwie osie.</a:t>
            </a:r>
          </a:p>
          <a:p>
            <a:r>
              <a:rPr lang="pl-PL" dirty="0" smtClean="0"/>
              <a:t>W celu k</a:t>
            </a:r>
            <a:r>
              <a:rPr lang="pl-PL" dirty="0"/>
              <a:t>orekcji macierzy, należy użyć metody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remapCoordinateSystem()</a:t>
            </a:r>
            <a:r>
              <a:rPr lang="pl-PL" dirty="0" smtClean="0"/>
              <a:t> klasy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dirty="0" smtClean="0"/>
              <a:t>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Przykłady obrotów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Realizacja koncepcji rzeczywistości rozszerzonej wymaga wykorzystania wielu sensorów zamontowanych w telefonie (GPS, żyroskop, akcelerometr, magnetometr, kamera).</a:t>
            </a:r>
          </a:p>
          <a:p>
            <a:r>
              <a:rPr lang="pl-PL" sz="2400" dirty="0" smtClean="0"/>
              <a:t>Główne problemy tego typu aplikacji to niedokładność odczytów sensorów i ich zapotrzebowanie na energię.</a:t>
            </a:r>
          </a:p>
          <a:p>
            <a:endParaRPr lang="pl-PL" sz="2400" dirty="0" smtClean="0"/>
          </a:p>
          <a:p>
            <a:r>
              <a:rPr lang="pl-PL" sz="2400" dirty="0" smtClean="0"/>
              <a:t>Klasa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sz="2400" dirty="0" smtClean="0"/>
              <a:t> ma ewidentnie zbyt wiele odpowiedzialności.</a:t>
            </a:r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Aplikacja realizująca koncepcję rzeczywistości rozszerzonej, pozwalająca </a:t>
            </a:r>
            <a:r>
              <a:rPr lang="pl-PL" sz="2400" dirty="0" smtClean="0"/>
              <a:t>na wybranie i zapamiętanie tła, na którym wyświetlana będzie zdefiniowana przez użytkownika grafika.</a:t>
            </a:r>
          </a:p>
          <a:p>
            <a:r>
              <a:rPr lang="pl-PL" sz="2400" dirty="0" smtClean="0"/>
              <a:t>Grafika ta jest modelem trójwymiarowym.</a:t>
            </a:r>
          </a:p>
          <a:p>
            <a:r>
              <a:rPr lang="pl-PL" sz="2400" dirty="0" smtClean="0"/>
              <a:t>Po skierowniu kamery telefonu na wybrane tło, jest ono automatycznie rozpoznawane.</a:t>
            </a:r>
          </a:p>
          <a:p>
            <a:r>
              <a:rPr lang="pl-PL" sz="2400" dirty="0" smtClean="0"/>
              <a:t>Platforma: Android</a:t>
            </a:r>
            <a:r>
              <a:rPr lang="pl-PL" sz="2400" dirty="0" smtClean="0"/>
              <a:t>.</a:t>
            </a:r>
          </a:p>
          <a:p>
            <a:endParaRPr lang="pl-PL" sz="2400" dirty="0"/>
          </a:p>
          <a:p>
            <a:r>
              <a:rPr lang="pl-PL" sz="2400" dirty="0" smtClean="0"/>
              <a:t>Promotor: dr inż. Jakub Koperwas.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Przebieg działania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Odczytanie pozycji telefonu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stępny wybór możliwego tła.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Odczytanie orientacji telefonu.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Rozpoznanie </a:t>
            </a:r>
            <a:r>
              <a:rPr lang="pl-PL" sz="2400" dirty="0" smtClean="0"/>
              <a:t>tła</a:t>
            </a:r>
          </a:p>
          <a:p>
            <a:pPr lvl="1"/>
            <a:r>
              <a:rPr lang="pl-PL" dirty="0"/>
              <a:t>u</a:t>
            </a:r>
            <a:r>
              <a:rPr lang="pl-PL" dirty="0" smtClean="0"/>
              <a:t>względnienie informacji o orientacji telefonu.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Wyświetlenie grafiki</a:t>
            </a:r>
          </a:p>
          <a:p>
            <a:pPr lvl="1"/>
            <a:r>
              <a:rPr lang="pl-PL" dirty="0"/>
              <a:t>uwzględnienie informacji </a:t>
            </a:r>
            <a:r>
              <a:rPr lang="pl-PL" dirty="0" smtClean="0"/>
              <a:t>o </a:t>
            </a:r>
            <a:r>
              <a:rPr lang="pl-PL" dirty="0"/>
              <a:t>orientacji telefonu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3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pozycji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API systemu Android umożliwia odczytywanie pozycji telefonu z trzech źródeł:</a:t>
            </a:r>
          </a:p>
          <a:p>
            <a:pPr lvl="1"/>
            <a:r>
              <a:rPr lang="pl-PL" dirty="0" smtClean="0"/>
              <a:t>GPS,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spomagany </a:t>
            </a:r>
            <a:r>
              <a:rPr lang="pl-PL" dirty="0" smtClean="0"/>
              <a:t>GPS,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 </a:t>
            </a:r>
            <a:r>
              <a:rPr lang="pl-PL" dirty="0" smtClean="0"/>
              <a:t>pasywny.</a:t>
            </a:r>
          </a:p>
          <a:p>
            <a:r>
              <a:rPr lang="pl-PL" sz="2400" dirty="0"/>
              <a:t>Wyboru zródła </a:t>
            </a:r>
            <a:r>
              <a:rPr lang="pl-PL" sz="2400" dirty="0" smtClean="0"/>
              <a:t>odczytu 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LocationProvider</a:t>
            </a:r>
            <a:r>
              <a:rPr lang="pl-PL" sz="2400" dirty="0" smtClean="0"/>
              <a:t>) </a:t>
            </a:r>
            <a:r>
              <a:rPr lang="pl-PL" sz="2400" dirty="0"/>
              <a:t>dokonuje </a:t>
            </a:r>
            <a:r>
              <a:rPr lang="pl-PL" sz="2400" dirty="0" smtClean="0"/>
              <a:t>programista.</a:t>
            </a:r>
          </a:p>
          <a:p>
            <a:r>
              <a:rPr lang="pl-PL" sz="2400" dirty="0" smtClean="0"/>
              <a:t>Wyboru - na podstawie kryteriów zdefiniowanych </a:t>
            </a:r>
            <a:r>
              <a:rPr lang="pl-PL" sz="2400" dirty="0"/>
              <a:t>przez programistę - może również dokonać </a:t>
            </a:r>
            <a:r>
              <a:rPr lang="pl-PL" sz="2400" dirty="0" smtClean="0"/>
              <a:t>system. Kryteria:</a:t>
            </a:r>
          </a:p>
          <a:p>
            <a:pPr lvl="1"/>
            <a:r>
              <a:rPr lang="pl-PL" dirty="0"/>
              <a:t>wymagana </a:t>
            </a:r>
            <a:r>
              <a:rPr lang="pl-PL" dirty="0" smtClean="0"/>
              <a:t>dokładność odczytu,</a:t>
            </a:r>
          </a:p>
          <a:p>
            <a:pPr lvl="1"/>
            <a:r>
              <a:rPr lang="pl-PL" dirty="0" smtClean="0"/>
              <a:t>zezwolenie </a:t>
            </a:r>
            <a:r>
              <a:rPr lang="pl-PL" dirty="0"/>
              <a:t>na uzycie metody, która </a:t>
            </a:r>
            <a:r>
              <a:rPr lang="pl-PL" dirty="0" smtClean="0"/>
              <a:t>wiąże się </a:t>
            </a:r>
            <a:r>
              <a:rPr lang="pl-PL" dirty="0"/>
              <a:t>z naliczeniem opłat przez operatora </a:t>
            </a:r>
            <a:r>
              <a:rPr lang="pl-PL" dirty="0" smtClean="0"/>
              <a:t>sieci.</a:t>
            </a:r>
            <a:endParaRPr lang="pl-PL" dirty="0"/>
          </a:p>
          <a:p>
            <a:pPr lvl="1"/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 bezpośrednio </a:t>
            </a:r>
            <a:r>
              <a:rPr lang="pl-PL" sz="2400" dirty="0"/>
              <a:t>z odbiornika GPS zamontowanego w </a:t>
            </a:r>
            <a:r>
              <a:rPr lang="pl-PL" sz="2400" dirty="0" smtClean="0"/>
              <a:t>urządzeniu.</a:t>
            </a:r>
            <a:endParaRPr lang="pl-PL" sz="2400" dirty="0"/>
          </a:p>
          <a:p>
            <a:r>
              <a:rPr lang="pl-PL" sz="2400" dirty="0" smtClean="0"/>
              <a:t>Dokładność: kilka </a:t>
            </a:r>
            <a:r>
              <a:rPr lang="pl-PL" sz="2400" dirty="0"/>
              <a:t>- kilkanaście </a:t>
            </a:r>
            <a:r>
              <a:rPr lang="pl-PL" sz="2400" dirty="0" smtClean="0"/>
              <a:t>metrów (najdokładniejszy </a:t>
            </a:r>
            <a:r>
              <a:rPr lang="pl-PL" sz="2400" dirty="0"/>
              <a:t>sposób </a:t>
            </a:r>
            <a:r>
              <a:rPr lang="pl-PL" sz="2400" dirty="0" smtClean="0"/>
              <a:t>określania </a:t>
            </a:r>
            <a:r>
              <a:rPr lang="pl-PL" sz="2400" dirty="0"/>
              <a:t>pozycji </a:t>
            </a:r>
            <a:r>
              <a:rPr lang="pl-PL" sz="2400" dirty="0" smtClean="0"/>
              <a:t>telefonu).</a:t>
            </a:r>
          </a:p>
          <a:p>
            <a:r>
              <a:rPr lang="pl-PL" sz="2400" dirty="0" smtClean="0"/>
              <a:t>Ograniczenia:</a:t>
            </a:r>
          </a:p>
          <a:p>
            <a:pPr lvl="1"/>
            <a:r>
              <a:rPr lang="pl-PL" dirty="0"/>
              <a:t>d</a:t>
            </a:r>
            <a:r>
              <a:rPr lang="pl-PL" dirty="0" smtClean="0"/>
              <a:t>o </a:t>
            </a:r>
            <a:r>
              <a:rPr lang="pl-PL" dirty="0"/>
              <a:t>poprawnego działania wymaga otwartej </a:t>
            </a:r>
            <a:r>
              <a:rPr lang="pl-PL" dirty="0" smtClean="0"/>
              <a:t>przestrzeni,</a:t>
            </a:r>
          </a:p>
          <a:p>
            <a:pPr lvl="1"/>
            <a:r>
              <a:rPr lang="pl-PL" dirty="0"/>
              <a:t>przed uzyskaniem pierwszego </a:t>
            </a:r>
            <a:r>
              <a:rPr lang="pl-PL" dirty="0" smtClean="0"/>
              <a:t>odczytu, </a:t>
            </a:r>
            <a:r>
              <a:rPr lang="pl-PL" dirty="0"/>
              <a:t>urządzenie musi </a:t>
            </a:r>
            <a:r>
              <a:rPr lang="pl-PL" dirty="0" smtClean="0"/>
              <a:t>nawiązać </a:t>
            </a:r>
            <a:r>
              <a:rPr lang="pl-PL" dirty="0"/>
              <a:t>kontakt z kilkoma satelitami GPS, co moze </a:t>
            </a:r>
            <a:r>
              <a:rPr lang="pl-PL" dirty="0" smtClean="0"/>
              <a:t>potrwać </a:t>
            </a:r>
            <a:r>
              <a:rPr lang="pl-PL" dirty="0"/>
              <a:t>nawet do kilku </a:t>
            </a:r>
            <a:r>
              <a:rPr lang="pl-PL" dirty="0" smtClean="0"/>
              <a:t>minut,</a:t>
            </a:r>
          </a:p>
          <a:p>
            <a:pPr lvl="1"/>
            <a:r>
              <a:rPr lang="pl-PL" dirty="0"/>
              <a:t>pobiera </a:t>
            </a:r>
            <a:r>
              <a:rPr lang="pl-PL" dirty="0" smtClean="0"/>
              <a:t>najwięcej </a:t>
            </a:r>
            <a:r>
              <a:rPr lang="pl-PL" dirty="0"/>
              <a:t>energii sposród wszystkich </a:t>
            </a:r>
            <a:r>
              <a:rPr lang="pl-PL" dirty="0" smtClean="0"/>
              <a:t>zródeł.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wspomagany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ang. Assisted GPS, AGPS</a:t>
            </a:r>
          </a:p>
          <a:p>
            <a:r>
              <a:rPr lang="pl-PL" sz="2400" dirty="0" smtClean="0"/>
              <a:t>Oprócz </a:t>
            </a:r>
            <a:r>
              <a:rPr lang="pl-PL" sz="2400" dirty="0"/>
              <a:t>odbiornika </a:t>
            </a:r>
            <a:r>
              <a:rPr lang="pl-PL" sz="2400" dirty="0" smtClean="0"/>
              <a:t>GPS, </a:t>
            </a:r>
            <a:r>
              <a:rPr lang="pl-PL" sz="2400" dirty="0"/>
              <a:t>wykorzystuje sygnał </a:t>
            </a:r>
            <a:r>
              <a:rPr lang="pl-PL" sz="2400" dirty="0" smtClean="0"/>
              <a:t>sieci komórkowej.</a:t>
            </a:r>
          </a:p>
          <a:p>
            <a:r>
              <a:rPr lang="pl-PL" sz="2400" dirty="0"/>
              <a:t>Telefon otrzymuje od pobliskich stacji bazowych informacje na temat </a:t>
            </a:r>
            <a:r>
              <a:rPr lang="pl-PL" sz="2400" dirty="0" smtClean="0"/>
              <a:t>dostępnosci </a:t>
            </a:r>
            <a:r>
              <a:rPr lang="pl-PL" sz="2400" dirty="0"/>
              <a:t>satelitów GPS oraz ich </a:t>
            </a:r>
            <a:r>
              <a:rPr lang="pl-PL" sz="2400" dirty="0" smtClean="0"/>
              <a:t>przybliżonych pozycji:</a:t>
            </a:r>
            <a:endParaRPr lang="pl-PL" sz="2400" dirty="0"/>
          </a:p>
          <a:p>
            <a:pPr lvl="1"/>
            <a:r>
              <a:rPr lang="pl-PL" dirty="0" smtClean="0"/>
              <a:t>znaczne </a:t>
            </a:r>
            <a:r>
              <a:rPr lang="pl-PL" dirty="0" smtClean="0"/>
              <a:t>przyśpieszenie uzyskania </a:t>
            </a:r>
            <a:r>
              <a:rPr lang="pl-PL" dirty="0"/>
              <a:t>pierwszego </a:t>
            </a:r>
            <a:r>
              <a:rPr lang="pl-PL" dirty="0" smtClean="0"/>
              <a:t>odczytu,</a:t>
            </a:r>
          </a:p>
          <a:p>
            <a:pPr lvl="1"/>
            <a:r>
              <a:rPr lang="pl-PL" dirty="0" smtClean="0"/>
              <a:t>brak wymogu </a:t>
            </a:r>
            <a:r>
              <a:rPr lang="pl-PL" dirty="0"/>
              <a:t>otwartej </a:t>
            </a:r>
            <a:r>
              <a:rPr lang="pl-PL" dirty="0" smtClean="0"/>
              <a:t>przestrzeni.</a:t>
            </a:r>
          </a:p>
          <a:p>
            <a:r>
              <a:rPr lang="pl-PL" sz="2400" dirty="0"/>
              <a:t>Dokładność: kilkadziesiąt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mniej </a:t>
            </a:r>
            <a:r>
              <a:rPr lang="pl-PL" sz="2400" dirty="0" smtClean="0"/>
              <a:t>energii </a:t>
            </a:r>
            <a:r>
              <a:rPr lang="pl-PL" sz="2400" dirty="0" smtClean="0"/>
              <a:t>niż „czysty” </a:t>
            </a:r>
            <a:r>
              <a:rPr lang="pl-PL" sz="2400" dirty="0" smtClean="0"/>
              <a:t>GPS.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odcztyt pasywny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Nie korzysta z odbiornika GPS.</a:t>
            </a:r>
          </a:p>
          <a:p>
            <a:r>
              <a:rPr lang="pl-PL" sz="2400" dirty="0"/>
              <a:t>Polega na porównaniu siły sygnału odbieranego przez </a:t>
            </a:r>
            <a:r>
              <a:rPr lang="pl-PL" sz="2400" dirty="0" smtClean="0"/>
              <a:t>urządzenie </a:t>
            </a:r>
            <a:r>
              <a:rPr lang="pl-PL" sz="2400" dirty="0"/>
              <a:t>od pobliskich stacji </a:t>
            </a:r>
            <a:r>
              <a:rPr lang="pl-PL" sz="2400" dirty="0" smtClean="0"/>
              <a:t>bazowych.</a:t>
            </a:r>
          </a:p>
          <a:p>
            <a:r>
              <a:rPr lang="pl-PL" sz="2400" dirty="0" smtClean="0"/>
              <a:t>Pozwala to wyznaczyć przybliżoną pozycję urządzenia.</a:t>
            </a:r>
          </a:p>
          <a:p>
            <a:r>
              <a:rPr lang="pl-PL" sz="2400" dirty="0"/>
              <a:t>Dodatkowym zródłem informacji jest siła sygnału </a:t>
            </a:r>
            <a:r>
              <a:rPr lang="pl-PL" sz="2400" dirty="0" smtClean="0"/>
              <a:t>pochodzącego </a:t>
            </a:r>
            <a:r>
              <a:rPr lang="pl-PL" sz="2400" dirty="0"/>
              <a:t>od sieci Wi-Fi wykrywanych przez </a:t>
            </a:r>
            <a:r>
              <a:rPr lang="pl-PL" sz="2400" dirty="0" smtClean="0"/>
              <a:t>urządzenie.</a:t>
            </a:r>
          </a:p>
          <a:p>
            <a:r>
              <a:rPr lang="pl-PL" sz="2400" dirty="0"/>
              <a:t>Dokładność: kilkadziesiąt – kilkaset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najmniej energii spośród wszystkich źródeł.</a:t>
            </a:r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znaczenie błędu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879116" y="1913972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79512" y="1106486"/>
            <a:ext cx="4320480" cy="5641037"/>
            <a:chOff x="-900608" y="551700"/>
            <a:chExt cx="4320480" cy="5641037"/>
          </a:xfrm>
        </p:grpSpPr>
        <p:sp>
          <p:nvSpPr>
            <p:cNvPr id="8" name="Freeform 7"/>
            <p:cNvSpPr/>
            <p:nvPr/>
          </p:nvSpPr>
          <p:spPr>
            <a:xfrm>
              <a:off x="-900608" y="713974"/>
              <a:ext cx="4320480" cy="547876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51700"/>
              <a:ext cx="3456384" cy="366195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Błąd pomiarów pozycji urządzeń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" y="1608472"/>
            <a:ext cx="4087354" cy="5060887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44008" y="2492896"/>
            <a:ext cx="3538736" cy="2175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A, B – rzeczywiste położenia telefonów.</a:t>
            </a:r>
          </a:p>
          <a:p>
            <a:r>
              <a:rPr lang="pl-PL" sz="2400" dirty="0" smtClean="0"/>
              <a:t>A’, B’ – wyniki odczytów.</a:t>
            </a:r>
          </a:p>
          <a:p>
            <a:r>
              <a:rPr lang="pl-PL" sz="2400" dirty="0" smtClean="0"/>
              <a:t>Błąd: ok. 10 m.</a:t>
            </a:r>
          </a:p>
        </p:txBody>
      </p:sp>
    </p:spTree>
    <p:extLst>
      <p:ext uri="{BB962C8B-B14F-4D97-AF65-F5344CB8AC3E}">
        <p14:creationId xmlns:p14="http://schemas.microsoft.com/office/powerpoint/2010/main" val="3274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1145</Words>
  <Application>Microsoft Office PowerPoint</Application>
  <PresentationFormat>On-screen Show (4:3)</PresentationFormat>
  <Paragraphs>176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Projekt aplikacji mobilnej umożliwiającej umieszczenie wirtualnej grafiki w rzeczywistym położeniu</vt:lpstr>
      <vt:lpstr>Agenda</vt:lpstr>
      <vt:lpstr>Opis aplikacji</vt:lpstr>
      <vt:lpstr>Przebieg działania aplikacji</vt:lpstr>
      <vt:lpstr>Odczytywanie pozycji telefonu</vt:lpstr>
      <vt:lpstr>Pozycja telefonu: GPS</vt:lpstr>
      <vt:lpstr>Pozycja telefonu: wspomagany GPS</vt:lpstr>
      <vt:lpstr>Pozycja telefonu: odcztyt pasywny</vt:lpstr>
      <vt:lpstr>Pozycja telefonu: znaczenie błędu</vt:lpstr>
      <vt:lpstr>Pozycja telefonu: wysokość</vt:lpstr>
      <vt:lpstr>Odczytywanie orientacji telefonu</vt:lpstr>
      <vt:lpstr>Orientacja telefonu: żyroskop</vt:lpstr>
      <vt:lpstr>Orientacja telefonu: akcelerometr</vt:lpstr>
      <vt:lpstr>Orientacja telefonu: magnetometr</vt:lpstr>
      <vt:lpstr>Rozpoznawanie obrazu</vt:lpstr>
      <vt:lpstr>Wyświetlenie obrazu zastępczego</vt:lpstr>
      <vt:lpstr>OpenGL ES 1.X</vt:lpstr>
      <vt:lpstr>OpenGL ES 2.X</vt:lpstr>
      <vt:lpstr>Definicja modelu</vt:lpstr>
      <vt:lpstr>Obrót modelu</vt:lpstr>
      <vt:lpstr>Uwzględnienie trybu wyświetlania</vt:lpstr>
      <vt:lpstr>Przykłady obrotów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433</cp:revision>
  <dcterms:created xsi:type="dcterms:W3CDTF">2012-11-20T21:40:48Z</dcterms:created>
  <dcterms:modified xsi:type="dcterms:W3CDTF">2014-04-24T23:10:44Z</dcterms:modified>
</cp:coreProperties>
</file>