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3" r:id="rId5"/>
    <p:sldId id="259" r:id="rId6"/>
    <p:sldId id="261" r:id="rId7"/>
    <p:sldId id="275" r:id="rId8"/>
    <p:sldId id="276" r:id="rId9"/>
    <p:sldId id="277" r:id="rId10"/>
    <p:sldId id="265" r:id="rId11"/>
    <p:sldId id="266" r:id="rId12"/>
    <p:sldId id="278" r:id="rId13"/>
    <p:sldId id="271" r:id="rId14"/>
    <p:sldId id="272" r:id="rId15"/>
    <p:sldId id="273" r:id="rId16"/>
    <p:sldId id="274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788" autoAdjust="0"/>
  </p:normalViewPr>
  <p:slideViewPr>
    <p:cSldViewPr>
      <p:cViewPr varScale="1">
        <p:scale>
          <a:sx n="85" d="100"/>
          <a:sy n="85" d="100"/>
        </p:scale>
        <p:origin x="-136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785E-1643-4586-B5EE-4CFB129D49B1}" type="datetimeFigureOut">
              <a:rPr lang="pl-PL" smtClean="0"/>
              <a:pPr/>
              <a:t>2013-12-13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B8A0-D302-4AEF-B21E-0F61B14081E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785E-1643-4586-B5EE-4CFB129D49B1}" type="datetimeFigureOut">
              <a:rPr lang="pl-PL" smtClean="0"/>
              <a:pPr/>
              <a:t>2013-12-13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B8A0-D302-4AEF-B21E-0F61B14081E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785E-1643-4586-B5EE-4CFB129D49B1}" type="datetimeFigureOut">
              <a:rPr lang="pl-PL" smtClean="0"/>
              <a:pPr/>
              <a:t>2013-12-13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B8A0-D302-4AEF-B21E-0F61B14081E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785E-1643-4586-B5EE-4CFB129D49B1}" type="datetimeFigureOut">
              <a:rPr lang="pl-PL" smtClean="0"/>
              <a:pPr/>
              <a:t>2013-12-13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B8A0-D302-4AEF-B21E-0F61B14081E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785E-1643-4586-B5EE-4CFB129D49B1}" type="datetimeFigureOut">
              <a:rPr lang="pl-PL" smtClean="0"/>
              <a:pPr/>
              <a:t>2013-12-13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B8A0-D302-4AEF-B21E-0F61B14081E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785E-1643-4586-B5EE-4CFB129D49B1}" type="datetimeFigureOut">
              <a:rPr lang="pl-PL" smtClean="0"/>
              <a:pPr/>
              <a:t>2013-12-13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B8A0-D302-4AEF-B21E-0F61B14081E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785E-1643-4586-B5EE-4CFB129D49B1}" type="datetimeFigureOut">
              <a:rPr lang="pl-PL" smtClean="0"/>
              <a:pPr/>
              <a:t>2013-12-13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B8A0-D302-4AEF-B21E-0F61B14081E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785E-1643-4586-B5EE-4CFB129D49B1}" type="datetimeFigureOut">
              <a:rPr lang="pl-PL" smtClean="0"/>
              <a:pPr/>
              <a:t>2013-12-13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B8A0-D302-4AEF-B21E-0F61B14081E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785E-1643-4586-B5EE-4CFB129D49B1}" type="datetimeFigureOut">
              <a:rPr lang="pl-PL" smtClean="0"/>
              <a:pPr/>
              <a:t>2013-12-13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B8A0-D302-4AEF-B21E-0F61B14081E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785E-1643-4586-B5EE-4CFB129D49B1}" type="datetimeFigureOut">
              <a:rPr lang="pl-PL" smtClean="0"/>
              <a:pPr/>
              <a:t>2013-12-13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B8A0-D302-4AEF-B21E-0F61B14081E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785E-1643-4586-B5EE-4CFB129D49B1}" type="datetimeFigureOut">
              <a:rPr lang="pl-PL" smtClean="0"/>
              <a:pPr/>
              <a:t>2013-12-13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B8A0-D302-4AEF-B21E-0F61B14081E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2785E-1643-4586-B5EE-4CFB129D49B1}" type="datetimeFigureOut">
              <a:rPr lang="pl-PL" smtClean="0"/>
              <a:pPr/>
              <a:t>2013-12-13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2B8A0-D302-4AEF-B21E-0F61B14081E1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42910" y="714356"/>
            <a:ext cx="7772400" cy="1470025"/>
          </a:xfrm>
        </p:spPr>
        <p:txBody>
          <a:bodyPr>
            <a:noAutofit/>
          </a:bodyPr>
          <a:lstStyle/>
          <a:p>
            <a:r>
              <a:rPr lang="pl-PL" sz="6600" b="1" dirty="0" smtClean="0"/>
              <a:t>AIS – projekt etap 1</a:t>
            </a:r>
            <a:br>
              <a:rPr lang="pl-PL" sz="6600" b="1" dirty="0" smtClean="0"/>
            </a:br>
            <a:endParaRPr lang="pl-PL" sz="6600" b="1" dirty="0"/>
          </a:p>
        </p:txBody>
      </p:sp>
      <p:sp>
        <p:nvSpPr>
          <p:cNvPr id="5" name="pole tekstowe 4"/>
          <p:cNvSpPr txBox="1"/>
          <p:nvPr/>
        </p:nvSpPr>
        <p:spPr>
          <a:xfrm>
            <a:off x="1142976" y="2204864"/>
            <a:ext cx="67413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smtClean="0"/>
              <a:t>Zespół nr 3:</a:t>
            </a:r>
          </a:p>
          <a:p>
            <a:pPr marL="342900" indent="-342900">
              <a:buAutoNum type="arabicPeriod"/>
            </a:pPr>
            <a:r>
              <a:rPr lang="pl-PL" sz="2800" dirty="0" smtClean="0"/>
              <a:t>Joanna Lewandowska (lider)</a:t>
            </a:r>
          </a:p>
          <a:p>
            <a:pPr marL="342900" indent="-342900">
              <a:buAutoNum type="arabicPeriod"/>
            </a:pPr>
            <a:r>
              <a:rPr lang="pl-PL" sz="2800" dirty="0" smtClean="0"/>
              <a:t>Dawid Góralczyk</a:t>
            </a:r>
          </a:p>
          <a:p>
            <a:pPr marL="342900" indent="-342900">
              <a:buAutoNum type="arabicPeriod"/>
            </a:pPr>
            <a:r>
              <a:rPr lang="pl-PL" sz="2800" dirty="0" smtClean="0"/>
              <a:t>Łukasz Woźniak</a:t>
            </a:r>
          </a:p>
          <a:p>
            <a:pPr marL="342900" indent="-342900">
              <a:buAutoNum type="arabicPeriod"/>
            </a:pPr>
            <a:r>
              <a:rPr lang="pl-PL" sz="2800" dirty="0" smtClean="0"/>
              <a:t>Cyryl Kowalczyk</a:t>
            </a:r>
          </a:p>
          <a:p>
            <a:pPr marL="342900" indent="-342900">
              <a:buAutoNum type="arabicPeriod"/>
            </a:pPr>
            <a:r>
              <a:rPr lang="pl-PL" sz="2800" dirty="0" smtClean="0"/>
              <a:t>Paweł Sosnowski</a:t>
            </a:r>
            <a:endParaRPr lang="pl-PL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ole tekstowe 7"/>
          <p:cNvSpPr txBox="1"/>
          <p:nvPr/>
        </p:nvSpPr>
        <p:spPr>
          <a:xfrm>
            <a:off x="171746" y="1785177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/>
              <a:t>Serwer centralny WARSZAWA</a:t>
            </a:r>
            <a:endParaRPr lang="pl-PL" b="1" dirty="0"/>
          </a:p>
        </p:txBody>
      </p:sp>
      <p:sp>
        <p:nvSpPr>
          <p:cNvPr id="9" name="pole tekstowe 8"/>
          <p:cNvSpPr txBox="1"/>
          <p:nvPr/>
        </p:nvSpPr>
        <p:spPr>
          <a:xfrm>
            <a:off x="3392138" y="1568602"/>
            <a:ext cx="2512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/>
              <a:t>Serwery wojewódzkie</a:t>
            </a:r>
            <a:endParaRPr lang="pl-PL" b="1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6773305" y="983048"/>
            <a:ext cx="2225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/>
              <a:t>Serwery powiatowe</a:t>
            </a:r>
            <a:endParaRPr lang="pl-PL" b="1" dirty="0"/>
          </a:p>
        </p:txBody>
      </p:sp>
      <p:grpSp>
        <p:nvGrpSpPr>
          <p:cNvPr id="34" name="Grupa 33"/>
          <p:cNvGrpSpPr/>
          <p:nvPr/>
        </p:nvGrpSpPr>
        <p:grpSpPr>
          <a:xfrm>
            <a:off x="70885" y="2609235"/>
            <a:ext cx="2916939" cy="3777134"/>
            <a:chOff x="70885" y="2609235"/>
            <a:chExt cx="2916939" cy="3777134"/>
          </a:xfrm>
        </p:grpSpPr>
        <p:sp>
          <p:nvSpPr>
            <p:cNvPr id="5" name="Prostokąt 4"/>
            <p:cNvSpPr/>
            <p:nvPr/>
          </p:nvSpPr>
          <p:spPr>
            <a:xfrm>
              <a:off x="252658" y="2609235"/>
              <a:ext cx="2735166" cy="3600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" name="Prostokąt 5"/>
            <p:cNvSpPr/>
            <p:nvPr/>
          </p:nvSpPr>
          <p:spPr>
            <a:xfrm>
              <a:off x="70885" y="2785969"/>
              <a:ext cx="2700915" cy="3600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14" name="Grupa 13"/>
            <p:cNvGrpSpPr/>
            <p:nvPr/>
          </p:nvGrpSpPr>
          <p:grpSpPr>
            <a:xfrm>
              <a:off x="171746" y="3008153"/>
              <a:ext cx="1015878" cy="852895"/>
              <a:chOff x="3626942" y="2523674"/>
              <a:chExt cx="1011537" cy="852895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7" name="Prostokąt 6"/>
              <p:cNvSpPr/>
              <p:nvPr/>
            </p:nvSpPr>
            <p:spPr>
              <a:xfrm>
                <a:off x="3626942" y="2800674"/>
                <a:ext cx="1011537" cy="57589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3" name="pole tekstowe 12"/>
              <p:cNvSpPr txBox="1"/>
              <p:nvPr/>
            </p:nvSpPr>
            <p:spPr>
              <a:xfrm>
                <a:off x="3626942" y="2523674"/>
                <a:ext cx="796437" cy="27699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pl-PL" sz="1200" dirty="0" smtClean="0"/>
                  <a:t>Aplikacja</a:t>
                </a:r>
                <a:endParaRPr lang="pl-PL" sz="1200" dirty="0"/>
              </a:p>
            </p:txBody>
          </p:sp>
        </p:grpSp>
        <p:grpSp>
          <p:nvGrpSpPr>
            <p:cNvPr id="15" name="Grupa 14"/>
            <p:cNvGrpSpPr/>
            <p:nvPr/>
          </p:nvGrpSpPr>
          <p:grpSpPr>
            <a:xfrm>
              <a:off x="225377" y="5229373"/>
              <a:ext cx="1334939" cy="980262"/>
              <a:chOff x="3632742" y="2552675"/>
              <a:chExt cx="1329234" cy="980262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16" name="Prostokąt 15"/>
              <p:cNvSpPr/>
              <p:nvPr/>
            </p:nvSpPr>
            <p:spPr>
              <a:xfrm>
                <a:off x="3632742" y="2829674"/>
                <a:ext cx="1329234" cy="70326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7" name="pole tekstowe 16"/>
              <p:cNvSpPr txBox="1"/>
              <p:nvPr/>
            </p:nvSpPr>
            <p:spPr>
              <a:xfrm>
                <a:off x="3632742" y="2552675"/>
                <a:ext cx="1053783" cy="276999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pl-PL" sz="1200" dirty="0" smtClean="0"/>
                  <a:t>Centralna DB</a:t>
                </a:r>
                <a:endParaRPr lang="pl-PL" sz="1200" dirty="0"/>
              </a:p>
            </p:txBody>
          </p:sp>
        </p:grpSp>
        <p:grpSp>
          <p:nvGrpSpPr>
            <p:cNvPr id="18" name="Grupa 17"/>
            <p:cNvGrpSpPr/>
            <p:nvPr/>
          </p:nvGrpSpPr>
          <p:grpSpPr>
            <a:xfrm>
              <a:off x="1331640" y="3901730"/>
              <a:ext cx="1296144" cy="1015410"/>
              <a:chOff x="3387045" y="2329255"/>
              <a:chExt cx="1290605" cy="1435424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19" name="Prostokąt 18"/>
              <p:cNvSpPr/>
              <p:nvPr/>
            </p:nvSpPr>
            <p:spPr>
              <a:xfrm>
                <a:off x="3387045" y="2981883"/>
                <a:ext cx="1290605" cy="78279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0" name="pole tekstowe 19"/>
              <p:cNvSpPr txBox="1"/>
              <p:nvPr/>
            </p:nvSpPr>
            <p:spPr>
              <a:xfrm>
                <a:off x="3387045" y="2329255"/>
                <a:ext cx="1147205" cy="652628"/>
              </a:xfrm>
              <a:prstGeom prst="rect">
                <a:avLst/>
              </a:prstGeom>
              <a:grp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pl-PL" sz="1200" dirty="0" smtClean="0"/>
                  <a:t>Moduł komunikacyjny</a:t>
                </a:r>
                <a:endParaRPr lang="pl-PL" sz="1200" dirty="0"/>
              </a:p>
            </p:txBody>
          </p:sp>
        </p:grpSp>
        <p:cxnSp>
          <p:nvCxnSpPr>
            <p:cNvPr id="23" name="Łącznik prostoliniowy 22"/>
            <p:cNvCxnSpPr/>
            <p:nvPr/>
          </p:nvCxnSpPr>
          <p:spPr>
            <a:xfrm flipH="1">
              <a:off x="2771800" y="2609235"/>
              <a:ext cx="216024" cy="17673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Łącznik prostoliniowy 23"/>
            <p:cNvCxnSpPr/>
            <p:nvPr/>
          </p:nvCxnSpPr>
          <p:spPr>
            <a:xfrm flipH="1">
              <a:off x="70885" y="2609235"/>
              <a:ext cx="181773" cy="17673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Łącznik prostoliniowy 27"/>
            <p:cNvCxnSpPr/>
            <p:nvPr/>
          </p:nvCxnSpPr>
          <p:spPr>
            <a:xfrm flipH="1">
              <a:off x="2771800" y="6209635"/>
              <a:ext cx="216024" cy="17673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Łącznik prosty ze strzałką 98"/>
          <p:cNvCxnSpPr/>
          <p:nvPr/>
        </p:nvCxnSpPr>
        <p:spPr>
          <a:xfrm>
            <a:off x="679685" y="3901730"/>
            <a:ext cx="0" cy="130370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Łącznik prosty ze strzałką 107"/>
          <p:cNvCxnSpPr>
            <a:stCxn id="19" idx="2"/>
          </p:cNvCxnSpPr>
          <p:nvPr/>
        </p:nvCxnSpPr>
        <p:spPr>
          <a:xfrm flipH="1">
            <a:off x="1620241" y="4917140"/>
            <a:ext cx="359471" cy="94086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Łącznik prosty ze strzałką 110"/>
          <p:cNvCxnSpPr/>
          <p:nvPr/>
        </p:nvCxnSpPr>
        <p:spPr>
          <a:xfrm>
            <a:off x="1187624" y="3431017"/>
            <a:ext cx="432617" cy="47071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8" name="Grupa 217"/>
          <p:cNvGrpSpPr/>
          <p:nvPr/>
        </p:nvGrpSpPr>
        <p:grpSpPr>
          <a:xfrm>
            <a:off x="4603708" y="5941974"/>
            <a:ext cx="88134" cy="535322"/>
            <a:chOff x="6871821" y="4971050"/>
            <a:chExt cx="88134" cy="535322"/>
          </a:xfrm>
        </p:grpSpPr>
        <p:sp>
          <p:nvSpPr>
            <p:cNvPr id="212" name="Prostokąt zaokrąglony 211"/>
            <p:cNvSpPr/>
            <p:nvPr/>
          </p:nvSpPr>
          <p:spPr>
            <a:xfrm>
              <a:off x="6872802" y="4971050"/>
              <a:ext cx="87153" cy="9725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13" name="Prostokąt zaokrąglony 212"/>
            <p:cNvSpPr/>
            <p:nvPr/>
          </p:nvSpPr>
          <p:spPr>
            <a:xfrm>
              <a:off x="6871821" y="5177994"/>
              <a:ext cx="87153" cy="9725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14" name="Prostokąt zaokrąglony 213"/>
            <p:cNvSpPr/>
            <p:nvPr/>
          </p:nvSpPr>
          <p:spPr>
            <a:xfrm>
              <a:off x="6872802" y="5409116"/>
              <a:ext cx="87153" cy="9725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228" name="Grupa 227"/>
          <p:cNvGrpSpPr/>
          <p:nvPr/>
        </p:nvGrpSpPr>
        <p:grpSpPr>
          <a:xfrm>
            <a:off x="7440447" y="5881257"/>
            <a:ext cx="88134" cy="535322"/>
            <a:chOff x="6871821" y="4971050"/>
            <a:chExt cx="88134" cy="535322"/>
          </a:xfrm>
        </p:grpSpPr>
        <p:sp>
          <p:nvSpPr>
            <p:cNvPr id="229" name="Prostokąt zaokrąglony 228"/>
            <p:cNvSpPr/>
            <p:nvPr/>
          </p:nvSpPr>
          <p:spPr>
            <a:xfrm>
              <a:off x="6872802" y="4971050"/>
              <a:ext cx="87153" cy="9725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30" name="Prostokąt zaokrąglony 229"/>
            <p:cNvSpPr/>
            <p:nvPr/>
          </p:nvSpPr>
          <p:spPr>
            <a:xfrm>
              <a:off x="6871821" y="5177994"/>
              <a:ext cx="87153" cy="9725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31" name="Prostokąt zaokrąglony 230"/>
            <p:cNvSpPr/>
            <p:nvPr/>
          </p:nvSpPr>
          <p:spPr>
            <a:xfrm>
              <a:off x="6872802" y="5409116"/>
              <a:ext cx="87153" cy="9725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16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2700" dirty="0" smtClean="0"/>
              <a:t>Model 4+1 Views:</a:t>
            </a:r>
            <a:r>
              <a:rPr lang="pl-PL" sz="6000" dirty="0" smtClean="0"/>
              <a:t/>
            </a:r>
            <a:br>
              <a:rPr lang="pl-PL" sz="6000" dirty="0" smtClean="0"/>
            </a:br>
            <a:r>
              <a:rPr lang="pl-PL" sz="6000" b="1" dirty="0" smtClean="0"/>
              <a:t>Physical view</a:t>
            </a:r>
            <a:endParaRPr lang="pl-PL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3624158" y="1977081"/>
            <a:ext cx="1804883" cy="1820747"/>
            <a:chOff x="3647768" y="2040301"/>
            <a:chExt cx="1804883" cy="1820747"/>
          </a:xfrm>
        </p:grpSpPr>
        <p:grpSp>
          <p:nvGrpSpPr>
            <p:cNvPr id="12" name="Group 11"/>
            <p:cNvGrpSpPr/>
            <p:nvPr/>
          </p:nvGrpSpPr>
          <p:grpSpPr>
            <a:xfrm>
              <a:off x="3647768" y="2040301"/>
              <a:ext cx="1804883" cy="1820747"/>
              <a:chOff x="3647768" y="2040301"/>
              <a:chExt cx="2988946" cy="1820747"/>
            </a:xfrm>
          </p:grpSpPr>
          <p:sp>
            <p:nvSpPr>
              <p:cNvPr id="36" name="Prostokąt 35"/>
              <p:cNvSpPr/>
              <p:nvPr/>
            </p:nvSpPr>
            <p:spPr>
              <a:xfrm>
                <a:off x="3829541" y="2040301"/>
                <a:ext cx="2807173" cy="17380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37" name="Prostokąt 36"/>
              <p:cNvSpPr/>
              <p:nvPr/>
            </p:nvSpPr>
            <p:spPr>
              <a:xfrm>
                <a:off x="3647768" y="2175576"/>
                <a:ext cx="2808926" cy="16854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cxnSp>
            <p:nvCxnSpPr>
              <p:cNvPr id="41" name="Łącznik prostoliniowy 40"/>
              <p:cNvCxnSpPr/>
              <p:nvPr/>
            </p:nvCxnSpPr>
            <p:spPr>
              <a:xfrm flipH="1">
                <a:off x="6456694" y="2040301"/>
                <a:ext cx="180020" cy="1352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Łącznik prostoliniowy 41"/>
              <p:cNvCxnSpPr/>
              <p:nvPr/>
            </p:nvCxnSpPr>
            <p:spPr>
              <a:xfrm flipH="1">
                <a:off x="3647769" y="2040301"/>
                <a:ext cx="181772" cy="1352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Łącznik prostoliniowy 42"/>
              <p:cNvCxnSpPr/>
              <p:nvPr/>
            </p:nvCxnSpPr>
            <p:spPr>
              <a:xfrm flipH="1">
                <a:off x="6456694" y="3778311"/>
                <a:ext cx="180020" cy="8273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3757533" y="2227639"/>
              <a:ext cx="1334939" cy="1561027"/>
              <a:chOff x="-1476672" y="963227"/>
              <a:chExt cx="1334939" cy="1561027"/>
            </a:xfrm>
          </p:grpSpPr>
          <p:sp>
            <p:nvSpPr>
              <p:cNvPr id="47" name="pole tekstowe 46"/>
              <p:cNvSpPr txBox="1"/>
              <p:nvPr/>
            </p:nvSpPr>
            <p:spPr>
              <a:xfrm>
                <a:off x="-1476670" y="1926406"/>
                <a:ext cx="1106263" cy="24622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pl-PL" sz="1000" dirty="0" smtClean="0"/>
                  <a:t>Wojewódzka DB</a:t>
                </a:r>
                <a:endParaRPr lang="pl-PL" sz="1000" dirty="0"/>
              </a:p>
            </p:txBody>
          </p:sp>
          <p:sp>
            <p:nvSpPr>
              <p:cNvPr id="46" name="Prostokąt 45"/>
              <p:cNvSpPr/>
              <p:nvPr/>
            </p:nvSpPr>
            <p:spPr>
              <a:xfrm>
                <a:off x="-1476672" y="2172626"/>
                <a:ext cx="1334939" cy="35162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45" name="pole tekstowe 44"/>
              <p:cNvSpPr txBox="1"/>
              <p:nvPr/>
            </p:nvSpPr>
            <p:spPr>
              <a:xfrm>
                <a:off x="-1476670" y="963227"/>
                <a:ext cx="1023936" cy="4001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pl-PL" sz="1000" dirty="0" smtClean="0"/>
                  <a:t>Moduł komunikacyjny</a:t>
                </a:r>
                <a:endParaRPr lang="pl-PL" sz="1000" dirty="0"/>
              </a:p>
            </p:txBody>
          </p:sp>
          <p:sp>
            <p:nvSpPr>
              <p:cNvPr id="44" name="Prostokąt 43"/>
              <p:cNvSpPr/>
              <p:nvPr/>
            </p:nvSpPr>
            <p:spPr>
              <a:xfrm>
                <a:off x="-1476671" y="1314893"/>
                <a:ext cx="1095946" cy="34196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cxnSp>
            <p:nvCxnSpPr>
              <p:cNvPr id="119" name="Łącznik prosty ze strzałką 118"/>
              <p:cNvCxnSpPr/>
              <p:nvPr/>
            </p:nvCxnSpPr>
            <p:spPr>
              <a:xfrm>
                <a:off x="-1015751" y="1672479"/>
                <a:ext cx="0" cy="2539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2" name="Group 121"/>
          <p:cNvGrpSpPr/>
          <p:nvPr/>
        </p:nvGrpSpPr>
        <p:grpSpPr>
          <a:xfrm>
            <a:off x="3690452" y="3921455"/>
            <a:ext cx="1804883" cy="1820747"/>
            <a:chOff x="3647768" y="2040301"/>
            <a:chExt cx="1804883" cy="1820747"/>
          </a:xfrm>
        </p:grpSpPr>
        <p:grpSp>
          <p:nvGrpSpPr>
            <p:cNvPr id="123" name="Group 122"/>
            <p:cNvGrpSpPr/>
            <p:nvPr/>
          </p:nvGrpSpPr>
          <p:grpSpPr>
            <a:xfrm>
              <a:off x="3647768" y="2040301"/>
              <a:ext cx="1804883" cy="1820747"/>
              <a:chOff x="3647768" y="2040301"/>
              <a:chExt cx="2988946" cy="1820747"/>
            </a:xfrm>
          </p:grpSpPr>
          <p:sp>
            <p:nvSpPr>
              <p:cNvPr id="131" name="Prostokąt 35"/>
              <p:cNvSpPr/>
              <p:nvPr/>
            </p:nvSpPr>
            <p:spPr>
              <a:xfrm>
                <a:off x="3829541" y="2040301"/>
                <a:ext cx="2807173" cy="17380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32" name="Prostokąt 36"/>
              <p:cNvSpPr/>
              <p:nvPr/>
            </p:nvSpPr>
            <p:spPr>
              <a:xfrm>
                <a:off x="3647768" y="2175576"/>
                <a:ext cx="2808926" cy="16854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cxnSp>
            <p:nvCxnSpPr>
              <p:cNvPr id="133" name="Łącznik prostoliniowy 40"/>
              <p:cNvCxnSpPr/>
              <p:nvPr/>
            </p:nvCxnSpPr>
            <p:spPr>
              <a:xfrm flipH="1">
                <a:off x="6456694" y="2040301"/>
                <a:ext cx="180020" cy="1352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Łącznik prostoliniowy 41"/>
              <p:cNvCxnSpPr/>
              <p:nvPr/>
            </p:nvCxnSpPr>
            <p:spPr>
              <a:xfrm flipH="1">
                <a:off x="3647769" y="2040301"/>
                <a:ext cx="181772" cy="1352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Łącznik prostoliniowy 42"/>
              <p:cNvCxnSpPr/>
              <p:nvPr/>
            </p:nvCxnSpPr>
            <p:spPr>
              <a:xfrm flipH="1">
                <a:off x="6456694" y="3778311"/>
                <a:ext cx="180020" cy="8273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Group 124"/>
            <p:cNvGrpSpPr/>
            <p:nvPr/>
          </p:nvGrpSpPr>
          <p:grpSpPr>
            <a:xfrm>
              <a:off x="3757533" y="2227639"/>
              <a:ext cx="1334939" cy="1561027"/>
              <a:chOff x="-1476672" y="963227"/>
              <a:chExt cx="1334939" cy="1561027"/>
            </a:xfrm>
          </p:grpSpPr>
          <p:sp>
            <p:nvSpPr>
              <p:cNvPr id="126" name="pole tekstowe 46"/>
              <p:cNvSpPr txBox="1"/>
              <p:nvPr/>
            </p:nvSpPr>
            <p:spPr>
              <a:xfrm>
                <a:off x="-1476670" y="1926406"/>
                <a:ext cx="1106263" cy="24622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pl-PL" sz="1000" dirty="0" smtClean="0"/>
                  <a:t>Wojewódzka DB</a:t>
                </a:r>
                <a:endParaRPr lang="pl-PL" sz="1000" dirty="0"/>
              </a:p>
            </p:txBody>
          </p:sp>
          <p:sp>
            <p:nvSpPr>
              <p:cNvPr id="127" name="Prostokąt 45"/>
              <p:cNvSpPr/>
              <p:nvPr/>
            </p:nvSpPr>
            <p:spPr>
              <a:xfrm>
                <a:off x="-1476672" y="2172626"/>
                <a:ext cx="1334939" cy="35162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28" name="pole tekstowe 44"/>
              <p:cNvSpPr txBox="1"/>
              <p:nvPr/>
            </p:nvSpPr>
            <p:spPr>
              <a:xfrm>
                <a:off x="-1476670" y="963227"/>
                <a:ext cx="1023936" cy="4001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pl-PL" sz="1000" dirty="0" smtClean="0"/>
                  <a:t>Moduł komunikacyjny</a:t>
                </a:r>
                <a:endParaRPr lang="pl-PL" sz="1000" dirty="0"/>
              </a:p>
            </p:txBody>
          </p:sp>
          <p:sp>
            <p:nvSpPr>
              <p:cNvPr id="129" name="Prostokąt 43"/>
              <p:cNvSpPr/>
              <p:nvPr/>
            </p:nvSpPr>
            <p:spPr>
              <a:xfrm>
                <a:off x="-1476671" y="1314893"/>
                <a:ext cx="1095946" cy="34196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cxnSp>
            <p:nvCxnSpPr>
              <p:cNvPr id="130" name="Łącznik prosty ze strzałką 118"/>
              <p:cNvCxnSpPr/>
              <p:nvPr/>
            </p:nvCxnSpPr>
            <p:spPr>
              <a:xfrm>
                <a:off x="-1015751" y="1672479"/>
                <a:ext cx="0" cy="2539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83" name="Łącznik prosty ze strzałką 182"/>
          <p:cNvCxnSpPr>
            <a:endCxn id="44" idx="1"/>
          </p:cNvCxnSpPr>
          <p:nvPr/>
        </p:nvCxnSpPr>
        <p:spPr>
          <a:xfrm flipV="1">
            <a:off x="2633576" y="2687067"/>
            <a:ext cx="1100348" cy="211708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Łącznik prosty ze strzałką 186"/>
          <p:cNvCxnSpPr>
            <a:endCxn id="129" idx="1"/>
          </p:cNvCxnSpPr>
          <p:nvPr/>
        </p:nvCxnSpPr>
        <p:spPr>
          <a:xfrm flipV="1">
            <a:off x="2633576" y="4631441"/>
            <a:ext cx="1166642" cy="17270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6" name="Group 235"/>
          <p:cNvGrpSpPr/>
          <p:nvPr/>
        </p:nvGrpSpPr>
        <p:grpSpPr>
          <a:xfrm>
            <a:off x="6084168" y="1442215"/>
            <a:ext cx="2980184" cy="1988802"/>
            <a:chOff x="7856512" y="797167"/>
            <a:chExt cx="2980184" cy="1988802"/>
          </a:xfrm>
        </p:grpSpPr>
        <p:grpSp>
          <p:nvGrpSpPr>
            <p:cNvPr id="137" name="Group 136"/>
            <p:cNvGrpSpPr/>
            <p:nvPr/>
          </p:nvGrpSpPr>
          <p:grpSpPr>
            <a:xfrm>
              <a:off x="7856512" y="797167"/>
              <a:ext cx="2980184" cy="1988802"/>
              <a:chOff x="3647768" y="2040301"/>
              <a:chExt cx="2988946" cy="1820747"/>
            </a:xfrm>
          </p:grpSpPr>
          <p:sp>
            <p:nvSpPr>
              <p:cNvPr id="144" name="Prostokąt 35"/>
              <p:cNvSpPr/>
              <p:nvPr/>
            </p:nvSpPr>
            <p:spPr>
              <a:xfrm>
                <a:off x="3829541" y="2040301"/>
                <a:ext cx="2807173" cy="17380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45" name="Prostokąt 36"/>
              <p:cNvSpPr/>
              <p:nvPr/>
            </p:nvSpPr>
            <p:spPr>
              <a:xfrm>
                <a:off x="3647768" y="2175576"/>
                <a:ext cx="2808926" cy="16854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cxnSp>
            <p:nvCxnSpPr>
              <p:cNvPr id="146" name="Łącznik prostoliniowy 40"/>
              <p:cNvCxnSpPr/>
              <p:nvPr/>
            </p:nvCxnSpPr>
            <p:spPr>
              <a:xfrm flipH="1">
                <a:off x="6456694" y="2040301"/>
                <a:ext cx="180020" cy="1352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Łącznik prostoliniowy 41"/>
              <p:cNvCxnSpPr/>
              <p:nvPr/>
            </p:nvCxnSpPr>
            <p:spPr>
              <a:xfrm flipH="1">
                <a:off x="3647769" y="2040301"/>
                <a:ext cx="181772" cy="1352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Łącznik prostoliniowy 42"/>
              <p:cNvCxnSpPr/>
              <p:nvPr/>
            </p:nvCxnSpPr>
            <p:spPr>
              <a:xfrm flipH="1">
                <a:off x="6456694" y="3778311"/>
                <a:ext cx="180020" cy="8273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4" name="Group 233"/>
            <p:cNvGrpSpPr/>
            <p:nvPr/>
          </p:nvGrpSpPr>
          <p:grpSpPr>
            <a:xfrm>
              <a:off x="7960362" y="1092831"/>
              <a:ext cx="2496482" cy="1561027"/>
              <a:chOff x="8424829" y="3549632"/>
              <a:chExt cx="2496482" cy="1561027"/>
            </a:xfrm>
          </p:grpSpPr>
          <p:grpSp>
            <p:nvGrpSpPr>
              <p:cNvPr id="138" name="Group 137"/>
              <p:cNvGrpSpPr/>
              <p:nvPr/>
            </p:nvGrpSpPr>
            <p:grpSpPr>
              <a:xfrm>
                <a:off x="8424829" y="3549632"/>
                <a:ext cx="1334939" cy="1561027"/>
                <a:chOff x="-1476672" y="963227"/>
                <a:chExt cx="1334939" cy="1561027"/>
              </a:xfrm>
            </p:grpSpPr>
            <p:sp>
              <p:nvSpPr>
                <p:cNvPr id="139" name="pole tekstowe 46"/>
                <p:cNvSpPr txBox="1"/>
                <p:nvPr/>
              </p:nvSpPr>
              <p:spPr>
                <a:xfrm>
                  <a:off x="-1476670" y="1926406"/>
                  <a:ext cx="1106263" cy="24622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pl-PL" sz="1000" dirty="0" smtClean="0"/>
                    <a:t>Wojewódzka DB</a:t>
                  </a:r>
                  <a:endParaRPr lang="pl-PL" sz="1000" dirty="0"/>
                </a:p>
              </p:txBody>
            </p:sp>
            <p:sp>
              <p:nvSpPr>
                <p:cNvPr id="140" name="Prostokąt 45"/>
                <p:cNvSpPr/>
                <p:nvPr/>
              </p:nvSpPr>
              <p:spPr>
                <a:xfrm>
                  <a:off x="-1476672" y="2172626"/>
                  <a:ext cx="1334939" cy="351628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141" name="pole tekstowe 44"/>
                <p:cNvSpPr txBox="1"/>
                <p:nvPr/>
              </p:nvSpPr>
              <p:spPr>
                <a:xfrm>
                  <a:off x="-1476670" y="963227"/>
                  <a:ext cx="1023936" cy="40011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pl-PL" sz="1000" dirty="0" smtClean="0"/>
                    <a:t>Moduł komunikacyjny</a:t>
                  </a:r>
                  <a:endParaRPr lang="pl-PL" sz="1000" dirty="0"/>
                </a:p>
              </p:txBody>
            </p:sp>
            <p:sp>
              <p:nvSpPr>
                <p:cNvPr id="142" name="Prostokąt 43"/>
                <p:cNvSpPr/>
                <p:nvPr/>
              </p:nvSpPr>
              <p:spPr>
                <a:xfrm>
                  <a:off x="-1476671" y="1314893"/>
                  <a:ext cx="1095946" cy="341963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cxnSp>
              <p:nvCxnSpPr>
                <p:cNvPr id="143" name="Łącznik prosty ze strzałką 118"/>
                <p:cNvCxnSpPr/>
                <p:nvPr/>
              </p:nvCxnSpPr>
              <p:spPr>
                <a:xfrm>
                  <a:off x="-1015751" y="1672479"/>
                  <a:ext cx="0" cy="25392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6" name="pole tekstowe 63"/>
              <p:cNvSpPr txBox="1"/>
              <p:nvPr/>
            </p:nvSpPr>
            <p:spPr>
              <a:xfrm>
                <a:off x="9992378" y="3941474"/>
                <a:ext cx="777883" cy="261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pl-PL" sz="1100" dirty="0" smtClean="0"/>
                  <a:t>Aplikacja</a:t>
                </a:r>
                <a:endParaRPr lang="pl-PL" sz="1100" dirty="0"/>
              </a:p>
            </p:txBody>
          </p:sp>
          <p:sp>
            <p:nvSpPr>
              <p:cNvPr id="188" name="Prostokąt 62"/>
              <p:cNvSpPr/>
              <p:nvPr/>
            </p:nvSpPr>
            <p:spPr>
              <a:xfrm>
                <a:off x="9992378" y="4174587"/>
                <a:ext cx="928933" cy="28954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cxnSp>
            <p:nvCxnSpPr>
              <p:cNvPr id="189" name="Łącznik prosty ze strzałką 118"/>
              <p:cNvCxnSpPr>
                <a:stCxn id="142" idx="3"/>
                <a:endCxn id="188" idx="1"/>
              </p:cNvCxnSpPr>
              <p:nvPr/>
            </p:nvCxnSpPr>
            <p:spPr>
              <a:xfrm>
                <a:off x="9520776" y="4072280"/>
                <a:ext cx="471602" cy="24708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Łącznik prosty ze strzałką 118"/>
              <p:cNvCxnSpPr>
                <a:stCxn id="188" idx="2"/>
                <a:endCxn id="140" idx="3"/>
              </p:cNvCxnSpPr>
              <p:nvPr/>
            </p:nvCxnSpPr>
            <p:spPr>
              <a:xfrm flipH="1">
                <a:off x="9759768" y="4464134"/>
                <a:ext cx="697077" cy="47071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5" name="Group 204"/>
          <p:cNvGrpSpPr/>
          <p:nvPr/>
        </p:nvGrpSpPr>
        <p:grpSpPr>
          <a:xfrm>
            <a:off x="6098654" y="3625791"/>
            <a:ext cx="2980184" cy="1988802"/>
            <a:chOff x="7856512" y="797167"/>
            <a:chExt cx="2980184" cy="1988802"/>
          </a:xfrm>
        </p:grpSpPr>
        <p:grpSp>
          <p:nvGrpSpPr>
            <p:cNvPr id="206" name="Group 205"/>
            <p:cNvGrpSpPr/>
            <p:nvPr/>
          </p:nvGrpSpPr>
          <p:grpSpPr>
            <a:xfrm>
              <a:off x="7856512" y="797167"/>
              <a:ext cx="2980184" cy="1988802"/>
              <a:chOff x="3647768" y="2040301"/>
              <a:chExt cx="2988946" cy="1820747"/>
            </a:xfrm>
          </p:grpSpPr>
          <p:sp>
            <p:nvSpPr>
              <p:cNvPr id="244" name="Prostokąt 35"/>
              <p:cNvSpPr/>
              <p:nvPr/>
            </p:nvSpPr>
            <p:spPr>
              <a:xfrm>
                <a:off x="3829541" y="2040301"/>
                <a:ext cx="2807173" cy="17380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45" name="Prostokąt 36"/>
              <p:cNvSpPr/>
              <p:nvPr/>
            </p:nvSpPr>
            <p:spPr>
              <a:xfrm>
                <a:off x="3647768" y="2175576"/>
                <a:ext cx="2808926" cy="16854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cxnSp>
            <p:nvCxnSpPr>
              <p:cNvPr id="246" name="Łącznik prostoliniowy 40"/>
              <p:cNvCxnSpPr/>
              <p:nvPr/>
            </p:nvCxnSpPr>
            <p:spPr>
              <a:xfrm flipH="1">
                <a:off x="6456694" y="2040301"/>
                <a:ext cx="180020" cy="1352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Łącznik prostoliniowy 41"/>
              <p:cNvCxnSpPr/>
              <p:nvPr/>
            </p:nvCxnSpPr>
            <p:spPr>
              <a:xfrm flipH="1">
                <a:off x="3647769" y="2040301"/>
                <a:ext cx="181772" cy="1352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Łącznik prostoliniowy 42"/>
              <p:cNvCxnSpPr/>
              <p:nvPr/>
            </p:nvCxnSpPr>
            <p:spPr>
              <a:xfrm flipH="1">
                <a:off x="6456694" y="3778311"/>
                <a:ext cx="180020" cy="8273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7" name="Group 206"/>
            <p:cNvGrpSpPr/>
            <p:nvPr/>
          </p:nvGrpSpPr>
          <p:grpSpPr>
            <a:xfrm>
              <a:off x="7960362" y="1092831"/>
              <a:ext cx="2496482" cy="1561027"/>
              <a:chOff x="8424829" y="3549632"/>
              <a:chExt cx="2496482" cy="1561027"/>
            </a:xfrm>
          </p:grpSpPr>
          <p:grpSp>
            <p:nvGrpSpPr>
              <p:cNvPr id="208" name="Group 207"/>
              <p:cNvGrpSpPr/>
              <p:nvPr/>
            </p:nvGrpSpPr>
            <p:grpSpPr>
              <a:xfrm>
                <a:off x="8424829" y="3549632"/>
                <a:ext cx="1334939" cy="1561027"/>
                <a:chOff x="-1476672" y="963227"/>
                <a:chExt cx="1334939" cy="1561027"/>
              </a:xfrm>
            </p:grpSpPr>
            <p:sp>
              <p:nvSpPr>
                <p:cNvPr id="217" name="pole tekstowe 46"/>
                <p:cNvSpPr txBox="1"/>
                <p:nvPr/>
              </p:nvSpPr>
              <p:spPr>
                <a:xfrm>
                  <a:off x="-1476670" y="1926406"/>
                  <a:ext cx="1106263" cy="24622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pl-PL" sz="1000" dirty="0" smtClean="0"/>
                    <a:t>Wojewódzka DB</a:t>
                  </a:r>
                  <a:endParaRPr lang="pl-PL" sz="1000" dirty="0"/>
                </a:p>
              </p:txBody>
            </p:sp>
            <p:sp>
              <p:nvSpPr>
                <p:cNvPr id="219" name="Prostokąt 45"/>
                <p:cNvSpPr/>
                <p:nvPr/>
              </p:nvSpPr>
              <p:spPr>
                <a:xfrm>
                  <a:off x="-1476672" y="2172626"/>
                  <a:ext cx="1334939" cy="351628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241" name="pole tekstowe 44"/>
                <p:cNvSpPr txBox="1"/>
                <p:nvPr/>
              </p:nvSpPr>
              <p:spPr>
                <a:xfrm>
                  <a:off x="-1476670" y="963227"/>
                  <a:ext cx="1023936" cy="40011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pl-PL" sz="1000" dirty="0" smtClean="0"/>
                    <a:t>Moduł komunikacyjny</a:t>
                  </a:r>
                  <a:endParaRPr lang="pl-PL" sz="1000" dirty="0"/>
                </a:p>
              </p:txBody>
            </p:sp>
            <p:sp>
              <p:nvSpPr>
                <p:cNvPr id="242" name="Prostokąt 43"/>
                <p:cNvSpPr/>
                <p:nvPr/>
              </p:nvSpPr>
              <p:spPr>
                <a:xfrm>
                  <a:off x="-1476671" y="1314893"/>
                  <a:ext cx="1095946" cy="341963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cxnSp>
              <p:nvCxnSpPr>
                <p:cNvPr id="243" name="Łącznik prosty ze strzałką 118"/>
                <p:cNvCxnSpPr/>
                <p:nvPr/>
              </p:nvCxnSpPr>
              <p:spPr>
                <a:xfrm>
                  <a:off x="-1015751" y="1672479"/>
                  <a:ext cx="0" cy="25392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9" name="pole tekstowe 63"/>
              <p:cNvSpPr txBox="1"/>
              <p:nvPr/>
            </p:nvSpPr>
            <p:spPr>
              <a:xfrm>
                <a:off x="9992378" y="3941474"/>
                <a:ext cx="777883" cy="261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pl-PL" sz="1100" dirty="0" smtClean="0"/>
                  <a:t>Aplikacja</a:t>
                </a:r>
                <a:endParaRPr lang="pl-PL" sz="1100" dirty="0"/>
              </a:p>
            </p:txBody>
          </p:sp>
          <p:sp>
            <p:nvSpPr>
              <p:cNvPr id="210" name="Prostokąt 62"/>
              <p:cNvSpPr/>
              <p:nvPr/>
            </p:nvSpPr>
            <p:spPr>
              <a:xfrm>
                <a:off x="9992378" y="4174587"/>
                <a:ext cx="928933" cy="28954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cxnSp>
            <p:nvCxnSpPr>
              <p:cNvPr id="211" name="Łącznik prosty ze strzałką 118"/>
              <p:cNvCxnSpPr>
                <a:stCxn id="242" idx="3"/>
                <a:endCxn id="210" idx="1"/>
              </p:cNvCxnSpPr>
              <p:nvPr/>
            </p:nvCxnSpPr>
            <p:spPr>
              <a:xfrm>
                <a:off x="9520776" y="4072280"/>
                <a:ext cx="471602" cy="24708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Łącznik prosty ze strzałką 118"/>
              <p:cNvCxnSpPr>
                <a:stCxn id="210" idx="2"/>
                <a:endCxn id="219" idx="3"/>
              </p:cNvCxnSpPr>
              <p:nvPr/>
            </p:nvCxnSpPr>
            <p:spPr>
              <a:xfrm flipH="1">
                <a:off x="9759768" y="4464134"/>
                <a:ext cx="697077" cy="47071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51" name="Łącznik prosty ze strzałką 234"/>
          <p:cNvCxnSpPr>
            <a:stCxn id="44" idx="3"/>
            <a:endCxn id="142" idx="1"/>
          </p:cNvCxnSpPr>
          <p:nvPr/>
        </p:nvCxnSpPr>
        <p:spPr>
          <a:xfrm flipV="1">
            <a:off x="4829870" y="2260527"/>
            <a:ext cx="1358149" cy="42654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Łącznik prosty ze strzałką 234"/>
          <p:cNvCxnSpPr>
            <a:stCxn id="44" idx="3"/>
            <a:endCxn id="242" idx="1"/>
          </p:cNvCxnSpPr>
          <p:nvPr/>
        </p:nvCxnSpPr>
        <p:spPr>
          <a:xfrm>
            <a:off x="4829870" y="2687067"/>
            <a:ext cx="1372635" cy="175703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35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upa 51"/>
          <p:cNvGrpSpPr/>
          <p:nvPr/>
        </p:nvGrpSpPr>
        <p:grpSpPr>
          <a:xfrm>
            <a:off x="1879098" y="1738643"/>
            <a:ext cx="5683823" cy="955440"/>
            <a:chOff x="2987824" y="2276872"/>
            <a:chExt cx="5683823" cy="955440"/>
          </a:xfrm>
        </p:grpSpPr>
        <p:sp>
          <p:nvSpPr>
            <p:cNvPr id="50" name="Elipsa 49"/>
            <p:cNvSpPr/>
            <p:nvPr/>
          </p:nvSpPr>
          <p:spPr>
            <a:xfrm>
              <a:off x="2987824" y="2276872"/>
              <a:ext cx="2448272" cy="9361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1" name="pole tekstowe 50"/>
            <p:cNvSpPr txBox="1"/>
            <p:nvPr/>
          </p:nvSpPr>
          <p:spPr>
            <a:xfrm>
              <a:off x="3148031" y="2544869"/>
              <a:ext cx="22682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000" b="1" dirty="0" smtClean="0"/>
                <a:t>Wczytanie danych</a:t>
              </a:r>
              <a:endParaRPr lang="pl-PL" b="1" dirty="0"/>
            </a:p>
          </p:txBody>
        </p:sp>
        <p:sp>
          <p:nvSpPr>
            <p:cNvPr id="44" name="Elipsa 49"/>
            <p:cNvSpPr/>
            <p:nvPr/>
          </p:nvSpPr>
          <p:spPr>
            <a:xfrm>
              <a:off x="6223375" y="2296208"/>
              <a:ext cx="2448272" cy="9361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7" name="pole tekstowe 50"/>
            <p:cNvSpPr txBox="1"/>
            <p:nvPr/>
          </p:nvSpPr>
          <p:spPr>
            <a:xfrm>
              <a:off x="6346800" y="2428206"/>
              <a:ext cx="22682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000" b="1" dirty="0" smtClean="0"/>
                <a:t>Wyliczenie billingów</a:t>
              </a:r>
              <a:endParaRPr lang="pl-PL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241645" y="4126105"/>
            <a:ext cx="4761129" cy="1440158"/>
            <a:chOff x="1611071" y="5417842"/>
            <a:chExt cx="4761129" cy="1440158"/>
          </a:xfrm>
        </p:grpSpPr>
        <p:sp>
          <p:nvSpPr>
            <p:cNvPr id="59" name="Elipsa 58"/>
            <p:cNvSpPr/>
            <p:nvPr/>
          </p:nvSpPr>
          <p:spPr>
            <a:xfrm>
              <a:off x="1611071" y="5466334"/>
              <a:ext cx="1856302" cy="792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0" name="pole tekstowe 59"/>
            <p:cNvSpPr txBox="1"/>
            <p:nvPr/>
          </p:nvSpPr>
          <p:spPr>
            <a:xfrm>
              <a:off x="1836660" y="5629116"/>
              <a:ext cx="14338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000" b="1" dirty="0" smtClean="0"/>
                <a:t>Logowanie</a:t>
              </a:r>
            </a:p>
          </p:txBody>
        </p:sp>
        <p:grpSp>
          <p:nvGrpSpPr>
            <p:cNvPr id="62" name="Grupa 61"/>
            <p:cNvGrpSpPr/>
            <p:nvPr/>
          </p:nvGrpSpPr>
          <p:grpSpPr>
            <a:xfrm>
              <a:off x="3860304" y="5417842"/>
              <a:ext cx="2511896" cy="1440158"/>
              <a:chOff x="6084168" y="3633993"/>
              <a:chExt cx="1856302" cy="1168452"/>
            </a:xfrm>
          </p:grpSpPr>
          <p:sp>
            <p:nvSpPr>
              <p:cNvPr id="63" name="Elipsa 62"/>
              <p:cNvSpPr/>
              <p:nvPr/>
            </p:nvSpPr>
            <p:spPr>
              <a:xfrm>
                <a:off x="6084168" y="3633993"/>
                <a:ext cx="1856302" cy="7920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64" name="pole tekstowe 63"/>
              <p:cNvSpPr txBox="1"/>
              <p:nvPr/>
            </p:nvSpPr>
            <p:spPr>
              <a:xfrm>
                <a:off x="6295383" y="3786782"/>
                <a:ext cx="143387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sz="2000" b="1" dirty="0" smtClean="0"/>
                  <a:t>Badanie zasięgu awarii </a:t>
                </a:r>
              </a:p>
            </p:txBody>
          </p:sp>
        </p:grpSp>
        <p:cxnSp>
          <p:nvCxnSpPr>
            <p:cNvPr id="67" name="Łącznik prostoliniowy 66"/>
            <p:cNvCxnSpPr>
              <a:stCxn id="59" idx="6"/>
              <a:endCxn id="63" idx="2"/>
            </p:cNvCxnSpPr>
            <p:nvPr/>
          </p:nvCxnSpPr>
          <p:spPr>
            <a:xfrm>
              <a:off x="3467373" y="5862378"/>
              <a:ext cx="392931" cy="436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Łącznik prostoliniowy 69"/>
          <p:cNvCxnSpPr>
            <a:endCxn id="59" idx="1"/>
          </p:cNvCxnSpPr>
          <p:nvPr/>
        </p:nvCxnSpPr>
        <p:spPr>
          <a:xfrm>
            <a:off x="1331640" y="4005064"/>
            <a:ext cx="1181854" cy="2855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upa 103"/>
          <p:cNvGrpSpPr/>
          <p:nvPr/>
        </p:nvGrpSpPr>
        <p:grpSpPr>
          <a:xfrm>
            <a:off x="657171" y="2999434"/>
            <a:ext cx="6206525" cy="1310316"/>
            <a:chOff x="1595831" y="3210292"/>
            <a:chExt cx="6206525" cy="1310316"/>
          </a:xfrm>
        </p:grpSpPr>
        <p:grpSp>
          <p:nvGrpSpPr>
            <p:cNvPr id="58" name="Grupa 57"/>
            <p:cNvGrpSpPr/>
            <p:nvPr/>
          </p:nvGrpSpPr>
          <p:grpSpPr>
            <a:xfrm>
              <a:off x="3395612" y="3212264"/>
              <a:ext cx="1856302" cy="792088"/>
              <a:chOff x="3120303" y="3097397"/>
              <a:chExt cx="1856302" cy="792088"/>
            </a:xfrm>
          </p:grpSpPr>
          <p:sp>
            <p:nvSpPr>
              <p:cNvPr id="54" name="Elipsa 53"/>
              <p:cNvSpPr/>
              <p:nvPr/>
            </p:nvSpPr>
            <p:spPr>
              <a:xfrm>
                <a:off x="3120303" y="3097397"/>
                <a:ext cx="1856302" cy="7920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55" name="pole tekstowe 54"/>
              <p:cNvSpPr txBox="1"/>
              <p:nvPr/>
            </p:nvSpPr>
            <p:spPr>
              <a:xfrm>
                <a:off x="3331518" y="3267864"/>
                <a:ext cx="14338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sz="2000" b="1" dirty="0" smtClean="0"/>
                  <a:t>Logowanie</a:t>
                </a:r>
              </a:p>
            </p:txBody>
          </p:sp>
        </p:grpSp>
        <p:grpSp>
          <p:nvGrpSpPr>
            <p:cNvPr id="61" name="Grupa 60"/>
            <p:cNvGrpSpPr/>
            <p:nvPr/>
          </p:nvGrpSpPr>
          <p:grpSpPr>
            <a:xfrm>
              <a:off x="5946054" y="3210292"/>
              <a:ext cx="1856302" cy="792088"/>
              <a:chOff x="5507844" y="3210292"/>
              <a:chExt cx="1856302" cy="792088"/>
            </a:xfrm>
          </p:grpSpPr>
          <p:sp>
            <p:nvSpPr>
              <p:cNvPr id="56" name="Elipsa 55"/>
              <p:cNvSpPr/>
              <p:nvPr/>
            </p:nvSpPr>
            <p:spPr>
              <a:xfrm>
                <a:off x="5507844" y="3210292"/>
                <a:ext cx="1856302" cy="7920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57" name="pole tekstowe 56"/>
              <p:cNvSpPr txBox="1"/>
              <p:nvPr/>
            </p:nvSpPr>
            <p:spPr>
              <a:xfrm>
                <a:off x="5760303" y="3260775"/>
                <a:ext cx="143387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sz="2000" b="1" dirty="0" smtClean="0"/>
                  <a:t>Zapytanie o dane</a:t>
                </a:r>
              </a:p>
            </p:txBody>
          </p:sp>
        </p:grpSp>
        <p:cxnSp>
          <p:nvCxnSpPr>
            <p:cNvPr id="66" name="Łącznik prostoliniowy 65"/>
            <p:cNvCxnSpPr>
              <a:stCxn id="54" idx="6"/>
              <a:endCxn id="56" idx="2"/>
            </p:cNvCxnSpPr>
            <p:nvPr/>
          </p:nvCxnSpPr>
          <p:spPr>
            <a:xfrm flipV="1">
              <a:off x="5251914" y="3606336"/>
              <a:ext cx="694140" cy="19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Łącznik prostoliniowy 70"/>
            <p:cNvCxnSpPr>
              <a:endCxn id="54" idx="2"/>
            </p:cNvCxnSpPr>
            <p:nvPr/>
          </p:nvCxnSpPr>
          <p:spPr>
            <a:xfrm flipV="1">
              <a:off x="2328192" y="3608308"/>
              <a:ext cx="1067420" cy="3960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upa 96"/>
            <p:cNvGrpSpPr/>
            <p:nvPr/>
          </p:nvGrpSpPr>
          <p:grpSpPr>
            <a:xfrm>
              <a:off x="1595831" y="3814771"/>
              <a:ext cx="456120" cy="705837"/>
              <a:chOff x="1669439" y="3811864"/>
              <a:chExt cx="103819" cy="326290"/>
            </a:xfrm>
          </p:grpSpPr>
          <p:cxnSp>
            <p:nvCxnSpPr>
              <p:cNvPr id="99" name="Łącznik prostoliniowy 98"/>
              <p:cNvCxnSpPr/>
              <p:nvPr/>
            </p:nvCxnSpPr>
            <p:spPr>
              <a:xfrm>
                <a:off x="1719208" y="3811864"/>
                <a:ext cx="0" cy="2421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Łącznik prostoliniowy 99"/>
              <p:cNvCxnSpPr/>
              <p:nvPr/>
            </p:nvCxnSpPr>
            <p:spPr>
              <a:xfrm>
                <a:off x="1719206" y="3861048"/>
                <a:ext cx="54052" cy="8975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Łącznik prostoliniowy 100"/>
              <p:cNvCxnSpPr/>
              <p:nvPr/>
            </p:nvCxnSpPr>
            <p:spPr>
              <a:xfrm flipV="1">
                <a:off x="1669439" y="3861049"/>
                <a:ext cx="49768" cy="897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Łącznik prostoliniowy 101"/>
              <p:cNvCxnSpPr/>
              <p:nvPr/>
            </p:nvCxnSpPr>
            <p:spPr>
              <a:xfrm>
                <a:off x="1719207" y="4048398"/>
                <a:ext cx="54051" cy="897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Łącznik prostoliniowy 102"/>
              <p:cNvCxnSpPr/>
              <p:nvPr/>
            </p:nvCxnSpPr>
            <p:spPr>
              <a:xfrm flipV="1">
                <a:off x="1669439" y="4048398"/>
                <a:ext cx="49768" cy="897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6" name="pole tekstowe 105"/>
          <p:cNvSpPr txBox="1"/>
          <p:nvPr/>
        </p:nvSpPr>
        <p:spPr>
          <a:xfrm>
            <a:off x="67180" y="4480708"/>
            <a:ext cx="166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 smtClean="0"/>
              <a:t>Operator sieci</a:t>
            </a:r>
            <a:endParaRPr lang="pl-PL" sz="1600" dirty="0" smtClean="0"/>
          </a:p>
        </p:txBody>
      </p:sp>
      <p:sp>
        <p:nvSpPr>
          <p:cNvPr id="2" name="Oval 1"/>
          <p:cNvSpPr/>
          <p:nvPr/>
        </p:nvSpPr>
        <p:spPr>
          <a:xfrm>
            <a:off x="423323" y="1882659"/>
            <a:ext cx="648072" cy="6480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4" name="Straight Arrow Connector 3"/>
          <p:cNvCxnSpPr>
            <a:endCxn id="2" idx="0"/>
          </p:cNvCxnSpPr>
          <p:nvPr/>
        </p:nvCxnSpPr>
        <p:spPr>
          <a:xfrm flipV="1">
            <a:off x="743281" y="1882659"/>
            <a:ext cx="4078" cy="3612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747359" y="2063289"/>
            <a:ext cx="180020" cy="1806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Łącznik prostoliniowy 70"/>
          <p:cNvCxnSpPr/>
          <p:nvPr/>
        </p:nvCxnSpPr>
        <p:spPr>
          <a:xfrm>
            <a:off x="1091819" y="2206695"/>
            <a:ext cx="7872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Łącznik prostoliniowy 70"/>
          <p:cNvCxnSpPr/>
          <p:nvPr/>
        </p:nvCxnSpPr>
        <p:spPr>
          <a:xfrm>
            <a:off x="4327370" y="2222084"/>
            <a:ext cx="7872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Smiley Face 73"/>
          <p:cNvSpPr/>
          <p:nvPr/>
        </p:nvSpPr>
        <p:spPr>
          <a:xfrm>
            <a:off x="643055" y="3135419"/>
            <a:ext cx="465526" cy="520118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164288" y="4715027"/>
            <a:ext cx="1664334" cy="1664078"/>
            <a:chOff x="7479666" y="3708602"/>
            <a:chExt cx="1664334" cy="1664078"/>
          </a:xfrm>
        </p:grpSpPr>
        <p:cxnSp>
          <p:nvCxnSpPr>
            <p:cNvPr id="53" name="Łącznik prostoliniowy 91"/>
            <p:cNvCxnSpPr/>
            <p:nvPr/>
          </p:nvCxnSpPr>
          <p:spPr>
            <a:xfrm>
              <a:off x="8316416" y="4203351"/>
              <a:ext cx="0" cy="5238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Łącznik prostoliniowy 92"/>
            <p:cNvCxnSpPr/>
            <p:nvPr/>
          </p:nvCxnSpPr>
          <p:spPr>
            <a:xfrm>
              <a:off x="8316407" y="4309747"/>
              <a:ext cx="237473" cy="1941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Łącznik prostoliniowy 93"/>
            <p:cNvCxnSpPr/>
            <p:nvPr/>
          </p:nvCxnSpPr>
          <p:spPr>
            <a:xfrm flipV="1">
              <a:off x="8097760" y="4309750"/>
              <a:ext cx="218652" cy="19416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Łącznik prostoliniowy 94"/>
            <p:cNvCxnSpPr/>
            <p:nvPr/>
          </p:nvCxnSpPr>
          <p:spPr>
            <a:xfrm>
              <a:off x="8316412" y="4715027"/>
              <a:ext cx="237468" cy="19416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Łącznik prostoliniowy 95"/>
            <p:cNvCxnSpPr/>
            <p:nvPr/>
          </p:nvCxnSpPr>
          <p:spPr>
            <a:xfrm flipV="1">
              <a:off x="8097760" y="4715027"/>
              <a:ext cx="218652" cy="19416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pole tekstowe 105"/>
            <p:cNvSpPr txBox="1"/>
            <p:nvPr/>
          </p:nvSpPr>
          <p:spPr>
            <a:xfrm>
              <a:off x="7479666" y="5003348"/>
              <a:ext cx="1664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b="1" dirty="0" smtClean="0"/>
                <a:t>Klient</a:t>
              </a:r>
              <a:endParaRPr lang="pl-PL" sz="1600" dirty="0" smtClean="0"/>
            </a:p>
          </p:txBody>
        </p:sp>
        <p:sp>
          <p:nvSpPr>
            <p:cNvPr id="75" name="Smiley Face 74"/>
            <p:cNvSpPr/>
            <p:nvPr/>
          </p:nvSpPr>
          <p:spPr>
            <a:xfrm>
              <a:off x="8079070" y="3708602"/>
              <a:ext cx="465526" cy="520118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76" name="Elipsa 53"/>
          <p:cNvSpPr/>
          <p:nvPr/>
        </p:nvSpPr>
        <p:spPr>
          <a:xfrm>
            <a:off x="4991994" y="5554769"/>
            <a:ext cx="1856302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7" name="Elipsa 62"/>
          <p:cNvSpPr/>
          <p:nvPr/>
        </p:nvSpPr>
        <p:spPr>
          <a:xfrm>
            <a:off x="1847286" y="5427476"/>
            <a:ext cx="2511896" cy="97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78" name="Łącznik prostoliniowy 66"/>
          <p:cNvCxnSpPr>
            <a:stCxn id="76" idx="6"/>
          </p:cNvCxnSpPr>
          <p:nvPr/>
        </p:nvCxnSpPr>
        <p:spPr>
          <a:xfrm flipV="1">
            <a:off x="6848296" y="5509229"/>
            <a:ext cx="721007" cy="4415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Łącznik prostoliniowy 66"/>
          <p:cNvCxnSpPr>
            <a:stCxn id="77" idx="6"/>
            <a:endCxn id="76" idx="2"/>
          </p:cNvCxnSpPr>
          <p:nvPr/>
        </p:nvCxnSpPr>
        <p:spPr>
          <a:xfrm>
            <a:off x="4359182" y="5915614"/>
            <a:ext cx="632812" cy="351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pole tekstowe 54"/>
          <p:cNvSpPr txBox="1"/>
          <p:nvPr/>
        </p:nvSpPr>
        <p:spPr>
          <a:xfrm>
            <a:off x="5203209" y="5746318"/>
            <a:ext cx="1433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 smtClean="0"/>
              <a:t>Logowanie</a:t>
            </a:r>
          </a:p>
        </p:txBody>
      </p:sp>
      <p:sp>
        <p:nvSpPr>
          <p:cNvPr id="81" name="pole tekstowe 63"/>
          <p:cNvSpPr txBox="1"/>
          <p:nvPr/>
        </p:nvSpPr>
        <p:spPr>
          <a:xfrm>
            <a:off x="1999890" y="5569350"/>
            <a:ext cx="2268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 smtClean="0"/>
              <a:t>Uzyskanie dostępu do faktur</a:t>
            </a:r>
          </a:p>
        </p:txBody>
      </p:sp>
      <p:sp>
        <p:nvSpPr>
          <p:cNvPr id="8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2700" dirty="0" smtClean="0"/>
              <a:t>Model 4+1 Views:</a:t>
            </a:r>
            <a:r>
              <a:rPr lang="pl-PL" sz="6000" dirty="0" smtClean="0"/>
              <a:t/>
            </a:r>
            <a:br>
              <a:rPr lang="pl-PL" sz="6000" dirty="0" smtClean="0"/>
            </a:br>
            <a:r>
              <a:rPr lang="pl-PL" sz="6000" b="1" dirty="0" smtClean="0"/>
              <a:t>Scenarios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41883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ównoległobok 3"/>
          <p:cNvSpPr/>
          <p:nvPr/>
        </p:nvSpPr>
        <p:spPr>
          <a:xfrm>
            <a:off x="2915816" y="838024"/>
            <a:ext cx="2808312" cy="720080"/>
          </a:xfrm>
          <a:prstGeom prst="parallelogram">
            <a:avLst>
              <a:gd name="adj" fmla="val 8671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Rodzaj aplikacji?</a:t>
            </a:r>
            <a:endParaRPr lang="pl-PL" dirty="0"/>
          </a:p>
        </p:txBody>
      </p:sp>
      <p:cxnSp>
        <p:nvCxnSpPr>
          <p:cNvPr id="6" name="Łącznik prostoliniowy 5"/>
          <p:cNvCxnSpPr>
            <a:stCxn id="4" idx="2"/>
          </p:cNvCxnSpPr>
          <p:nvPr/>
        </p:nvCxnSpPr>
        <p:spPr>
          <a:xfrm flipV="1">
            <a:off x="5411927" y="838024"/>
            <a:ext cx="1032281" cy="360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Prostokąt zaokrąglony 6"/>
          <p:cNvSpPr/>
          <p:nvPr/>
        </p:nvSpPr>
        <p:spPr>
          <a:xfrm>
            <a:off x="6444208" y="549992"/>
            <a:ext cx="1872208" cy="43204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jednowarstwowa</a:t>
            </a:r>
            <a:endParaRPr lang="pl-PL" dirty="0"/>
          </a:p>
        </p:txBody>
      </p:sp>
      <p:sp>
        <p:nvSpPr>
          <p:cNvPr id="8" name="Prostokąt zaokrąglony 7"/>
          <p:cNvSpPr/>
          <p:nvPr/>
        </p:nvSpPr>
        <p:spPr>
          <a:xfrm>
            <a:off x="6372200" y="1414088"/>
            <a:ext cx="1872208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wielowarstwowa</a:t>
            </a:r>
            <a:endParaRPr lang="pl-PL" dirty="0"/>
          </a:p>
        </p:txBody>
      </p:sp>
      <p:cxnSp>
        <p:nvCxnSpPr>
          <p:cNvPr id="10" name="Łącznik prostoliniowy 9"/>
          <p:cNvCxnSpPr>
            <a:stCxn id="8" idx="1"/>
            <a:endCxn id="4" idx="2"/>
          </p:cNvCxnSpPr>
          <p:nvPr/>
        </p:nvCxnSpPr>
        <p:spPr>
          <a:xfrm flipH="1" flipV="1">
            <a:off x="5411927" y="1198064"/>
            <a:ext cx="960273" cy="432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ównoległobok 11"/>
          <p:cNvSpPr/>
          <p:nvPr/>
        </p:nvSpPr>
        <p:spPr>
          <a:xfrm>
            <a:off x="2603615" y="2422200"/>
            <a:ext cx="2808312" cy="720080"/>
          </a:xfrm>
          <a:prstGeom prst="parallelogram">
            <a:avLst>
              <a:gd name="adj" fmla="val 8671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Technologia?</a:t>
            </a:r>
            <a:endParaRPr lang="pl-PL" dirty="0"/>
          </a:p>
        </p:txBody>
      </p:sp>
      <p:sp>
        <p:nvSpPr>
          <p:cNvPr id="13" name="Prostokąt zaokrąglony 12"/>
          <p:cNvSpPr/>
          <p:nvPr/>
        </p:nvSpPr>
        <p:spPr>
          <a:xfrm>
            <a:off x="179512" y="1846136"/>
            <a:ext cx="1872208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.NET</a:t>
            </a:r>
            <a:endParaRPr lang="pl-PL" dirty="0"/>
          </a:p>
        </p:txBody>
      </p:sp>
      <p:sp>
        <p:nvSpPr>
          <p:cNvPr id="14" name="Prostokąt zaokrąglony 13"/>
          <p:cNvSpPr/>
          <p:nvPr/>
        </p:nvSpPr>
        <p:spPr>
          <a:xfrm>
            <a:off x="107504" y="2998264"/>
            <a:ext cx="1872208" cy="43204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J2EE</a:t>
            </a:r>
            <a:endParaRPr lang="pl-PL" dirty="0"/>
          </a:p>
        </p:txBody>
      </p:sp>
      <p:cxnSp>
        <p:nvCxnSpPr>
          <p:cNvPr id="16" name="Łącznik prostoliniowy 15"/>
          <p:cNvCxnSpPr>
            <a:stCxn id="13" idx="3"/>
            <a:endCxn id="12" idx="5"/>
          </p:cNvCxnSpPr>
          <p:nvPr/>
        </p:nvCxnSpPr>
        <p:spPr>
          <a:xfrm>
            <a:off x="2051720" y="2062160"/>
            <a:ext cx="864096" cy="720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Łącznik prostoliniowy 17"/>
          <p:cNvCxnSpPr>
            <a:stCxn id="14" idx="3"/>
            <a:endCxn id="12" idx="5"/>
          </p:cNvCxnSpPr>
          <p:nvPr/>
        </p:nvCxnSpPr>
        <p:spPr>
          <a:xfrm flipV="1">
            <a:off x="1979712" y="2782240"/>
            <a:ext cx="936104" cy="432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Łącznik prosty ze strzałką 19"/>
          <p:cNvCxnSpPr>
            <a:stCxn id="4" idx="3"/>
            <a:endCxn id="12" idx="0"/>
          </p:cNvCxnSpPr>
          <p:nvPr/>
        </p:nvCxnSpPr>
        <p:spPr>
          <a:xfrm>
            <a:off x="4007771" y="1558104"/>
            <a:ext cx="0" cy="86409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ównoległobok 21"/>
          <p:cNvSpPr/>
          <p:nvPr/>
        </p:nvSpPr>
        <p:spPr>
          <a:xfrm>
            <a:off x="2603615" y="3922617"/>
            <a:ext cx="2808312" cy="720080"/>
          </a:xfrm>
          <a:prstGeom prst="parallelogram">
            <a:avLst>
              <a:gd name="adj" fmla="val 8671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Serwer bazy danych?</a:t>
            </a:r>
            <a:endParaRPr lang="pl-PL" dirty="0"/>
          </a:p>
        </p:txBody>
      </p:sp>
      <p:sp>
        <p:nvSpPr>
          <p:cNvPr id="23" name="Prostokąt zaokrąglony 22"/>
          <p:cNvSpPr/>
          <p:nvPr/>
        </p:nvSpPr>
        <p:spPr>
          <a:xfrm>
            <a:off x="7092280" y="3463961"/>
            <a:ext cx="1872208" cy="43204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Oracle</a:t>
            </a:r>
            <a:endParaRPr lang="pl-PL" dirty="0"/>
          </a:p>
        </p:txBody>
      </p:sp>
      <p:sp>
        <p:nvSpPr>
          <p:cNvPr id="24" name="Prostokąt zaokrąglony 23"/>
          <p:cNvSpPr/>
          <p:nvPr/>
        </p:nvSpPr>
        <p:spPr>
          <a:xfrm>
            <a:off x="7092280" y="4621607"/>
            <a:ext cx="1872208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MS SQL</a:t>
            </a:r>
            <a:endParaRPr lang="pl-PL" dirty="0"/>
          </a:p>
        </p:txBody>
      </p:sp>
      <p:sp>
        <p:nvSpPr>
          <p:cNvPr id="25" name="Równoległobok 24"/>
          <p:cNvSpPr/>
          <p:nvPr/>
        </p:nvSpPr>
        <p:spPr>
          <a:xfrm>
            <a:off x="2603615" y="5472384"/>
            <a:ext cx="2808312" cy="720080"/>
          </a:xfrm>
          <a:prstGeom prst="parallelogram">
            <a:avLst>
              <a:gd name="adj" fmla="val 8671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Sprzęt</a:t>
            </a:r>
            <a:endParaRPr lang="pl-PL" dirty="0"/>
          </a:p>
        </p:txBody>
      </p:sp>
      <p:sp>
        <p:nvSpPr>
          <p:cNvPr id="26" name="Prostokąt zaokrąglony 25"/>
          <p:cNvSpPr/>
          <p:nvPr/>
        </p:nvSpPr>
        <p:spPr>
          <a:xfrm>
            <a:off x="179512" y="4896320"/>
            <a:ext cx="1872208" cy="43204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SPARC</a:t>
            </a:r>
            <a:endParaRPr lang="pl-PL" dirty="0"/>
          </a:p>
        </p:txBody>
      </p:sp>
      <p:sp>
        <p:nvSpPr>
          <p:cNvPr id="27" name="Prostokąt zaokrąglony 26"/>
          <p:cNvSpPr/>
          <p:nvPr/>
        </p:nvSpPr>
        <p:spPr>
          <a:xfrm>
            <a:off x="107504" y="6048448"/>
            <a:ext cx="1872208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x86</a:t>
            </a:r>
            <a:endParaRPr lang="pl-PL" dirty="0"/>
          </a:p>
        </p:txBody>
      </p:sp>
      <p:cxnSp>
        <p:nvCxnSpPr>
          <p:cNvPr id="28" name="Łącznik prostoliniowy 27"/>
          <p:cNvCxnSpPr>
            <a:stCxn id="26" idx="3"/>
            <a:endCxn id="25" idx="5"/>
          </p:cNvCxnSpPr>
          <p:nvPr/>
        </p:nvCxnSpPr>
        <p:spPr>
          <a:xfrm>
            <a:off x="2051720" y="5112344"/>
            <a:ext cx="864096" cy="720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Łącznik prostoliniowy 28"/>
          <p:cNvCxnSpPr>
            <a:stCxn id="27" idx="3"/>
            <a:endCxn id="25" idx="5"/>
          </p:cNvCxnSpPr>
          <p:nvPr/>
        </p:nvCxnSpPr>
        <p:spPr>
          <a:xfrm flipV="1">
            <a:off x="1979712" y="5832424"/>
            <a:ext cx="936104" cy="432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Łącznik prosty ze strzałką 32"/>
          <p:cNvCxnSpPr>
            <a:stCxn id="12" idx="4"/>
            <a:endCxn id="22" idx="0"/>
          </p:cNvCxnSpPr>
          <p:nvPr/>
        </p:nvCxnSpPr>
        <p:spPr>
          <a:xfrm>
            <a:off x="4007771" y="3142280"/>
            <a:ext cx="0" cy="78033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Łącznik prosty ze strzałką 36"/>
          <p:cNvCxnSpPr>
            <a:stCxn id="22" idx="4"/>
            <a:endCxn id="25" idx="0"/>
          </p:cNvCxnSpPr>
          <p:nvPr/>
        </p:nvCxnSpPr>
        <p:spPr>
          <a:xfrm>
            <a:off x="4007771" y="4642697"/>
            <a:ext cx="0" cy="82968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Łącznik prostoliniowy 43"/>
          <p:cNvCxnSpPr>
            <a:stCxn id="23" idx="1"/>
            <a:endCxn id="22" idx="2"/>
          </p:cNvCxnSpPr>
          <p:nvPr/>
        </p:nvCxnSpPr>
        <p:spPr>
          <a:xfrm flipH="1">
            <a:off x="5099726" y="3679985"/>
            <a:ext cx="1992554" cy="6026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Łącznik prostoliniowy 45"/>
          <p:cNvCxnSpPr>
            <a:stCxn id="22" idx="2"/>
            <a:endCxn id="24" idx="1"/>
          </p:cNvCxnSpPr>
          <p:nvPr/>
        </p:nvCxnSpPr>
        <p:spPr>
          <a:xfrm>
            <a:off x="5099726" y="4282657"/>
            <a:ext cx="1992554" cy="5549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pole tekstowe 31"/>
          <p:cNvSpPr txBox="1"/>
          <p:nvPr/>
        </p:nvSpPr>
        <p:spPr>
          <a:xfrm>
            <a:off x="4038313" y="1846136"/>
            <a:ext cx="14148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smtClean="0"/>
              <a:t>wielowarstwowa</a:t>
            </a:r>
            <a:endParaRPr lang="pl-PL" sz="1400" dirty="0"/>
          </a:p>
        </p:txBody>
      </p:sp>
      <p:sp>
        <p:nvSpPr>
          <p:cNvPr id="36" name="pole tekstowe 35"/>
          <p:cNvSpPr txBox="1"/>
          <p:nvPr/>
        </p:nvSpPr>
        <p:spPr>
          <a:xfrm>
            <a:off x="4139952" y="3430312"/>
            <a:ext cx="1908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smtClean="0"/>
              <a:t>Wielowarstwowa,  .NET</a:t>
            </a:r>
            <a:endParaRPr lang="pl-PL" sz="1400" dirty="0"/>
          </a:p>
        </p:txBody>
      </p:sp>
      <p:sp>
        <p:nvSpPr>
          <p:cNvPr id="40" name="pole tekstowe 39"/>
          <p:cNvSpPr txBox="1"/>
          <p:nvPr/>
        </p:nvSpPr>
        <p:spPr>
          <a:xfrm>
            <a:off x="4139951" y="4958455"/>
            <a:ext cx="2528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smtClean="0"/>
              <a:t>Wielowarstwowa,  .NET, MS SQL</a:t>
            </a:r>
            <a:endParaRPr lang="pl-PL" sz="1400" dirty="0"/>
          </a:p>
        </p:txBody>
      </p:sp>
      <p:sp>
        <p:nvSpPr>
          <p:cNvPr id="41" name="pole tekstowe 40"/>
          <p:cNvSpPr txBox="1"/>
          <p:nvPr/>
        </p:nvSpPr>
        <p:spPr>
          <a:xfrm>
            <a:off x="2743674" y="6505599"/>
            <a:ext cx="2875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smtClean="0"/>
              <a:t>Wielowarstwowa,  .NET, </a:t>
            </a:r>
            <a:r>
              <a:rPr lang="pl-PL" sz="1400" smtClean="0"/>
              <a:t>MS SQL, x86</a:t>
            </a:r>
            <a:endParaRPr lang="pl-PL" sz="1400" dirty="0"/>
          </a:p>
        </p:txBody>
      </p:sp>
      <p:sp>
        <p:nvSpPr>
          <p:cNvPr id="30" name="Tytuł 1"/>
          <p:cNvSpPr txBox="1">
            <a:spLocks/>
          </p:cNvSpPr>
          <p:nvPr/>
        </p:nvSpPr>
        <p:spPr>
          <a:xfrm>
            <a:off x="413284" y="-27767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b="1" dirty="0" smtClean="0"/>
              <a:t>MAD – Technologia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326582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ównoległobok 3"/>
          <p:cNvSpPr/>
          <p:nvPr/>
        </p:nvSpPr>
        <p:spPr>
          <a:xfrm>
            <a:off x="3113838" y="2204864"/>
            <a:ext cx="2520280" cy="792088"/>
          </a:xfrm>
          <a:prstGeom prst="parallelogram">
            <a:avLst>
              <a:gd name="adj" fmla="val 670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Energy</a:t>
            </a:r>
            <a:r>
              <a:rPr lang="pl-PL" dirty="0" smtClean="0"/>
              <a:t> Billing System</a:t>
            </a:r>
            <a:endParaRPr lang="pl-PL" dirty="0"/>
          </a:p>
        </p:txBody>
      </p:sp>
      <p:sp>
        <p:nvSpPr>
          <p:cNvPr id="5" name="Prostokąt zaokrąglony 4"/>
          <p:cNvSpPr/>
          <p:nvPr/>
        </p:nvSpPr>
        <p:spPr>
          <a:xfrm>
            <a:off x="1673678" y="3789040"/>
            <a:ext cx="2160240" cy="79208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klient-serwer</a:t>
            </a:r>
            <a:endParaRPr lang="pl-PL" dirty="0"/>
          </a:p>
        </p:txBody>
      </p:sp>
      <p:sp>
        <p:nvSpPr>
          <p:cNvPr id="6" name="Prostokąt zaokrąglony 5"/>
          <p:cNvSpPr/>
          <p:nvPr/>
        </p:nvSpPr>
        <p:spPr>
          <a:xfrm>
            <a:off x="5562110" y="3789040"/>
            <a:ext cx="2304256" cy="7920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m</a:t>
            </a:r>
            <a:r>
              <a:rPr lang="pl-PL" dirty="0" smtClean="0"/>
              <a:t>aster-</a:t>
            </a:r>
            <a:r>
              <a:rPr lang="pl-PL" dirty="0" err="1" smtClean="0"/>
              <a:t>slave</a:t>
            </a:r>
            <a:endParaRPr lang="pl-PL" dirty="0"/>
          </a:p>
        </p:txBody>
      </p:sp>
      <p:cxnSp>
        <p:nvCxnSpPr>
          <p:cNvPr id="8" name="Łącznik prostoliniowy 7"/>
          <p:cNvCxnSpPr>
            <a:stCxn id="4" idx="3"/>
            <a:endCxn id="5" idx="0"/>
          </p:cNvCxnSpPr>
          <p:nvPr/>
        </p:nvCxnSpPr>
        <p:spPr>
          <a:xfrm flipH="1">
            <a:off x="2753798" y="2996952"/>
            <a:ext cx="1354530" cy="792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Łącznik prostoliniowy 10"/>
          <p:cNvCxnSpPr>
            <a:stCxn id="4" idx="4"/>
            <a:endCxn id="6" idx="0"/>
          </p:cNvCxnSpPr>
          <p:nvPr/>
        </p:nvCxnSpPr>
        <p:spPr>
          <a:xfrm>
            <a:off x="4373978" y="2996952"/>
            <a:ext cx="2340260" cy="792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Elipsa 12"/>
          <p:cNvSpPr/>
          <p:nvPr/>
        </p:nvSpPr>
        <p:spPr>
          <a:xfrm>
            <a:off x="7044628" y="1412776"/>
            <a:ext cx="1643476" cy="15841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Zbieranie danych z czujników</a:t>
            </a:r>
            <a:endParaRPr lang="pl-PL" dirty="0"/>
          </a:p>
        </p:txBody>
      </p:sp>
      <p:sp>
        <p:nvSpPr>
          <p:cNvPr id="14" name="Elipsa 13"/>
          <p:cNvSpPr/>
          <p:nvPr/>
        </p:nvSpPr>
        <p:spPr>
          <a:xfrm>
            <a:off x="251520" y="2154197"/>
            <a:ext cx="1643476" cy="15841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Naliczanie należności</a:t>
            </a:r>
            <a:endParaRPr lang="pl-PL" dirty="0"/>
          </a:p>
        </p:txBody>
      </p:sp>
      <p:cxnSp>
        <p:nvCxnSpPr>
          <p:cNvPr id="16" name="Łącznik prostoliniowy 15"/>
          <p:cNvCxnSpPr>
            <a:stCxn id="14" idx="6"/>
            <a:endCxn id="4" idx="5"/>
          </p:cNvCxnSpPr>
          <p:nvPr/>
        </p:nvCxnSpPr>
        <p:spPr>
          <a:xfrm flipV="1">
            <a:off x="1894996" y="2600908"/>
            <a:ext cx="1484492" cy="3453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Łącznik prostoliniowy 17"/>
          <p:cNvCxnSpPr>
            <a:stCxn id="13" idx="2"/>
            <a:endCxn id="4" idx="2"/>
          </p:cNvCxnSpPr>
          <p:nvPr/>
        </p:nvCxnSpPr>
        <p:spPr>
          <a:xfrm flipH="1">
            <a:off x="5368468" y="2204864"/>
            <a:ext cx="1676160" cy="3960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Sześciokąt 20"/>
          <p:cNvSpPr/>
          <p:nvPr/>
        </p:nvSpPr>
        <p:spPr>
          <a:xfrm>
            <a:off x="497778" y="5287903"/>
            <a:ext cx="1584176" cy="1352945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 smtClean="0"/>
              <a:t>Możliwe duże obciążenie sieci</a:t>
            </a:r>
            <a:endParaRPr lang="pl-PL" sz="1400" dirty="0"/>
          </a:p>
        </p:txBody>
      </p:sp>
      <p:cxnSp>
        <p:nvCxnSpPr>
          <p:cNvPr id="23" name="Łącznik prostoliniowy 22"/>
          <p:cNvCxnSpPr>
            <a:stCxn id="5" idx="2"/>
            <a:endCxn id="21" idx="5"/>
          </p:cNvCxnSpPr>
          <p:nvPr/>
        </p:nvCxnSpPr>
        <p:spPr>
          <a:xfrm flipH="1">
            <a:off x="1743718" y="4581128"/>
            <a:ext cx="1010080" cy="706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ześciokąt 24"/>
          <p:cNvSpPr/>
          <p:nvPr/>
        </p:nvSpPr>
        <p:spPr>
          <a:xfrm>
            <a:off x="2924338" y="5301208"/>
            <a:ext cx="1761026" cy="1368152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 smtClean="0"/>
              <a:t>Przetwarzanie po stronie klienta</a:t>
            </a:r>
            <a:endParaRPr lang="pl-PL" sz="1400" dirty="0"/>
          </a:p>
        </p:txBody>
      </p:sp>
      <p:cxnSp>
        <p:nvCxnSpPr>
          <p:cNvPr id="29" name="Łącznik prostoliniowy 28"/>
          <p:cNvCxnSpPr>
            <a:stCxn id="5" idx="2"/>
            <a:endCxn id="25" idx="4"/>
          </p:cNvCxnSpPr>
          <p:nvPr/>
        </p:nvCxnSpPr>
        <p:spPr>
          <a:xfrm>
            <a:off x="2753798" y="4581128"/>
            <a:ext cx="512578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rostokąt 29"/>
          <p:cNvSpPr/>
          <p:nvPr/>
        </p:nvSpPr>
        <p:spPr>
          <a:xfrm>
            <a:off x="5049070" y="5287903"/>
            <a:ext cx="1656185" cy="1352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Tańsza implementacja</a:t>
            </a:r>
            <a:endParaRPr lang="pl-PL" dirty="0"/>
          </a:p>
        </p:txBody>
      </p:sp>
      <p:sp>
        <p:nvSpPr>
          <p:cNvPr id="31" name="Prostokąt 30"/>
          <p:cNvSpPr/>
          <p:nvPr/>
        </p:nvSpPr>
        <p:spPr>
          <a:xfrm>
            <a:off x="7164288" y="5287903"/>
            <a:ext cx="1584176" cy="1352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Niskie obciążenie sieci</a:t>
            </a:r>
            <a:endParaRPr lang="pl-PL" dirty="0"/>
          </a:p>
        </p:txBody>
      </p:sp>
      <p:cxnSp>
        <p:nvCxnSpPr>
          <p:cNvPr id="33" name="Łącznik prostoliniowy 32"/>
          <p:cNvCxnSpPr>
            <a:stCxn id="6" idx="2"/>
            <a:endCxn id="31" idx="0"/>
          </p:cNvCxnSpPr>
          <p:nvPr/>
        </p:nvCxnSpPr>
        <p:spPr>
          <a:xfrm>
            <a:off x="6714238" y="4581128"/>
            <a:ext cx="1242138" cy="706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Łącznik prostoliniowy 35"/>
          <p:cNvCxnSpPr>
            <a:stCxn id="6" idx="2"/>
            <a:endCxn id="30" idx="0"/>
          </p:cNvCxnSpPr>
          <p:nvPr/>
        </p:nvCxnSpPr>
        <p:spPr>
          <a:xfrm flipH="1">
            <a:off x="5877163" y="4581128"/>
            <a:ext cx="837075" cy="706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l-PL" sz="5400" b="1" dirty="0" smtClean="0"/>
              <a:t>MAD – sposób komunikacji modułów</a:t>
            </a:r>
            <a:endParaRPr lang="pl-PL" sz="5400" b="1" dirty="0"/>
          </a:p>
        </p:txBody>
      </p:sp>
    </p:spTree>
    <p:extLst>
      <p:ext uri="{BB962C8B-B14F-4D97-AF65-F5344CB8AC3E}">
        <p14:creationId xmlns:p14="http://schemas.microsoft.com/office/powerpoint/2010/main" val="214069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ównoległobok 3"/>
          <p:cNvSpPr/>
          <p:nvPr/>
        </p:nvSpPr>
        <p:spPr>
          <a:xfrm>
            <a:off x="2810708" y="1628800"/>
            <a:ext cx="2592288" cy="936104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Serwer Centralny</a:t>
            </a:r>
            <a:endParaRPr lang="pl-PL" dirty="0"/>
          </a:p>
        </p:txBody>
      </p:sp>
      <p:sp>
        <p:nvSpPr>
          <p:cNvPr id="5" name="Równoległobok 4"/>
          <p:cNvSpPr/>
          <p:nvPr/>
        </p:nvSpPr>
        <p:spPr>
          <a:xfrm>
            <a:off x="2579972" y="3356992"/>
            <a:ext cx="2592288" cy="936104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Serwer Wojewódzki</a:t>
            </a:r>
            <a:endParaRPr lang="pl-PL" dirty="0"/>
          </a:p>
        </p:txBody>
      </p:sp>
      <p:sp>
        <p:nvSpPr>
          <p:cNvPr id="6" name="Równoległobok 5"/>
          <p:cNvSpPr/>
          <p:nvPr/>
        </p:nvSpPr>
        <p:spPr>
          <a:xfrm>
            <a:off x="2450668" y="5157192"/>
            <a:ext cx="2592288" cy="936104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Serwer Powiatowy</a:t>
            </a:r>
            <a:endParaRPr lang="pl-PL" dirty="0"/>
          </a:p>
        </p:txBody>
      </p:sp>
      <p:sp>
        <p:nvSpPr>
          <p:cNvPr id="7" name="Prostokąt zaokrąglony 6"/>
          <p:cNvSpPr/>
          <p:nvPr/>
        </p:nvSpPr>
        <p:spPr>
          <a:xfrm>
            <a:off x="5979060" y="1484784"/>
            <a:ext cx="2088232" cy="45905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pl-PL" dirty="0" smtClean="0"/>
              <a:t>IBM X3500 M3</a:t>
            </a:r>
            <a:endParaRPr lang="pl-PL" dirty="0"/>
          </a:p>
        </p:txBody>
      </p:sp>
      <p:sp>
        <p:nvSpPr>
          <p:cNvPr id="8" name="Prostokąt zaokrąglony 7"/>
          <p:cNvSpPr/>
          <p:nvPr/>
        </p:nvSpPr>
        <p:spPr>
          <a:xfrm>
            <a:off x="5979060" y="2420888"/>
            <a:ext cx="237626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l-PL" dirty="0" smtClean="0"/>
              <a:t>Dell </a:t>
            </a:r>
            <a:r>
              <a:rPr lang="pl-PL" dirty="0" err="1" smtClean="0"/>
              <a:t>PowerEdge</a:t>
            </a:r>
            <a:r>
              <a:rPr lang="pl-PL" dirty="0" smtClean="0"/>
              <a:t> R910</a:t>
            </a:r>
            <a:endParaRPr lang="pl-PL" dirty="0"/>
          </a:p>
        </p:txBody>
      </p:sp>
      <p:sp>
        <p:nvSpPr>
          <p:cNvPr id="9" name="Prostokąt zaokrąglony 8"/>
          <p:cNvSpPr/>
          <p:nvPr/>
        </p:nvSpPr>
        <p:spPr>
          <a:xfrm>
            <a:off x="5979060" y="3284984"/>
            <a:ext cx="2232248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Dell </a:t>
            </a:r>
            <a:r>
              <a:rPr lang="pl-PL" dirty="0" err="1" smtClean="0"/>
              <a:t>PowerEdge</a:t>
            </a:r>
            <a:r>
              <a:rPr lang="pl-PL" dirty="0" smtClean="0"/>
              <a:t> R720</a:t>
            </a:r>
            <a:endParaRPr lang="pl-PL" dirty="0"/>
          </a:p>
        </p:txBody>
      </p:sp>
      <p:sp>
        <p:nvSpPr>
          <p:cNvPr id="10" name="Prostokąt zaokrąglony 9"/>
          <p:cNvSpPr/>
          <p:nvPr/>
        </p:nvSpPr>
        <p:spPr>
          <a:xfrm>
            <a:off x="5998188" y="3949347"/>
            <a:ext cx="2232248" cy="36004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Dell </a:t>
            </a:r>
            <a:r>
              <a:rPr lang="pl-PL" dirty="0" err="1" smtClean="0"/>
              <a:t>Edge</a:t>
            </a:r>
            <a:r>
              <a:rPr lang="pl-PL" dirty="0" smtClean="0"/>
              <a:t> R320</a:t>
            </a:r>
            <a:endParaRPr lang="pl-PL" dirty="0"/>
          </a:p>
        </p:txBody>
      </p:sp>
      <p:cxnSp>
        <p:nvCxnSpPr>
          <p:cNvPr id="12" name="Łącznik prostoliniowy 11"/>
          <p:cNvCxnSpPr>
            <a:stCxn id="10" idx="1"/>
            <a:endCxn id="5" idx="2"/>
          </p:cNvCxnSpPr>
          <p:nvPr/>
        </p:nvCxnSpPr>
        <p:spPr>
          <a:xfrm flipH="1" flipV="1">
            <a:off x="5055247" y="3825044"/>
            <a:ext cx="942941" cy="3043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Łącznik prostoliniowy 14"/>
          <p:cNvCxnSpPr>
            <a:stCxn id="9" idx="1"/>
            <a:endCxn id="5" idx="2"/>
          </p:cNvCxnSpPr>
          <p:nvPr/>
        </p:nvCxnSpPr>
        <p:spPr>
          <a:xfrm flipH="1">
            <a:off x="5055247" y="3465004"/>
            <a:ext cx="923813" cy="360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Łącznik prostoliniowy 16"/>
          <p:cNvCxnSpPr>
            <a:stCxn id="4" idx="2"/>
            <a:endCxn id="8" idx="1"/>
          </p:cNvCxnSpPr>
          <p:nvPr/>
        </p:nvCxnSpPr>
        <p:spPr>
          <a:xfrm>
            <a:off x="5285983" y="2096852"/>
            <a:ext cx="693077" cy="576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Łącznik prostoliniowy 18"/>
          <p:cNvCxnSpPr>
            <a:stCxn id="4" idx="2"/>
            <a:endCxn id="7" idx="1"/>
          </p:cNvCxnSpPr>
          <p:nvPr/>
        </p:nvCxnSpPr>
        <p:spPr>
          <a:xfrm flipV="1">
            <a:off x="5285983" y="1714310"/>
            <a:ext cx="693077" cy="3825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Prostokąt zaokrąglony 19"/>
          <p:cNvSpPr/>
          <p:nvPr/>
        </p:nvSpPr>
        <p:spPr>
          <a:xfrm>
            <a:off x="5984497" y="5157192"/>
            <a:ext cx="2232248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HP SL 390</a:t>
            </a:r>
            <a:endParaRPr lang="pl-PL" dirty="0"/>
          </a:p>
        </p:txBody>
      </p:sp>
      <p:sp>
        <p:nvSpPr>
          <p:cNvPr id="22" name="Prostokąt zaokrąglony 21"/>
          <p:cNvSpPr/>
          <p:nvPr/>
        </p:nvSpPr>
        <p:spPr>
          <a:xfrm>
            <a:off x="5907052" y="5913276"/>
            <a:ext cx="2232248" cy="36004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Dell </a:t>
            </a:r>
            <a:r>
              <a:rPr lang="pl-PL" dirty="0" err="1" smtClean="0"/>
              <a:t>PowerEdge</a:t>
            </a:r>
            <a:r>
              <a:rPr lang="pl-PL" dirty="0" smtClean="0"/>
              <a:t> R810</a:t>
            </a:r>
            <a:endParaRPr lang="pl-PL" dirty="0"/>
          </a:p>
        </p:txBody>
      </p:sp>
      <p:cxnSp>
        <p:nvCxnSpPr>
          <p:cNvPr id="24" name="Łącznik prostoliniowy 23"/>
          <p:cNvCxnSpPr>
            <a:stCxn id="20" idx="1"/>
            <a:endCxn id="6" idx="2"/>
          </p:cNvCxnSpPr>
          <p:nvPr/>
        </p:nvCxnSpPr>
        <p:spPr>
          <a:xfrm flipH="1">
            <a:off x="4925943" y="5337212"/>
            <a:ext cx="1058554" cy="28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Łącznik prostoliniowy 25"/>
          <p:cNvCxnSpPr>
            <a:stCxn id="6" idx="2"/>
            <a:endCxn id="22" idx="1"/>
          </p:cNvCxnSpPr>
          <p:nvPr/>
        </p:nvCxnSpPr>
        <p:spPr>
          <a:xfrm>
            <a:off x="4925943" y="5625244"/>
            <a:ext cx="981109" cy="4680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Łącznik prosty ze strzałką 27"/>
          <p:cNvCxnSpPr>
            <a:stCxn id="4" idx="3"/>
            <a:endCxn id="5" idx="1"/>
          </p:cNvCxnSpPr>
          <p:nvPr/>
        </p:nvCxnSpPr>
        <p:spPr>
          <a:xfrm>
            <a:off x="3989839" y="2564904"/>
            <a:ext cx="329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Łącznik prosty ze strzałką 29"/>
          <p:cNvCxnSpPr>
            <a:stCxn id="5" idx="4"/>
            <a:endCxn id="6" idx="1"/>
          </p:cNvCxnSpPr>
          <p:nvPr/>
        </p:nvCxnSpPr>
        <p:spPr>
          <a:xfrm flipH="1">
            <a:off x="3863825" y="4293096"/>
            <a:ext cx="12291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Prostokąt 39"/>
          <p:cNvSpPr/>
          <p:nvPr/>
        </p:nvSpPr>
        <p:spPr>
          <a:xfrm>
            <a:off x="2361471" y="2822448"/>
            <a:ext cx="15146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200" dirty="0"/>
              <a:t>Dell </a:t>
            </a:r>
            <a:r>
              <a:rPr lang="pl-PL" sz="1200" dirty="0" err="1"/>
              <a:t>PowerEdge</a:t>
            </a:r>
            <a:r>
              <a:rPr lang="pl-PL" sz="1200" dirty="0"/>
              <a:t> R910</a:t>
            </a:r>
          </a:p>
        </p:txBody>
      </p:sp>
      <p:sp>
        <p:nvSpPr>
          <p:cNvPr id="43" name="Prostokąt 42"/>
          <p:cNvSpPr/>
          <p:nvPr/>
        </p:nvSpPr>
        <p:spPr>
          <a:xfrm>
            <a:off x="690677" y="4481638"/>
            <a:ext cx="31080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l-PL" sz="1200" dirty="0" smtClean="0"/>
              <a:t>Dell </a:t>
            </a:r>
            <a:r>
              <a:rPr lang="pl-PL" sz="1200" dirty="0" err="1" smtClean="0"/>
              <a:t>PowerEdge</a:t>
            </a:r>
            <a:r>
              <a:rPr lang="pl-PL" sz="1200" dirty="0" smtClean="0"/>
              <a:t> R910, </a:t>
            </a:r>
            <a:r>
              <a:rPr lang="pl-PL" sz="1200" dirty="0"/>
              <a:t>Dell </a:t>
            </a:r>
            <a:r>
              <a:rPr lang="pl-PL" sz="1200" dirty="0" err="1"/>
              <a:t>PowerEdge</a:t>
            </a:r>
            <a:r>
              <a:rPr lang="pl-PL" sz="1200" dirty="0"/>
              <a:t> R720</a:t>
            </a:r>
          </a:p>
          <a:p>
            <a:endParaRPr lang="pl-PL" sz="1200" dirty="0"/>
          </a:p>
        </p:txBody>
      </p:sp>
      <p:sp>
        <p:nvSpPr>
          <p:cNvPr id="44" name="Prostokąt 43"/>
          <p:cNvSpPr/>
          <p:nvPr/>
        </p:nvSpPr>
        <p:spPr>
          <a:xfrm>
            <a:off x="1298540" y="6238618"/>
            <a:ext cx="46085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200" dirty="0"/>
              <a:t>Dell </a:t>
            </a:r>
            <a:r>
              <a:rPr lang="pl-PL" sz="1200" dirty="0" err="1"/>
              <a:t>PowerEdge</a:t>
            </a:r>
            <a:r>
              <a:rPr lang="pl-PL" sz="1200" dirty="0"/>
              <a:t> R910, Dell </a:t>
            </a:r>
            <a:r>
              <a:rPr lang="pl-PL" sz="1200" dirty="0" err="1"/>
              <a:t>PowerEdge</a:t>
            </a:r>
            <a:r>
              <a:rPr lang="pl-PL" sz="1200" dirty="0"/>
              <a:t> </a:t>
            </a:r>
            <a:r>
              <a:rPr lang="pl-PL" sz="1200" dirty="0" smtClean="0"/>
              <a:t>R720, </a:t>
            </a:r>
            <a:r>
              <a:rPr lang="pl-PL" sz="1200" dirty="0"/>
              <a:t>Dell </a:t>
            </a:r>
            <a:r>
              <a:rPr lang="pl-PL" sz="1200" dirty="0" err="1"/>
              <a:t>PowerEdge</a:t>
            </a:r>
            <a:r>
              <a:rPr lang="pl-PL" sz="1200" dirty="0"/>
              <a:t> </a:t>
            </a:r>
            <a:r>
              <a:rPr lang="pl-PL" sz="1200" dirty="0" smtClean="0"/>
              <a:t>R810</a:t>
            </a:r>
            <a:endParaRPr lang="pl-PL" sz="1200" dirty="0"/>
          </a:p>
        </p:txBody>
      </p:sp>
      <p:sp>
        <p:nvSpPr>
          <p:cNvPr id="25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l-PL" sz="5400" b="1" dirty="0" smtClean="0"/>
              <a:t>MAD – sposób komunikacji modułów</a:t>
            </a:r>
            <a:endParaRPr lang="pl-PL" sz="5400" b="1" dirty="0"/>
          </a:p>
        </p:txBody>
      </p:sp>
    </p:spTree>
    <p:extLst>
      <p:ext uri="{BB962C8B-B14F-4D97-AF65-F5344CB8AC3E}">
        <p14:creationId xmlns:p14="http://schemas.microsoft.com/office/powerpoint/2010/main" val="2893290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ównoległobok 3"/>
          <p:cNvSpPr/>
          <p:nvPr/>
        </p:nvSpPr>
        <p:spPr>
          <a:xfrm>
            <a:off x="3096687" y="1720990"/>
            <a:ext cx="2592288" cy="936104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Serwer Centralny</a:t>
            </a:r>
            <a:endParaRPr lang="pl-PL" dirty="0"/>
          </a:p>
        </p:txBody>
      </p:sp>
      <p:sp>
        <p:nvSpPr>
          <p:cNvPr id="5" name="Równoległobok 4"/>
          <p:cNvSpPr/>
          <p:nvPr/>
        </p:nvSpPr>
        <p:spPr>
          <a:xfrm>
            <a:off x="2865951" y="3449182"/>
            <a:ext cx="2592288" cy="936104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Serwer Wojewódzki</a:t>
            </a:r>
            <a:endParaRPr lang="pl-PL" dirty="0"/>
          </a:p>
        </p:txBody>
      </p:sp>
      <p:sp>
        <p:nvSpPr>
          <p:cNvPr id="6" name="Równoległobok 5"/>
          <p:cNvSpPr/>
          <p:nvPr/>
        </p:nvSpPr>
        <p:spPr>
          <a:xfrm>
            <a:off x="2736647" y="5249382"/>
            <a:ext cx="2592288" cy="936104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Serwer Powiatowy</a:t>
            </a:r>
            <a:endParaRPr lang="pl-PL" dirty="0"/>
          </a:p>
        </p:txBody>
      </p:sp>
      <p:sp>
        <p:nvSpPr>
          <p:cNvPr id="7" name="Prostokąt zaokrąglony 6"/>
          <p:cNvSpPr/>
          <p:nvPr/>
        </p:nvSpPr>
        <p:spPr>
          <a:xfrm>
            <a:off x="6265039" y="1576974"/>
            <a:ext cx="2088232" cy="45905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pl-PL" dirty="0" smtClean="0"/>
              <a:t>IBM X3500 M3</a:t>
            </a:r>
            <a:endParaRPr lang="pl-PL" dirty="0"/>
          </a:p>
        </p:txBody>
      </p:sp>
      <p:sp>
        <p:nvSpPr>
          <p:cNvPr id="8" name="Prostokąt zaokrąglony 7"/>
          <p:cNvSpPr/>
          <p:nvPr/>
        </p:nvSpPr>
        <p:spPr>
          <a:xfrm>
            <a:off x="6265039" y="2513078"/>
            <a:ext cx="237626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l-PL" dirty="0" smtClean="0"/>
              <a:t>Dell </a:t>
            </a:r>
            <a:r>
              <a:rPr lang="pl-PL" dirty="0" err="1" smtClean="0"/>
              <a:t>PowerEdge</a:t>
            </a:r>
            <a:r>
              <a:rPr lang="pl-PL" dirty="0" smtClean="0"/>
              <a:t> R910</a:t>
            </a:r>
            <a:endParaRPr lang="pl-PL" dirty="0"/>
          </a:p>
        </p:txBody>
      </p:sp>
      <p:sp>
        <p:nvSpPr>
          <p:cNvPr id="9" name="Prostokąt zaokrąglony 8"/>
          <p:cNvSpPr/>
          <p:nvPr/>
        </p:nvSpPr>
        <p:spPr>
          <a:xfrm>
            <a:off x="6265039" y="3377174"/>
            <a:ext cx="2232248" cy="36004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Dell </a:t>
            </a:r>
            <a:r>
              <a:rPr lang="pl-PL" dirty="0" err="1" smtClean="0"/>
              <a:t>PowerEdge</a:t>
            </a:r>
            <a:r>
              <a:rPr lang="pl-PL" dirty="0" smtClean="0"/>
              <a:t> R720</a:t>
            </a:r>
            <a:endParaRPr lang="pl-PL" dirty="0"/>
          </a:p>
        </p:txBody>
      </p:sp>
      <p:sp>
        <p:nvSpPr>
          <p:cNvPr id="10" name="Prostokąt zaokrąglony 9"/>
          <p:cNvSpPr/>
          <p:nvPr/>
        </p:nvSpPr>
        <p:spPr>
          <a:xfrm>
            <a:off x="6270476" y="4025246"/>
            <a:ext cx="2232248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Dell </a:t>
            </a:r>
            <a:r>
              <a:rPr lang="pl-PL" dirty="0" err="1"/>
              <a:t>Edge</a:t>
            </a:r>
            <a:r>
              <a:rPr lang="pl-PL" dirty="0"/>
              <a:t> R320</a:t>
            </a:r>
          </a:p>
        </p:txBody>
      </p:sp>
      <p:cxnSp>
        <p:nvCxnSpPr>
          <p:cNvPr id="11" name="Łącznik prostoliniowy 10"/>
          <p:cNvCxnSpPr>
            <a:stCxn id="10" idx="1"/>
            <a:endCxn id="5" idx="2"/>
          </p:cNvCxnSpPr>
          <p:nvPr/>
        </p:nvCxnSpPr>
        <p:spPr>
          <a:xfrm flipH="1" flipV="1">
            <a:off x="5341226" y="3917234"/>
            <a:ext cx="929250" cy="28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Łącznik prostoliniowy 11"/>
          <p:cNvCxnSpPr>
            <a:stCxn id="9" idx="1"/>
            <a:endCxn id="5" idx="2"/>
          </p:cNvCxnSpPr>
          <p:nvPr/>
        </p:nvCxnSpPr>
        <p:spPr>
          <a:xfrm flipH="1">
            <a:off x="5341226" y="3557194"/>
            <a:ext cx="923813" cy="360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Łącznik prostoliniowy 12"/>
          <p:cNvCxnSpPr>
            <a:stCxn id="4" idx="2"/>
            <a:endCxn id="8" idx="1"/>
          </p:cNvCxnSpPr>
          <p:nvPr/>
        </p:nvCxnSpPr>
        <p:spPr>
          <a:xfrm>
            <a:off x="5571962" y="2189042"/>
            <a:ext cx="693077" cy="576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Łącznik prostoliniowy 13"/>
          <p:cNvCxnSpPr>
            <a:stCxn id="4" idx="2"/>
            <a:endCxn id="7" idx="1"/>
          </p:cNvCxnSpPr>
          <p:nvPr/>
        </p:nvCxnSpPr>
        <p:spPr>
          <a:xfrm flipV="1">
            <a:off x="5571962" y="1806500"/>
            <a:ext cx="693077" cy="3825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Prostokąt zaokrąglony 14"/>
          <p:cNvSpPr/>
          <p:nvPr/>
        </p:nvSpPr>
        <p:spPr>
          <a:xfrm>
            <a:off x="6270476" y="5249382"/>
            <a:ext cx="2232248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HP SL 390</a:t>
            </a:r>
            <a:endParaRPr lang="pl-PL" dirty="0"/>
          </a:p>
        </p:txBody>
      </p:sp>
      <p:sp>
        <p:nvSpPr>
          <p:cNvPr id="16" name="Prostokąt zaokrąglony 15"/>
          <p:cNvSpPr/>
          <p:nvPr/>
        </p:nvSpPr>
        <p:spPr>
          <a:xfrm>
            <a:off x="6193031" y="6005466"/>
            <a:ext cx="2232248" cy="36004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Dell </a:t>
            </a:r>
            <a:r>
              <a:rPr lang="pl-PL" dirty="0" err="1" smtClean="0"/>
              <a:t>PowerEdge</a:t>
            </a:r>
            <a:r>
              <a:rPr lang="pl-PL" dirty="0" smtClean="0"/>
              <a:t> R810</a:t>
            </a:r>
            <a:endParaRPr lang="pl-PL" dirty="0"/>
          </a:p>
        </p:txBody>
      </p:sp>
      <p:cxnSp>
        <p:nvCxnSpPr>
          <p:cNvPr id="17" name="Łącznik prostoliniowy 16"/>
          <p:cNvCxnSpPr>
            <a:stCxn id="15" idx="1"/>
            <a:endCxn id="6" idx="2"/>
          </p:cNvCxnSpPr>
          <p:nvPr/>
        </p:nvCxnSpPr>
        <p:spPr>
          <a:xfrm flipH="1">
            <a:off x="5211922" y="5429402"/>
            <a:ext cx="1058554" cy="28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Łącznik prostoliniowy 17"/>
          <p:cNvCxnSpPr>
            <a:stCxn id="6" idx="2"/>
            <a:endCxn id="16" idx="1"/>
          </p:cNvCxnSpPr>
          <p:nvPr/>
        </p:nvCxnSpPr>
        <p:spPr>
          <a:xfrm>
            <a:off x="5211922" y="5717434"/>
            <a:ext cx="981109" cy="4680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Łącznik prosty ze strzałką 18"/>
          <p:cNvCxnSpPr>
            <a:stCxn id="4" idx="3"/>
            <a:endCxn id="5" idx="1"/>
          </p:cNvCxnSpPr>
          <p:nvPr/>
        </p:nvCxnSpPr>
        <p:spPr>
          <a:xfrm>
            <a:off x="4275818" y="2657094"/>
            <a:ext cx="329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Łącznik prosty ze strzałką 19"/>
          <p:cNvCxnSpPr>
            <a:stCxn id="5" idx="4"/>
            <a:endCxn id="6" idx="1"/>
          </p:cNvCxnSpPr>
          <p:nvPr/>
        </p:nvCxnSpPr>
        <p:spPr>
          <a:xfrm flipH="1">
            <a:off x="4149804" y="4385286"/>
            <a:ext cx="12291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lipsa 20"/>
          <p:cNvSpPr/>
          <p:nvPr/>
        </p:nvSpPr>
        <p:spPr>
          <a:xfrm>
            <a:off x="591871" y="3048622"/>
            <a:ext cx="1516247" cy="13722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dirty="0" smtClean="0"/>
              <a:t>Serwer wojewódzki tylko przesyła dane, może być słabszy</a:t>
            </a:r>
            <a:endParaRPr lang="pl-PL" sz="1100" dirty="0"/>
          </a:p>
        </p:txBody>
      </p:sp>
      <p:cxnSp>
        <p:nvCxnSpPr>
          <p:cNvPr id="22" name="Łącznik prostoliniowy 21"/>
          <p:cNvCxnSpPr>
            <a:stCxn id="21" idx="6"/>
            <a:endCxn id="5" idx="5"/>
          </p:cNvCxnSpPr>
          <p:nvPr/>
        </p:nvCxnSpPr>
        <p:spPr>
          <a:xfrm>
            <a:off x="2108118" y="3734738"/>
            <a:ext cx="874846" cy="182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Prostokąt 24"/>
          <p:cNvSpPr/>
          <p:nvPr/>
        </p:nvSpPr>
        <p:spPr>
          <a:xfrm>
            <a:off x="2684640" y="2910122"/>
            <a:ext cx="15146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200" dirty="0"/>
              <a:t>Dell </a:t>
            </a:r>
            <a:r>
              <a:rPr lang="pl-PL" sz="1200" dirty="0" err="1"/>
              <a:t>PowerEdge</a:t>
            </a:r>
            <a:r>
              <a:rPr lang="pl-PL" sz="1200" dirty="0"/>
              <a:t> R910</a:t>
            </a:r>
          </a:p>
        </p:txBody>
      </p:sp>
      <p:sp>
        <p:nvSpPr>
          <p:cNvPr id="26" name="Prostokąt 25"/>
          <p:cNvSpPr/>
          <p:nvPr/>
        </p:nvSpPr>
        <p:spPr>
          <a:xfrm>
            <a:off x="1073573" y="4569312"/>
            <a:ext cx="2988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l-PL" sz="1200" dirty="0" smtClean="0"/>
              <a:t>Dell </a:t>
            </a:r>
            <a:r>
              <a:rPr lang="pl-PL" sz="1200" dirty="0" err="1" smtClean="0"/>
              <a:t>PowerEdge</a:t>
            </a:r>
            <a:r>
              <a:rPr lang="pl-PL" sz="1200" dirty="0" smtClean="0"/>
              <a:t> R910, </a:t>
            </a:r>
            <a:r>
              <a:rPr lang="pl-PL" sz="1200" dirty="0"/>
              <a:t>Dell </a:t>
            </a:r>
            <a:r>
              <a:rPr lang="pl-PL" sz="1200" dirty="0" err="1"/>
              <a:t>PowerEdge</a:t>
            </a:r>
            <a:r>
              <a:rPr lang="pl-PL" sz="1200" dirty="0"/>
              <a:t> </a:t>
            </a:r>
            <a:r>
              <a:rPr lang="pl-PL" sz="1200" dirty="0" smtClean="0"/>
              <a:t>R320</a:t>
            </a:r>
            <a:endParaRPr lang="pl-PL" sz="1200" dirty="0"/>
          </a:p>
          <a:p>
            <a:endParaRPr lang="pl-PL" sz="1200" dirty="0"/>
          </a:p>
        </p:txBody>
      </p:sp>
      <p:sp>
        <p:nvSpPr>
          <p:cNvPr id="27" name="Prostokąt 26"/>
          <p:cNvSpPr/>
          <p:nvPr/>
        </p:nvSpPr>
        <p:spPr>
          <a:xfrm>
            <a:off x="1621709" y="6326292"/>
            <a:ext cx="46085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1200" dirty="0"/>
              <a:t>Dell </a:t>
            </a:r>
            <a:r>
              <a:rPr lang="pl-PL" sz="1200" dirty="0" err="1"/>
              <a:t>PowerEdge</a:t>
            </a:r>
            <a:r>
              <a:rPr lang="pl-PL" sz="1200" dirty="0"/>
              <a:t> R910, Dell </a:t>
            </a:r>
            <a:r>
              <a:rPr lang="pl-PL" sz="1200" dirty="0" err="1"/>
              <a:t>PowerEdge</a:t>
            </a:r>
            <a:r>
              <a:rPr lang="pl-PL" sz="1200" dirty="0"/>
              <a:t> </a:t>
            </a:r>
            <a:r>
              <a:rPr lang="pl-PL" sz="1200" dirty="0" smtClean="0"/>
              <a:t>R320, </a:t>
            </a:r>
            <a:r>
              <a:rPr lang="pl-PL" sz="1200" dirty="0"/>
              <a:t>HP SL 390</a:t>
            </a:r>
          </a:p>
        </p:txBody>
      </p:sp>
      <p:sp>
        <p:nvSpPr>
          <p:cNvPr id="28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l-PL" sz="5400" b="1" dirty="0" smtClean="0"/>
              <a:t>MAD – sposób komunikacji modułów</a:t>
            </a:r>
            <a:endParaRPr lang="pl-PL" sz="5400" b="1" dirty="0"/>
          </a:p>
        </p:txBody>
      </p:sp>
    </p:spTree>
    <p:extLst>
      <p:ext uri="{BB962C8B-B14F-4D97-AF65-F5344CB8AC3E}">
        <p14:creationId xmlns:p14="http://schemas.microsoft.com/office/powerpoint/2010/main" val="232985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ównoległobok 3"/>
          <p:cNvSpPr/>
          <p:nvPr/>
        </p:nvSpPr>
        <p:spPr>
          <a:xfrm>
            <a:off x="2925531" y="1567973"/>
            <a:ext cx="2592288" cy="936104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Serwer Centralny</a:t>
            </a:r>
            <a:endParaRPr lang="pl-PL" dirty="0"/>
          </a:p>
        </p:txBody>
      </p:sp>
      <p:sp>
        <p:nvSpPr>
          <p:cNvPr id="5" name="Równoległobok 4"/>
          <p:cNvSpPr/>
          <p:nvPr/>
        </p:nvSpPr>
        <p:spPr>
          <a:xfrm>
            <a:off x="2694795" y="3296165"/>
            <a:ext cx="2592288" cy="936104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Serwer Wojewódzki</a:t>
            </a:r>
            <a:endParaRPr lang="pl-PL" dirty="0"/>
          </a:p>
        </p:txBody>
      </p:sp>
      <p:sp>
        <p:nvSpPr>
          <p:cNvPr id="6" name="Równoległobok 5"/>
          <p:cNvSpPr/>
          <p:nvPr/>
        </p:nvSpPr>
        <p:spPr>
          <a:xfrm>
            <a:off x="2565491" y="5096365"/>
            <a:ext cx="2592288" cy="936104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Serwer Powiatowy</a:t>
            </a:r>
            <a:endParaRPr lang="pl-PL" dirty="0"/>
          </a:p>
        </p:txBody>
      </p:sp>
      <p:sp>
        <p:nvSpPr>
          <p:cNvPr id="7" name="Prostokąt zaokrąglony 6"/>
          <p:cNvSpPr/>
          <p:nvPr/>
        </p:nvSpPr>
        <p:spPr>
          <a:xfrm>
            <a:off x="6093883" y="1423957"/>
            <a:ext cx="2088232" cy="45905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pl-PL" dirty="0" smtClean="0"/>
              <a:t>IBM X3500 M3</a:t>
            </a:r>
            <a:endParaRPr lang="pl-PL" dirty="0"/>
          </a:p>
        </p:txBody>
      </p:sp>
      <p:sp>
        <p:nvSpPr>
          <p:cNvPr id="8" name="Prostokąt zaokrąglony 7"/>
          <p:cNvSpPr/>
          <p:nvPr/>
        </p:nvSpPr>
        <p:spPr>
          <a:xfrm>
            <a:off x="6093883" y="2360061"/>
            <a:ext cx="2376264" cy="5040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l-PL" dirty="0" smtClean="0"/>
              <a:t>Dell </a:t>
            </a:r>
            <a:r>
              <a:rPr lang="pl-PL" dirty="0" err="1" smtClean="0"/>
              <a:t>PowerEdge</a:t>
            </a:r>
            <a:r>
              <a:rPr lang="pl-PL" dirty="0" smtClean="0"/>
              <a:t> R910</a:t>
            </a:r>
            <a:endParaRPr lang="pl-PL" dirty="0"/>
          </a:p>
        </p:txBody>
      </p:sp>
      <p:sp>
        <p:nvSpPr>
          <p:cNvPr id="9" name="Prostokąt zaokrąglony 8"/>
          <p:cNvSpPr/>
          <p:nvPr/>
        </p:nvSpPr>
        <p:spPr>
          <a:xfrm>
            <a:off x="6093883" y="3224157"/>
            <a:ext cx="2232248" cy="36004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Dell </a:t>
            </a:r>
            <a:r>
              <a:rPr lang="pl-PL" dirty="0" err="1" smtClean="0"/>
              <a:t>PowerEdge</a:t>
            </a:r>
            <a:r>
              <a:rPr lang="pl-PL" dirty="0" smtClean="0"/>
              <a:t> R720</a:t>
            </a:r>
            <a:endParaRPr lang="pl-PL" dirty="0"/>
          </a:p>
        </p:txBody>
      </p:sp>
      <p:sp>
        <p:nvSpPr>
          <p:cNvPr id="10" name="Prostokąt zaokrąglony 9"/>
          <p:cNvSpPr/>
          <p:nvPr/>
        </p:nvSpPr>
        <p:spPr>
          <a:xfrm>
            <a:off x="6099320" y="3872229"/>
            <a:ext cx="2232248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Dell </a:t>
            </a:r>
            <a:r>
              <a:rPr lang="pl-PL" dirty="0" err="1"/>
              <a:t>Edge</a:t>
            </a:r>
            <a:r>
              <a:rPr lang="pl-PL" dirty="0"/>
              <a:t> R320</a:t>
            </a:r>
          </a:p>
        </p:txBody>
      </p:sp>
      <p:cxnSp>
        <p:nvCxnSpPr>
          <p:cNvPr id="11" name="Łącznik prostoliniowy 10"/>
          <p:cNvCxnSpPr>
            <a:stCxn id="10" idx="1"/>
            <a:endCxn id="5" idx="2"/>
          </p:cNvCxnSpPr>
          <p:nvPr/>
        </p:nvCxnSpPr>
        <p:spPr>
          <a:xfrm flipH="1" flipV="1">
            <a:off x="5170070" y="3764217"/>
            <a:ext cx="929250" cy="28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Łącznik prostoliniowy 11"/>
          <p:cNvCxnSpPr>
            <a:stCxn id="9" idx="1"/>
            <a:endCxn id="5" idx="2"/>
          </p:cNvCxnSpPr>
          <p:nvPr/>
        </p:nvCxnSpPr>
        <p:spPr>
          <a:xfrm flipH="1">
            <a:off x="5170070" y="3404177"/>
            <a:ext cx="923813" cy="360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Łącznik prostoliniowy 12"/>
          <p:cNvCxnSpPr>
            <a:stCxn id="4" idx="2"/>
            <a:endCxn id="8" idx="1"/>
          </p:cNvCxnSpPr>
          <p:nvPr/>
        </p:nvCxnSpPr>
        <p:spPr>
          <a:xfrm>
            <a:off x="5400806" y="2036025"/>
            <a:ext cx="693077" cy="576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Łącznik prostoliniowy 13"/>
          <p:cNvCxnSpPr>
            <a:stCxn id="4" idx="2"/>
            <a:endCxn id="7" idx="1"/>
          </p:cNvCxnSpPr>
          <p:nvPr/>
        </p:nvCxnSpPr>
        <p:spPr>
          <a:xfrm flipV="1">
            <a:off x="5400806" y="1653483"/>
            <a:ext cx="693077" cy="3825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Prostokąt zaokrąglony 14"/>
          <p:cNvSpPr/>
          <p:nvPr/>
        </p:nvSpPr>
        <p:spPr>
          <a:xfrm>
            <a:off x="6099320" y="5096365"/>
            <a:ext cx="2232248" cy="36004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HP SL 390</a:t>
            </a:r>
            <a:endParaRPr lang="pl-PL" dirty="0"/>
          </a:p>
        </p:txBody>
      </p:sp>
      <p:sp>
        <p:nvSpPr>
          <p:cNvPr id="16" name="Prostokąt zaokrąglony 15"/>
          <p:cNvSpPr/>
          <p:nvPr/>
        </p:nvSpPr>
        <p:spPr>
          <a:xfrm>
            <a:off x="6021875" y="5852449"/>
            <a:ext cx="2232248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Dell </a:t>
            </a:r>
            <a:r>
              <a:rPr lang="pl-PL" dirty="0" err="1" smtClean="0"/>
              <a:t>PowerEdge</a:t>
            </a:r>
            <a:r>
              <a:rPr lang="pl-PL" dirty="0" smtClean="0"/>
              <a:t> R810</a:t>
            </a:r>
            <a:endParaRPr lang="pl-PL" dirty="0"/>
          </a:p>
        </p:txBody>
      </p:sp>
      <p:cxnSp>
        <p:nvCxnSpPr>
          <p:cNvPr id="17" name="Łącznik prostoliniowy 16"/>
          <p:cNvCxnSpPr>
            <a:stCxn id="15" idx="1"/>
            <a:endCxn id="6" idx="2"/>
          </p:cNvCxnSpPr>
          <p:nvPr/>
        </p:nvCxnSpPr>
        <p:spPr>
          <a:xfrm flipH="1">
            <a:off x="5040766" y="5276385"/>
            <a:ext cx="1058554" cy="28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Łącznik prostoliniowy 17"/>
          <p:cNvCxnSpPr>
            <a:stCxn id="6" idx="2"/>
            <a:endCxn id="16" idx="1"/>
          </p:cNvCxnSpPr>
          <p:nvPr/>
        </p:nvCxnSpPr>
        <p:spPr>
          <a:xfrm>
            <a:off x="5040766" y="5564417"/>
            <a:ext cx="981109" cy="4680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Łącznik prosty ze strzałką 18"/>
          <p:cNvCxnSpPr>
            <a:stCxn id="4" idx="3"/>
            <a:endCxn id="5" idx="1"/>
          </p:cNvCxnSpPr>
          <p:nvPr/>
        </p:nvCxnSpPr>
        <p:spPr>
          <a:xfrm>
            <a:off x="4104662" y="2504077"/>
            <a:ext cx="329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Łącznik prosty ze strzałką 19"/>
          <p:cNvCxnSpPr>
            <a:stCxn id="5" idx="4"/>
            <a:endCxn id="6" idx="1"/>
          </p:cNvCxnSpPr>
          <p:nvPr/>
        </p:nvCxnSpPr>
        <p:spPr>
          <a:xfrm flipH="1">
            <a:off x="3978648" y="4232269"/>
            <a:ext cx="12291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lipsa 20"/>
          <p:cNvSpPr/>
          <p:nvPr/>
        </p:nvSpPr>
        <p:spPr>
          <a:xfrm>
            <a:off x="296388" y="4840258"/>
            <a:ext cx="1516247" cy="13722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dirty="0" smtClean="0"/>
              <a:t>Serwer powiatowy przetwarza mało danych, może być słabszy</a:t>
            </a:r>
            <a:endParaRPr lang="pl-PL" sz="1100" dirty="0"/>
          </a:p>
        </p:txBody>
      </p:sp>
      <p:cxnSp>
        <p:nvCxnSpPr>
          <p:cNvPr id="22" name="Łącznik prostoliniowy 21"/>
          <p:cNvCxnSpPr>
            <a:stCxn id="21" idx="6"/>
            <a:endCxn id="6" idx="5"/>
          </p:cNvCxnSpPr>
          <p:nvPr/>
        </p:nvCxnSpPr>
        <p:spPr>
          <a:xfrm>
            <a:off x="1812635" y="5526374"/>
            <a:ext cx="869869" cy="38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Prostokąt 22"/>
          <p:cNvSpPr/>
          <p:nvPr/>
        </p:nvSpPr>
        <p:spPr>
          <a:xfrm>
            <a:off x="2516481" y="2656291"/>
            <a:ext cx="15146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200" dirty="0"/>
              <a:t>Dell </a:t>
            </a:r>
            <a:r>
              <a:rPr lang="pl-PL" sz="1200" dirty="0" err="1"/>
              <a:t>PowerEdge</a:t>
            </a:r>
            <a:r>
              <a:rPr lang="pl-PL" sz="1200" dirty="0"/>
              <a:t> R910</a:t>
            </a:r>
          </a:p>
        </p:txBody>
      </p:sp>
      <p:sp>
        <p:nvSpPr>
          <p:cNvPr id="24" name="Prostokąt 23"/>
          <p:cNvSpPr/>
          <p:nvPr/>
        </p:nvSpPr>
        <p:spPr>
          <a:xfrm>
            <a:off x="962466" y="4429405"/>
            <a:ext cx="31080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l-PL" sz="1200" dirty="0" smtClean="0"/>
              <a:t>Dell </a:t>
            </a:r>
            <a:r>
              <a:rPr lang="pl-PL" sz="1200" dirty="0" err="1" smtClean="0"/>
              <a:t>PowerEdge</a:t>
            </a:r>
            <a:r>
              <a:rPr lang="pl-PL" sz="1200" dirty="0" smtClean="0"/>
              <a:t> R910, </a:t>
            </a:r>
            <a:r>
              <a:rPr lang="pl-PL" sz="1200" dirty="0"/>
              <a:t>Dell </a:t>
            </a:r>
            <a:r>
              <a:rPr lang="pl-PL" sz="1200" dirty="0" err="1"/>
              <a:t>PowerEdge</a:t>
            </a:r>
            <a:r>
              <a:rPr lang="pl-PL" sz="1200" dirty="0"/>
              <a:t> R720</a:t>
            </a:r>
          </a:p>
          <a:p>
            <a:endParaRPr lang="pl-PL" sz="1200" dirty="0"/>
          </a:p>
        </p:txBody>
      </p:sp>
      <p:sp>
        <p:nvSpPr>
          <p:cNvPr id="25" name="Prostokąt 24"/>
          <p:cNvSpPr/>
          <p:nvPr/>
        </p:nvSpPr>
        <p:spPr>
          <a:xfrm>
            <a:off x="1538345" y="6144123"/>
            <a:ext cx="46085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200" dirty="0"/>
              <a:t>Dell </a:t>
            </a:r>
            <a:r>
              <a:rPr lang="pl-PL" sz="1200" dirty="0" err="1"/>
              <a:t>PowerEdge</a:t>
            </a:r>
            <a:r>
              <a:rPr lang="pl-PL" sz="1200" dirty="0"/>
              <a:t> R910, Dell </a:t>
            </a:r>
            <a:r>
              <a:rPr lang="pl-PL" sz="1200" dirty="0" err="1"/>
              <a:t>PowerEdge</a:t>
            </a:r>
            <a:r>
              <a:rPr lang="pl-PL" sz="1200" dirty="0"/>
              <a:t> </a:t>
            </a:r>
            <a:r>
              <a:rPr lang="pl-PL" sz="1200" dirty="0" smtClean="0"/>
              <a:t>R720, </a:t>
            </a:r>
            <a:r>
              <a:rPr lang="pl-PL" sz="1200" dirty="0"/>
              <a:t>Dell </a:t>
            </a:r>
            <a:r>
              <a:rPr lang="pl-PL" sz="1200" dirty="0" err="1"/>
              <a:t>PowerEdge</a:t>
            </a:r>
            <a:r>
              <a:rPr lang="pl-PL" sz="1200" dirty="0"/>
              <a:t> </a:t>
            </a:r>
            <a:r>
              <a:rPr lang="pl-PL" sz="1200" dirty="0" smtClean="0"/>
              <a:t>R810</a:t>
            </a:r>
            <a:endParaRPr lang="pl-PL" sz="1200" dirty="0"/>
          </a:p>
        </p:txBody>
      </p:sp>
      <p:sp>
        <p:nvSpPr>
          <p:cNvPr id="27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l-PL" sz="5400" b="1" dirty="0" smtClean="0"/>
              <a:t>MAD – sposób komunikacji modułów</a:t>
            </a:r>
            <a:endParaRPr lang="pl-PL" sz="5400" b="1" dirty="0"/>
          </a:p>
        </p:txBody>
      </p:sp>
    </p:spTree>
    <p:extLst>
      <p:ext uri="{BB962C8B-B14F-4D97-AF65-F5344CB8AC3E}">
        <p14:creationId xmlns:p14="http://schemas.microsoft.com/office/powerpoint/2010/main" val="4235950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Czujniki</a:t>
            </a:r>
            <a:endParaRPr lang="pl-P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000660"/>
          </a:xfrm>
        </p:spPr>
        <p:txBody>
          <a:bodyPr>
            <a:normAutofit lnSpcReduction="10000"/>
          </a:bodyPr>
          <a:lstStyle/>
          <a:p>
            <a:r>
              <a:rPr lang="pl-PL" sz="2400" dirty="0" smtClean="0"/>
              <a:t>Zadaniem czujnika jest zbieranie i przechowywanie informacji dotyczącej zużycia energii elektrycznej w gospodarstwie domowym</a:t>
            </a:r>
          </a:p>
          <a:p>
            <a:r>
              <a:rPr lang="pl-PL" sz="2400" dirty="0" smtClean="0"/>
              <a:t>Czujnik odpowiada na zapytania kierowane do niego z zarządzającego nim serwera powiatowego (komunikacja </a:t>
            </a:r>
            <a:r>
              <a:rPr lang="pl-PL" sz="2400" dirty="0" err="1" smtClean="0"/>
              <a:t>Master-Slave</a:t>
            </a:r>
            <a:r>
              <a:rPr lang="pl-PL" sz="2400" dirty="0" smtClean="0"/>
              <a:t>)</a:t>
            </a:r>
          </a:p>
          <a:p>
            <a:r>
              <a:rPr lang="pl-PL" sz="2400" dirty="0" smtClean="0"/>
              <a:t>Serwer powiatowy może wykonać ping na czujniku, który odpowiada mu w celu sprawdzenia połączenia między modułami</a:t>
            </a:r>
          </a:p>
          <a:p>
            <a:r>
              <a:rPr lang="pl-PL" sz="2400" dirty="0" smtClean="0"/>
              <a:t>Czujnik raz w miesiącu jest odpytywany o stan zużycia energii w gospodarstwie</a:t>
            </a:r>
          </a:p>
          <a:p>
            <a:r>
              <a:rPr lang="pl-PL" sz="2400" dirty="0" smtClean="0"/>
              <a:t>Komunikacja odbywa się za pomocą sieci </a:t>
            </a:r>
            <a:r>
              <a:rPr lang="pl-PL" sz="2400" dirty="0" err="1" smtClean="0"/>
              <a:t>Wi-Fi</a:t>
            </a:r>
            <a:r>
              <a:rPr lang="pl-PL" sz="2400" dirty="0" smtClean="0"/>
              <a:t> klienta, połączenie jest szyfrowane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16417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Serwer powiatowy</a:t>
            </a:r>
            <a:endParaRPr lang="pl-P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143536"/>
          </a:xfrm>
        </p:spPr>
        <p:txBody>
          <a:bodyPr>
            <a:normAutofit fontScale="92500" lnSpcReduction="20000"/>
          </a:bodyPr>
          <a:lstStyle/>
          <a:p>
            <a:r>
              <a:rPr lang="pl-PL" sz="2400" dirty="0" smtClean="0"/>
              <a:t>Odpowiada za zbieranie danych z czujników na określonym obszarze oraz za ich konwersję do postaci wykorzystywanej w bazach systemowych</a:t>
            </a:r>
          </a:p>
          <a:p>
            <a:r>
              <a:rPr lang="pl-PL" sz="2400" dirty="0" smtClean="0"/>
              <a:t>Komunikacja z czujnikami jest typu </a:t>
            </a:r>
            <a:r>
              <a:rPr lang="pl-PL" sz="2400" dirty="0" err="1" smtClean="0"/>
              <a:t>Master-Salve</a:t>
            </a:r>
            <a:endParaRPr lang="pl-PL" sz="2400" dirty="0" smtClean="0"/>
          </a:p>
          <a:p>
            <a:r>
              <a:rPr lang="pl-PL" sz="2400" dirty="0" smtClean="0"/>
              <a:t>Raz w miesiącu serwer powiatowy jest odpytywany przez serwer wojewódzki (komunikacja </a:t>
            </a:r>
            <a:r>
              <a:rPr lang="pl-PL" sz="2400" dirty="0" err="1" smtClean="0"/>
              <a:t>Maser-Slave</a:t>
            </a:r>
            <a:r>
              <a:rPr lang="pl-PL" sz="2400" dirty="0" smtClean="0"/>
              <a:t>) i przekazuje mu zabrane dane z czujników z podległego mu regionu</a:t>
            </a:r>
          </a:p>
          <a:p>
            <a:r>
              <a:rPr lang="pl-PL" sz="2400" dirty="0" smtClean="0"/>
              <a:t>Serwer przechowuje dane dotyczące zużycia energii tylko z ostatniego miesiąca</a:t>
            </a:r>
          </a:p>
          <a:p>
            <a:r>
              <a:rPr lang="pl-PL" sz="2400" dirty="0" smtClean="0"/>
              <a:t>Nie w każdym przypadku serwer powiatowy odpowiada powiatowi administracyjnemu; w przypadku dużych miast może być kilka takich serwerów a w przypadku grupy powiatów o niewielkim zaludnieniu jeden serwer może obsługiwać parę z nich</a:t>
            </a:r>
          </a:p>
          <a:p>
            <a:r>
              <a:rPr lang="pl-PL" sz="2400" dirty="0" smtClean="0"/>
              <a:t>Zadaniem serwera jest również wykrywanie awarii (braku połączenia do) czujników; w razie wykrycia braku połączenia </a:t>
            </a:r>
            <a:r>
              <a:rPr lang="pl-PL" sz="2400" dirty="0" err="1" smtClean="0"/>
              <a:t>pingowane</a:t>
            </a:r>
            <a:r>
              <a:rPr lang="pl-PL" sz="2400" dirty="0" smtClean="0"/>
              <a:t> są inne czujniki w okolicy w celu ustalenia wielkości potencjalnej awarii</a:t>
            </a:r>
          </a:p>
        </p:txBody>
      </p:sp>
    </p:spTree>
    <p:extLst>
      <p:ext uri="{BB962C8B-B14F-4D97-AF65-F5344CB8AC3E}">
        <p14:creationId xmlns:p14="http://schemas.microsoft.com/office/powerpoint/2010/main" val="1545138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Serwer wojewódzki</a:t>
            </a:r>
            <a:endParaRPr lang="pl-P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 smtClean="0"/>
              <a:t>Odpowiada za zbieranie danych z podległych mu serwerów powiatowych</a:t>
            </a:r>
          </a:p>
          <a:p>
            <a:r>
              <a:rPr lang="pl-PL" sz="2400" dirty="0" smtClean="0"/>
              <a:t>Pobranie danych następuje raz w miesiącu(komunikacja </a:t>
            </a:r>
            <a:r>
              <a:rPr lang="pl-PL" sz="2400" dirty="0" err="1" smtClean="0"/>
              <a:t>Master-Slave</a:t>
            </a:r>
            <a:r>
              <a:rPr lang="pl-PL" sz="2400" dirty="0" smtClean="0"/>
              <a:t>)</a:t>
            </a:r>
          </a:p>
          <a:p>
            <a:r>
              <a:rPr lang="pl-PL" sz="2400" dirty="0" smtClean="0"/>
              <a:t>Serwer wojewódzki jest pośrednikiem w wymianie danych pomiędzy serwerami powiatowymi a serwerem centralnym mającym na celu ograniczenie ilości połączeń z serwerem centralnym</a:t>
            </a:r>
          </a:p>
          <a:p>
            <a:r>
              <a:rPr lang="pl-PL" sz="2400" dirty="0" smtClean="0"/>
              <a:t>Serwery wojewódzkie zostaną utworzone za pomocą istniejącej już infrastruktury właściciela systemu będącej pozostałością poprzedniego rozwiązania</a:t>
            </a:r>
          </a:p>
          <a:p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332167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5400" b="1" dirty="0" smtClean="0"/>
              <a:t>Treść zadania</a:t>
            </a:r>
            <a:endParaRPr lang="pl-PL" sz="5400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pl-PL" dirty="0" smtClean="0"/>
          </a:p>
          <a:p>
            <a:pPr algn="ctr">
              <a:buNone/>
            </a:pPr>
            <a:r>
              <a:rPr lang="pl-PL" dirty="0" smtClean="0"/>
              <a:t>System zbierania danych z bezprzewodowych mierników gazu/ciepła/energii elektrycznej.</a:t>
            </a:r>
          </a:p>
          <a:p>
            <a:pPr algn="ctr">
              <a:buNone/>
            </a:pPr>
            <a:endParaRPr lang="pl-PL" dirty="0"/>
          </a:p>
          <a:p>
            <a:pPr algn="ctr">
              <a:buNone/>
            </a:pPr>
            <a:r>
              <a:rPr lang="pl-PL" dirty="0" smtClean="0"/>
              <a:t>Zadaniem sytemu jest zbieranie danych i naliczania należności za zużyte medium.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Serwer centralny</a:t>
            </a:r>
            <a:endParaRPr lang="pl-P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072098"/>
          </a:xfrm>
        </p:spPr>
        <p:txBody>
          <a:bodyPr>
            <a:normAutofit lnSpcReduction="10000"/>
          </a:bodyPr>
          <a:lstStyle/>
          <a:p>
            <a:r>
              <a:rPr lang="pl-PL" sz="2400" dirty="0" smtClean="0"/>
              <a:t>Serwer centralny przechowuje dane klientów oraz informacje o zużyciu energii przez klientów za ostatni jak i poprzednie miesiące</a:t>
            </a:r>
          </a:p>
          <a:p>
            <a:r>
              <a:rPr lang="pl-PL" sz="2400" dirty="0" smtClean="0"/>
              <a:t>Dane z serwera centralnego są codziennie automatycznie kopiowane na inną maszynę (backup)</a:t>
            </a:r>
          </a:p>
          <a:p>
            <a:r>
              <a:rPr lang="pl-PL" sz="2400" dirty="0" smtClean="0"/>
              <a:t>Serwer centralny odpytuje raz na miesiąc każdy serwer wojewódzki i zapisuje w swojej bazie dane z ostatniego miesiąca</a:t>
            </a:r>
          </a:p>
          <a:p>
            <a:r>
              <a:rPr lang="pl-PL" sz="2400" dirty="0" smtClean="0"/>
              <a:t>Moduł podliczający należności oraz fakturujący łączą się z serwerem centralnym (połączenie klient-serwer) w celu wystawienia klientom faktur za mijający miesiąc</a:t>
            </a:r>
          </a:p>
          <a:p>
            <a:r>
              <a:rPr lang="pl-PL" sz="2400" dirty="0" smtClean="0"/>
              <a:t>Klient za pomocą aplikacji webowej (cienki klient) może, po zalogowaniu się swoim loginem i hasłem, pobrać z serwera swoje faktury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3619059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5400" b="1" dirty="0" smtClean="0"/>
              <a:t>EBS – nowa jakość energetyki</a:t>
            </a:r>
            <a:endParaRPr lang="pl-PL" sz="5400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256584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endParaRPr lang="pl-PL" dirty="0" smtClean="0"/>
          </a:p>
          <a:p>
            <a:pPr algn="just">
              <a:buNone/>
            </a:pPr>
            <a:r>
              <a:rPr lang="pl-PL" b="1" dirty="0" smtClean="0"/>
              <a:t>EBS </a:t>
            </a:r>
            <a:r>
              <a:rPr lang="pl-PL" b="1" dirty="0"/>
              <a:t>(Energy Billing System) </a:t>
            </a:r>
            <a:r>
              <a:rPr lang="pl-PL" dirty="0"/>
              <a:t>to nowatorskie rozwiązanie, wykorzystujące coraz popularniejsze w gospodarstwach domowych sieci bezprzewodowe do przekazywania firmie energetycznej informacji billingowych. Zwalnia to dostawcę z kosztownego badania przepływów sieci i pozwala na lepszą optymalizację planowanych przydziałów energii, bazując na uaktualnianych przez czujniki danych oraz na danych historycznych.</a:t>
            </a:r>
          </a:p>
          <a:p>
            <a:pPr algn="just">
              <a:buNone/>
            </a:pPr>
            <a:endParaRPr lang="pl-PL" dirty="0"/>
          </a:p>
          <a:p>
            <a:pPr algn="just">
              <a:buNone/>
            </a:pPr>
            <a:r>
              <a:rPr lang="pl-PL" dirty="0"/>
              <a:t>Dodatkowymi zaletami takiego systemu, jest możliwość zmierzenia poboru energii w dowolnym </a:t>
            </a:r>
            <a:r>
              <a:rPr lang="pl-PL" dirty="0" smtClean="0"/>
              <a:t>momencie oraz możliwość wykrywania awarii sieci poprzez wysyłanie odpowiednich zapytań do czujników. Z punktu widzenia klientów zaletą jest łatwy, elektroniczny dostęp do faktur (również historycznych).</a:t>
            </a:r>
          </a:p>
        </p:txBody>
      </p:sp>
    </p:spTree>
    <p:extLst>
      <p:ext uri="{BB962C8B-B14F-4D97-AF65-F5344CB8AC3E}">
        <p14:creationId xmlns:p14="http://schemas.microsoft.com/office/powerpoint/2010/main" val="101054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5400" b="1" dirty="0" smtClean="0"/>
              <a:t>Lista interesariuszy</a:t>
            </a:r>
            <a:endParaRPr lang="pl-PL" sz="5400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pl-PL" dirty="0" smtClean="0"/>
              <a:t>Elka Energy – Właściciel systemu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pl-PL" dirty="0"/>
              <a:t>Dział IT Warszawa firmy Elka Energy – Administrator </a:t>
            </a:r>
            <a:r>
              <a:rPr lang="pl-PL" dirty="0" smtClean="0"/>
              <a:t>systemu</a:t>
            </a:r>
          </a:p>
          <a:p>
            <a:pPr marL="514350" indent="-514350">
              <a:buAutoNum type="arabicPeriod"/>
            </a:pPr>
            <a:r>
              <a:rPr lang="pl-PL" dirty="0" smtClean="0"/>
              <a:t>Pyza Consulting – Architekt systemu</a:t>
            </a:r>
          </a:p>
          <a:p>
            <a:pPr marL="514350" indent="-514350">
              <a:buAutoNum type="arabicPeriod"/>
            </a:pPr>
            <a:r>
              <a:rPr lang="pl-PL" dirty="0" smtClean="0"/>
              <a:t>True Programmers – Deweloper systemu</a:t>
            </a:r>
          </a:p>
          <a:p>
            <a:pPr marL="514350" indent="-514350">
              <a:buAutoNum type="arabicPeriod"/>
            </a:pPr>
            <a:r>
              <a:rPr lang="pl-PL" dirty="0" smtClean="0"/>
              <a:t>Klient – klient detaliczny korzstający z usług Elka Energy a więc pośrednio – z tworzoneo systemu</a:t>
            </a:r>
          </a:p>
          <a:p>
            <a:pPr marL="514350" indent="-514350"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1730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2700" dirty="0" smtClean="0"/>
              <a:t>Model 4+1 Views:</a:t>
            </a:r>
            <a:r>
              <a:rPr lang="pl-PL" sz="6000" dirty="0" smtClean="0"/>
              <a:t/>
            </a:r>
            <a:br>
              <a:rPr lang="pl-PL" sz="6000" dirty="0" smtClean="0"/>
            </a:br>
            <a:r>
              <a:rPr lang="pl-PL" sz="6000" b="1" dirty="0" smtClean="0"/>
              <a:t>Logical view</a:t>
            </a:r>
            <a:endParaRPr lang="pl-PL" b="1" dirty="0"/>
          </a:p>
        </p:txBody>
      </p:sp>
      <p:pic>
        <p:nvPicPr>
          <p:cNvPr id="5" name="Obraz 4" descr="logical_view_pop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357354" y="1571612"/>
            <a:ext cx="11821401" cy="7765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 descr="development_view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1928858" y="571480"/>
            <a:ext cx="13250722" cy="8848942"/>
          </a:xfrm>
        </p:spPr>
      </p:pic>
      <p:sp>
        <p:nvSpPr>
          <p:cNvPr id="5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2700" dirty="0" smtClean="0"/>
              <a:t>Model 4+1 Views:</a:t>
            </a:r>
            <a:r>
              <a:rPr lang="pl-PL" sz="6000" dirty="0" smtClean="0"/>
              <a:t/>
            </a:r>
            <a:br>
              <a:rPr lang="pl-PL" sz="6000" dirty="0" smtClean="0"/>
            </a:br>
            <a:r>
              <a:rPr lang="pl-PL" sz="6000" b="1" dirty="0" smtClean="0"/>
              <a:t>Development view</a:t>
            </a:r>
            <a:endParaRPr lang="pl-PL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2700" dirty="0" smtClean="0"/>
              <a:t>Model 4+1 Views:</a:t>
            </a:r>
            <a:r>
              <a:rPr lang="pl-PL" sz="6000" dirty="0" smtClean="0"/>
              <a:t/>
            </a:r>
            <a:br>
              <a:rPr lang="pl-PL" sz="6000" dirty="0" smtClean="0"/>
            </a:br>
            <a:r>
              <a:rPr lang="pl-PL" sz="6000" b="1" dirty="0" smtClean="0"/>
              <a:t>Processes </a:t>
            </a:r>
            <a:r>
              <a:rPr lang="pl-PL" sz="6000" b="1" dirty="0" smtClean="0"/>
              <a:t>view</a:t>
            </a:r>
            <a:br>
              <a:rPr lang="pl-PL" sz="6000" b="1" dirty="0" smtClean="0"/>
            </a:br>
            <a:r>
              <a:rPr lang="pl-PL" sz="3600" b="1" dirty="0" smtClean="0"/>
              <a:t>Wczytanie danych</a:t>
            </a:r>
            <a:endParaRPr lang="pl-PL" sz="2200" b="1" dirty="0"/>
          </a:p>
        </p:txBody>
      </p:sp>
      <p:pic>
        <p:nvPicPr>
          <p:cNvPr id="1026" name="Picture 2" descr="C:\Users\Cyryl\Dropbox\Lugi\AIS\Wczytanie danyc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24261"/>
            <a:ext cx="9207788" cy="313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04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2700" dirty="0" smtClean="0"/>
              <a:t>Model 4+1 Views:</a:t>
            </a:r>
            <a:r>
              <a:rPr lang="pl-PL" sz="6000" dirty="0" smtClean="0"/>
              <a:t/>
            </a:r>
            <a:br>
              <a:rPr lang="pl-PL" sz="6000" dirty="0" smtClean="0"/>
            </a:br>
            <a:r>
              <a:rPr lang="pl-PL" sz="6000" b="1" dirty="0" smtClean="0"/>
              <a:t>Processes </a:t>
            </a:r>
            <a:r>
              <a:rPr lang="pl-PL" sz="6000" b="1" dirty="0" smtClean="0"/>
              <a:t>view</a:t>
            </a:r>
            <a:r>
              <a:rPr lang="pl-PL" sz="4900" b="1" dirty="0" smtClean="0"/>
              <a:t/>
            </a:r>
            <a:br>
              <a:rPr lang="pl-PL" sz="4900" b="1" dirty="0" smtClean="0"/>
            </a:br>
            <a:r>
              <a:rPr lang="pl-PL" sz="3600" b="1" dirty="0" smtClean="0"/>
              <a:t>Badanie zasięgu awarii</a:t>
            </a:r>
            <a:endParaRPr lang="pl-PL" sz="3600" b="1" dirty="0"/>
          </a:p>
        </p:txBody>
      </p:sp>
      <p:pic>
        <p:nvPicPr>
          <p:cNvPr id="2050" name="Picture 2" descr="C:\Users\Cyryl\Dropbox\Lugi\AIS\Awari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20" y="1772816"/>
            <a:ext cx="8642813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67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2700" dirty="0" smtClean="0"/>
              <a:t>Model 4+1 Views:</a:t>
            </a:r>
            <a:r>
              <a:rPr lang="pl-PL" sz="6000" dirty="0" smtClean="0"/>
              <a:t/>
            </a:r>
            <a:br>
              <a:rPr lang="pl-PL" sz="6000" dirty="0" smtClean="0"/>
            </a:br>
            <a:r>
              <a:rPr lang="pl-PL" sz="6000" b="1" dirty="0" smtClean="0"/>
              <a:t>Processes </a:t>
            </a:r>
            <a:r>
              <a:rPr lang="pl-PL" sz="6000" b="1" dirty="0" smtClean="0"/>
              <a:t>view</a:t>
            </a:r>
            <a:br>
              <a:rPr lang="pl-PL" sz="6000" b="1" dirty="0" smtClean="0"/>
            </a:br>
            <a:r>
              <a:rPr lang="pl-PL" sz="3600" b="1" dirty="0" smtClean="0"/>
              <a:t>Generowanie faktur</a:t>
            </a:r>
            <a:endParaRPr lang="pl-PL" b="1" dirty="0"/>
          </a:p>
        </p:txBody>
      </p:sp>
      <p:pic>
        <p:nvPicPr>
          <p:cNvPr id="3074" name="Picture 2" descr="C:\Users\Cyryl\Dropbox\Lugi\AIS\Faktu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61" y="1916832"/>
            <a:ext cx="8724570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16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857</Words>
  <Application>Microsoft Office PowerPoint</Application>
  <PresentationFormat>On-screen Show (4:3)</PresentationFormat>
  <Paragraphs>148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Motyw pakietu Office</vt:lpstr>
      <vt:lpstr>AIS – projekt etap 1 </vt:lpstr>
      <vt:lpstr>Treść zadania</vt:lpstr>
      <vt:lpstr>EBS – nowa jakość energetyki</vt:lpstr>
      <vt:lpstr>Lista interesariuszy</vt:lpstr>
      <vt:lpstr>Model 4+1 Views: Logical view</vt:lpstr>
      <vt:lpstr>Model 4+1 Views: Development view</vt:lpstr>
      <vt:lpstr>Model 4+1 Views: Processes view Wczytanie danych</vt:lpstr>
      <vt:lpstr>Model 4+1 Views: Processes view Badanie zasięgu awarii</vt:lpstr>
      <vt:lpstr>Model 4+1 Views: Processes view Generowanie faktur</vt:lpstr>
      <vt:lpstr>Model 4+1 Views: Physical view</vt:lpstr>
      <vt:lpstr>Model 4+1 Views: Scenarios</vt:lpstr>
      <vt:lpstr>PowerPoint Presentation</vt:lpstr>
      <vt:lpstr>MAD – sposób komunikacji modułów</vt:lpstr>
      <vt:lpstr>MAD – sposób komunikacji modułów</vt:lpstr>
      <vt:lpstr>MAD – sposób komunikacji modułów</vt:lpstr>
      <vt:lpstr>MAD – sposób komunikacji modułów</vt:lpstr>
      <vt:lpstr>Czujniki</vt:lpstr>
      <vt:lpstr>Serwer powiatowy</vt:lpstr>
      <vt:lpstr>Serwer wojewódzki</vt:lpstr>
      <vt:lpstr>Serwer centralny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AIS – projekt etap 1</dc:title>
  <dc:creator>Lukasz Wozniak</dc:creator>
  <cp:lastModifiedBy>Cyryl</cp:lastModifiedBy>
  <cp:revision>61</cp:revision>
  <dcterms:created xsi:type="dcterms:W3CDTF">2013-12-07T15:56:02Z</dcterms:created>
  <dcterms:modified xsi:type="dcterms:W3CDTF">2013-12-13T22:36:34Z</dcterms:modified>
</cp:coreProperties>
</file>