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78" r:id="rId3"/>
    <p:sldId id="267" r:id="rId4"/>
    <p:sldId id="268" r:id="rId5"/>
    <p:sldId id="269" r:id="rId6"/>
    <p:sldId id="257" r:id="rId7"/>
    <p:sldId id="258" r:id="rId8"/>
    <p:sldId id="266" r:id="rId9"/>
    <p:sldId id="273" r:id="rId10"/>
    <p:sldId id="279" r:id="rId11"/>
    <p:sldId id="280" r:id="rId12"/>
    <p:sldId id="281" r:id="rId13"/>
    <p:sldId id="263" r:id="rId14"/>
    <p:sldId id="277" r:id="rId15"/>
    <p:sldId id="274" r:id="rId16"/>
    <p:sldId id="275" r:id="rId17"/>
    <p:sldId id="276" r:id="rId18"/>
    <p:sldId id="282" r:id="rId19"/>
    <p:sldId id="283" r:id="rId20"/>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52" autoAdjust="0"/>
    <p:restoredTop sz="94660"/>
  </p:normalViewPr>
  <p:slideViewPr>
    <p:cSldViewPr>
      <p:cViewPr>
        <p:scale>
          <a:sx n="100" d="100"/>
          <a:sy n="100" d="100"/>
        </p:scale>
        <p:origin x="-1320" y="-3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BA25CB-8E47-4D57-BFCE-85EEE697DEB6}" type="datetimeFigureOut">
              <a:rPr lang="pl-PL" smtClean="0"/>
              <a:t>2013-04-26</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2DD0C8-208C-476A-987F-EA7885C1E3CF}" type="slidenum">
              <a:rPr lang="pl-PL" smtClean="0"/>
              <a:t>‹#›</a:t>
            </a:fld>
            <a:endParaRPr lang="pl-PL"/>
          </a:p>
        </p:txBody>
      </p:sp>
    </p:spTree>
    <p:extLst>
      <p:ext uri="{BB962C8B-B14F-4D97-AF65-F5344CB8AC3E}">
        <p14:creationId xmlns:p14="http://schemas.microsoft.com/office/powerpoint/2010/main" val="3897437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467144BD-39F1-466D-B012-7D07DA7075AE}" type="slidenum">
              <a:rPr lang="pl-PL" smtClean="0">
                <a:solidFill>
                  <a:prstClr val="black"/>
                </a:solidFill>
              </a:rPr>
              <a:pPr/>
              <a:t>4</a:t>
            </a:fld>
            <a:endParaRPr lang="pl-PL">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467144BD-39F1-466D-B012-7D07DA7075AE}" type="slidenum">
              <a:rPr lang="pl-PL" smtClean="0">
                <a:solidFill>
                  <a:prstClr val="black"/>
                </a:solidFill>
              </a:rPr>
              <a:pPr/>
              <a:t>5</a:t>
            </a:fld>
            <a:endParaRPr lang="pl-PL">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smtClean="0"/>
          </a:p>
        </p:txBody>
      </p:sp>
      <p:sp>
        <p:nvSpPr>
          <p:cNvPr id="4" name="Symbol zastępczy numeru slajdu 3"/>
          <p:cNvSpPr>
            <a:spLocks noGrp="1"/>
          </p:cNvSpPr>
          <p:nvPr>
            <p:ph type="sldNum" sz="quarter" idx="10"/>
          </p:nvPr>
        </p:nvSpPr>
        <p:spPr/>
        <p:txBody>
          <a:bodyPr/>
          <a:lstStyle/>
          <a:p>
            <a:fld id="{467144BD-39F1-466D-B012-7D07DA7075AE}" type="slidenum">
              <a:rPr lang="pl-PL" smtClean="0">
                <a:solidFill>
                  <a:prstClr val="black"/>
                </a:solidFill>
              </a:rPr>
              <a:pPr/>
              <a:t>15</a:t>
            </a:fld>
            <a:endParaRPr lang="pl-PL">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smtClean="0"/>
              <a:t> + Bezpieczeństwo danych:</a:t>
            </a:r>
          </a:p>
          <a:p>
            <a:endParaRPr lang="pl-PL" dirty="0"/>
          </a:p>
        </p:txBody>
      </p:sp>
      <p:sp>
        <p:nvSpPr>
          <p:cNvPr id="4" name="Symbol zastępczy numeru slajdu 3"/>
          <p:cNvSpPr>
            <a:spLocks noGrp="1"/>
          </p:cNvSpPr>
          <p:nvPr>
            <p:ph type="sldNum" sz="quarter" idx="10"/>
          </p:nvPr>
        </p:nvSpPr>
        <p:spPr/>
        <p:txBody>
          <a:bodyPr/>
          <a:lstStyle/>
          <a:p>
            <a:fld id="{467144BD-39F1-466D-B012-7D07DA7075AE}" type="slidenum">
              <a:rPr lang="pl-PL" smtClean="0">
                <a:solidFill>
                  <a:prstClr val="black"/>
                </a:solidFill>
              </a:rPr>
              <a:pPr/>
              <a:t>16</a:t>
            </a:fld>
            <a:endParaRPr lang="pl-PL">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467144BD-39F1-466D-B012-7D07DA7075AE}" type="slidenum">
              <a:rPr lang="pl-PL" smtClean="0">
                <a:solidFill>
                  <a:prstClr val="black"/>
                </a:solidFill>
              </a:rPr>
              <a:pPr/>
              <a:t>17</a:t>
            </a:fld>
            <a:endParaRPr lang="pl-PL">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pl-PL" smtClean="0"/>
              <a:t>Kliknij, aby edytować styl</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FD17FA3B-C404-4317-B0BC-953931111309}" type="datetimeFigureOut">
              <a:rPr lang="pl-PL" smtClean="0"/>
              <a:t>2013-04-26</a:t>
            </a:fld>
            <a:endParaRPr lang="pl-PL"/>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pl-PL"/>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931897F-8F23-433E-A660-EFF8D3EDA506}" type="slidenum">
              <a:rPr lang="pl-PL" smtClean="0"/>
              <a:t>‹#›</a:t>
            </a:fld>
            <a:endParaRPr lang="pl-PL"/>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10"/>
          </p:nvPr>
        </p:nvSpPr>
        <p:spPr/>
        <p:txBody>
          <a:bodyPr/>
          <a:lstStyle/>
          <a:p>
            <a:fld id="{FD17FA3B-C404-4317-B0BC-953931111309}" type="datetimeFigureOut">
              <a:rPr lang="pl-PL" smtClean="0"/>
              <a:t>2013-04-26</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pl-PL" smtClean="0"/>
              <a:t>Kliknij, aby edytować styl</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10"/>
          </p:nvPr>
        </p:nvSpPr>
        <p:spPr/>
        <p:txBody>
          <a:bodyPr/>
          <a:lstStyle/>
          <a:p>
            <a:fld id="{FD17FA3B-C404-4317-B0BC-953931111309}" type="datetimeFigureOut">
              <a:rPr lang="pl-PL" smtClean="0"/>
              <a:t>2013-04-26</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a:p>
        </p:txBody>
      </p:sp>
      <p:sp>
        <p:nvSpPr>
          <p:cNvPr id="3" name="Content Placeholder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FD17FA3B-C404-4317-B0BC-953931111309}" type="datetimeFigureOut">
              <a:rPr lang="pl-PL" smtClean="0"/>
              <a:t>2013-04-26</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pl-PL" smtClean="0"/>
              <a:t>Kliknij, aby edytować styl</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Date Placeholder 3"/>
          <p:cNvSpPr>
            <a:spLocks noGrp="1"/>
          </p:cNvSpPr>
          <p:nvPr>
            <p:ph type="dt" sz="half" idx="10"/>
          </p:nvPr>
        </p:nvSpPr>
        <p:spPr/>
        <p:txBody>
          <a:bodyPr/>
          <a:lstStyle/>
          <a:p>
            <a:fld id="{FD17FA3B-C404-4317-B0BC-953931111309}" type="datetimeFigureOut">
              <a:rPr lang="pl-PL" smtClean="0"/>
              <a:t>2013-04-26</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a:p>
        </p:txBody>
      </p:sp>
      <p:sp>
        <p:nvSpPr>
          <p:cNvPr id="5" name="Date Placeholder 4"/>
          <p:cNvSpPr>
            <a:spLocks noGrp="1"/>
          </p:cNvSpPr>
          <p:nvPr>
            <p:ph type="dt" sz="half" idx="10"/>
          </p:nvPr>
        </p:nvSpPr>
        <p:spPr/>
        <p:txBody>
          <a:bodyPr/>
          <a:lstStyle/>
          <a:p>
            <a:fld id="{FD17FA3B-C404-4317-B0BC-953931111309}" type="datetimeFigureOut">
              <a:rPr lang="pl-PL" smtClean="0"/>
              <a:t>2013-04-26</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0931897F-8F23-433E-A660-EFF8D3EDA506}" type="slidenum">
              <a:rPr lang="pl-PL" smtClean="0"/>
              <a:t>‹#›</a:t>
            </a:fld>
            <a:endParaRPr lang="pl-PL"/>
          </a:p>
        </p:txBody>
      </p:sp>
      <p:sp>
        <p:nvSpPr>
          <p:cNvPr id="9" name="Content Placeholder 8"/>
          <p:cNvSpPr>
            <a:spLocks noGrp="1"/>
          </p:cNvSpPr>
          <p:nvPr>
            <p:ph sz="quarter" idx="13"/>
          </p:nvPr>
        </p:nvSpPr>
        <p:spPr>
          <a:xfrm>
            <a:off x="1042416" y="2313432"/>
            <a:ext cx="3419856" cy="3493008"/>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smtClean="0"/>
              <a:t>Kliknij, aby edytować styl</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7" name="Date Placeholder 6"/>
          <p:cNvSpPr>
            <a:spLocks noGrp="1"/>
          </p:cNvSpPr>
          <p:nvPr>
            <p:ph type="dt" sz="half" idx="10"/>
          </p:nvPr>
        </p:nvSpPr>
        <p:spPr/>
        <p:txBody>
          <a:bodyPr/>
          <a:lstStyle/>
          <a:p>
            <a:fld id="{FD17FA3B-C404-4317-B0BC-953931111309}" type="datetimeFigureOut">
              <a:rPr lang="pl-PL" smtClean="0"/>
              <a:t>2013-04-26</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a:p>
        </p:txBody>
      </p:sp>
      <p:sp>
        <p:nvSpPr>
          <p:cNvPr id="3" name="Date Placeholder 2"/>
          <p:cNvSpPr>
            <a:spLocks noGrp="1"/>
          </p:cNvSpPr>
          <p:nvPr>
            <p:ph type="dt" sz="half" idx="10"/>
          </p:nvPr>
        </p:nvSpPr>
        <p:spPr/>
        <p:txBody>
          <a:bodyPr/>
          <a:lstStyle/>
          <a:p>
            <a:fld id="{FD17FA3B-C404-4317-B0BC-953931111309}" type="datetimeFigureOut">
              <a:rPr lang="pl-PL" smtClean="0"/>
              <a:t>2013-04-26</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7FA3B-C404-4317-B0BC-953931111309}" type="datetimeFigureOut">
              <a:rPr lang="pl-PL" smtClean="0"/>
              <a:t>2013-04-26</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D17FA3B-C404-4317-B0BC-953931111309}" type="datetimeFigureOut">
              <a:rPr lang="pl-PL" smtClean="0"/>
              <a:t>2013-04-26</a:t>
            </a:fld>
            <a:endParaRPr lang="pl-PL"/>
          </a:p>
        </p:txBody>
      </p:sp>
      <p:sp>
        <p:nvSpPr>
          <p:cNvPr id="7" name="Slide Number Placeholder 6"/>
          <p:cNvSpPr>
            <a:spLocks noGrp="1"/>
          </p:cNvSpPr>
          <p:nvPr>
            <p:ph type="sldNum" sz="quarter" idx="12"/>
          </p:nvPr>
        </p:nvSpPr>
        <p:spPr/>
        <p:txBody>
          <a:bodyPr/>
          <a:lstStyle/>
          <a:p>
            <a:fld id="{0931897F-8F23-433E-A660-EFF8D3EDA506}" type="slidenum">
              <a:rPr lang="pl-PL" smtClean="0"/>
              <a:t>‹#›</a:t>
            </a:fld>
            <a:endParaRPr lang="pl-PL"/>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pl-PL"/>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pl-PL" smtClean="0"/>
              <a:t>Kliknij, aby edytować styl</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pl-PL" smtClean="0"/>
              <a:t>Kliknij, aby edytować styl</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Kliknij ikonę, aby dodać obraz</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Date Placeholder 4"/>
          <p:cNvSpPr>
            <a:spLocks noGrp="1"/>
          </p:cNvSpPr>
          <p:nvPr>
            <p:ph type="dt" sz="half" idx="10"/>
          </p:nvPr>
        </p:nvSpPr>
        <p:spPr/>
        <p:txBody>
          <a:bodyPr/>
          <a:lstStyle/>
          <a:p>
            <a:fld id="{FD17FA3B-C404-4317-B0BC-953931111309}" type="datetimeFigureOut">
              <a:rPr lang="pl-PL" smtClean="0"/>
              <a:t>2013-04-26</a:t>
            </a:fld>
            <a:endParaRPr lang="pl-PL"/>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pl-PL"/>
          </a:p>
        </p:txBody>
      </p:sp>
      <p:sp>
        <p:nvSpPr>
          <p:cNvPr id="7" name="Slide Number Placeholder 6"/>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pl-PL" smtClean="0"/>
              <a:t>Kliknij, aby edytować styl</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FD17FA3B-C404-4317-B0BC-953931111309}" type="datetimeFigureOut">
              <a:rPr lang="pl-PL" smtClean="0"/>
              <a:t>2013-04-26</a:t>
            </a:fld>
            <a:endParaRPr lang="pl-PL"/>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pl-PL"/>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931897F-8F23-433E-A660-EFF8D3EDA506}" type="slidenum">
              <a:rPr lang="pl-PL" smtClean="0"/>
              <a:t>‹#›</a:t>
            </a:fld>
            <a:endParaRPr lang="pl-P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5076056" y="836712"/>
            <a:ext cx="2520280" cy="1080120"/>
          </a:xfrm>
        </p:spPr>
        <p:txBody>
          <a:bodyPr>
            <a:noAutofit/>
          </a:bodyPr>
          <a:lstStyle/>
          <a:p>
            <a:pPr algn="ctr"/>
            <a:r>
              <a:rPr lang="pl-PL" sz="4800" b="1" dirty="0" smtClean="0">
                <a:solidFill>
                  <a:schemeClr val="bg1"/>
                </a:solidFill>
              </a:rPr>
              <a:t>Projekt AIS</a:t>
            </a:r>
            <a:endParaRPr lang="pl-PL" sz="4800" b="1" dirty="0">
              <a:solidFill>
                <a:schemeClr val="bg1"/>
              </a:solidFill>
            </a:endParaRPr>
          </a:p>
        </p:txBody>
      </p:sp>
      <p:sp>
        <p:nvSpPr>
          <p:cNvPr id="3" name="Podtytuł 2"/>
          <p:cNvSpPr>
            <a:spLocks noGrp="1"/>
          </p:cNvSpPr>
          <p:nvPr>
            <p:ph type="subTitle" idx="1"/>
          </p:nvPr>
        </p:nvSpPr>
        <p:spPr>
          <a:xfrm>
            <a:off x="4644008" y="2564904"/>
            <a:ext cx="3309803" cy="1260629"/>
          </a:xfrm>
        </p:spPr>
        <p:txBody>
          <a:bodyPr>
            <a:noAutofit/>
          </a:bodyPr>
          <a:lstStyle/>
          <a:p>
            <a:pPr algn="ctr"/>
            <a:r>
              <a:rPr lang="pl-PL" dirty="0"/>
              <a:t>Zarządzanie zamówieniami, załadunkiem i nadzorowanie realizacji przesyłania towarów transportem kolejowym</a:t>
            </a:r>
            <a:r>
              <a:rPr lang="pl-PL" sz="1600" dirty="0"/>
              <a:t>.</a:t>
            </a:r>
          </a:p>
        </p:txBody>
      </p:sp>
      <p:sp>
        <p:nvSpPr>
          <p:cNvPr id="4" name="pole tekstowe 3"/>
          <p:cNvSpPr txBox="1"/>
          <p:nvPr/>
        </p:nvSpPr>
        <p:spPr>
          <a:xfrm>
            <a:off x="5220072" y="4903073"/>
            <a:ext cx="2448272" cy="1077218"/>
          </a:xfrm>
          <a:prstGeom prst="rect">
            <a:avLst/>
          </a:prstGeom>
          <a:noFill/>
        </p:spPr>
        <p:txBody>
          <a:bodyPr wrap="square" rtlCol="0">
            <a:spAutoFit/>
          </a:bodyPr>
          <a:lstStyle/>
          <a:p>
            <a:pPr algn="ctr"/>
            <a:r>
              <a:rPr lang="pl-PL" sz="1600" dirty="0" smtClean="0"/>
              <a:t>Sylwia </a:t>
            </a:r>
            <a:r>
              <a:rPr lang="pl-PL" sz="1600" dirty="0" err="1" smtClean="0"/>
              <a:t>Wijas</a:t>
            </a:r>
            <a:endParaRPr lang="pl-PL" sz="1600" dirty="0" smtClean="0"/>
          </a:p>
          <a:p>
            <a:pPr algn="ctr"/>
            <a:r>
              <a:rPr lang="pl-PL" sz="1600" dirty="0" smtClean="0"/>
              <a:t>Norbert Balicki</a:t>
            </a:r>
          </a:p>
          <a:p>
            <a:pPr algn="ctr"/>
            <a:r>
              <a:rPr lang="pl-PL" sz="1600" dirty="0" smtClean="0"/>
              <a:t>Krzysztof </a:t>
            </a:r>
            <a:r>
              <a:rPr lang="pl-PL" sz="1600" dirty="0" err="1" smtClean="0"/>
              <a:t>Woś</a:t>
            </a:r>
            <a:endParaRPr lang="pl-PL" sz="1600" dirty="0" smtClean="0"/>
          </a:p>
          <a:p>
            <a:pPr algn="ctr"/>
            <a:r>
              <a:rPr lang="pl-PL" sz="1600" dirty="0" smtClean="0"/>
              <a:t>Krzysztof Gawryś</a:t>
            </a:r>
            <a:endParaRPr lang="pl-PL" sz="1600" dirty="0"/>
          </a:p>
        </p:txBody>
      </p:sp>
    </p:spTree>
    <p:extLst>
      <p:ext uri="{BB962C8B-B14F-4D97-AF65-F5344CB8AC3E}">
        <p14:creationId xmlns:p14="http://schemas.microsoft.com/office/powerpoint/2010/main" val="2668901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Krzysiek\Pobrane\LogicalView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908720"/>
            <a:ext cx="5086350" cy="5467350"/>
          </a:xfrm>
          <a:prstGeom prst="rect">
            <a:avLst/>
          </a:prstGeom>
          <a:noFill/>
          <a:extLst>
            <a:ext uri="{909E8E84-426E-40DD-AFC4-6F175D3DCCD1}">
              <a14:hiddenFill xmlns:a14="http://schemas.microsoft.com/office/drawing/2010/main">
                <a:solidFill>
                  <a:srgbClr val="FFFFFF"/>
                </a:solidFill>
              </a14:hiddenFill>
            </a:ext>
          </a:extLst>
        </p:spPr>
      </p:pic>
      <p:sp>
        <p:nvSpPr>
          <p:cNvPr id="2" name="Tytuł 1"/>
          <p:cNvSpPr>
            <a:spLocks noGrp="1"/>
          </p:cNvSpPr>
          <p:nvPr>
            <p:ph type="title"/>
          </p:nvPr>
        </p:nvSpPr>
        <p:spPr>
          <a:xfrm>
            <a:off x="4716016" y="15859"/>
            <a:ext cx="3384494" cy="613872"/>
          </a:xfrm>
        </p:spPr>
        <p:txBody>
          <a:bodyPr>
            <a:normAutofit fontScale="90000"/>
          </a:bodyPr>
          <a:lstStyle/>
          <a:p>
            <a:r>
              <a:rPr lang="pl-PL" dirty="0" err="1" smtClean="0"/>
              <a:t>Logical</a:t>
            </a:r>
            <a:r>
              <a:rPr lang="pl-PL" dirty="0" smtClean="0"/>
              <a:t> </a:t>
            </a:r>
            <a:r>
              <a:rPr lang="pl-PL" dirty="0" err="1" smtClean="0"/>
              <a:t>View</a:t>
            </a:r>
            <a:endParaRPr lang="pl-PL" dirty="0"/>
          </a:p>
        </p:txBody>
      </p:sp>
      <p:sp>
        <p:nvSpPr>
          <p:cNvPr id="3" name="pole tekstowe 2"/>
          <p:cNvSpPr txBox="1"/>
          <p:nvPr/>
        </p:nvSpPr>
        <p:spPr>
          <a:xfrm>
            <a:off x="611560" y="476672"/>
            <a:ext cx="4176464" cy="5016758"/>
          </a:xfrm>
          <a:prstGeom prst="rect">
            <a:avLst/>
          </a:prstGeom>
          <a:noFill/>
        </p:spPr>
        <p:txBody>
          <a:bodyPr wrap="square" rtlCol="0">
            <a:spAutoFit/>
          </a:bodyPr>
          <a:lstStyle/>
          <a:p>
            <a:r>
              <a:rPr lang="pl-PL" sz="1600" dirty="0" smtClean="0"/>
              <a:t>System centralny przechowujący wszystkie informacje na temat naszych przesyłek łączy się z 1 instancją modułu synchronizacyjnego oraz 1 instancją modułu prezentacji danych. </a:t>
            </a:r>
          </a:p>
          <a:p>
            <a:r>
              <a:rPr lang="pl-PL" sz="1600" dirty="0" smtClean="0"/>
              <a:t>Oba moduły odpowiadają za komunikację z kolejnymi klientami, jednakże w przypadku modułu synchronizacyjnego będzie to określona liczba użytkowników, </a:t>
            </a:r>
          </a:p>
          <a:p>
            <a:r>
              <a:rPr lang="pl-PL" sz="1600" dirty="0" smtClean="0"/>
              <a:t>natomiast moduł </a:t>
            </a:r>
          </a:p>
          <a:p>
            <a:r>
              <a:rPr lang="pl-PL" sz="1600" dirty="0" smtClean="0"/>
              <a:t>danych publicznych ma </a:t>
            </a:r>
          </a:p>
          <a:p>
            <a:r>
              <a:rPr lang="pl-PL" sz="1600" dirty="0" smtClean="0"/>
              <a:t>umożliwiać dostęp </a:t>
            </a:r>
          </a:p>
          <a:p>
            <a:r>
              <a:rPr lang="pl-PL" sz="1600" dirty="0" smtClean="0"/>
              <a:t>nieznanej liczbie </a:t>
            </a:r>
          </a:p>
          <a:p>
            <a:r>
              <a:rPr lang="pl-PL" sz="1600" dirty="0" smtClean="0"/>
              <a:t>użytkowników. </a:t>
            </a:r>
          </a:p>
          <a:p>
            <a:endParaRPr lang="pl-PL" sz="1600" dirty="0"/>
          </a:p>
          <a:p>
            <a:r>
              <a:rPr lang="pl-PL" sz="1600" dirty="0" smtClean="0"/>
              <a:t>W tym celu jego </a:t>
            </a:r>
          </a:p>
          <a:p>
            <a:r>
              <a:rPr lang="pl-PL" sz="1600" dirty="0" smtClean="0"/>
              <a:t>funkcjonalność została </a:t>
            </a:r>
          </a:p>
          <a:p>
            <a:r>
              <a:rPr lang="pl-PL" sz="1600" dirty="0" smtClean="0"/>
              <a:t>ograniczona jedynie </a:t>
            </a:r>
          </a:p>
          <a:p>
            <a:r>
              <a:rPr lang="pl-PL" sz="1600" dirty="0" smtClean="0"/>
              <a:t>do prezentacji danych.</a:t>
            </a:r>
            <a:endParaRPr lang="pl-PL" sz="1600" dirty="0"/>
          </a:p>
        </p:txBody>
      </p:sp>
    </p:spTree>
    <p:extLst>
      <p:ext uri="{BB962C8B-B14F-4D97-AF65-F5344CB8AC3E}">
        <p14:creationId xmlns:p14="http://schemas.microsoft.com/office/powerpoint/2010/main" val="17719826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Krzysiek\Pobrane\Rysunek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836712"/>
            <a:ext cx="4752528" cy="5454378"/>
          </a:xfrm>
          <a:prstGeom prst="rect">
            <a:avLst/>
          </a:prstGeom>
          <a:noFill/>
          <a:extLst>
            <a:ext uri="{909E8E84-426E-40DD-AFC4-6F175D3DCCD1}">
              <a14:hiddenFill xmlns:a14="http://schemas.microsoft.com/office/drawing/2010/main">
                <a:solidFill>
                  <a:srgbClr val="FFFFFF"/>
                </a:solidFill>
              </a14:hiddenFill>
            </a:ext>
          </a:extLst>
        </p:spPr>
      </p:pic>
      <p:sp>
        <p:nvSpPr>
          <p:cNvPr id="2" name="Tytuł 1"/>
          <p:cNvSpPr>
            <a:spLocks noGrp="1"/>
          </p:cNvSpPr>
          <p:nvPr>
            <p:ph type="title"/>
          </p:nvPr>
        </p:nvSpPr>
        <p:spPr>
          <a:xfrm>
            <a:off x="4644008" y="-315416"/>
            <a:ext cx="3816424" cy="936104"/>
          </a:xfrm>
        </p:spPr>
        <p:txBody>
          <a:bodyPr>
            <a:normAutofit/>
          </a:bodyPr>
          <a:lstStyle/>
          <a:p>
            <a:r>
              <a:rPr lang="pl-PL" sz="2800" dirty="0" smtClean="0"/>
              <a:t>Development </a:t>
            </a:r>
            <a:r>
              <a:rPr lang="pl-PL" sz="2800" dirty="0" err="1" smtClean="0"/>
              <a:t>View</a:t>
            </a:r>
            <a:endParaRPr lang="pl-PL" sz="2800" dirty="0"/>
          </a:p>
        </p:txBody>
      </p:sp>
      <p:sp>
        <p:nvSpPr>
          <p:cNvPr id="3" name="pole tekstowe 2"/>
          <p:cNvSpPr txBox="1"/>
          <p:nvPr/>
        </p:nvSpPr>
        <p:spPr>
          <a:xfrm>
            <a:off x="4139952" y="908720"/>
            <a:ext cx="4464496" cy="4247317"/>
          </a:xfrm>
          <a:prstGeom prst="rect">
            <a:avLst/>
          </a:prstGeom>
          <a:noFill/>
        </p:spPr>
        <p:txBody>
          <a:bodyPr wrap="square" rtlCol="0">
            <a:spAutoFit/>
          </a:bodyPr>
          <a:lstStyle/>
          <a:p>
            <a:r>
              <a:rPr lang="pl-PL" dirty="0" smtClean="0"/>
              <a:t>Widok przedstawia najważniejsze pakiety projektowanego systemu.</a:t>
            </a:r>
          </a:p>
          <a:p>
            <a:r>
              <a:rPr lang="pl-PL" dirty="0" smtClean="0"/>
              <a:t>Głównym punktem jest pakiet </a:t>
            </a:r>
            <a:r>
              <a:rPr lang="pl-PL" b="1" dirty="0" smtClean="0"/>
              <a:t>Systemu Centralnego</a:t>
            </a:r>
            <a:r>
              <a:rPr lang="pl-PL" dirty="0" smtClean="0"/>
              <a:t>, który wiąże się bezpośrednio z </a:t>
            </a:r>
            <a:r>
              <a:rPr lang="pl-PL" b="1" dirty="0" smtClean="0"/>
              <a:t>modułem synchronizacyjnym </a:t>
            </a:r>
            <a:r>
              <a:rPr lang="pl-PL" dirty="0" smtClean="0"/>
              <a:t>odpowiedzialnym za przenoszenie informacji z terenowych baz danych. </a:t>
            </a:r>
          </a:p>
          <a:p>
            <a:endParaRPr lang="pl-PL" dirty="0"/>
          </a:p>
          <a:p>
            <a:r>
              <a:rPr lang="pl-PL" dirty="0" smtClean="0"/>
              <a:t>Aplikacje pracowników i klientów firmy łączą się odpowiednio z </a:t>
            </a:r>
            <a:r>
              <a:rPr lang="pl-PL" b="1" dirty="0" smtClean="0"/>
              <a:t>lokalną bazą danych</a:t>
            </a:r>
            <a:r>
              <a:rPr lang="pl-PL" dirty="0" smtClean="0"/>
              <a:t> oraz serwisem aplikacyjnym umieszczonym przy </a:t>
            </a:r>
            <a:r>
              <a:rPr lang="pl-PL" b="1" dirty="0" smtClean="0"/>
              <a:t>systemie centralnym</a:t>
            </a:r>
            <a:r>
              <a:rPr lang="pl-PL" dirty="0" smtClean="0"/>
              <a:t> odpowiedzialnym jedynie za prezentacje danych.</a:t>
            </a:r>
            <a:endParaRPr lang="pl-PL" dirty="0"/>
          </a:p>
        </p:txBody>
      </p:sp>
    </p:spTree>
    <p:extLst>
      <p:ext uri="{BB962C8B-B14F-4D97-AF65-F5344CB8AC3E}">
        <p14:creationId xmlns:p14="http://schemas.microsoft.com/office/powerpoint/2010/main" val="14077741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Krzysiek\Pobrane\Process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700808"/>
            <a:ext cx="6630813" cy="4464496"/>
          </a:xfrm>
          <a:prstGeom prst="rect">
            <a:avLst/>
          </a:prstGeom>
          <a:noFill/>
          <a:extLst>
            <a:ext uri="{909E8E84-426E-40DD-AFC4-6F175D3DCCD1}">
              <a14:hiddenFill xmlns:a14="http://schemas.microsoft.com/office/drawing/2010/main">
                <a:solidFill>
                  <a:srgbClr val="FFFFFF"/>
                </a:solidFill>
              </a14:hiddenFill>
            </a:ext>
          </a:extLst>
        </p:spPr>
      </p:pic>
      <p:sp>
        <p:nvSpPr>
          <p:cNvPr id="2" name="Tytuł 1"/>
          <p:cNvSpPr>
            <a:spLocks noGrp="1"/>
          </p:cNvSpPr>
          <p:nvPr>
            <p:ph type="title"/>
          </p:nvPr>
        </p:nvSpPr>
        <p:spPr>
          <a:xfrm>
            <a:off x="539552" y="332656"/>
            <a:ext cx="7024744" cy="1143000"/>
          </a:xfrm>
        </p:spPr>
        <p:txBody>
          <a:bodyPr/>
          <a:lstStyle/>
          <a:p>
            <a:r>
              <a:rPr lang="pl-PL" dirty="0" err="1" smtClean="0"/>
              <a:t>Process</a:t>
            </a:r>
            <a:r>
              <a:rPr lang="pl-PL" dirty="0" smtClean="0"/>
              <a:t> </a:t>
            </a:r>
            <a:r>
              <a:rPr lang="pl-PL" dirty="0" err="1" smtClean="0"/>
              <a:t>View</a:t>
            </a:r>
            <a:endParaRPr lang="pl-PL" dirty="0"/>
          </a:p>
        </p:txBody>
      </p:sp>
    </p:spTree>
    <p:extLst>
      <p:ext uri="{BB962C8B-B14F-4D97-AF65-F5344CB8AC3E}">
        <p14:creationId xmlns:p14="http://schemas.microsoft.com/office/powerpoint/2010/main" val="40777102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idx="4294967295"/>
          </p:nvPr>
        </p:nvSpPr>
        <p:spPr>
          <a:xfrm>
            <a:off x="4716016" y="548680"/>
            <a:ext cx="7024688" cy="1143000"/>
          </a:xfrm>
        </p:spPr>
        <p:txBody>
          <a:bodyPr>
            <a:normAutofit/>
          </a:bodyPr>
          <a:lstStyle/>
          <a:p>
            <a:r>
              <a:rPr lang="pl-PL" sz="4400" dirty="0" err="1" smtClean="0"/>
              <a:t>Physical</a:t>
            </a:r>
            <a:r>
              <a:rPr lang="pl-PL" sz="4400" dirty="0" smtClean="0"/>
              <a:t> </a:t>
            </a:r>
            <a:r>
              <a:rPr lang="pl-PL" sz="4400" dirty="0" err="1" smtClean="0"/>
              <a:t>View</a:t>
            </a:r>
            <a:endParaRPr lang="pl-PL" sz="4400" dirty="0"/>
          </a:p>
        </p:txBody>
      </p:sp>
      <p:pic>
        <p:nvPicPr>
          <p:cNvPr id="1026" name="Picture 2" descr="E:\studia sem3 mgr\AIS\projekt\AIS\deployment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69946"/>
            <a:ext cx="6904136" cy="6165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0978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043608" y="692696"/>
            <a:ext cx="7024744" cy="1143000"/>
          </a:xfrm>
        </p:spPr>
        <p:txBody>
          <a:bodyPr/>
          <a:lstStyle/>
          <a:p>
            <a:r>
              <a:rPr lang="pl-PL" dirty="0" err="1" smtClean="0"/>
              <a:t>Physical</a:t>
            </a:r>
            <a:r>
              <a:rPr lang="pl-PL" dirty="0" smtClean="0"/>
              <a:t> </a:t>
            </a:r>
            <a:r>
              <a:rPr lang="pl-PL" dirty="0" err="1" smtClean="0"/>
              <a:t>view</a:t>
            </a:r>
            <a:r>
              <a:rPr lang="pl-PL" dirty="0" smtClean="0"/>
              <a:t> - opis</a:t>
            </a:r>
            <a:endParaRPr lang="pl-PL" dirty="0"/>
          </a:p>
        </p:txBody>
      </p:sp>
      <p:sp>
        <p:nvSpPr>
          <p:cNvPr id="3" name="Symbol zastępczy zawartości 2"/>
          <p:cNvSpPr>
            <a:spLocks noGrp="1"/>
          </p:cNvSpPr>
          <p:nvPr>
            <p:ph idx="1"/>
          </p:nvPr>
        </p:nvSpPr>
        <p:spPr>
          <a:xfrm>
            <a:off x="755576" y="2060848"/>
            <a:ext cx="7416824" cy="4032448"/>
          </a:xfrm>
        </p:spPr>
        <p:txBody>
          <a:bodyPr>
            <a:normAutofit fontScale="92500"/>
          </a:bodyPr>
          <a:lstStyle/>
          <a:p>
            <a:pPr marL="68580" indent="0" algn="just">
              <a:buNone/>
            </a:pPr>
            <a:r>
              <a:rPr lang="pl-PL" dirty="0" smtClean="0"/>
              <a:t>W obrębie stacji wyładunkowych oraz w obrębie centrali zbierającej zlecenia transportu znajdują się </a:t>
            </a:r>
            <a:r>
              <a:rPr lang="pl-PL" b="1" dirty="0" smtClean="0"/>
              <a:t>lokalne bazy danych </a:t>
            </a:r>
            <a:r>
              <a:rPr lang="pl-PL" dirty="0" smtClean="0"/>
              <a:t>(proste bazy danych mogą być open </a:t>
            </a:r>
            <a:r>
              <a:rPr lang="pl-PL" dirty="0" err="1" smtClean="0"/>
              <a:t>source</a:t>
            </a:r>
            <a:r>
              <a:rPr lang="pl-PL" dirty="0" smtClean="0"/>
              <a:t> np. MySQL), przechowujące dane i </a:t>
            </a:r>
            <a:r>
              <a:rPr lang="pl-PL" b="1" dirty="0" smtClean="0"/>
              <a:t>synchronizujące</a:t>
            </a:r>
            <a:r>
              <a:rPr lang="pl-PL" dirty="0" smtClean="0"/>
              <a:t> się z </a:t>
            </a:r>
            <a:r>
              <a:rPr lang="pl-PL" b="1" dirty="0" smtClean="0"/>
              <a:t>główna bazą danych. Zabezpiecza</a:t>
            </a:r>
            <a:r>
              <a:rPr lang="pl-PL" dirty="0" smtClean="0"/>
              <a:t> to przed wstrzymaniem prac i straceniem informacji w przypadku </a:t>
            </a:r>
            <a:r>
              <a:rPr lang="pl-PL" b="1" dirty="0" smtClean="0"/>
              <a:t>braku </a:t>
            </a:r>
            <a:r>
              <a:rPr lang="pl-PL" b="1" dirty="0" err="1" smtClean="0"/>
              <a:t>internetu</a:t>
            </a:r>
            <a:r>
              <a:rPr lang="pl-PL" dirty="0" smtClean="0"/>
              <a:t>.</a:t>
            </a:r>
          </a:p>
          <a:p>
            <a:pPr marL="68580" indent="0" algn="just">
              <a:buNone/>
            </a:pPr>
            <a:r>
              <a:rPr lang="pl-PL" dirty="0" smtClean="0"/>
              <a:t>Na serwisie aplikacyjnym dostępny jest </a:t>
            </a:r>
            <a:r>
              <a:rPr lang="pl-PL" b="1" dirty="0" err="1" smtClean="0"/>
              <a:t>webservice</a:t>
            </a:r>
            <a:r>
              <a:rPr lang="pl-PL" dirty="0" smtClean="0"/>
              <a:t>, który na podstawie informacji z bazy danych jest w stanie pokazać </a:t>
            </a:r>
            <a:r>
              <a:rPr lang="pl-PL" b="1" dirty="0" smtClean="0"/>
              <a:t>stan przesyłki</a:t>
            </a:r>
            <a:r>
              <a:rPr lang="pl-PL" dirty="0" smtClean="0"/>
              <a:t>.</a:t>
            </a:r>
            <a:endParaRPr lang="pl-PL" dirty="0"/>
          </a:p>
        </p:txBody>
      </p:sp>
    </p:spTree>
    <p:extLst>
      <p:ext uri="{BB962C8B-B14F-4D97-AF65-F5344CB8AC3E}">
        <p14:creationId xmlns:p14="http://schemas.microsoft.com/office/powerpoint/2010/main" val="1748139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Opis kluczowych wzorców architektonicznych</a:t>
            </a:r>
            <a:endParaRPr lang="pl-PL" dirty="0"/>
          </a:p>
        </p:txBody>
      </p:sp>
      <p:sp>
        <p:nvSpPr>
          <p:cNvPr id="3" name="Symbol zastępczy zawartości 2"/>
          <p:cNvSpPr>
            <a:spLocks noGrp="1"/>
          </p:cNvSpPr>
          <p:nvPr>
            <p:ph idx="1"/>
          </p:nvPr>
        </p:nvSpPr>
        <p:spPr/>
        <p:txBody>
          <a:bodyPr>
            <a:normAutofit fontScale="85000" lnSpcReduction="10000"/>
          </a:bodyPr>
          <a:lstStyle/>
          <a:p>
            <a:r>
              <a:rPr lang="pl-PL" dirty="0" smtClean="0"/>
              <a:t>Dane przechowywane są w </a:t>
            </a:r>
            <a:r>
              <a:rPr lang="pl-PL" b="1" dirty="0" smtClean="0"/>
              <a:t>aktywnym współdzielonym repozytorium</a:t>
            </a:r>
            <a:r>
              <a:rPr lang="pl-PL" dirty="0" smtClean="0"/>
              <a:t>, w centralnej bazie danych, do której dostęp uzyskuje wiele jednostek.</a:t>
            </a:r>
            <a:endParaRPr lang="pl-PL" b="1" dirty="0" smtClean="0">
              <a:solidFill>
                <a:srgbClr val="FF0000"/>
              </a:solidFill>
            </a:endParaRPr>
          </a:p>
          <a:p>
            <a:r>
              <a:rPr lang="pl-PL" dirty="0" smtClean="0"/>
              <a:t>Komunikacja między komponentami realizowana jest jako </a:t>
            </a:r>
            <a:r>
              <a:rPr lang="pl-PL" b="1" dirty="0" smtClean="0"/>
              <a:t>klient-serwer</a:t>
            </a:r>
            <a:r>
              <a:rPr lang="pl-PL" dirty="0" smtClean="0"/>
              <a:t> (usługodawcą serwerem i korzystającymi z niego aplikacjami klienckimi)</a:t>
            </a:r>
          </a:p>
          <a:p>
            <a:r>
              <a:rPr lang="pl-PL" dirty="0" smtClean="0"/>
              <a:t>W aplikacjach klienckich interakcję z użytkownikiem zorganizowany przy pomocy wzorca </a:t>
            </a:r>
            <a:r>
              <a:rPr lang="pl-PL" b="1" dirty="0" err="1" smtClean="0"/>
              <a:t>Model-View-Controller</a:t>
            </a:r>
            <a:r>
              <a:rPr lang="pl-PL" dirty="0" smtClean="0"/>
              <a:t> dzięki czemu dzielono dane i logikę biznesową od wizualizacji.</a:t>
            </a:r>
          </a:p>
          <a:p>
            <a:endParaRPr lang="pl-PL" dirty="0"/>
          </a:p>
        </p:txBody>
      </p:sp>
    </p:spTree>
    <p:extLst>
      <p:ext uri="{BB962C8B-B14F-4D97-AF65-F5344CB8AC3E}">
        <p14:creationId xmlns:p14="http://schemas.microsoft.com/office/powerpoint/2010/main" val="3829599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043608" y="836712"/>
            <a:ext cx="7024744" cy="1143000"/>
          </a:xfrm>
        </p:spPr>
        <p:txBody>
          <a:bodyPr>
            <a:normAutofit fontScale="90000"/>
          </a:bodyPr>
          <a:lstStyle/>
          <a:p>
            <a:r>
              <a:rPr lang="pl-PL" dirty="0" smtClean="0"/>
              <a:t>Opis kluczowych taktyk architektonicznych</a:t>
            </a:r>
            <a:endParaRPr lang="pl-PL" dirty="0"/>
          </a:p>
        </p:txBody>
      </p:sp>
      <p:sp>
        <p:nvSpPr>
          <p:cNvPr id="3" name="Symbol zastępczy zawartości 2"/>
          <p:cNvSpPr>
            <a:spLocks noGrp="1"/>
          </p:cNvSpPr>
          <p:nvPr>
            <p:ph idx="1"/>
          </p:nvPr>
        </p:nvSpPr>
        <p:spPr>
          <a:xfrm>
            <a:off x="1043608" y="2132856"/>
            <a:ext cx="6777317" cy="3508977"/>
          </a:xfrm>
        </p:spPr>
        <p:txBody>
          <a:bodyPr>
            <a:noAutofit/>
          </a:bodyPr>
          <a:lstStyle/>
          <a:p>
            <a:pPr>
              <a:buNone/>
            </a:pPr>
            <a:r>
              <a:rPr lang="pl-PL" sz="1600" dirty="0" smtClean="0"/>
              <a:t>Kluczowe taktyki dotyczą dostępność, ochrony przed awarią systemu oraz bezpieczeństwa danych:</a:t>
            </a:r>
          </a:p>
          <a:p>
            <a:pPr>
              <a:buFont typeface="Wingdings" pitchFamily="2" charset="2"/>
              <a:buChar char="§"/>
            </a:pPr>
            <a:r>
              <a:rPr lang="pl-PL" sz="1600" dirty="0" smtClean="0"/>
              <a:t>urządzenia mobilne weryfikują połączenie sieciowe, które jest niezbędne do prawidłowego działania systemu poprzez zastosowanie sygnałów </a:t>
            </a:r>
            <a:r>
              <a:rPr lang="pl-PL" sz="1600" b="1" dirty="0" smtClean="0"/>
              <a:t>Ping/Echo</a:t>
            </a:r>
            <a:r>
              <a:rPr lang="pl-PL" sz="1600" dirty="0" smtClean="0"/>
              <a:t>,</a:t>
            </a:r>
          </a:p>
          <a:p>
            <a:pPr>
              <a:buFont typeface="Wingdings" pitchFamily="2" charset="2"/>
              <a:buChar char="§"/>
            </a:pPr>
            <a:r>
              <a:rPr lang="pl-PL" sz="1600" dirty="0" smtClean="0"/>
              <a:t>istotna jest </a:t>
            </a:r>
            <a:r>
              <a:rPr lang="pl-PL" sz="1600" b="1" dirty="0" smtClean="0"/>
              <a:t>transakcyjność</a:t>
            </a:r>
            <a:r>
              <a:rPr lang="pl-PL" sz="1600" dirty="0" smtClean="0"/>
              <a:t> składania zamówień oraz edycji informacji z bazy dotyczących rozładunku mająca wykluczyć niepełność i błędy powstałe na skutek m.in. przerwania połączenia w wprowadzonych do systemu informacjach oraz </a:t>
            </a:r>
            <a:r>
              <a:rPr lang="pl-PL" sz="1600" b="1" dirty="0" smtClean="0"/>
              <a:t>rejestrowanie wykonanych operacji  </a:t>
            </a:r>
            <a:r>
              <a:rPr lang="pl-PL" sz="1600" dirty="0" smtClean="0"/>
              <a:t>konieczne do wznowienia działań systemu,</a:t>
            </a:r>
          </a:p>
          <a:p>
            <a:pPr>
              <a:buFont typeface="Wingdings" pitchFamily="2" charset="2"/>
              <a:buChar char="§"/>
            </a:pPr>
            <a:r>
              <a:rPr lang="pl-PL" sz="1600" b="1" dirty="0" smtClean="0"/>
              <a:t>pasywna redundancja </a:t>
            </a:r>
            <a:r>
              <a:rPr lang="pl-PL" sz="1600" dirty="0" smtClean="0"/>
              <a:t>centralnej bazy danych zapewnia poprawne działanie systemu w przypadku awarii repozytorium,</a:t>
            </a:r>
          </a:p>
          <a:p>
            <a:pPr>
              <a:buFont typeface="Wingdings" pitchFamily="2" charset="2"/>
              <a:buChar char="§"/>
            </a:pPr>
            <a:r>
              <a:rPr lang="pl-PL" sz="1600" dirty="0" smtClean="0"/>
              <a:t>Bezpieczeństwo danych zapewnione jest poprzez dostęp tylko po </a:t>
            </a:r>
            <a:r>
              <a:rPr lang="pl-PL" sz="1600" b="1" dirty="0" smtClean="0"/>
              <a:t>autentykacji i autoryzacji użytkownika </a:t>
            </a:r>
            <a:r>
              <a:rPr lang="pl-PL" sz="1600" dirty="0" smtClean="0"/>
              <a:t>oraz przesyłanie </a:t>
            </a:r>
            <a:r>
              <a:rPr lang="pl-PL" sz="1600" b="1" dirty="0" smtClean="0"/>
              <a:t>zaszyfrowanych informacji</a:t>
            </a:r>
          </a:p>
        </p:txBody>
      </p:sp>
    </p:spTree>
    <p:extLst>
      <p:ext uri="{BB962C8B-B14F-4D97-AF65-F5344CB8AC3E}">
        <p14:creationId xmlns:p14="http://schemas.microsoft.com/office/powerpoint/2010/main" val="5242308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36262" y="548680"/>
            <a:ext cx="6768719" cy="1070992"/>
          </a:xfrm>
        </p:spPr>
        <p:txBody>
          <a:bodyPr>
            <a:noAutofit/>
          </a:bodyPr>
          <a:lstStyle/>
          <a:p>
            <a:r>
              <a:rPr lang="pl-PL" sz="2400" dirty="0" smtClean="0"/>
              <a:t>Opis kluczowych decyzji architektonicznych w modelu MAD 2.0</a:t>
            </a:r>
            <a:endParaRPr lang="pl-PL" sz="2400" dirty="0"/>
          </a:p>
        </p:txBody>
      </p:sp>
      <p:pic>
        <p:nvPicPr>
          <p:cNvPr id="4" name="Picture 2" descr="E:\studia sem3 mgr\AIS\projekt\AIS\AI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978845"/>
            <a:ext cx="6257792" cy="4486285"/>
          </a:xfrm>
          <a:prstGeom prst="rect">
            <a:avLst/>
          </a:prstGeom>
          <a:noFill/>
          <a:extLst>
            <a:ext uri="{909E8E84-426E-40DD-AFC4-6F175D3DCCD1}">
              <a14:hiddenFill xmlns:a14="http://schemas.microsoft.com/office/drawing/2010/main">
                <a:solidFill>
                  <a:srgbClr val="FFFFFF"/>
                </a:solidFill>
              </a14:hiddenFill>
            </a:ext>
          </a:extLst>
        </p:spPr>
      </p:pic>
      <p:sp>
        <p:nvSpPr>
          <p:cNvPr id="3" name="Symbol zastępczy zawartości 2"/>
          <p:cNvSpPr>
            <a:spLocks noGrp="1"/>
          </p:cNvSpPr>
          <p:nvPr>
            <p:ph idx="1"/>
          </p:nvPr>
        </p:nvSpPr>
        <p:spPr>
          <a:xfrm>
            <a:off x="1035124" y="1718074"/>
            <a:ext cx="6777317" cy="3508977"/>
          </a:xfrm>
        </p:spPr>
        <p:txBody>
          <a:bodyPr/>
          <a:lstStyle/>
          <a:p>
            <a:pPr>
              <a:buNone/>
            </a:pPr>
            <a:r>
              <a:rPr lang="pl-PL" sz="1400" dirty="0" smtClean="0"/>
              <a:t>Decyzja o stosowaniu urządzeń mobilnych przez pracowników podczas nadzoru rozładunku towaru:</a:t>
            </a:r>
          </a:p>
          <a:p>
            <a:endParaRPr lang="pl-PL" dirty="0"/>
          </a:p>
        </p:txBody>
      </p:sp>
    </p:spTree>
    <p:extLst>
      <p:ext uri="{BB962C8B-B14F-4D97-AF65-F5344CB8AC3E}">
        <p14:creationId xmlns:p14="http://schemas.microsoft.com/office/powerpoint/2010/main" val="1211392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studia sem3 mgr\AIS\projekt\AIS\AI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1196752"/>
            <a:ext cx="5832648" cy="5171724"/>
          </a:xfrm>
          <a:prstGeom prst="rect">
            <a:avLst/>
          </a:prstGeom>
          <a:noFill/>
          <a:extLst>
            <a:ext uri="{909E8E84-426E-40DD-AFC4-6F175D3DCCD1}">
              <a14:hiddenFill xmlns:a14="http://schemas.microsoft.com/office/drawing/2010/main">
                <a:solidFill>
                  <a:srgbClr val="FFFFFF"/>
                </a:solidFill>
              </a14:hiddenFill>
            </a:ext>
          </a:extLst>
        </p:spPr>
      </p:pic>
      <p:sp>
        <p:nvSpPr>
          <p:cNvPr id="7" name="Tytuł 1"/>
          <p:cNvSpPr>
            <a:spLocks noGrp="1"/>
          </p:cNvSpPr>
          <p:nvPr>
            <p:ph type="title"/>
          </p:nvPr>
        </p:nvSpPr>
        <p:spPr>
          <a:xfrm>
            <a:off x="683568" y="548680"/>
            <a:ext cx="6768719" cy="1070992"/>
          </a:xfrm>
        </p:spPr>
        <p:txBody>
          <a:bodyPr>
            <a:noAutofit/>
          </a:bodyPr>
          <a:lstStyle/>
          <a:p>
            <a:r>
              <a:rPr lang="pl-PL" sz="2400" dirty="0" smtClean="0"/>
              <a:t>Opis kluczowych decyzji architektonicznych w modelu MAD 2.0</a:t>
            </a:r>
            <a:endParaRPr lang="pl-PL" sz="2400" dirty="0"/>
          </a:p>
        </p:txBody>
      </p:sp>
      <p:sp>
        <p:nvSpPr>
          <p:cNvPr id="8" name="Symbol zastępczy zawartości 2"/>
          <p:cNvSpPr txBox="1">
            <a:spLocks/>
          </p:cNvSpPr>
          <p:nvPr/>
        </p:nvSpPr>
        <p:spPr>
          <a:xfrm>
            <a:off x="467544" y="2708920"/>
            <a:ext cx="2240732" cy="1872208"/>
          </a:xfrm>
          <a:prstGeom prst="rect">
            <a:avLst/>
          </a:prstGeom>
        </p:spPr>
        <p:txBody>
          <a:bodyPr vert="horz" lIns="91440" tIns="45720" rIns="91440" bIns="45720" rtlCol="0">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0" algn="ctr">
              <a:buNone/>
            </a:pPr>
            <a:r>
              <a:rPr lang="pl-PL" sz="1600" dirty="0"/>
              <a:t>Decyzja o stosowaniu terenowych baz danych w ramach połączenia stacji przeładunkowych z centralnym </a:t>
            </a:r>
            <a:r>
              <a:rPr lang="pl-PL" sz="1600" dirty="0" smtClean="0"/>
              <a:t>repozytorium</a:t>
            </a:r>
            <a:endParaRPr lang="pl-PL" sz="2800" dirty="0"/>
          </a:p>
        </p:txBody>
      </p:sp>
    </p:spTree>
    <p:extLst>
      <p:ext uri="{BB962C8B-B14F-4D97-AF65-F5344CB8AC3E}">
        <p14:creationId xmlns:p14="http://schemas.microsoft.com/office/powerpoint/2010/main" val="2597548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4788024" y="764704"/>
            <a:ext cx="3313355" cy="910072"/>
          </a:xfrm>
        </p:spPr>
        <p:txBody>
          <a:bodyPr>
            <a:normAutofit/>
          </a:bodyPr>
          <a:lstStyle/>
          <a:p>
            <a:pPr algn="ctr"/>
            <a:r>
              <a:rPr lang="pl-PL" sz="4800" dirty="0" smtClean="0"/>
              <a:t>Koniec</a:t>
            </a:r>
            <a:endParaRPr lang="pl-PL" sz="4800" dirty="0"/>
          </a:p>
        </p:txBody>
      </p:sp>
      <p:sp>
        <p:nvSpPr>
          <p:cNvPr id="3" name="Symbol zastępczy zawartości 2"/>
          <p:cNvSpPr>
            <a:spLocks noGrp="1"/>
          </p:cNvSpPr>
          <p:nvPr>
            <p:ph type="subTitle" idx="1"/>
          </p:nvPr>
        </p:nvSpPr>
        <p:spPr/>
        <p:txBody>
          <a:bodyPr/>
          <a:lstStyle/>
          <a:p>
            <a:pPr marL="68580" indent="0">
              <a:buNone/>
            </a:pPr>
            <a:r>
              <a:rPr lang="pl-PL" dirty="0" smtClean="0"/>
              <a:t>		</a:t>
            </a:r>
            <a:endParaRPr lang="pl-PL" dirty="0"/>
          </a:p>
        </p:txBody>
      </p:sp>
      <p:sp>
        <p:nvSpPr>
          <p:cNvPr id="4" name="Tytuł 1"/>
          <p:cNvSpPr txBox="1">
            <a:spLocks/>
          </p:cNvSpPr>
          <p:nvPr/>
        </p:nvSpPr>
        <p:spPr>
          <a:xfrm>
            <a:off x="4716016" y="3212976"/>
            <a:ext cx="3313355" cy="910072"/>
          </a:xfrm>
          <a:prstGeom prst="rect">
            <a:avLst/>
          </a:prstGeom>
        </p:spPr>
        <p:txBody>
          <a:bodyPr vert="horz" lIns="91440" tIns="45720" rIns="91440" bIns="45720" rtlCol="0" anchor="b">
            <a:noAutofit/>
          </a:bodyPr>
          <a:lstStyle>
            <a:lvl1pPr algn="l" defTabSz="9144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l-PL" sz="2000" dirty="0" smtClean="0"/>
              <a:t>Dziękujemy za uwagę!</a:t>
            </a:r>
            <a:endParaRPr lang="pl-PL" sz="2000" dirty="0"/>
          </a:p>
        </p:txBody>
      </p:sp>
    </p:spTree>
    <p:extLst>
      <p:ext uri="{BB962C8B-B14F-4D97-AF65-F5344CB8AC3E}">
        <p14:creationId xmlns:p14="http://schemas.microsoft.com/office/powerpoint/2010/main" val="103807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332656"/>
            <a:ext cx="2808312" cy="638944"/>
          </a:xfrm>
        </p:spPr>
        <p:txBody>
          <a:bodyPr>
            <a:normAutofit fontScale="90000"/>
          </a:bodyPr>
          <a:lstStyle/>
          <a:p>
            <a:r>
              <a:rPr lang="pl-PL" dirty="0" smtClean="0"/>
              <a:t>Spis treści</a:t>
            </a:r>
            <a:endParaRPr lang="pl-PL" dirty="0"/>
          </a:p>
        </p:txBody>
      </p:sp>
      <p:sp>
        <p:nvSpPr>
          <p:cNvPr id="3" name="Symbol zastępczy zawartości 2"/>
          <p:cNvSpPr>
            <a:spLocks noGrp="1"/>
          </p:cNvSpPr>
          <p:nvPr>
            <p:ph idx="1"/>
          </p:nvPr>
        </p:nvSpPr>
        <p:spPr>
          <a:xfrm>
            <a:off x="467544" y="1052736"/>
            <a:ext cx="8280920" cy="5400600"/>
          </a:xfrm>
        </p:spPr>
        <p:txBody>
          <a:bodyPr>
            <a:normAutofit fontScale="77500" lnSpcReduction="20000"/>
          </a:bodyPr>
          <a:lstStyle/>
          <a:p>
            <a:pPr marL="525780" indent="-457200">
              <a:buFont typeface="+mj-lt"/>
              <a:buAutoNum type="arabicPeriod"/>
            </a:pPr>
            <a:r>
              <a:rPr lang="pl-PL" dirty="0" smtClean="0"/>
              <a:t>Slajd tytułowy</a:t>
            </a:r>
          </a:p>
          <a:p>
            <a:pPr marL="525780" indent="-457200">
              <a:buFont typeface="+mj-lt"/>
              <a:buAutoNum type="arabicPeriod"/>
            </a:pPr>
            <a:r>
              <a:rPr lang="pl-PL" dirty="0" smtClean="0"/>
              <a:t>Spis treści</a:t>
            </a:r>
          </a:p>
          <a:p>
            <a:pPr marL="525780" indent="-457200">
              <a:buFont typeface="+mj-lt"/>
              <a:buAutoNum type="arabicPeriod"/>
            </a:pPr>
            <a:r>
              <a:rPr lang="pl-PL" dirty="0" smtClean="0"/>
              <a:t>Opis systemu IT</a:t>
            </a:r>
          </a:p>
          <a:p>
            <a:pPr marL="525780" indent="-457200">
              <a:buFont typeface="+mj-lt"/>
              <a:buAutoNum type="arabicPeriod"/>
            </a:pPr>
            <a:r>
              <a:rPr lang="pl-PL" dirty="0" smtClean="0"/>
              <a:t>Opis systemu – kluczowe wymagania funkcjonalne</a:t>
            </a:r>
          </a:p>
          <a:p>
            <a:pPr marL="525780" indent="-457200">
              <a:buFont typeface="+mj-lt"/>
              <a:buAutoNum type="arabicPeriod"/>
            </a:pPr>
            <a:r>
              <a:rPr lang="pl-PL" dirty="0" smtClean="0"/>
              <a:t>Opis systemu – kluczowe atrybuty jakościowe</a:t>
            </a:r>
          </a:p>
          <a:p>
            <a:pPr marL="525780" indent="-457200">
              <a:buFont typeface="+mj-lt"/>
              <a:buAutoNum type="arabicPeriod"/>
            </a:pPr>
            <a:r>
              <a:rPr lang="pl-PL" dirty="0" smtClean="0"/>
              <a:t>Interesariusze</a:t>
            </a:r>
          </a:p>
          <a:p>
            <a:pPr marL="525780" indent="-457200">
              <a:buFont typeface="+mj-lt"/>
              <a:buAutoNum type="arabicPeriod"/>
            </a:pPr>
            <a:r>
              <a:rPr lang="pl-PL" dirty="0" smtClean="0"/>
              <a:t>Interesariusze – opis</a:t>
            </a:r>
          </a:p>
          <a:p>
            <a:pPr marL="525780" indent="-457200">
              <a:buFont typeface="+mj-lt"/>
              <a:buAutoNum type="arabicPeriod"/>
            </a:pPr>
            <a:r>
              <a:rPr lang="pl-PL" dirty="0" err="1" smtClean="0"/>
              <a:t>Use</a:t>
            </a:r>
            <a:r>
              <a:rPr lang="pl-PL" dirty="0" smtClean="0"/>
              <a:t> </a:t>
            </a:r>
            <a:r>
              <a:rPr lang="pl-PL" dirty="0" err="1" smtClean="0"/>
              <a:t>case</a:t>
            </a:r>
            <a:r>
              <a:rPr lang="pl-PL" dirty="0" smtClean="0"/>
              <a:t> </a:t>
            </a:r>
            <a:r>
              <a:rPr lang="pl-PL" dirty="0" err="1" smtClean="0"/>
              <a:t>view</a:t>
            </a:r>
            <a:r>
              <a:rPr lang="pl-PL" dirty="0" smtClean="0"/>
              <a:t> cz.1</a:t>
            </a:r>
          </a:p>
          <a:p>
            <a:pPr marL="525780" indent="-457200">
              <a:buFont typeface="+mj-lt"/>
              <a:buAutoNum type="arabicPeriod"/>
            </a:pPr>
            <a:r>
              <a:rPr lang="pl-PL" dirty="0" err="1" smtClean="0"/>
              <a:t>Use</a:t>
            </a:r>
            <a:r>
              <a:rPr lang="pl-PL" dirty="0" smtClean="0"/>
              <a:t> </a:t>
            </a:r>
            <a:r>
              <a:rPr lang="pl-PL" dirty="0" err="1" smtClean="0"/>
              <a:t>case</a:t>
            </a:r>
            <a:r>
              <a:rPr lang="pl-PL" dirty="0" smtClean="0"/>
              <a:t> </a:t>
            </a:r>
            <a:r>
              <a:rPr lang="pl-PL" dirty="0" err="1" smtClean="0"/>
              <a:t>view</a:t>
            </a:r>
            <a:r>
              <a:rPr lang="pl-PL" dirty="0" smtClean="0"/>
              <a:t> cz.2</a:t>
            </a:r>
          </a:p>
          <a:p>
            <a:pPr marL="525780" indent="-457200">
              <a:buFont typeface="+mj-lt"/>
              <a:buAutoNum type="arabicPeriod"/>
            </a:pPr>
            <a:r>
              <a:rPr lang="pl-PL" dirty="0" err="1" smtClean="0"/>
              <a:t>Logical</a:t>
            </a:r>
            <a:r>
              <a:rPr lang="pl-PL" dirty="0" smtClean="0"/>
              <a:t> </a:t>
            </a:r>
            <a:r>
              <a:rPr lang="pl-PL" dirty="0" err="1" smtClean="0"/>
              <a:t>view</a:t>
            </a:r>
            <a:endParaRPr lang="pl-PL" dirty="0" smtClean="0"/>
          </a:p>
          <a:p>
            <a:pPr marL="525780" indent="-457200">
              <a:buFont typeface="+mj-lt"/>
              <a:buAutoNum type="arabicPeriod"/>
            </a:pPr>
            <a:r>
              <a:rPr lang="pl-PL" dirty="0" smtClean="0"/>
              <a:t>Development </a:t>
            </a:r>
            <a:r>
              <a:rPr lang="pl-PL" dirty="0" err="1" smtClean="0"/>
              <a:t>view</a:t>
            </a:r>
            <a:endParaRPr lang="pl-PL" dirty="0" smtClean="0"/>
          </a:p>
          <a:p>
            <a:pPr marL="525780" indent="-457200">
              <a:buFont typeface="+mj-lt"/>
              <a:buAutoNum type="arabicPeriod"/>
            </a:pPr>
            <a:r>
              <a:rPr lang="pl-PL" dirty="0" err="1" smtClean="0"/>
              <a:t>Process</a:t>
            </a:r>
            <a:r>
              <a:rPr lang="pl-PL" dirty="0" smtClean="0"/>
              <a:t> </a:t>
            </a:r>
            <a:r>
              <a:rPr lang="pl-PL" dirty="0" err="1" smtClean="0"/>
              <a:t>view</a:t>
            </a:r>
            <a:endParaRPr lang="pl-PL" dirty="0" smtClean="0"/>
          </a:p>
          <a:p>
            <a:pPr marL="525780" indent="-457200">
              <a:buFont typeface="+mj-lt"/>
              <a:buAutoNum type="arabicPeriod"/>
            </a:pPr>
            <a:r>
              <a:rPr lang="pl-PL" dirty="0" err="1" smtClean="0"/>
              <a:t>Physical</a:t>
            </a:r>
            <a:r>
              <a:rPr lang="pl-PL" dirty="0" smtClean="0"/>
              <a:t> </a:t>
            </a:r>
            <a:r>
              <a:rPr lang="pl-PL" dirty="0" err="1" smtClean="0"/>
              <a:t>view</a:t>
            </a:r>
            <a:endParaRPr lang="pl-PL" dirty="0" smtClean="0"/>
          </a:p>
          <a:p>
            <a:pPr marL="525780" indent="-457200">
              <a:buFont typeface="+mj-lt"/>
              <a:buAutoNum type="arabicPeriod"/>
            </a:pPr>
            <a:r>
              <a:rPr lang="pl-PL" dirty="0" err="1" smtClean="0"/>
              <a:t>Physical</a:t>
            </a:r>
            <a:r>
              <a:rPr lang="pl-PL" dirty="0" smtClean="0"/>
              <a:t> </a:t>
            </a:r>
            <a:r>
              <a:rPr lang="pl-PL" dirty="0" err="1" smtClean="0"/>
              <a:t>view</a:t>
            </a:r>
            <a:r>
              <a:rPr lang="pl-PL" dirty="0" smtClean="0"/>
              <a:t> – opis</a:t>
            </a:r>
          </a:p>
          <a:p>
            <a:pPr marL="525780" indent="-457200">
              <a:buFont typeface="+mj-lt"/>
              <a:buAutoNum type="arabicPeriod"/>
            </a:pPr>
            <a:r>
              <a:rPr lang="pl-PL" dirty="0" smtClean="0"/>
              <a:t>Opis kluczowych wzorców architektonicznych</a:t>
            </a:r>
          </a:p>
          <a:p>
            <a:pPr marL="525780" indent="-457200">
              <a:buFont typeface="+mj-lt"/>
              <a:buAutoNum type="arabicPeriod"/>
            </a:pPr>
            <a:r>
              <a:rPr lang="pl-PL" dirty="0" smtClean="0"/>
              <a:t>Opis kluczowych taktyk architektonicznych</a:t>
            </a:r>
          </a:p>
          <a:p>
            <a:pPr marL="525780" indent="-457200">
              <a:buFont typeface="+mj-lt"/>
              <a:buAutoNum type="arabicPeriod"/>
            </a:pPr>
            <a:r>
              <a:rPr lang="pl-PL" dirty="0" smtClean="0"/>
              <a:t>Opis kluczowych decyzji architektonicznych w modelu MAD2.0 1</a:t>
            </a:r>
          </a:p>
          <a:p>
            <a:pPr marL="525780" indent="-457200">
              <a:buFont typeface="+mj-lt"/>
              <a:buAutoNum type="arabicPeriod"/>
            </a:pPr>
            <a:r>
              <a:rPr lang="pl-PL" dirty="0"/>
              <a:t>Opis kluczowych decyzji architektonicznych w modelu </a:t>
            </a:r>
            <a:r>
              <a:rPr lang="pl-PL" dirty="0" smtClean="0"/>
              <a:t>MAD2.0 2</a:t>
            </a:r>
            <a:endParaRPr lang="pl-PL" dirty="0"/>
          </a:p>
        </p:txBody>
      </p:sp>
    </p:spTree>
    <p:extLst>
      <p:ext uri="{BB962C8B-B14F-4D97-AF65-F5344CB8AC3E}">
        <p14:creationId xmlns:p14="http://schemas.microsoft.com/office/powerpoint/2010/main" val="3319782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83568" y="404664"/>
            <a:ext cx="7312776" cy="1287016"/>
          </a:xfrm>
        </p:spPr>
        <p:txBody>
          <a:bodyPr>
            <a:normAutofit/>
          </a:bodyPr>
          <a:lstStyle/>
          <a:p>
            <a:r>
              <a:rPr lang="pl-PL" dirty="0" smtClean="0"/>
              <a:t>Opis systemu IT</a:t>
            </a:r>
            <a:endParaRPr lang="pl-PL" dirty="0"/>
          </a:p>
        </p:txBody>
      </p:sp>
      <p:sp>
        <p:nvSpPr>
          <p:cNvPr id="3" name="Symbol zastępczy zawartości 2"/>
          <p:cNvSpPr>
            <a:spLocks noGrp="1"/>
          </p:cNvSpPr>
          <p:nvPr>
            <p:ph idx="1"/>
          </p:nvPr>
        </p:nvSpPr>
        <p:spPr>
          <a:xfrm>
            <a:off x="827584" y="2060848"/>
            <a:ext cx="7632848" cy="4248472"/>
          </a:xfrm>
        </p:spPr>
        <p:txBody>
          <a:bodyPr>
            <a:normAutofit fontScale="92500" lnSpcReduction="20000"/>
          </a:bodyPr>
          <a:lstStyle/>
          <a:p>
            <a:pPr>
              <a:buNone/>
            </a:pPr>
            <a:r>
              <a:rPr lang="pl-PL" dirty="0" smtClean="0"/>
              <a:t>System informatyczny wspierający pracę firmy  składa się z następujących elementów:</a:t>
            </a:r>
          </a:p>
          <a:p>
            <a:pPr lvl="1"/>
            <a:r>
              <a:rPr lang="pl-PL" dirty="0" smtClean="0"/>
              <a:t>Centralna baza danych zwierająca m.in.: informacje o klientach, zamówieniach, trasach kurierskich, aktualnych i historycznych przewozach, </a:t>
            </a:r>
          </a:p>
          <a:p>
            <a:pPr lvl="1"/>
            <a:r>
              <a:rPr lang="pl-PL" dirty="0" smtClean="0"/>
              <a:t>Stanowiska komputerowe wyposażone w aplikację umożliwiające składanie zamówień na przewóz towaru oraz monitorowanie stanu jego realizacji,</a:t>
            </a:r>
          </a:p>
          <a:p>
            <a:pPr lvl="1"/>
            <a:r>
              <a:rPr lang="pl-PL" dirty="0" smtClean="0"/>
              <a:t>Stanowiska komputerowe na wybranych stacjach kolejowych</a:t>
            </a:r>
            <a:endParaRPr lang="pl-PL" b="1" dirty="0" smtClean="0">
              <a:solidFill>
                <a:srgbClr val="FF0000"/>
              </a:solidFill>
            </a:endParaRPr>
          </a:p>
          <a:p>
            <a:pPr lvl="1"/>
            <a:r>
              <a:rPr lang="pl-PL" dirty="0" smtClean="0"/>
              <a:t>Urządzenia mobilne wyposażone w aplikacje do nadzorowania transportu towaru,</a:t>
            </a:r>
          </a:p>
          <a:p>
            <a:pPr lvl="1"/>
            <a:r>
              <a:rPr lang="pl-PL" dirty="0" smtClean="0"/>
              <a:t>Strona internetowa, gdzie zalogowany klient ma możliwość monitorowania stanu realizacji przewozu, </a:t>
            </a:r>
            <a:endParaRPr lang="pl-PL" dirty="0"/>
          </a:p>
        </p:txBody>
      </p:sp>
    </p:spTree>
    <p:extLst>
      <p:ext uri="{BB962C8B-B14F-4D97-AF65-F5344CB8AC3E}">
        <p14:creationId xmlns:p14="http://schemas.microsoft.com/office/powerpoint/2010/main" val="592006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Opis systemu – kluczowe wymagania funkcjonalne</a:t>
            </a:r>
            <a:endParaRPr lang="pl-PL" dirty="0"/>
          </a:p>
        </p:txBody>
      </p:sp>
      <p:sp>
        <p:nvSpPr>
          <p:cNvPr id="3" name="Symbol zastępczy zawartości 2"/>
          <p:cNvSpPr>
            <a:spLocks noGrp="1"/>
          </p:cNvSpPr>
          <p:nvPr>
            <p:ph idx="1"/>
          </p:nvPr>
        </p:nvSpPr>
        <p:spPr/>
        <p:txBody>
          <a:bodyPr/>
          <a:lstStyle/>
          <a:p>
            <a:pPr>
              <a:buNone/>
            </a:pPr>
            <a:r>
              <a:rPr lang="pl-PL" dirty="0" smtClean="0"/>
              <a:t>System zapewnia możliwość:</a:t>
            </a:r>
          </a:p>
          <a:p>
            <a:r>
              <a:rPr lang="pl-PL" dirty="0" smtClean="0"/>
              <a:t>Złożenia zamówienia na przewóz towaru,</a:t>
            </a:r>
          </a:p>
          <a:p>
            <a:r>
              <a:rPr lang="pl-PL" dirty="0" smtClean="0"/>
              <a:t>Monitorowanie przebiegu transportu,</a:t>
            </a:r>
          </a:p>
          <a:p>
            <a:r>
              <a:rPr lang="pl-PL" dirty="0" smtClean="0"/>
              <a:t>Informowania klienta o możliwości odebrania towaru w punkcie docelowym,</a:t>
            </a:r>
          </a:p>
          <a:p>
            <a:r>
              <a:rPr lang="pl-PL" dirty="0" smtClean="0"/>
              <a:t>Nadzorowania procesów załadunku i rozładunku towaru na stacjach kolejowych,</a:t>
            </a:r>
            <a:endParaRPr lang="pl-PL" dirty="0"/>
          </a:p>
        </p:txBody>
      </p:sp>
    </p:spTree>
    <p:extLst>
      <p:ext uri="{BB962C8B-B14F-4D97-AF65-F5344CB8AC3E}">
        <p14:creationId xmlns:p14="http://schemas.microsoft.com/office/powerpoint/2010/main" val="3405541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Opis systemu – kluczowe atrybuty jakościowe</a:t>
            </a:r>
            <a:endParaRPr lang="pl-PL" dirty="0"/>
          </a:p>
        </p:txBody>
      </p:sp>
      <p:sp>
        <p:nvSpPr>
          <p:cNvPr id="3" name="Symbol zastępczy zawartości 2"/>
          <p:cNvSpPr>
            <a:spLocks noGrp="1"/>
          </p:cNvSpPr>
          <p:nvPr>
            <p:ph idx="1"/>
          </p:nvPr>
        </p:nvSpPr>
        <p:spPr/>
        <p:txBody>
          <a:bodyPr>
            <a:normAutofit fontScale="92500" lnSpcReduction="10000"/>
          </a:bodyPr>
          <a:lstStyle/>
          <a:p>
            <a:r>
              <a:rPr lang="pl-PL" b="1" dirty="0" smtClean="0"/>
              <a:t>Wydajność</a:t>
            </a:r>
            <a:r>
              <a:rPr lang="pl-PL" dirty="0" smtClean="0"/>
              <a:t> – nieustanny dostęp do danych z centralnej bazy dla &lt;10000 procesów </a:t>
            </a:r>
            <a:r>
              <a:rPr lang="pl-PL" b="1" dirty="0" smtClean="0"/>
              <a:t>Bezpieczeństwo</a:t>
            </a:r>
            <a:r>
              <a:rPr lang="pl-PL" dirty="0" smtClean="0"/>
              <a:t> – odporność na zewnętrzne manipulacje przesyłanych w systemie danych</a:t>
            </a:r>
          </a:p>
          <a:p>
            <a:r>
              <a:rPr lang="pl-PL" b="1" dirty="0" smtClean="0"/>
              <a:t>Niezawodność</a:t>
            </a:r>
            <a:r>
              <a:rPr lang="pl-PL" dirty="0" smtClean="0"/>
              <a:t> na poziomie 99%</a:t>
            </a:r>
          </a:p>
          <a:p>
            <a:r>
              <a:rPr lang="pl-PL" b="1" dirty="0" smtClean="0"/>
              <a:t>Modyfikowalność </a:t>
            </a:r>
            <a:r>
              <a:rPr lang="pl-PL" dirty="0" smtClean="0"/>
              <a:t>– łatwa konserwacja i możliwość rozbudowy przy zwiększeniu obszaru działania firmy </a:t>
            </a:r>
          </a:p>
          <a:p>
            <a:r>
              <a:rPr lang="pl-PL" b="1" dirty="0" smtClean="0"/>
              <a:t>Ergonomia </a:t>
            </a:r>
            <a:r>
              <a:rPr lang="pl-PL" dirty="0" smtClean="0"/>
              <a:t>–  prostota i przejrzystość obsługi przez użytkowników</a:t>
            </a:r>
          </a:p>
          <a:p>
            <a:endParaRPr lang="pl-PL" dirty="0"/>
          </a:p>
        </p:txBody>
      </p:sp>
    </p:spTree>
    <p:extLst>
      <p:ext uri="{BB962C8B-B14F-4D97-AF65-F5344CB8AC3E}">
        <p14:creationId xmlns:p14="http://schemas.microsoft.com/office/powerpoint/2010/main" val="27921677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Interesariusze</a:t>
            </a:r>
            <a:endParaRPr lang="pl-PL" dirty="0"/>
          </a:p>
        </p:txBody>
      </p:sp>
      <p:sp>
        <p:nvSpPr>
          <p:cNvPr id="3" name="Symbol zastępczy zawartości 2"/>
          <p:cNvSpPr>
            <a:spLocks noGrp="1"/>
          </p:cNvSpPr>
          <p:nvPr>
            <p:ph idx="1"/>
          </p:nvPr>
        </p:nvSpPr>
        <p:spPr/>
        <p:txBody>
          <a:bodyPr/>
          <a:lstStyle/>
          <a:p>
            <a:pPr marL="514350" indent="-514350">
              <a:buFont typeface="+mj-lt"/>
              <a:buAutoNum type="arabicPeriod"/>
            </a:pPr>
            <a:r>
              <a:rPr lang="pl-PL" dirty="0" smtClean="0"/>
              <a:t>Klienci</a:t>
            </a:r>
          </a:p>
          <a:p>
            <a:pPr marL="514350" indent="-514350">
              <a:buFont typeface="+mj-lt"/>
              <a:buAutoNum type="arabicPeriod"/>
            </a:pPr>
            <a:r>
              <a:rPr lang="pl-PL" dirty="0" smtClean="0"/>
              <a:t>Użytkownicy</a:t>
            </a:r>
          </a:p>
          <a:p>
            <a:pPr marL="514350" indent="-514350">
              <a:buFont typeface="+mj-lt"/>
              <a:buAutoNum type="arabicPeriod"/>
            </a:pPr>
            <a:r>
              <a:rPr lang="pl-PL" dirty="0" smtClean="0"/>
              <a:t>Właściciele</a:t>
            </a:r>
            <a:endParaRPr lang="pl-PL" dirty="0"/>
          </a:p>
        </p:txBody>
      </p:sp>
    </p:spTree>
    <p:extLst>
      <p:ext uri="{BB962C8B-B14F-4D97-AF65-F5344CB8AC3E}">
        <p14:creationId xmlns:p14="http://schemas.microsoft.com/office/powerpoint/2010/main" val="3841402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899592" y="476672"/>
            <a:ext cx="7024744" cy="1143000"/>
          </a:xfrm>
        </p:spPr>
        <p:txBody>
          <a:bodyPr/>
          <a:lstStyle/>
          <a:p>
            <a:r>
              <a:rPr lang="pl-PL" dirty="0" smtClean="0"/>
              <a:t>Interesariusze - Opis</a:t>
            </a:r>
            <a:endParaRPr lang="pl-PL" dirty="0"/>
          </a:p>
        </p:txBody>
      </p:sp>
      <p:sp>
        <p:nvSpPr>
          <p:cNvPr id="3" name="Symbol zastępczy zawartości 2"/>
          <p:cNvSpPr>
            <a:spLocks noGrp="1"/>
          </p:cNvSpPr>
          <p:nvPr>
            <p:ph idx="1"/>
          </p:nvPr>
        </p:nvSpPr>
        <p:spPr>
          <a:xfrm>
            <a:off x="611560" y="1772816"/>
            <a:ext cx="7632848" cy="4176464"/>
          </a:xfrm>
        </p:spPr>
        <p:txBody>
          <a:bodyPr>
            <a:normAutofit fontScale="92500" lnSpcReduction="10000"/>
          </a:bodyPr>
          <a:lstStyle/>
          <a:p>
            <a:pPr marL="514350" indent="-514350" algn="just">
              <a:buFont typeface="+mj-lt"/>
              <a:buAutoNum type="arabicPeriod"/>
            </a:pPr>
            <a:r>
              <a:rPr lang="pl-PL" dirty="0" smtClean="0"/>
              <a:t>Klienci – firmy zlecające przewóz towarów za pomocą kolei. Głównie są to firmy transportowe/przewozowe. Klienci detaliczni nie są obsługiwani chyba, że ich zlecenie jest odpowiednio duże.</a:t>
            </a:r>
          </a:p>
          <a:p>
            <a:pPr marL="514350" indent="-514350" algn="just">
              <a:buFont typeface="+mj-lt"/>
              <a:buAutoNum type="arabicPeriod"/>
            </a:pPr>
            <a:r>
              <a:rPr lang="pl-PL" dirty="0" smtClean="0"/>
              <a:t>Użytkownicy – pracownicy kolei:</a:t>
            </a:r>
          </a:p>
          <a:p>
            <a:pPr marL="914400" lvl="1" indent="-514350" algn="just">
              <a:buFont typeface="+mj-lt"/>
              <a:buAutoNum type="arabicPeriod"/>
            </a:pPr>
            <a:r>
              <a:rPr lang="pl-PL" dirty="0" smtClean="0"/>
              <a:t>Przyjmujące zamówienia</a:t>
            </a:r>
          </a:p>
          <a:p>
            <a:pPr marL="914400" lvl="1" indent="-514350" algn="just">
              <a:buFont typeface="+mj-lt"/>
              <a:buAutoNum type="arabicPeriod"/>
            </a:pPr>
            <a:r>
              <a:rPr lang="pl-PL" dirty="0" smtClean="0"/>
              <a:t>Ładujące towar</a:t>
            </a:r>
          </a:p>
          <a:p>
            <a:pPr marL="914400" lvl="1" indent="-514350" algn="just">
              <a:buFont typeface="+mj-lt"/>
              <a:buAutoNum type="arabicPeriod"/>
            </a:pPr>
            <a:r>
              <a:rPr lang="pl-PL" dirty="0" smtClean="0"/>
              <a:t>Nadzorujące towar</a:t>
            </a:r>
          </a:p>
          <a:p>
            <a:pPr marL="514350" indent="-514350" algn="just">
              <a:buFont typeface="+mj-lt"/>
              <a:buAutoNum type="arabicPeriod"/>
            </a:pPr>
            <a:r>
              <a:rPr lang="pl-PL" dirty="0" smtClean="0"/>
              <a:t>Właściciele – osoby będące w posiadaniu danego biznesu, których celem są oszczędności i wyższa jakość usług</a:t>
            </a:r>
          </a:p>
          <a:p>
            <a:pPr marL="514350" indent="-514350" algn="just">
              <a:buFont typeface="+mj-lt"/>
              <a:buAutoNum type="arabicPeriod"/>
            </a:pPr>
            <a:endParaRPr lang="pl-PL" dirty="0" smtClean="0"/>
          </a:p>
        </p:txBody>
      </p:sp>
    </p:spTree>
    <p:extLst>
      <p:ext uri="{BB962C8B-B14F-4D97-AF65-F5344CB8AC3E}">
        <p14:creationId xmlns:p14="http://schemas.microsoft.com/office/powerpoint/2010/main" val="3471278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716016" y="-99392"/>
            <a:ext cx="3384494" cy="685880"/>
          </a:xfrm>
        </p:spPr>
        <p:txBody>
          <a:bodyPr>
            <a:normAutofit/>
          </a:bodyPr>
          <a:lstStyle/>
          <a:p>
            <a:r>
              <a:rPr lang="pl-PL" sz="3200" dirty="0" err="1" smtClean="0">
                <a:solidFill>
                  <a:srgbClr val="92D050"/>
                </a:solidFill>
              </a:rPr>
              <a:t>Use</a:t>
            </a:r>
            <a:r>
              <a:rPr lang="pl-PL" sz="3200" dirty="0" smtClean="0">
                <a:solidFill>
                  <a:srgbClr val="92D050"/>
                </a:solidFill>
              </a:rPr>
              <a:t> Case </a:t>
            </a:r>
            <a:r>
              <a:rPr lang="pl-PL" sz="3200" dirty="0" err="1" smtClean="0">
                <a:solidFill>
                  <a:srgbClr val="92D050"/>
                </a:solidFill>
              </a:rPr>
              <a:t>View</a:t>
            </a:r>
            <a:endParaRPr lang="pl-PL" sz="3200" dirty="0">
              <a:solidFill>
                <a:srgbClr val="92D050"/>
              </a:solidFill>
            </a:endParaRPr>
          </a:p>
        </p:txBody>
      </p:sp>
      <p:sp>
        <p:nvSpPr>
          <p:cNvPr id="6" name="Symbol zastępczy zawartości 5"/>
          <p:cNvSpPr>
            <a:spLocks noGrp="1"/>
          </p:cNvSpPr>
          <p:nvPr>
            <p:ph idx="1"/>
          </p:nvPr>
        </p:nvSpPr>
        <p:spPr>
          <a:xfrm>
            <a:off x="755576" y="2708920"/>
            <a:ext cx="7272808" cy="3672408"/>
          </a:xfrm>
        </p:spPr>
        <p:txBody>
          <a:bodyPr>
            <a:normAutofit lnSpcReduction="10000"/>
          </a:bodyPr>
          <a:lstStyle/>
          <a:p>
            <a:endParaRPr lang="pl-PL" dirty="0" smtClean="0"/>
          </a:p>
          <a:p>
            <a:endParaRPr lang="pl-PL" dirty="0"/>
          </a:p>
          <a:p>
            <a:endParaRPr lang="pl-PL" dirty="0" smtClean="0"/>
          </a:p>
          <a:p>
            <a:pPr algn="just"/>
            <a:r>
              <a:rPr lang="pl-PL" dirty="0" smtClean="0"/>
              <a:t>Konsultant </a:t>
            </a:r>
            <a:r>
              <a:rPr lang="pl-PL" dirty="0"/>
              <a:t>- osoba odpowiedzialna w firmie za kontakt telefoniczny / mailowy z klientami. Do jej obowiązków należą przyjmowanie zamówień od klientów, jak również ich aktualizowanie oraz anulowanie. Konsultant może również przejrzeć aktualne zamówienia oraz przesyłki danego klienta</a:t>
            </a:r>
          </a:p>
        </p:txBody>
      </p:sp>
      <p:pic>
        <p:nvPicPr>
          <p:cNvPr id="2050" name="Picture 2" descr="E:\studia sem3 mgr\AIS\projekt\AIS\AIS\PNG\Usecasediagram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620688"/>
            <a:ext cx="4896544" cy="3114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442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E:\studia sem3 mgr\AIS\projekt\AIS\AIS\PNG\Usecasediagram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26866"/>
            <a:ext cx="5328592" cy="3086794"/>
          </a:xfrm>
          <a:prstGeom prst="rect">
            <a:avLst/>
          </a:prstGeom>
          <a:noFill/>
          <a:extLst>
            <a:ext uri="{909E8E84-426E-40DD-AFC4-6F175D3DCCD1}">
              <a14:hiddenFill xmlns:a14="http://schemas.microsoft.com/office/drawing/2010/main">
                <a:solidFill>
                  <a:srgbClr val="FFFFFF"/>
                </a:solidFill>
              </a14:hiddenFill>
            </a:ext>
          </a:extLst>
        </p:spPr>
      </p:pic>
      <p:sp>
        <p:nvSpPr>
          <p:cNvPr id="8" name="Symbol zastępczy zawartości 7"/>
          <p:cNvSpPr>
            <a:spLocks noGrp="1"/>
          </p:cNvSpPr>
          <p:nvPr>
            <p:ph idx="1"/>
          </p:nvPr>
        </p:nvSpPr>
        <p:spPr>
          <a:xfrm>
            <a:off x="683568" y="3429000"/>
            <a:ext cx="7416824" cy="3123709"/>
          </a:xfrm>
        </p:spPr>
        <p:txBody>
          <a:bodyPr>
            <a:normAutofit fontScale="92500" lnSpcReduction="20000"/>
          </a:bodyPr>
          <a:lstStyle/>
          <a:p>
            <a:pPr algn="just"/>
            <a:r>
              <a:rPr lang="pl-PL" dirty="0"/>
              <a:t>Pracownik - osoba pracująca fizycznie przy nadawaniu / odbieraniu przesyłek. Do jej obowiązków należy odbieranie przesyłek od klienta na stacjach nadawczych oraz ich przekazywanie klientowi na stacjach końcowych. Oprócz tego pracownik musi również wprowadzać do systemu aktualną pozycję danej przesyłki (aktualizacje przy każdej napotkanej stacji</a:t>
            </a:r>
            <a:r>
              <a:rPr lang="pl-PL" dirty="0" smtClean="0"/>
              <a:t>)</a:t>
            </a:r>
          </a:p>
          <a:p>
            <a:pPr algn="just"/>
            <a:r>
              <a:rPr lang="pl-PL" dirty="0"/>
              <a:t>Klient - osoba prywatna / firma korzystająca z usług firmy transportowej</a:t>
            </a:r>
          </a:p>
        </p:txBody>
      </p:sp>
      <p:sp>
        <p:nvSpPr>
          <p:cNvPr id="9" name="Tytuł 1"/>
          <p:cNvSpPr>
            <a:spLocks noGrp="1"/>
          </p:cNvSpPr>
          <p:nvPr>
            <p:ph type="title"/>
          </p:nvPr>
        </p:nvSpPr>
        <p:spPr>
          <a:xfrm>
            <a:off x="4716016" y="-99392"/>
            <a:ext cx="3384494" cy="685880"/>
          </a:xfrm>
        </p:spPr>
        <p:txBody>
          <a:bodyPr>
            <a:normAutofit/>
          </a:bodyPr>
          <a:lstStyle/>
          <a:p>
            <a:r>
              <a:rPr lang="pl-PL" sz="3200" dirty="0" err="1" smtClean="0">
                <a:solidFill>
                  <a:srgbClr val="92D050"/>
                </a:solidFill>
              </a:rPr>
              <a:t>Use</a:t>
            </a:r>
            <a:r>
              <a:rPr lang="pl-PL" sz="3200" dirty="0" smtClean="0">
                <a:solidFill>
                  <a:srgbClr val="92D050"/>
                </a:solidFill>
              </a:rPr>
              <a:t> Case </a:t>
            </a:r>
            <a:r>
              <a:rPr lang="pl-PL" sz="3200" dirty="0" err="1" smtClean="0">
                <a:solidFill>
                  <a:srgbClr val="92D050"/>
                </a:solidFill>
              </a:rPr>
              <a:t>View</a:t>
            </a:r>
            <a:endParaRPr lang="pl-PL" sz="3200" dirty="0">
              <a:solidFill>
                <a:srgbClr val="92D050"/>
              </a:solidFill>
            </a:endParaRPr>
          </a:p>
        </p:txBody>
      </p:sp>
    </p:spTree>
    <p:extLst>
      <p:ext uri="{BB962C8B-B14F-4D97-AF65-F5344CB8AC3E}">
        <p14:creationId xmlns:p14="http://schemas.microsoft.com/office/powerpoint/2010/main" val="4200021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212</TotalTime>
  <Words>818</Words>
  <Application>Microsoft Office PowerPoint</Application>
  <PresentationFormat>Pokaz na ekranie (4:3)</PresentationFormat>
  <Paragraphs>108</Paragraphs>
  <Slides>19</Slides>
  <Notes>5</Notes>
  <HiddenSlides>0</HiddenSlides>
  <MMClips>0</MMClips>
  <ScaleCrop>false</ScaleCrop>
  <HeadingPairs>
    <vt:vector size="4" baseType="variant">
      <vt:variant>
        <vt:lpstr>Motyw</vt:lpstr>
      </vt:variant>
      <vt:variant>
        <vt:i4>1</vt:i4>
      </vt:variant>
      <vt:variant>
        <vt:lpstr>Tytuły slajdów</vt:lpstr>
      </vt:variant>
      <vt:variant>
        <vt:i4>19</vt:i4>
      </vt:variant>
    </vt:vector>
  </HeadingPairs>
  <TitlesOfParts>
    <vt:vector size="20" baseType="lpstr">
      <vt:lpstr>Austin</vt:lpstr>
      <vt:lpstr>Projekt AIS</vt:lpstr>
      <vt:lpstr>Spis treści</vt:lpstr>
      <vt:lpstr>Opis systemu IT</vt:lpstr>
      <vt:lpstr>Opis systemu – kluczowe wymagania funkcjonalne</vt:lpstr>
      <vt:lpstr>Opis systemu – kluczowe atrybuty jakościowe</vt:lpstr>
      <vt:lpstr>Interesariusze</vt:lpstr>
      <vt:lpstr>Interesariusze - Opis</vt:lpstr>
      <vt:lpstr>Use Case View</vt:lpstr>
      <vt:lpstr>Use Case View</vt:lpstr>
      <vt:lpstr>Logical View</vt:lpstr>
      <vt:lpstr>Development View</vt:lpstr>
      <vt:lpstr>Process View</vt:lpstr>
      <vt:lpstr>Physical View</vt:lpstr>
      <vt:lpstr>Physical view - opis</vt:lpstr>
      <vt:lpstr>Opis kluczowych wzorców architektonicznych</vt:lpstr>
      <vt:lpstr>Opis kluczowych taktyk architektonicznych</vt:lpstr>
      <vt:lpstr>Opis kluczowych decyzji architektonicznych w modelu MAD 2.0</vt:lpstr>
      <vt:lpstr>Opis kluczowych decyzji architektonicznych w modelu MAD 2.0</vt:lpstr>
      <vt:lpstr>Koniec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Projekt Ais</dc:title>
  <dc:creator>Krzysiek2</dc:creator>
  <cp:lastModifiedBy>Krzysiek</cp:lastModifiedBy>
  <cp:revision>26</cp:revision>
  <dcterms:created xsi:type="dcterms:W3CDTF">2013-04-24T18:21:39Z</dcterms:created>
  <dcterms:modified xsi:type="dcterms:W3CDTF">2013-04-26T16:32:54Z</dcterms:modified>
</cp:coreProperties>
</file>