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311" r:id="rId4"/>
    <p:sldId id="312" r:id="rId5"/>
    <p:sldId id="301" r:id="rId6"/>
    <p:sldId id="303" r:id="rId7"/>
    <p:sldId id="302" r:id="rId8"/>
    <p:sldId id="304" r:id="rId9"/>
    <p:sldId id="305" r:id="rId10"/>
    <p:sldId id="306" r:id="rId11"/>
    <p:sldId id="307" r:id="rId12"/>
    <p:sldId id="318" r:id="rId13"/>
    <p:sldId id="308" r:id="rId14"/>
    <p:sldId id="309" r:id="rId15"/>
    <p:sldId id="317" r:id="rId16"/>
    <p:sldId id="316" r:id="rId17"/>
    <p:sldId id="319" r:id="rId18"/>
    <p:sldId id="320" r:id="rId19"/>
    <p:sldId id="321" r:id="rId20"/>
    <p:sldId id="322" r:id="rId21"/>
    <p:sldId id="323" r:id="rId22"/>
    <p:sldId id="324" r:id="rId23"/>
    <p:sldId id="271" r:id="rId24"/>
    <p:sldId id="258" r:id="rId2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688" autoAdjust="0"/>
    <p:restoredTop sz="94610" autoAdjust="0"/>
  </p:normalViewPr>
  <p:slideViewPr>
    <p:cSldViewPr>
      <p:cViewPr varScale="1">
        <p:scale>
          <a:sx n="88" d="100"/>
          <a:sy n="88" d="100"/>
        </p:scale>
        <p:origin x="-13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438A0-9889-4524-A836-B1F16A347C9A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BCF94-5E0C-4AF2-9306-7726CDED62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211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CF94-5E0C-4AF2-9306-7726CDED62A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86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02F3-6FCB-4412-BC1B-6BD1E19AD95B}" type="datetime1">
              <a:rPr lang="pl-PL" smtClean="0"/>
              <a:t>2014-04-24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9CA8-94EC-4527-8F8B-DBD707D01242}" type="datetime1">
              <a:rPr lang="pl-PL" smtClean="0"/>
              <a:t>2014-04-24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B1C5-C0C6-4424-A29E-91E4E3F5914E}" type="datetime1">
              <a:rPr lang="pl-PL" smtClean="0"/>
              <a:t>2014-04-24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EE3F-7E13-4B6A-B05F-2A1CC7201CC3}" type="datetime1">
              <a:rPr lang="pl-PL" smtClean="0"/>
              <a:t>2014-04-24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B4A4-D862-4963-A883-5BE55689752D}" type="datetime1">
              <a:rPr lang="pl-PL" smtClean="0"/>
              <a:t>2014-04-24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A0BF-0AC4-4E7D-86B2-1B30987E526B}" type="datetime1">
              <a:rPr lang="pl-PL" smtClean="0"/>
              <a:t>2014-04-24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3D31-0660-41AD-834D-9D9D939F4607}" type="datetime1">
              <a:rPr lang="pl-PL" smtClean="0"/>
              <a:t>2014-04-24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2FC2-C779-4CA5-A028-34554AA059CA}" type="datetime1">
              <a:rPr lang="pl-PL" smtClean="0"/>
              <a:t>2014-04-24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F76F-7CB7-4392-91ED-3475F360F105}" type="datetime1">
              <a:rPr lang="pl-PL" smtClean="0"/>
              <a:t>2014-04-24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7A76-55E0-441A-BB3A-40C4EB3C696C}" type="datetime1">
              <a:rPr lang="pl-PL" smtClean="0"/>
              <a:t>2014-04-24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46FE-61EF-4578-81F4-2582C0B09E9B}" type="datetime1">
              <a:rPr lang="pl-PL" smtClean="0"/>
              <a:t>2014-04-24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E6C93D-B0D7-4F37-81A4-6580E5D8BBFF}" type="datetime1">
              <a:rPr lang="pl-PL" smtClean="0"/>
              <a:t>2014-04-24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608" y="1772816"/>
            <a:ext cx="7543800" cy="2376264"/>
          </a:xfrm>
        </p:spPr>
        <p:txBody>
          <a:bodyPr anchor="ctr"/>
          <a:lstStyle/>
          <a:p>
            <a:r>
              <a:rPr lang="pl-PL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 aplikacji mobilnej umożliwiającej umieszczenie wirtualnej grafiki w rzeczywistym </a:t>
            </a:r>
            <a:r>
              <a:rPr lang="pl-PL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położeniu</a:t>
            </a:r>
            <a:endParaRPr lang="pl-PL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3888" y="5301208"/>
            <a:ext cx="4536504" cy="1198984"/>
          </a:xfrm>
        </p:spPr>
        <p:txBody>
          <a:bodyPr>
            <a:noAutofit/>
          </a:bodyPr>
          <a:lstStyle/>
          <a:p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Michał Aniserowicz</a:t>
            </a:r>
          </a:p>
          <a:p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Warszawa, 27.11.2013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73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Pozycja telefonu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wysokość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Podczas odczytywania pozycji telefonu, problemem jest określenie wyskości (n.p.m.), na jakiej znajduje się urządzenie.</a:t>
            </a:r>
          </a:p>
          <a:p>
            <a:r>
              <a:rPr lang="pl-PL" dirty="0" smtClean="0"/>
              <a:t>GPS dostarcza informacji o wyskości, ale jest ona bardzo niedokładna (błąd rzędu 500 m).</a:t>
            </a:r>
          </a:p>
          <a:p>
            <a:r>
              <a:rPr lang="pl-PL" dirty="0" smtClean="0"/>
              <a:t>Utrudnia to zapewnienie poprawnego działania aplikacji w wielopiętrowym budynku.</a:t>
            </a:r>
          </a:p>
          <a:p>
            <a:r>
              <a:rPr lang="pl-PL" dirty="0" smtClean="0"/>
              <a:t>Dokładność odczytu wysokości poprawia barometr zamontowany w niektórych modelach telefonów.</a:t>
            </a:r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939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Odczytywanie orientacji telefonu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Orientację telefonu można pobrać z dwóch źródeł:</a:t>
            </a:r>
          </a:p>
          <a:p>
            <a:pPr lvl="1"/>
            <a:r>
              <a:rPr lang="pl-PL" dirty="0"/>
              <a:t>o</a:t>
            </a:r>
            <a:r>
              <a:rPr lang="pl-PL" dirty="0" smtClean="0"/>
              <a:t>dczyty żyroskopu,</a:t>
            </a:r>
          </a:p>
          <a:p>
            <a:pPr lvl="1"/>
            <a:r>
              <a:rPr lang="pl-PL" dirty="0" smtClean="0"/>
              <a:t>odczyty akcelerometru i magnetometru.</a:t>
            </a:r>
          </a:p>
          <a:p>
            <a:endParaRPr lang="pl-PL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84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Orientacja telefonu: żyroskop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Odczytuje położenie kątowe urządzenia.</a:t>
            </a:r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12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2987824" y="2276872"/>
            <a:ext cx="2376264" cy="3135425"/>
            <a:chOff x="-900608" y="1755014"/>
            <a:chExt cx="2376264" cy="3135425"/>
          </a:xfrm>
        </p:grpSpPr>
        <p:sp>
          <p:nvSpPr>
            <p:cNvPr id="8" name="Freeform 7"/>
            <p:cNvSpPr/>
            <p:nvPr/>
          </p:nvSpPr>
          <p:spPr>
            <a:xfrm>
              <a:off x="-900608" y="1938111"/>
              <a:ext cx="2376264" cy="295232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-811485" y="1755014"/>
              <a:ext cx="2143125" cy="366194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Zorientowanie osi</a:t>
              </a:r>
              <a:endParaRPr lang="pl-PL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47" y="2748000"/>
            <a:ext cx="21431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Orientacja telefonu: akcelerometr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/>
              <a:t>Dostarcza informacji o </a:t>
            </a:r>
            <a:r>
              <a:rPr lang="pl-PL" sz="2400" dirty="0" smtClean="0"/>
              <a:t>przyśpieszeniach działających </a:t>
            </a:r>
            <a:r>
              <a:rPr lang="pl-PL" sz="2400" dirty="0"/>
              <a:t>na </a:t>
            </a:r>
            <a:r>
              <a:rPr lang="pl-PL" sz="2400" dirty="0" smtClean="0"/>
              <a:t>telefon.</a:t>
            </a:r>
          </a:p>
          <a:p>
            <a:r>
              <a:rPr lang="pl-PL" sz="2400" dirty="0"/>
              <a:t>Na podstawie informacji o tym, w jakim stopniu siła grawitacji działa na </a:t>
            </a:r>
            <a:r>
              <a:rPr lang="pl-PL" sz="2400" dirty="0" smtClean="0"/>
              <a:t>poszczególnych </a:t>
            </a:r>
            <a:r>
              <a:rPr lang="pl-PL" sz="2400" dirty="0"/>
              <a:t>osiach, </a:t>
            </a:r>
            <a:r>
              <a:rPr lang="pl-PL" sz="2400" dirty="0" smtClean="0"/>
              <a:t>można </a:t>
            </a:r>
            <a:r>
              <a:rPr lang="pl-PL" sz="2400" dirty="0"/>
              <a:t>wnioskowac o nachyleniu telefonu</a:t>
            </a:r>
            <a:r>
              <a:rPr lang="pl-PL" sz="2400" dirty="0" smtClean="0"/>
              <a:t>.</a:t>
            </a:r>
          </a:p>
          <a:p>
            <a:r>
              <a:rPr lang="pl-PL" sz="2400" dirty="0" smtClean="0"/>
              <a:t>Odczyty dokonywane podczas ruchu urządzenia obarczone są błędem.</a:t>
            </a:r>
          </a:p>
          <a:p>
            <a:endParaRPr lang="pl-PL" sz="2400" dirty="0" smtClean="0"/>
          </a:p>
          <a:p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678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Orientacja telefonu: magnetometr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/>
              <a:t>Odczytuje </a:t>
            </a:r>
            <a:r>
              <a:rPr lang="pl-PL" sz="2400" dirty="0" smtClean="0"/>
              <a:t>wartości </a:t>
            </a:r>
            <a:r>
              <a:rPr lang="pl-PL" sz="2400" dirty="0"/>
              <a:t>pola magnetycznego otaczającego urządzenie - n</a:t>
            </a:r>
            <a:r>
              <a:rPr lang="pl-PL" sz="2400" dirty="0" smtClean="0"/>
              <a:t>a ich podstawie można określic</a:t>
            </a:r>
            <a:r>
              <a:rPr lang="pl-PL" sz="2400" dirty="0"/>
              <a:t>, w </a:t>
            </a:r>
            <a:r>
              <a:rPr lang="pl-PL" sz="2400" dirty="0" smtClean="0"/>
              <a:t>którą stronę świata jest ono zwrócone.</a:t>
            </a:r>
          </a:p>
          <a:p>
            <a:r>
              <a:rPr lang="pl-PL" dirty="0" smtClean="0"/>
              <a:t>Z uwagi na wpływ pola generowanego </a:t>
            </a:r>
            <a:r>
              <a:rPr lang="pl-PL" dirty="0"/>
              <a:t>przez </a:t>
            </a:r>
            <a:r>
              <a:rPr lang="pl-PL" dirty="0" smtClean="0"/>
              <a:t>podzespoły </a:t>
            </a:r>
            <a:r>
              <a:rPr lang="pl-PL" dirty="0"/>
              <a:t>telefonu, </a:t>
            </a:r>
            <a:r>
              <a:rPr lang="pl-PL" dirty="0" smtClean="0"/>
              <a:t>odczyty nie mają </a:t>
            </a:r>
            <a:r>
              <a:rPr lang="pl-PL" dirty="0"/>
              <a:t>szansy </a:t>
            </a:r>
            <a:r>
              <a:rPr lang="pl-PL" dirty="0" smtClean="0"/>
              <a:t>być w pełni dokładne.</a:t>
            </a:r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21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Rozpoznawanie obrazu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W celu rozpoznania wybranego tła, należy użyć kamery, w którą wyposarzony jest telefon.</a:t>
            </a:r>
          </a:p>
          <a:p>
            <a:r>
              <a:rPr lang="pl-PL" sz="2400" dirty="0" smtClean="0"/>
              <a:t>Tło może być „naturalne” (np.  </a:t>
            </a:r>
            <a:r>
              <a:rPr lang="pl-PL" sz="2400" dirty="0"/>
              <a:t>s</a:t>
            </a:r>
            <a:r>
              <a:rPr lang="pl-PL" sz="2400" dirty="0" smtClean="0"/>
              <a:t>tudzienka kanalizacyjna) lub sztuczne (znacznik).</a:t>
            </a:r>
          </a:p>
          <a:p>
            <a:r>
              <a:rPr lang="pl-PL" sz="2400" i="1" dirty="0" smtClean="0"/>
              <a:t>Przetwarzanie obrazu zostało omówione na poprzednim semunarium.</a:t>
            </a:r>
          </a:p>
          <a:p>
            <a:endParaRPr lang="pl-PL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15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3563888" y="3234146"/>
            <a:ext cx="3312368" cy="3507222"/>
            <a:chOff x="-900608" y="536964"/>
            <a:chExt cx="3312368" cy="3507222"/>
          </a:xfrm>
        </p:grpSpPr>
        <p:sp>
          <p:nvSpPr>
            <p:cNvPr id="8" name="Freeform 7"/>
            <p:cNvSpPr/>
            <p:nvPr/>
          </p:nvSpPr>
          <p:spPr>
            <a:xfrm>
              <a:off x="-900608" y="713975"/>
              <a:ext cx="3312368" cy="3330211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-684584" y="536964"/>
              <a:ext cx="2481616" cy="372350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Przykłady znaczników</a:t>
              </a:r>
              <a:endParaRPr lang="pl-PL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594186"/>
            <a:ext cx="3216575" cy="31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Wyświetlenie obrazu zastępczego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/>
              <a:t>Do </a:t>
            </a:r>
            <a:r>
              <a:rPr lang="pl-PL" dirty="0" smtClean="0"/>
              <a:t>renderowania </a:t>
            </a:r>
            <a:r>
              <a:rPr lang="pl-PL" dirty="0"/>
              <a:t>grafiki trójwymiarowej </a:t>
            </a:r>
            <a:r>
              <a:rPr lang="pl-PL" dirty="0" smtClean="0"/>
              <a:t>Android </a:t>
            </a:r>
            <a:r>
              <a:rPr lang="pl-PL" dirty="0"/>
              <a:t>wykorzystuje biblioteki OpenGL ES (OpenGL for Embedded Systems</a:t>
            </a:r>
            <a:r>
              <a:rPr lang="pl-PL" dirty="0" smtClean="0"/>
              <a:t>)</a:t>
            </a:r>
          </a:p>
          <a:p>
            <a:r>
              <a:rPr lang="pl-PL" dirty="0" smtClean="0"/>
              <a:t>Wspierane są dwa standardy:</a:t>
            </a:r>
          </a:p>
          <a:p>
            <a:pPr marL="868680" lvl="1" indent="-457200">
              <a:buFont typeface="+mj-lt"/>
              <a:buAutoNum type="arabicPeriod"/>
            </a:pPr>
            <a:r>
              <a:rPr lang="pl-PL" dirty="0" smtClean="0"/>
              <a:t>OpenGL ES 1.X,</a:t>
            </a:r>
          </a:p>
          <a:p>
            <a:pPr marL="868680" lvl="1" indent="-457200">
              <a:buFont typeface="+mj-lt"/>
              <a:buAutoNum type="arabicPeriod"/>
            </a:pPr>
            <a:r>
              <a:rPr lang="pl-PL" dirty="0" smtClean="0"/>
              <a:t>OpenGL ES 2.X.</a:t>
            </a:r>
            <a:endParaRPr lang="pl-PL" dirty="0"/>
          </a:p>
          <a:p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524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OpenGL ES 1.X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 smtClean="0"/>
              <a:t>Wykorzystuje </a:t>
            </a:r>
            <a:r>
              <a:rPr lang="pl-PL" dirty="0"/>
              <a:t>potok ustalony (ang. fixed pipeline</a:t>
            </a:r>
            <a:r>
              <a:rPr lang="pl-PL" dirty="0" smtClean="0"/>
              <a:t>).</a:t>
            </a:r>
          </a:p>
          <a:p>
            <a:r>
              <a:rPr lang="pl-PL" dirty="0"/>
              <a:t>Oznacza to, </a:t>
            </a:r>
            <a:r>
              <a:rPr lang="pl-PL" dirty="0" smtClean="0"/>
              <a:t>że </a:t>
            </a:r>
            <a:r>
              <a:rPr lang="pl-PL" dirty="0"/>
              <a:t>transformacje oraz obliczenia koloru wierzchołków wykonywane w celu imitacji cieniowania i </a:t>
            </a:r>
            <a:r>
              <a:rPr lang="pl-PL" dirty="0" smtClean="0"/>
              <a:t>oświetlenia </a:t>
            </a:r>
            <a:r>
              <a:rPr lang="pl-PL" dirty="0"/>
              <a:t>wykonywane </a:t>
            </a:r>
            <a:r>
              <a:rPr lang="pl-PL" dirty="0" smtClean="0"/>
              <a:t>są </a:t>
            </a:r>
            <a:r>
              <a:rPr lang="pl-PL" dirty="0"/>
              <a:t>przez </a:t>
            </a:r>
            <a:r>
              <a:rPr lang="pl-PL" dirty="0" smtClean="0"/>
              <a:t>kartę graficzną </a:t>
            </a:r>
            <a:r>
              <a:rPr lang="pl-PL" dirty="0"/>
              <a:t>w sposób narzucony z </a:t>
            </a:r>
            <a:r>
              <a:rPr lang="pl-PL" dirty="0" smtClean="0"/>
              <a:t>góry.</a:t>
            </a:r>
          </a:p>
          <a:p>
            <a:r>
              <a:rPr lang="pl-PL" dirty="0"/>
              <a:t>Utrudnia to lub </a:t>
            </a:r>
            <a:r>
              <a:rPr lang="pl-PL" dirty="0" smtClean="0"/>
              <a:t>uniemożliwia </a:t>
            </a:r>
            <a:r>
              <a:rPr lang="pl-PL" dirty="0"/>
              <a:t>uzyskanie </a:t>
            </a:r>
            <a:r>
              <a:rPr lang="pl-PL" dirty="0" smtClean="0"/>
              <a:t>wielu zaawansowanych </a:t>
            </a:r>
            <a:r>
              <a:rPr lang="pl-PL" dirty="0"/>
              <a:t>efektów </a:t>
            </a:r>
            <a:r>
              <a:rPr lang="pl-PL" dirty="0" smtClean="0"/>
              <a:t>graficznych.</a:t>
            </a:r>
            <a:endParaRPr lang="pl-PL" dirty="0"/>
          </a:p>
          <a:p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13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OpenGL ES 2.X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 smtClean="0"/>
              <a:t>Wykorzystuje </a:t>
            </a:r>
            <a:r>
              <a:rPr lang="pl-PL" dirty="0"/>
              <a:t>potok programowalny (ang. programmable pipeline</a:t>
            </a:r>
            <a:r>
              <a:rPr lang="pl-PL" dirty="0" smtClean="0"/>
              <a:t>).</a:t>
            </a:r>
          </a:p>
          <a:p>
            <a:r>
              <a:rPr lang="pl-PL" dirty="0" smtClean="0"/>
              <a:t>Pozwala na pisanie </a:t>
            </a:r>
            <a:r>
              <a:rPr lang="pl-PL" dirty="0"/>
              <a:t>krótkich </a:t>
            </a:r>
            <a:r>
              <a:rPr lang="pl-PL" dirty="0" smtClean="0"/>
              <a:t>programów („shaderów”) </a:t>
            </a:r>
            <a:r>
              <a:rPr lang="pl-PL" dirty="0"/>
              <a:t>w języku GLSL (OpenGL Shading Language), które </a:t>
            </a:r>
            <a:r>
              <a:rPr lang="pl-PL" dirty="0" smtClean="0"/>
              <a:t>definiują </a:t>
            </a:r>
            <a:r>
              <a:rPr lang="pl-PL" dirty="0"/>
              <a:t>sposób wykonywania </a:t>
            </a:r>
            <a:r>
              <a:rPr lang="pl-PL" dirty="0" smtClean="0"/>
              <a:t>obliczeń </a:t>
            </a:r>
            <a:r>
              <a:rPr lang="pl-PL" dirty="0"/>
              <a:t>na wierzchołkach</a:t>
            </a:r>
            <a:r>
              <a:rPr lang="pl-PL" dirty="0" smtClean="0"/>
              <a:t>.</a:t>
            </a:r>
          </a:p>
          <a:p>
            <a:r>
              <a:rPr lang="pl-PL" dirty="0" smtClean="0"/>
              <a:t>Umożliwia </a:t>
            </a:r>
            <a:r>
              <a:rPr lang="pl-PL" dirty="0"/>
              <a:t>to uzyskiwanie zaawansowanych efektów </a:t>
            </a:r>
            <a:r>
              <a:rPr lang="pl-PL" dirty="0" smtClean="0"/>
              <a:t>graficznych.</a:t>
            </a:r>
          </a:p>
          <a:p>
            <a:r>
              <a:rPr lang="pl-PL" dirty="0" smtClean="0"/>
              <a:t>Wada: kod źródłowy shaderów podawany w postaci zmiennych napisowych (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pl-PL" dirty="0" smtClean="0"/>
              <a:t>) – jego poprawność nie jest sprawdzana przez kompilator.</a:t>
            </a:r>
            <a:endParaRPr lang="pl-PL" dirty="0"/>
          </a:p>
          <a:p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738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Definicja modelu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 smtClean="0"/>
              <a:t>sd</a:t>
            </a:r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80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Opis aplikacji</a:t>
            </a:r>
            <a:endParaRPr lang="pl-PL" sz="2800" dirty="0" smtClean="0"/>
          </a:p>
          <a:p>
            <a:r>
              <a:rPr lang="pl-PL" sz="2800" dirty="0" smtClean="0"/>
              <a:t>Odczytywanie pozycji telefonu</a:t>
            </a:r>
            <a:endParaRPr lang="pl-PL" sz="2800" dirty="0" smtClean="0"/>
          </a:p>
          <a:p>
            <a:r>
              <a:rPr lang="pl-PL" sz="2800" dirty="0" smtClean="0"/>
              <a:t>Odczytywanie orientacji telefonu</a:t>
            </a:r>
            <a:endParaRPr lang="pl-PL" sz="2800" dirty="0" smtClean="0"/>
          </a:p>
          <a:p>
            <a:r>
              <a:rPr lang="pl-PL" sz="2800" dirty="0" smtClean="0"/>
              <a:t>Rozpoznawanie obrazu</a:t>
            </a:r>
            <a:endParaRPr lang="pl-PL" sz="2800" dirty="0" smtClean="0"/>
          </a:p>
          <a:p>
            <a:r>
              <a:rPr lang="pl-PL" sz="2800" dirty="0" smtClean="0"/>
              <a:t>Wyświetlenie obrazu</a:t>
            </a:r>
          </a:p>
          <a:p>
            <a:r>
              <a:rPr lang="pl-PL" sz="2800" dirty="0" smtClean="0"/>
              <a:t>Podsumowanie</a:t>
            </a:r>
            <a:endParaRPr lang="pl-PL" sz="28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1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Obrót modelu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 smtClean="0"/>
              <a:t>sd</a:t>
            </a:r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6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Uwzględnienie trybu wyświetlania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 smtClean="0"/>
              <a:t>sd</a:t>
            </a:r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2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Przykład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22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467544" y="1226602"/>
            <a:ext cx="7632848" cy="5226734"/>
            <a:chOff x="-3996952" y="-1686604"/>
            <a:chExt cx="7632848" cy="5226734"/>
          </a:xfrm>
        </p:grpSpPr>
        <p:sp>
          <p:nvSpPr>
            <p:cNvPr id="8" name="Freeform 7"/>
            <p:cNvSpPr/>
            <p:nvPr/>
          </p:nvSpPr>
          <p:spPr>
            <a:xfrm>
              <a:off x="-3996952" y="-1500429"/>
              <a:ext cx="7632848" cy="5040559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-3708920" y="-1686604"/>
              <a:ext cx="3960440" cy="372350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model poddany obrotom</a:t>
              </a:r>
              <a:endParaRPr lang="pl-PL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02" y="1772816"/>
            <a:ext cx="2160240" cy="32403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51" y="1780321"/>
            <a:ext cx="2150233" cy="3225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734" y="1780321"/>
            <a:ext cx="2150233" cy="3225350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872818" y="5126225"/>
            <a:ext cx="1862978" cy="1116834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Telefon trzymany pionowo, skierowany na północ. 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352478" y="5126225"/>
            <a:ext cx="1862978" cy="1116834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Telefon trzymany pionowo, skierowany na zachód.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863361" y="5126225"/>
            <a:ext cx="1862978" cy="1116834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Telefon skierowany lekko w dół i na prawo od północy.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2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Podsumowanie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23</a:t>
            </a:fld>
            <a:endParaRPr lang="pl-PL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68052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Wykrywanie krawędzi (a także wiele innych operacji) sprowadza się do zastosowania dyskretnego splotu macierzy</a:t>
            </a:r>
          </a:p>
          <a:p>
            <a:r>
              <a:rPr lang="pl-PL" sz="2400" dirty="0" smtClean="0"/>
              <a:t>Algorytmy zaproponowane w latach 60., czy 80. są nadal stosowane</a:t>
            </a:r>
          </a:p>
          <a:p>
            <a:r>
              <a:rPr lang="pl-PL" sz="2400" dirty="0" smtClean="0"/>
              <a:t>Operator Sobela i algorytm Canny’ego to obecnie najpopularniejsze metody wykrywania krawędzi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2786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416" y="2420888"/>
            <a:ext cx="6611888" cy="1143000"/>
          </a:xfrm>
        </p:spPr>
        <p:txBody>
          <a:bodyPr/>
          <a:lstStyle/>
          <a:p>
            <a:r>
              <a:rPr lang="pl-PL" sz="6000" dirty="0" smtClean="0"/>
              <a:t>Dziękuję za </a:t>
            </a:r>
            <a:r>
              <a:rPr lang="pl-PL" sz="6000" dirty="0"/>
              <a:t>uwagę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11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Opis aplikacji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Aplikacja pozwala na wybranie i zapamiętanie tła, na którym wyświetlana będzie zdefiniowana przez użytkownika grafika.</a:t>
            </a:r>
          </a:p>
          <a:p>
            <a:r>
              <a:rPr lang="pl-PL" sz="2400" dirty="0" smtClean="0"/>
              <a:t>Grafika ta jest modelem trójwymiarowym.</a:t>
            </a:r>
          </a:p>
          <a:p>
            <a:r>
              <a:rPr lang="pl-PL" sz="2400" dirty="0" smtClean="0"/>
              <a:t>Po skierowniu kamery telefonu na wybrane tło, jest ono automatycznie rozpoznawane.</a:t>
            </a:r>
          </a:p>
          <a:p>
            <a:r>
              <a:rPr lang="pl-PL" sz="2400" dirty="0" smtClean="0"/>
              <a:t>Platforma: Android.</a:t>
            </a: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459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Przebieg działania aplikacji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Odczytanie pozycji telefonu</a:t>
            </a:r>
          </a:p>
          <a:p>
            <a:pPr lvl="1"/>
            <a:r>
              <a:rPr lang="pl-PL" dirty="0"/>
              <a:t>w</a:t>
            </a:r>
            <a:r>
              <a:rPr lang="pl-PL" dirty="0" smtClean="0"/>
              <a:t>stępny wybór możliwego tła.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Odczytanie orientacji telefonu.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Rozpoznianie tła</a:t>
            </a:r>
          </a:p>
          <a:p>
            <a:pPr lvl="1"/>
            <a:r>
              <a:rPr lang="pl-PL" dirty="0"/>
              <a:t>u</a:t>
            </a:r>
            <a:r>
              <a:rPr lang="pl-PL" dirty="0" smtClean="0"/>
              <a:t>względnienie informacji o orientacji telefonu.</a:t>
            </a:r>
            <a:endParaRPr lang="pl-PL" dirty="0" smtClean="0"/>
          </a:p>
          <a:p>
            <a:pPr marL="571500" indent="-457200">
              <a:buAutoNum type="arabicPeriod"/>
            </a:pPr>
            <a:r>
              <a:rPr lang="pl-PL" sz="2400" dirty="0" smtClean="0"/>
              <a:t>Wyświetlenie grafiki</a:t>
            </a:r>
          </a:p>
          <a:p>
            <a:pPr lvl="1"/>
            <a:r>
              <a:rPr lang="pl-PL" dirty="0"/>
              <a:t>uwzględnienie informacji </a:t>
            </a:r>
            <a:r>
              <a:rPr lang="pl-PL" dirty="0" smtClean="0"/>
              <a:t>o </a:t>
            </a:r>
            <a:r>
              <a:rPr lang="pl-PL" dirty="0"/>
              <a:t>orientacji telefonu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333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Odczytywanie pozycji telefonu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API systemu Android umożliwia odczytywanie pozycji telefonu z trzech źródeł:</a:t>
            </a:r>
          </a:p>
          <a:p>
            <a:pPr lvl="1"/>
            <a:r>
              <a:rPr lang="pl-PL" dirty="0" smtClean="0"/>
              <a:t>GPS,</a:t>
            </a:r>
          </a:p>
          <a:p>
            <a:pPr lvl="1"/>
            <a:r>
              <a:rPr lang="pl-PL" dirty="0" smtClean="0"/>
              <a:t>Wspomagany GPS,</a:t>
            </a:r>
          </a:p>
          <a:p>
            <a:pPr lvl="1"/>
            <a:r>
              <a:rPr lang="pl-PL" dirty="0" smtClean="0"/>
              <a:t>Odczyt pasywny.</a:t>
            </a:r>
          </a:p>
          <a:p>
            <a:r>
              <a:rPr lang="pl-PL" sz="2400" dirty="0"/>
              <a:t>Wyboru zródła </a:t>
            </a:r>
            <a:r>
              <a:rPr lang="pl-PL" sz="2400" dirty="0" smtClean="0"/>
              <a:t>odczytu (</a:t>
            </a:r>
            <a:r>
              <a:rPr lang="pl-P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LocationProvider</a:t>
            </a:r>
            <a:r>
              <a:rPr lang="pl-PL" sz="2400" dirty="0" smtClean="0"/>
              <a:t>) </a:t>
            </a:r>
            <a:r>
              <a:rPr lang="pl-PL" sz="2400" dirty="0"/>
              <a:t>dokonuje </a:t>
            </a:r>
            <a:r>
              <a:rPr lang="pl-PL" sz="2400" dirty="0" smtClean="0"/>
              <a:t>programista.</a:t>
            </a:r>
          </a:p>
          <a:p>
            <a:r>
              <a:rPr lang="pl-PL" sz="2400" dirty="0" smtClean="0"/>
              <a:t>Wyboru - na podstawie kryteriów zdefiniowanych </a:t>
            </a:r>
            <a:r>
              <a:rPr lang="pl-PL" sz="2400" dirty="0"/>
              <a:t>przez programistę - może również dokonać </a:t>
            </a:r>
            <a:r>
              <a:rPr lang="pl-PL" sz="2400" dirty="0" smtClean="0"/>
              <a:t>system. Kryteria:</a:t>
            </a:r>
          </a:p>
          <a:p>
            <a:pPr lvl="1"/>
            <a:r>
              <a:rPr lang="pl-PL" dirty="0"/>
              <a:t>wymagana </a:t>
            </a:r>
            <a:r>
              <a:rPr lang="pl-PL" dirty="0" smtClean="0"/>
              <a:t>dokładność odczytu,</a:t>
            </a:r>
          </a:p>
          <a:p>
            <a:pPr lvl="1"/>
            <a:r>
              <a:rPr lang="pl-PL" dirty="0" smtClean="0"/>
              <a:t>zezwolenie </a:t>
            </a:r>
            <a:r>
              <a:rPr lang="pl-PL" dirty="0"/>
              <a:t>na uzycie metody, która </a:t>
            </a:r>
            <a:r>
              <a:rPr lang="pl-PL" dirty="0" smtClean="0"/>
              <a:t>wiąże się </a:t>
            </a:r>
            <a:r>
              <a:rPr lang="pl-PL" dirty="0"/>
              <a:t>z naliczeniem opłat przez operatora </a:t>
            </a:r>
            <a:r>
              <a:rPr lang="pl-PL" dirty="0" smtClean="0"/>
              <a:t>sieci.</a:t>
            </a:r>
            <a:endParaRPr lang="pl-PL" dirty="0"/>
          </a:p>
          <a:p>
            <a:pPr lvl="1"/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317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Pozycja telefonu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GPS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Odczyt bezpośrednio </a:t>
            </a:r>
            <a:r>
              <a:rPr lang="pl-PL" sz="2400" dirty="0"/>
              <a:t>z odbiornika GPS zamontowanego w </a:t>
            </a:r>
            <a:r>
              <a:rPr lang="pl-PL" sz="2400" dirty="0" smtClean="0"/>
              <a:t>urządzeniu.</a:t>
            </a:r>
            <a:endParaRPr lang="pl-PL" sz="2400" dirty="0"/>
          </a:p>
          <a:p>
            <a:r>
              <a:rPr lang="pl-PL" sz="2400" dirty="0" smtClean="0"/>
              <a:t>Dokładność: kilka </a:t>
            </a:r>
            <a:r>
              <a:rPr lang="pl-PL" sz="2400" dirty="0"/>
              <a:t>- kilkanaście </a:t>
            </a:r>
            <a:r>
              <a:rPr lang="pl-PL" sz="2400" dirty="0" smtClean="0"/>
              <a:t>metrów (najdokładniejszy </a:t>
            </a:r>
            <a:r>
              <a:rPr lang="pl-PL" sz="2400" dirty="0"/>
              <a:t>sposób </a:t>
            </a:r>
            <a:r>
              <a:rPr lang="pl-PL" sz="2400" dirty="0" smtClean="0"/>
              <a:t>określania </a:t>
            </a:r>
            <a:r>
              <a:rPr lang="pl-PL" sz="2400" dirty="0"/>
              <a:t>pozycji </a:t>
            </a:r>
            <a:r>
              <a:rPr lang="pl-PL" sz="2400" dirty="0" smtClean="0"/>
              <a:t>telefonu).</a:t>
            </a:r>
          </a:p>
          <a:p>
            <a:r>
              <a:rPr lang="pl-PL" sz="2400" dirty="0" smtClean="0"/>
              <a:t>Ograniczenia:</a:t>
            </a:r>
          </a:p>
          <a:p>
            <a:pPr lvl="1"/>
            <a:r>
              <a:rPr lang="pl-PL" dirty="0"/>
              <a:t>d</a:t>
            </a:r>
            <a:r>
              <a:rPr lang="pl-PL" dirty="0" smtClean="0"/>
              <a:t>o </a:t>
            </a:r>
            <a:r>
              <a:rPr lang="pl-PL" dirty="0"/>
              <a:t>poprawnego działania wymaga otwartej </a:t>
            </a:r>
            <a:r>
              <a:rPr lang="pl-PL" dirty="0" smtClean="0"/>
              <a:t>przestrzeni,</a:t>
            </a:r>
          </a:p>
          <a:p>
            <a:pPr lvl="1"/>
            <a:r>
              <a:rPr lang="pl-PL" dirty="0"/>
              <a:t>przed uzyskaniem pierwszego </a:t>
            </a:r>
            <a:r>
              <a:rPr lang="pl-PL" dirty="0" smtClean="0"/>
              <a:t>odczytu, </a:t>
            </a:r>
            <a:r>
              <a:rPr lang="pl-PL" dirty="0"/>
              <a:t>urządzenie musi </a:t>
            </a:r>
            <a:r>
              <a:rPr lang="pl-PL" dirty="0" smtClean="0"/>
              <a:t>nawiązać </a:t>
            </a:r>
            <a:r>
              <a:rPr lang="pl-PL" dirty="0"/>
              <a:t>kontakt z kilkoma satelitami GPS, co moze </a:t>
            </a:r>
            <a:r>
              <a:rPr lang="pl-PL" dirty="0" smtClean="0"/>
              <a:t>potrwać </a:t>
            </a:r>
            <a:r>
              <a:rPr lang="pl-PL" dirty="0"/>
              <a:t>nawet do kilku </a:t>
            </a:r>
            <a:r>
              <a:rPr lang="pl-PL" dirty="0" smtClean="0"/>
              <a:t>minut,</a:t>
            </a:r>
          </a:p>
          <a:p>
            <a:pPr lvl="1"/>
            <a:r>
              <a:rPr lang="pl-PL" dirty="0"/>
              <a:t>pobiera </a:t>
            </a:r>
            <a:r>
              <a:rPr lang="pl-PL" dirty="0" smtClean="0"/>
              <a:t>najwięcej </a:t>
            </a:r>
            <a:r>
              <a:rPr lang="pl-PL" dirty="0"/>
              <a:t>energii sposród wszystkich </a:t>
            </a:r>
            <a:r>
              <a:rPr lang="pl-PL" dirty="0" smtClean="0"/>
              <a:t>zródeł.</a:t>
            </a:r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3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Pozycja telefonu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Assisted GPS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ang. Assisted GPS, AGPS</a:t>
            </a:r>
          </a:p>
          <a:p>
            <a:r>
              <a:rPr lang="pl-PL" sz="2400" dirty="0" smtClean="0"/>
              <a:t>Oprócz </a:t>
            </a:r>
            <a:r>
              <a:rPr lang="pl-PL" sz="2400" dirty="0"/>
              <a:t>odbiornika </a:t>
            </a:r>
            <a:r>
              <a:rPr lang="pl-PL" sz="2400" dirty="0" smtClean="0"/>
              <a:t>GPS, </a:t>
            </a:r>
            <a:r>
              <a:rPr lang="pl-PL" sz="2400" dirty="0"/>
              <a:t>wykorzystuje sygnał </a:t>
            </a:r>
            <a:r>
              <a:rPr lang="pl-PL" sz="2400" dirty="0" smtClean="0"/>
              <a:t>sieci komórkowej.</a:t>
            </a:r>
          </a:p>
          <a:p>
            <a:r>
              <a:rPr lang="pl-PL" sz="2400" dirty="0"/>
              <a:t>Telefon otrzymuje od pobliskich stacji bazowych informacje na temat </a:t>
            </a:r>
            <a:r>
              <a:rPr lang="pl-PL" sz="2400" dirty="0" smtClean="0"/>
              <a:t>dostępnosci </a:t>
            </a:r>
            <a:r>
              <a:rPr lang="pl-PL" sz="2400" dirty="0"/>
              <a:t>satelitów GPS oraz ich </a:t>
            </a:r>
            <a:r>
              <a:rPr lang="pl-PL" sz="2400" dirty="0" smtClean="0"/>
              <a:t>przybliżonych pozycji:</a:t>
            </a:r>
            <a:endParaRPr lang="pl-PL" sz="2400" dirty="0"/>
          </a:p>
          <a:p>
            <a:pPr lvl="1"/>
            <a:r>
              <a:rPr lang="pl-PL" dirty="0" smtClean="0"/>
              <a:t>znaczące przyśpieszenie uzyskania </a:t>
            </a:r>
            <a:r>
              <a:rPr lang="pl-PL" dirty="0"/>
              <a:t>pierwszego </a:t>
            </a:r>
            <a:r>
              <a:rPr lang="pl-PL" dirty="0" smtClean="0"/>
              <a:t>odczytu,</a:t>
            </a:r>
          </a:p>
          <a:p>
            <a:pPr lvl="1"/>
            <a:r>
              <a:rPr lang="pl-PL" dirty="0" smtClean="0"/>
              <a:t>brak wymogu </a:t>
            </a:r>
            <a:r>
              <a:rPr lang="pl-PL" dirty="0"/>
              <a:t>otwartej </a:t>
            </a:r>
            <a:r>
              <a:rPr lang="pl-PL" dirty="0" smtClean="0"/>
              <a:t>przestrzeni.</a:t>
            </a:r>
          </a:p>
          <a:p>
            <a:r>
              <a:rPr lang="pl-PL" sz="2400" dirty="0"/>
              <a:t>Dokładność: kilkadziesiąt </a:t>
            </a:r>
            <a:r>
              <a:rPr lang="pl-PL" sz="2400" dirty="0" smtClean="0"/>
              <a:t>metrów.</a:t>
            </a:r>
          </a:p>
          <a:p>
            <a:r>
              <a:rPr lang="pl-PL" sz="2400" dirty="0" smtClean="0"/>
              <a:t>Pobiera mniej energii, niż „czysty” GPS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9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Pozycja telefonu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odcztyt pasywny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Nie korzysta z odbiornika GPS.</a:t>
            </a:r>
          </a:p>
          <a:p>
            <a:r>
              <a:rPr lang="pl-PL" sz="2400" dirty="0"/>
              <a:t>Polega na porównaniu siły sygnału odbieranego przez </a:t>
            </a:r>
            <a:r>
              <a:rPr lang="pl-PL" sz="2400" dirty="0" smtClean="0"/>
              <a:t>urządzenie </a:t>
            </a:r>
            <a:r>
              <a:rPr lang="pl-PL" sz="2400" dirty="0"/>
              <a:t>od pobliskich stacji </a:t>
            </a:r>
            <a:r>
              <a:rPr lang="pl-PL" sz="2400" dirty="0" smtClean="0"/>
              <a:t>bazowych.</a:t>
            </a:r>
          </a:p>
          <a:p>
            <a:r>
              <a:rPr lang="pl-PL" sz="2400" dirty="0" smtClean="0"/>
              <a:t>Pozwala to wyznaczyć przybliżoną pozycję urządzenia.</a:t>
            </a:r>
          </a:p>
          <a:p>
            <a:r>
              <a:rPr lang="pl-PL" sz="2400" dirty="0"/>
              <a:t>Dodatkowym zródłem informacji jest siła sygnału </a:t>
            </a:r>
            <a:r>
              <a:rPr lang="pl-PL" sz="2400" dirty="0" smtClean="0"/>
              <a:t>pochodzącego </a:t>
            </a:r>
            <a:r>
              <a:rPr lang="pl-PL" sz="2400" dirty="0"/>
              <a:t>od sieci Wi-Fi wykrywanych przez </a:t>
            </a:r>
            <a:r>
              <a:rPr lang="pl-PL" sz="2400" dirty="0" smtClean="0"/>
              <a:t>urządzenie.</a:t>
            </a:r>
          </a:p>
          <a:p>
            <a:r>
              <a:rPr lang="pl-PL" sz="2400" dirty="0"/>
              <a:t>Dokładność: kilkadziesiąt – kilkaset </a:t>
            </a:r>
            <a:r>
              <a:rPr lang="pl-PL" sz="2400" dirty="0" smtClean="0"/>
              <a:t>metrów.</a:t>
            </a:r>
          </a:p>
          <a:p>
            <a:r>
              <a:rPr lang="pl-PL" sz="2400" dirty="0" smtClean="0"/>
              <a:t>Pobiera najmniej energii spośród wszystkich źródeł.</a:t>
            </a:r>
          </a:p>
          <a:p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3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Pozycja telefonu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znaczenie błędu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879116" y="1913972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9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179512" y="1106486"/>
            <a:ext cx="4320480" cy="5641037"/>
            <a:chOff x="-900608" y="551700"/>
            <a:chExt cx="4320480" cy="5641037"/>
          </a:xfrm>
        </p:grpSpPr>
        <p:sp>
          <p:nvSpPr>
            <p:cNvPr id="8" name="Freeform 7"/>
            <p:cNvSpPr/>
            <p:nvPr/>
          </p:nvSpPr>
          <p:spPr>
            <a:xfrm>
              <a:off x="-900608" y="713974"/>
              <a:ext cx="4320480" cy="5478763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-684584" y="551700"/>
              <a:ext cx="3456384" cy="366195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Błąd pomiarów pozycji urządzeń</a:t>
              </a:r>
              <a:endParaRPr lang="pl-PL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2" y="1608472"/>
            <a:ext cx="4087354" cy="5060887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644008" y="2492896"/>
            <a:ext cx="3538736" cy="217525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A, B – rzeczywiste położenia telefonów.</a:t>
            </a:r>
            <a:endParaRPr lang="pl-PL" sz="2400" dirty="0" smtClean="0"/>
          </a:p>
          <a:p>
            <a:r>
              <a:rPr lang="pl-PL" sz="2400" dirty="0" smtClean="0"/>
              <a:t>A’, B’ – wyniki odczytów.</a:t>
            </a:r>
          </a:p>
          <a:p>
            <a:r>
              <a:rPr lang="pl-PL" sz="2400" dirty="0" smtClean="0"/>
              <a:t>Błąd: ok. 10 m.</a:t>
            </a:r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3274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1923</TotalTime>
  <Words>958</Words>
  <Application>Microsoft Office PowerPoint</Application>
  <PresentationFormat>On-screen Show (4:3)</PresentationFormat>
  <Paragraphs>162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Adjacency</vt:lpstr>
      <vt:lpstr>Projekt aplikacji mobilnej umożliwiającej umieszczenie wirtualnej grafiki w rzeczywistym położeniu</vt:lpstr>
      <vt:lpstr>Agenda</vt:lpstr>
      <vt:lpstr>Opis aplikacji</vt:lpstr>
      <vt:lpstr>Przebieg działania aplikacji</vt:lpstr>
      <vt:lpstr>Odczytywanie pozycji telefonu</vt:lpstr>
      <vt:lpstr>Pozycja telefonu: GPS</vt:lpstr>
      <vt:lpstr>Pozycja telefonu: Assisted GPS</vt:lpstr>
      <vt:lpstr>Pozycja telefonu: odcztyt pasywny</vt:lpstr>
      <vt:lpstr>Pozycja telefonu: znaczenie błędu</vt:lpstr>
      <vt:lpstr>Pozycja telefonu: wysokość</vt:lpstr>
      <vt:lpstr>Odczytywanie orientacji telefonu</vt:lpstr>
      <vt:lpstr>Orientacja telefonu: żyroskop</vt:lpstr>
      <vt:lpstr>Orientacja telefonu: akcelerometr</vt:lpstr>
      <vt:lpstr>Orientacja telefonu: magnetometr</vt:lpstr>
      <vt:lpstr>Rozpoznawanie obrazu</vt:lpstr>
      <vt:lpstr>Wyświetlenie obrazu zastępczego</vt:lpstr>
      <vt:lpstr>OpenGL ES 1.X</vt:lpstr>
      <vt:lpstr>OpenGL ES 2.X</vt:lpstr>
      <vt:lpstr>Definicja modelu</vt:lpstr>
      <vt:lpstr>Obrót modelu</vt:lpstr>
      <vt:lpstr>Uwzględnienie trybu wyświetlania</vt:lpstr>
      <vt:lpstr>Przykład</vt:lpstr>
      <vt:lpstr>Podsumowanie</vt:lpstr>
      <vt:lpstr>Dziękuję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manisero</dc:creator>
  <cp:lastModifiedBy>manisero</cp:lastModifiedBy>
  <cp:revision>395</cp:revision>
  <dcterms:created xsi:type="dcterms:W3CDTF">2012-11-20T21:40:48Z</dcterms:created>
  <dcterms:modified xsi:type="dcterms:W3CDTF">2014-04-24T22:06:43Z</dcterms:modified>
</cp:coreProperties>
</file>