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6" r:id="rId2"/>
    <p:sldId id="257" r:id="rId3"/>
    <p:sldId id="311" r:id="rId4"/>
    <p:sldId id="312" r:id="rId5"/>
    <p:sldId id="301" r:id="rId6"/>
    <p:sldId id="303" r:id="rId7"/>
    <p:sldId id="302" r:id="rId8"/>
    <p:sldId id="304" r:id="rId9"/>
    <p:sldId id="305" r:id="rId10"/>
    <p:sldId id="306" r:id="rId11"/>
    <p:sldId id="307" r:id="rId12"/>
    <p:sldId id="318" r:id="rId13"/>
    <p:sldId id="308" r:id="rId14"/>
    <p:sldId id="309" r:id="rId15"/>
    <p:sldId id="317" r:id="rId16"/>
    <p:sldId id="316" r:id="rId17"/>
    <p:sldId id="319" r:id="rId18"/>
    <p:sldId id="320" r:id="rId19"/>
    <p:sldId id="322" r:id="rId20"/>
    <p:sldId id="325" r:id="rId21"/>
    <p:sldId id="323" r:id="rId22"/>
    <p:sldId id="324" r:id="rId23"/>
    <p:sldId id="271" r:id="rId24"/>
    <p:sldId id="258" r:id="rId25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6688" autoAdjust="0"/>
    <p:restoredTop sz="94610" autoAdjust="0"/>
  </p:normalViewPr>
  <p:slideViewPr>
    <p:cSldViewPr>
      <p:cViewPr varScale="1">
        <p:scale>
          <a:sx n="88" d="100"/>
          <a:sy n="88" d="100"/>
        </p:scale>
        <p:origin x="-1344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910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2438A0-9889-4524-A836-B1F16A347C9A}" type="datetimeFigureOut">
              <a:rPr lang="pl-PL" smtClean="0"/>
              <a:t>2014-05-19</a:t>
            </a:fld>
            <a:endParaRPr lang="pl-P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3BCF94-5E0C-4AF2-9306-7726CDED62A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62116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3BCF94-5E0C-4AF2-9306-7726CDED62A6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928668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502F3-6FCB-4412-BC1B-6BD1E19AD95B}" type="datetime1">
              <a:rPr lang="pl-PL" smtClean="0"/>
              <a:t>2014-05-19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Seminarium dyplomowe inżynierskie</a:t>
            </a:r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A9CA8-94EC-4527-8F8B-DBD707D01242}" type="datetime1">
              <a:rPr lang="pl-PL" smtClean="0"/>
              <a:t>2014-05-19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Seminarium dyplomowe inżynierskie</a:t>
            </a:r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EB1C5-C0C6-4424-A29E-91E4E3F5914E}" type="datetime1">
              <a:rPr lang="pl-PL" smtClean="0"/>
              <a:t>2014-05-19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Seminarium dyplomowe inżynierskie</a:t>
            </a:r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5EE3F-7E13-4B6A-B05F-2A1CC7201CC3}" type="datetime1">
              <a:rPr lang="pl-PL" smtClean="0"/>
              <a:t>2014-05-19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Seminarium dyplomowe inżynierskie</a:t>
            </a:r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B4A4-D862-4963-A883-5BE55689752D}" type="datetime1">
              <a:rPr lang="pl-PL" smtClean="0"/>
              <a:t>2014-05-19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Seminarium dyplomowe inżynierskie</a:t>
            </a:r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EA0BF-0AC4-4E7D-86B2-1B30987E526B}" type="datetime1">
              <a:rPr lang="pl-PL" smtClean="0"/>
              <a:t>2014-05-19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Seminarium dyplomowe inżynierskie</a:t>
            </a:r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F3D31-0660-41AD-834D-9D9D939F4607}" type="datetime1">
              <a:rPr lang="pl-PL" smtClean="0"/>
              <a:t>2014-05-19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Seminarium dyplomowe inżynierskie</a:t>
            </a:r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B2FC2-C779-4CA5-A028-34554AA059CA}" type="datetime1">
              <a:rPr lang="pl-PL" smtClean="0"/>
              <a:t>2014-05-19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Seminarium dyplomowe inżynierskie</a:t>
            </a:r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0F76F-7CB7-4392-91ED-3475F360F105}" type="datetime1">
              <a:rPr lang="pl-PL" smtClean="0"/>
              <a:t>2014-05-19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Seminarium dyplomowe inżynierskie</a:t>
            </a:r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97A76-55E0-441A-BB3A-40C4EB3C696C}" type="datetime1">
              <a:rPr lang="pl-PL" smtClean="0"/>
              <a:t>2014-05-19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Seminarium dyplomowe inżynierskie</a:t>
            </a:r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‹#›</a:t>
            </a:fld>
            <a:endParaRPr lang="pl-PL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46FE-61EF-4578-81F4-2582C0B09E9B}" type="datetime1">
              <a:rPr lang="pl-PL" smtClean="0"/>
              <a:t>2014-05-19</a:t>
            </a:fld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‹#›</a:t>
            </a:fld>
            <a:endParaRPr lang="pl-PL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pl-PL" smtClean="0"/>
              <a:t>Seminarium dyplomowe inżynierskie</a:t>
            </a:r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A9560CCA-E071-4361-AF3D-B0CE296716D1}" type="slidenum">
              <a:rPr lang="pl-PL" smtClean="0"/>
              <a:t>‹#›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r>
              <a:rPr lang="pl-PL" smtClean="0"/>
              <a:t>Seminarium dyplomowe inżynierskie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52E6C93D-B0D7-4F37-81A4-6580E5D8BBFF}" type="datetime1">
              <a:rPr lang="pl-PL" smtClean="0"/>
              <a:t>2014-05-19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0608" y="1772816"/>
            <a:ext cx="7543800" cy="2376264"/>
          </a:xfrm>
        </p:spPr>
        <p:txBody>
          <a:bodyPr anchor="ctr"/>
          <a:lstStyle/>
          <a:p>
            <a:r>
              <a:rPr lang="pl-PL" sz="36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Aplikacja mobilna umożliwiająca </a:t>
            </a:r>
            <a:r>
              <a:rPr lang="pl-PL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umieszczenie wirtualnej grafiki w rzeczywistym </a:t>
            </a:r>
            <a:r>
              <a:rPr lang="pl-PL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położeniu</a:t>
            </a:r>
            <a:endParaRPr lang="pl-PL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63888" y="5301208"/>
            <a:ext cx="4536504" cy="1198984"/>
          </a:xfrm>
        </p:spPr>
        <p:txBody>
          <a:bodyPr>
            <a:noAutofit/>
          </a:bodyPr>
          <a:lstStyle/>
          <a:p>
            <a:r>
              <a:rPr lang="pl-PL" sz="2800" i="1" dirty="0" smtClean="0">
                <a:solidFill>
                  <a:schemeClr val="tx2"/>
                </a:solidFill>
                <a:latin typeface="+mj-lt"/>
              </a:rPr>
              <a:t>Michał Aniserowicz</a:t>
            </a:r>
          </a:p>
          <a:p>
            <a:r>
              <a:rPr lang="pl-PL" sz="2800" i="1" dirty="0" smtClean="0">
                <a:solidFill>
                  <a:schemeClr val="tx2"/>
                </a:solidFill>
                <a:latin typeface="+mj-lt"/>
              </a:rPr>
              <a:t>Warszawa, 25.04.2014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 rot="5400000">
            <a:off x="6951124" y="1841964"/>
            <a:ext cx="3672408" cy="365760"/>
          </a:xfrm>
        </p:spPr>
        <p:txBody>
          <a:bodyPr/>
          <a:lstStyle/>
          <a:p>
            <a:pPr algn="l"/>
            <a:r>
              <a:rPr lang="pl-PL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Seminarium dyplomowe magisterskie 2</a:t>
            </a:r>
            <a:endParaRPr lang="pl-PL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1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137322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7620000" cy="1143000"/>
          </a:xfrm>
        </p:spPr>
        <p:txBody>
          <a:bodyPr/>
          <a:lstStyle/>
          <a:p>
            <a:r>
              <a:rPr lang="pl-PL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Pozycja telefonu: wysokość</a:t>
            </a:r>
            <a:endParaRPr lang="pl-PL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7620000" cy="5400600"/>
          </a:xfrm>
        </p:spPr>
        <p:txBody>
          <a:bodyPr>
            <a:normAutofit/>
          </a:bodyPr>
          <a:lstStyle/>
          <a:p>
            <a:r>
              <a:rPr lang="pl-PL" sz="2400" dirty="0" smtClean="0"/>
              <a:t>Podczas odczytywania pozycji telefonu, problemem jest określenie wyskości (n.p.m.), na jakiej znajduje się urządzenie.</a:t>
            </a:r>
          </a:p>
          <a:p>
            <a:r>
              <a:rPr lang="pl-PL" dirty="0" smtClean="0"/>
              <a:t>GPS dostarcza informacji o wyskości, ale jest ona bardzo niedokładna (błąd rzędu 500 m).</a:t>
            </a:r>
          </a:p>
          <a:p>
            <a:r>
              <a:rPr lang="pl-PL" dirty="0" smtClean="0"/>
              <a:t>Utrudnia to zapewnienie poprawnego działania aplikacji w wielopiętrowym budynku.</a:t>
            </a:r>
          </a:p>
          <a:p>
            <a:r>
              <a:rPr lang="pl-PL" dirty="0" smtClean="0"/>
              <a:t>Dokładność odczytu wysokości poprawia barometr zamontowany w niektórych modelach telefonów.</a:t>
            </a:r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1"/>
          </p:nvPr>
        </p:nvSpPr>
        <p:spPr>
          <a:xfrm rot="5400000">
            <a:off x="6951124" y="1841964"/>
            <a:ext cx="3672408" cy="365760"/>
          </a:xfrm>
        </p:spPr>
        <p:txBody>
          <a:bodyPr/>
          <a:lstStyle/>
          <a:p>
            <a:pPr algn="l"/>
            <a:r>
              <a:rPr lang="pl-PL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Seminarium dyplomowe magisterskie </a:t>
            </a:r>
            <a:r>
              <a:rPr lang="pl-PL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pl-PL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10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59392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7620000" cy="1143000"/>
          </a:xfrm>
        </p:spPr>
        <p:txBody>
          <a:bodyPr/>
          <a:lstStyle/>
          <a:p>
            <a:r>
              <a:rPr lang="pl-PL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Odczytywanie orientacji telefonu</a:t>
            </a:r>
            <a:endParaRPr lang="pl-PL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7620000" cy="5400600"/>
          </a:xfrm>
        </p:spPr>
        <p:txBody>
          <a:bodyPr>
            <a:normAutofit/>
          </a:bodyPr>
          <a:lstStyle/>
          <a:p>
            <a:r>
              <a:rPr lang="pl-PL" sz="2400" dirty="0" smtClean="0"/>
              <a:t>Orientację telefonu można pobrać z dwóch źródeł:</a:t>
            </a:r>
          </a:p>
          <a:p>
            <a:pPr lvl="1"/>
            <a:r>
              <a:rPr lang="pl-PL" dirty="0"/>
              <a:t>o</a:t>
            </a:r>
            <a:r>
              <a:rPr lang="pl-PL" dirty="0" smtClean="0"/>
              <a:t>dczyty żyroskopu,</a:t>
            </a:r>
          </a:p>
          <a:p>
            <a:pPr lvl="1"/>
            <a:r>
              <a:rPr lang="pl-PL" dirty="0" smtClean="0"/>
              <a:t>odczyty akcelerometru i magnetometru.</a:t>
            </a:r>
          </a:p>
          <a:p>
            <a:endParaRPr lang="pl-PL" dirty="0"/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1"/>
          </p:nvPr>
        </p:nvSpPr>
        <p:spPr>
          <a:xfrm rot="5400000">
            <a:off x="6951124" y="1841964"/>
            <a:ext cx="3672408" cy="365760"/>
          </a:xfrm>
        </p:spPr>
        <p:txBody>
          <a:bodyPr/>
          <a:lstStyle/>
          <a:p>
            <a:pPr algn="l"/>
            <a:r>
              <a:rPr lang="pl-PL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Seminarium dyplomowe magisterskie </a:t>
            </a:r>
            <a:r>
              <a:rPr lang="pl-PL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pl-PL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11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98417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7620000" cy="1143000"/>
          </a:xfrm>
        </p:spPr>
        <p:txBody>
          <a:bodyPr/>
          <a:lstStyle/>
          <a:p>
            <a:r>
              <a:rPr lang="pl-PL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Orientacja telefonu: żyroskop</a:t>
            </a:r>
            <a:endParaRPr lang="pl-PL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7620000" cy="5400600"/>
          </a:xfrm>
        </p:spPr>
        <p:txBody>
          <a:bodyPr>
            <a:normAutofit/>
          </a:bodyPr>
          <a:lstStyle/>
          <a:p>
            <a:r>
              <a:rPr lang="pl-PL" sz="2400" dirty="0" smtClean="0"/>
              <a:t>Odczytuje położenie kątowe urządzenia.</a:t>
            </a:r>
            <a:endParaRPr lang="pl-PL" dirty="0" smtClean="0"/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1"/>
          </p:nvPr>
        </p:nvSpPr>
        <p:spPr>
          <a:xfrm rot="5400000">
            <a:off x="6951124" y="1841964"/>
            <a:ext cx="3672408" cy="365760"/>
          </a:xfrm>
        </p:spPr>
        <p:txBody>
          <a:bodyPr/>
          <a:lstStyle/>
          <a:p>
            <a:pPr algn="l"/>
            <a:r>
              <a:rPr lang="pl-PL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Seminarium dyplomowe magisterskie </a:t>
            </a:r>
            <a:r>
              <a:rPr lang="pl-PL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pl-PL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12</a:t>
            </a:fld>
            <a:endParaRPr lang="pl-PL"/>
          </a:p>
        </p:txBody>
      </p:sp>
      <p:grpSp>
        <p:nvGrpSpPr>
          <p:cNvPr id="7" name="Group 6"/>
          <p:cNvGrpSpPr/>
          <p:nvPr/>
        </p:nvGrpSpPr>
        <p:grpSpPr>
          <a:xfrm>
            <a:off x="2987824" y="2276872"/>
            <a:ext cx="2376264" cy="3135425"/>
            <a:chOff x="-900608" y="1755014"/>
            <a:chExt cx="2376264" cy="3135425"/>
          </a:xfrm>
        </p:grpSpPr>
        <p:sp>
          <p:nvSpPr>
            <p:cNvPr id="8" name="Freeform 7"/>
            <p:cNvSpPr/>
            <p:nvPr/>
          </p:nvSpPr>
          <p:spPr>
            <a:xfrm>
              <a:off x="-900608" y="1938111"/>
              <a:ext cx="2376264" cy="2952328"/>
            </a:xfrm>
            <a:custGeom>
              <a:avLst/>
              <a:gdLst>
                <a:gd name="connsiteX0" fmla="*/ 0 w 7713692"/>
                <a:gd name="connsiteY0" fmla="*/ 0 h 1944224"/>
                <a:gd name="connsiteX1" fmla="*/ 7713692 w 7713692"/>
                <a:gd name="connsiteY1" fmla="*/ 0 h 1944224"/>
                <a:gd name="connsiteX2" fmla="*/ 7713692 w 7713692"/>
                <a:gd name="connsiteY2" fmla="*/ 1944224 h 1944224"/>
                <a:gd name="connsiteX3" fmla="*/ 0 w 7713692"/>
                <a:gd name="connsiteY3" fmla="*/ 1944224 h 1944224"/>
                <a:gd name="connsiteX4" fmla="*/ 0 w 7713692"/>
                <a:gd name="connsiteY4" fmla="*/ 0 h 1944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13692" h="1944224">
                  <a:moveTo>
                    <a:pt x="0" y="0"/>
                  </a:moveTo>
                  <a:lnTo>
                    <a:pt x="7713692" y="0"/>
                  </a:lnTo>
                  <a:lnTo>
                    <a:pt x="7713692" y="1944224"/>
                  </a:lnTo>
                  <a:lnTo>
                    <a:pt x="0" y="194422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0000" tIns="324000" rIns="180000" bIns="180000" numCol="1" spcCol="1270" anchor="t" anchorCtr="0">
              <a:noAutofit/>
            </a:bodyPr>
            <a:lstStyle/>
            <a:p>
              <a:pPr>
                <a:lnSpc>
                  <a:spcPts val="2400"/>
                </a:lnSpc>
              </a:pPr>
              <a:endParaRPr lang="en-US" sz="22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Freeform 8"/>
            <p:cNvSpPr/>
            <p:nvPr/>
          </p:nvSpPr>
          <p:spPr>
            <a:xfrm>
              <a:off x="-811485" y="1755014"/>
              <a:ext cx="2143125" cy="366194"/>
            </a:xfrm>
            <a:custGeom>
              <a:avLst/>
              <a:gdLst>
                <a:gd name="connsiteX0" fmla="*/ 0 w 2483862"/>
                <a:gd name="connsiteY0" fmla="*/ 74061 h 444358"/>
                <a:gd name="connsiteX1" fmla="*/ 74061 w 2483862"/>
                <a:gd name="connsiteY1" fmla="*/ 0 h 444358"/>
                <a:gd name="connsiteX2" fmla="*/ 2409801 w 2483862"/>
                <a:gd name="connsiteY2" fmla="*/ 0 h 444358"/>
                <a:gd name="connsiteX3" fmla="*/ 2483862 w 2483862"/>
                <a:gd name="connsiteY3" fmla="*/ 74061 h 444358"/>
                <a:gd name="connsiteX4" fmla="*/ 2483862 w 2483862"/>
                <a:gd name="connsiteY4" fmla="*/ 370297 h 444358"/>
                <a:gd name="connsiteX5" fmla="*/ 2409801 w 2483862"/>
                <a:gd name="connsiteY5" fmla="*/ 444358 h 444358"/>
                <a:gd name="connsiteX6" fmla="*/ 74061 w 2483862"/>
                <a:gd name="connsiteY6" fmla="*/ 444358 h 444358"/>
                <a:gd name="connsiteX7" fmla="*/ 0 w 2483862"/>
                <a:gd name="connsiteY7" fmla="*/ 370297 h 444358"/>
                <a:gd name="connsiteX8" fmla="*/ 0 w 2483862"/>
                <a:gd name="connsiteY8" fmla="*/ 74061 h 444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83862" h="444358">
                  <a:moveTo>
                    <a:pt x="0" y="74061"/>
                  </a:moveTo>
                  <a:cubicBezTo>
                    <a:pt x="0" y="33158"/>
                    <a:pt x="33158" y="0"/>
                    <a:pt x="74061" y="0"/>
                  </a:cubicBezTo>
                  <a:lnTo>
                    <a:pt x="2409801" y="0"/>
                  </a:lnTo>
                  <a:cubicBezTo>
                    <a:pt x="2450704" y="0"/>
                    <a:pt x="2483862" y="33158"/>
                    <a:pt x="2483862" y="74061"/>
                  </a:cubicBezTo>
                  <a:lnTo>
                    <a:pt x="2483862" y="370297"/>
                  </a:lnTo>
                  <a:cubicBezTo>
                    <a:pt x="2483862" y="411200"/>
                    <a:pt x="2450704" y="444358"/>
                    <a:pt x="2409801" y="444358"/>
                  </a:cubicBezTo>
                  <a:lnTo>
                    <a:pt x="74061" y="444358"/>
                  </a:lnTo>
                  <a:cubicBezTo>
                    <a:pt x="33158" y="444358"/>
                    <a:pt x="0" y="411200"/>
                    <a:pt x="0" y="370297"/>
                  </a:cubicBezTo>
                  <a:lnTo>
                    <a:pt x="0" y="7406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25783" tIns="21692" rIns="225783" bIns="21692" numCol="1" spcCol="1270" anchor="ctr" anchorCtr="0">
              <a:noAutofit/>
            </a:bodyPr>
            <a:lstStyle/>
            <a:p>
              <a:pPr lvl="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l-PL" i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Zorientowanie osi</a:t>
              </a:r>
              <a:endParaRPr lang="pl-PL" i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6947" y="2748000"/>
            <a:ext cx="2143125" cy="25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331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7620000" cy="1143000"/>
          </a:xfrm>
        </p:spPr>
        <p:txBody>
          <a:bodyPr/>
          <a:lstStyle/>
          <a:p>
            <a:r>
              <a:rPr lang="pl-PL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Orientacja telefonu: akcelerometr</a:t>
            </a:r>
            <a:endParaRPr lang="pl-PL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196752"/>
            <a:ext cx="7620000" cy="5400600"/>
          </a:xfrm>
        </p:spPr>
        <p:txBody>
          <a:bodyPr>
            <a:normAutofit/>
          </a:bodyPr>
          <a:lstStyle/>
          <a:p>
            <a:r>
              <a:rPr lang="pl-PL" sz="2400" dirty="0"/>
              <a:t>Dostarcza informacji o </a:t>
            </a:r>
            <a:r>
              <a:rPr lang="pl-PL" sz="2400" dirty="0" smtClean="0"/>
              <a:t>przyśpieszeniach działających </a:t>
            </a:r>
            <a:r>
              <a:rPr lang="pl-PL" sz="2400" dirty="0"/>
              <a:t>na </a:t>
            </a:r>
            <a:r>
              <a:rPr lang="pl-PL" sz="2400" dirty="0" smtClean="0"/>
              <a:t>telefon.</a:t>
            </a:r>
          </a:p>
          <a:p>
            <a:r>
              <a:rPr lang="pl-PL" sz="2400" dirty="0"/>
              <a:t>Na podstawie informacji o tym, w jakim stopniu siła grawitacji działa na </a:t>
            </a:r>
            <a:r>
              <a:rPr lang="pl-PL" sz="2400" dirty="0" smtClean="0"/>
              <a:t>poszczególnych </a:t>
            </a:r>
            <a:r>
              <a:rPr lang="pl-PL" sz="2400" dirty="0"/>
              <a:t>osiach, </a:t>
            </a:r>
            <a:r>
              <a:rPr lang="pl-PL" sz="2400" dirty="0" smtClean="0"/>
              <a:t>można </a:t>
            </a:r>
            <a:r>
              <a:rPr lang="pl-PL" sz="2400" dirty="0"/>
              <a:t>wnioskowac o nachyleniu telefonu</a:t>
            </a:r>
            <a:r>
              <a:rPr lang="pl-PL" sz="2400" dirty="0" smtClean="0"/>
              <a:t>.</a:t>
            </a:r>
          </a:p>
          <a:p>
            <a:r>
              <a:rPr lang="pl-PL" sz="2400" dirty="0" smtClean="0"/>
              <a:t>Odczyty dokonywane podczas ruchu urządzenia obarczone są błędem.</a:t>
            </a:r>
          </a:p>
          <a:p>
            <a:endParaRPr lang="pl-PL" sz="2400" dirty="0" smtClean="0"/>
          </a:p>
          <a:p>
            <a:endParaRPr lang="pl-PL" dirty="0" smtClean="0"/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1"/>
          </p:nvPr>
        </p:nvSpPr>
        <p:spPr>
          <a:xfrm rot="5400000">
            <a:off x="6951124" y="1841964"/>
            <a:ext cx="3672408" cy="365760"/>
          </a:xfrm>
        </p:spPr>
        <p:txBody>
          <a:bodyPr/>
          <a:lstStyle/>
          <a:p>
            <a:pPr algn="l"/>
            <a:r>
              <a:rPr lang="pl-PL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Seminarium dyplomowe magisterskie </a:t>
            </a:r>
            <a:r>
              <a:rPr lang="pl-PL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pl-PL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13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26784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7620000" cy="1143000"/>
          </a:xfrm>
        </p:spPr>
        <p:txBody>
          <a:bodyPr/>
          <a:lstStyle/>
          <a:p>
            <a:r>
              <a:rPr lang="pl-PL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Orientacja telefonu: magnetometr</a:t>
            </a:r>
            <a:endParaRPr lang="pl-PL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7620000" cy="5400600"/>
          </a:xfrm>
        </p:spPr>
        <p:txBody>
          <a:bodyPr>
            <a:normAutofit/>
          </a:bodyPr>
          <a:lstStyle/>
          <a:p>
            <a:r>
              <a:rPr lang="pl-PL" sz="2400" dirty="0"/>
              <a:t>Odczytuje </a:t>
            </a:r>
            <a:r>
              <a:rPr lang="pl-PL" sz="2400" dirty="0" smtClean="0"/>
              <a:t>wartości </a:t>
            </a:r>
            <a:r>
              <a:rPr lang="pl-PL" sz="2400" dirty="0"/>
              <a:t>pola magnetycznego otaczającego urządzenie - n</a:t>
            </a:r>
            <a:r>
              <a:rPr lang="pl-PL" sz="2400" dirty="0" smtClean="0"/>
              <a:t>a ich podstawie można określic</a:t>
            </a:r>
            <a:r>
              <a:rPr lang="pl-PL" sz="2400" dirty="0"/>
              <a:t>, w </a:t>
            </a:r>
            <a:r>
              <a:rPr lang="pl-PL" sz="2400" dirty="0" smtClean="0"/>
              <a:t>którą stronę świata jest ono zwrócone.</a:t>
            </a:r>
          </a:p>
          <a:p>
            <a:r>
              <a:rPr lang="pl-PL" dirty="0" smtClean="0"/>
              <a:t>Z uwagi na wpływ pola generowanego </a:t>
            </a:r>
            <a:r>
              <a:rPr lang="pl-PL" dirty="0"/>
              <a:t>przez </a:t>
            </a:r>
            <a:r>
              <a:rPr lang="pl-PL" dirty="0" smtClean="0"/>
              <a:t>podzespoły </a:t>
            </a:r>
            <a:r>
              <a:rPr lang="pl-PL" dirty="0"/>
              <a:t>telefonu, </a:t>
            </a:r>
            <a:r>
              <a:rPr lang="pl-PL" dirty="0" smtClean="0"/>
              <a:t>odczyty nie mają </a:t>
            </a:r>
            <a:r>
              <a:rPr lang="pl-PL" dirty="0"/>
              <a:t>szansy </a:t>
            </a:r>
            <a:r>
              <a:rPr lang="pl-PL" dirty="0" smtClean="0"/>
              <a:t>być w pełni dokładne.</a:t>
            </a:r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1"/>
          </p:nvPr>
        </p:nvSpPr>
        <p:spPr>
          <a:xfrm rot="5400000">
            <a:off x="6951124" y="1841964"/>
            <a:ext cx="3672408" cy="365760"/>
          </a:xfrm>
        </p:spPr>
        <p:txBody>
          <a:bodyPr/>
          <a:lstStyle/>
          <a:p>
            <a:pPr algn="l"/>
            <a:r>
              <a:rPr lang="pl-PL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Seminarium dyplomowe magisterskie </a:t>
            </a:r>
            <a:r>
              <a:rPr lang="pl-PL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pl-PL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14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12122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7620000" cy="1143000"/>
          </a:xfrm>
        </p:spPr>
        <p:txBody>
          <a:bodyPr/>
          <a:lstStyle/>
          <a:p>
            <a:r>
              <a:rPr lang="pl-PL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Rozpoznawanie obrazu</a:t>
            </a:r>
            <a:endParaRPr lang="pl-PL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7620000" cy="5400600"/>
          </a:xfrm>
        </p:spPr>
        <p:txBody>
          <a:bodyPr>
            <a:normAutofit/>
          </a:bodyPr>
          <a:lstStyle/>
          <a:p>
            <a:r>
              <a:rPr lang="pl-PL" sz="2400" dirty="0" smtClean="0"/>
              <a:t>W celu rozpoznania wybranego tła, należy użyć kamery, w którą wyposarzony jest telefon.</a:t>
            </a:r>
          </a:p>
          <a:p>
            <a:r>
              <a:rPr lang="pl-PL" sz="2400" dirty="0" smtClean="0"/>
              <a:t>Tło może być „naturalne” (np.  </a:t>
            </a:r>
            <a:r>
              <a:rPr lang="pl-PL" sz="2400" dirty="0"/>
              <a:t>s</a:t>
            </a:r>
            <a:r>
              <a:rPr lang="pl-PL" sz="2400" dirty="0" smtClean="0"/>
              <a:t>tudzienka kanalizacyjna) lub sztuczne (znacznik).</a:t>
            </a:r>
          </a:p>
          <a:p>
            <a:r>
              <a:rPr lang="pl-PL" sz="2400" i="1" dirty="0" smtClean="0"/>
              <a:t>Przetwarzanie obrazu zostało omówione na poprzednim semunarium.</a:t>
            </a:r>
          </a:p>
          <a:p>
            <a:endParaRPr lang="pl-PL" dirty="0"/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1"/>
          </p:nvPr>
        </p:nvSpPr>
        <p:spPr>
          <a:xfrm rot="5400000">
            <a:off x="6951124" y="1841964"/>
            <a:ext cx="3672408" cy="365760"/>
          </a:xfrm>
        </p:spPr>
        <p:txBody>
          <a:bodyPr/>
          <a:lstStyle/>
          <a:p>
            <a:pPr algn="l"/>
            <a:r>
              <a:rPr lang="pl-PL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Seminarium dyplomowe magisterskie </a:t>
            </a:r>
            <a:r>
              <a:rPr lang="pl-PL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pl-PL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15</a:t>
            </a:fld>
            <a:endParaRPr lang="pl-PL"/>
          </a:p>
        </p:txBody>
      </p:sp>
      <p:grpSp>
        <p:nvGrpSpPr>
          <p:cNvPr id="7" name="Group 6"/>
          <p:cNvGrpSpPr/>
          <p:nvPr/>
        </p:nvGrpSpPr>
        <p:grpSpPr>
          <a:xfrm>
            <a:off x="3563888" y="3234146"/>
            <a:ext cx="3312368" cy="3507222"/>
            <a:chOff x="-900608" y="536964"/>
            <a:chExt cx="3312368" cy="3507222"/>
          </a:xfrm>
        </p:grpSpPr>
        <p:sp>
          <p:nvSpPr>
            <p:cNvPr id="8" name="Freeform 7"/>
            <p:cNvSpPr/>
            <p:nvPr/>
          </p:nvSpPr>
          <p:spPr>
            <a:xfrm>
              <a:off x="-900608" y="713975"/>
              <a:ext cx="3312368" cy="3330211"/>
            </a:xfrm>
            <a:custGeom>
              <a:avLst/>
              <a:gdLst>
                <a:gd name="connsiteX0" fmla="*/ 0 w 7713692"/>
                <a:gd name="connsiteY0" fmla="*/ 0 h 1944224"/>
                <a:gd name="connsiteX1" fmla="*/ 7713692 w 7713692"/>
                <a:gd name="connsiteY1" fmla="*/ 0 h 1944224"/>
                <a:gd name="connsiteX2" fmla="*/ 7713692 w 7713692"/>
                <a:gd name="connsiteY2" fmla="*/ 1944224 h 1944224"/>
                <a:gd name="connsiteX3" fmla="*/ 0 w 7713692"/>
                <a:gd name="connsiteY3" fmla="*/ 1944224 h 1944224"/>
                <a:gd name="connsiteX4" fmla="*/ 0 w 7713692"/>
                <a:gd name="connsiteY4" fmla="*/ 0 h 1944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13692" h="1944224">
                  <a:moveTo>
                    <a:pt x="0" y="0"/>
                  </a:moveTo>
                  <a:lnTo>
                    <a:pt x="7713692" y="0"/>
                  </a:lnTo>
                  <a:lnTo>
                    <a:pt x="7713692" y="1944224"/>
                  </a:lnTo>
                  <a:lnTo>
                    <a:pt x="0" y="194422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0000" tIns="324000" rIns="180000" bIns="180000" numCol="1" spcCol="1270" anchor="t" anchorCtr="0">
              <a:noAutofit/>
            </a:bodyPr>
            <a:lstStyle/>
            <a:p>
              <a:pPr>
                <a:lnSpc>
                  <a:spcPts val="2400"/>
                </a:lnSpc>
              </a:pPr>
              <a:endParaRPr lang="en-US" sz="22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Freeform 8"/>
            <p:cNvSpPr/>
            <p:nvPr/>
          </p:nvSpPr>
          <p:spPr>
            <a:xfrm>
              <a:off x="-684584" y="536964"/>
              <a:ext cx="2481616" cy="372350"/>
            </a:xfrm>
            <a:custGeom>
              <a:avLst/>
              <a:gdLst>
                <a:gd name="connsiteX0" fmla="*/ 0 w 2483862"/>
                <a:gd name="connsiteY0" fmla="*/ 74061 h 444358"/>
                <a:gd name="connsiteX1" fmla="*/ 74061 w 2483862"/>
                <a:gd name="connsiteY1" fmla="*/ 0 h 444358"/>
                <a:gd name="connsiteX2" fmla="*/ 2409801 w 2483862"/>
                <a:gd name="connsiteY2" fmla="*/ 0 h 444358"/>
                <a:gd name="connsiteX3" fmla="*/ 2483862 w 2483862"/>
                <a:gd name="connsiteY3" fmla="*/ 74061 h 444358"/>
                <a:gd name="connsiteX4" fmla="*/ 2483862 w 2483862"/>
                <a:gd name="connsiteY4" fmla="*/ 370297 h 444358"/>
                <a:gd name="connsiteX5" fmla="*/ 2409801 w 2483862"/>
                <a:gd name="connsiteY5" fmla="*/ 444358 h 444358"/>
                <a:gd name="connsiteX6" fmla="*/ 74061 w 2483862"/>
                <a:gd name="connsiteY6" fmla="*/ 444358 h 444358"/>
                <a:gd name="connsiteX7" fmla="*/ 0 w 2483862"/>
                <a:gd name="connsiteY7" fmla="*/ 370297 h 444358"/>
                <a:gd name="connsiteX8" fmla="*/ 0 w 2483862"/>
                <a:gd name="connsiteY8" fmla="*/ 74061 h 444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83862" h="444358">
                  <a:moveTo>
                    <a:pt x="0" y="74061"/>
                  </a:moveTo>
                  <a:cubicBezTo>
                    <a:pt x="0" y="33158"/>
                    <a:pt x="33158" y="0"/>
                    <a:pt x="74061" y="0"/>
                  </a:cubicBezTo>
                  <a:lnTo>
                    <a:pt x="2409801" y="0"/>
                  </a:lnTo>
                  <a:cubicBezTo>
                    <a:pt x="2450704" y="0"/>
                    <a:pt x="2483862" y="33158"/>
                    <a:pt x="2483862" y="74061"/>
                  </a:cubicBezTo>
                  <a:lnTo>
                    <a:pt x="2483862" y="370297"/>
                  </a:lnTo>
                  <a:cubicBezTo>
                    <a:pt x="2483862" y="411200"/>
                    <a:pt x="2450704" y="444358"/>
                    <a:pt x="2409801" y="444358"/>
                  </a:cubicBezTo>
                  <a:lnTo>
                    <a:pt x="74061" y="444358"/>
                  </a:lnTo>
                  <a:cubicBezTo>
                    <a:pt x="33158" y="444358"/>
                    <a:pt x="0" y="411200"/>
                    <a:pt x="0" y="370297"/>
                  </a:cubicBezTo>
                  <a:lnTo>
                    <a:pt x="0" y="7406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25783" tIns="21692" rIns="225783" bIns="21692" numCol="1" spcCol="1270" anchor="ctr" anchorCtr="0">
              <a:noAutofit/>
            </a:bodyPr>
            <a:lstStyle/>
            <a:p>
              <a:pPr lvl="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l-PL" i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Przykłady znaczników</a:t>
              </a:r>
              <a:endParaRPr lang="pl-PL" i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96" y="3594186"/>
            <a:ext cx="3216575" cy="3147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002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7620000" cy="1143000"/>
          </a:xfrm>
        </p:spPr>
        <p:txBody>
          <a:bodyPr/>
          <a:lstStyle/>
          <a:p>
            <a:r>
              <a:rPr lang="pl-PL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Wyświetlenie obrazu zastępczego</a:t>
            </a:r>
            <a:endParaRPr lang="pl-PL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7620000" cy="5400600"/>
          </a:xfrm>
        </p:spPr>
        <p:txBody>
          <a:bodyPr>
            <a:normAutofit/>
          </a:bodyPr>
          <a:lstStyle/>
          <a:p>
            <a:r>
              <a:rPr lang="pl-PL" dirty="0"/>
              <a:t>Do </a:t>
            </a:r>
            <a:r>
              <a:rPr lang="pl-PL" dirty="0" smtClean="0"/>
              <a:t>renderowania </a:t>
            </a:r>
            <a:r>
              <a:rPr lang="pl-PL" dirty="0"/>
              <a:t>grafiki trójwymiarowej </a:t>
            </a:r>
            <a:r>
              <a:rPr lang="pl-PL" dirty="0" smtClean="0"/>
              <a:t>Android </a:t>
            </a:r>
            <a:r>
              <a:rPr lang="pl-PL" dirty="0"/>
              <a:t>wykorzystuje biblioteki OpenGL ES (OpenGL for Embedded Systems</a:t>
            </a:r>
            <a:r>
              <a:rPr lang="pl-PL" dirty="0" smtClean="0"/>
              <a:t>).</a:t>
            </a:r>
          </a:p>
          <a:p>
            <a:r>
              <a:rPr lang="pl-PL" dirty="0" smtClean="0"/>
              <a:t>Wspierane są dwa standardy:</a:t>
            </a:r>
          </a:p>
          <a:p>
            <a:pPr marL="868680" lvl="1" indent="-457200">
              <a:buFont typeface="+mj-lt"/>
              <a:buAutoNum type="arabicPeriod"/>
            </a:pPr>
            <a:r>
              <a:rPr lang="pl-PL" dirty="0" smtClean="0"/>
              <a:t>OpenGL ES 1.X,</a:t>
            </a:r>
          </a:p>
          <a:p>
            <a:pPr marL="868680" lvl="1" indent="-457200">
              <a:buFont typeface="+mj-lt"/>
              <a:buAutoNum type="arabicPeriod"/>
            </a:pPr>
            <a:r>
              <a:rPr lang="pl-PL" dirty="0" smtClean="0"/>
              <a:t>OpenGL ES 2.X.</a:t>
            </a:r>
            <a:endParaRPr lang="pl-PL" dirty="0"/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1"/>
          </p:nvPr>
        </p:nvSpPr>
        <p:spPr>
          <a:xfrm rot="5400000">
            <a:off x="6951124" y="1841964"/>
            <a:ext cx="3672408" cy="365760"/>
          </a:xfrm>
        </p:spPr>
        <p:txBody>
          <a:bodyPr/>
          <a:lstStyle/>
          <a:p>
            <a:pPr algn="l"/>
            <a:r>
              <a:rPr lang="pl-PL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Seminarium dyplomowe magisterskie </a:t>
            </a:r>
            <a:r>
              <a:rPr lang="pl-PL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pl-PL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16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85242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7620000" cy="1143000"/>
          </a:xfrm>
        </p:spPr>
        <p:txBody>
          <a:bodyPr/>
          <a:lstStyle/>
          <a:p>
            <a:r>
              <a:rPr lang="pl-PL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OpenGL ES 1.X</a:t>
            </a:r>
            <a:endParaRPr lang="pl-PL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196752"/>
            <a:ext cx="7620000" cy="5400600"/>
          </a:xfrm>
        </p:spPr>
        <p:txBody>
          <a:bodyPr>
            <a:normAutofit/>
          </a:bodyPr>
          <a:lstStyle/>
          <a:p>
            <a:r>
              <a:rPr lang="pl-PL" dirty="0" smtClean="0"/>
              <a:t>Wykorzystuje </a:t>
            </a:r>
            <a:r>
              <a:rPr lang="pl-PL" dirty="0"/>
              <a:t>potok ustalony (ang. fixed pipeline</a:t>
            </a:r>
            <a:r>
              <a:rPr lang="pl-PL" dirty="0" smtClean="0"/>
              <a:t>).</a:t>
            </a:r>
          </a:p>
          <a:p>
            <a:r>
              <a:rPr lang="pl-PL" dirty="0"/>
              <a:t>Oznacza to, </a:t>
            </a:r>
            <a:r>
              <a:rPr lang="pl-PL" dirty="0" smtClean="0"/>
              <a:t>że </a:t>
            </a:r>
            <a:r>
              <a:rPr lang="pl-PL" dirty="0"/>
              <a:t>transformacje oraz obliczenia koloru wierzchołków wykonywane w celu imitacji cieniowania i </a:t>
            </a:r>
            <a:r>
              <a:rPr lang="pl-PL" dirty="0" smtClean="0"/>
              <a:t>oświetlenia </a:t>
            </a:r>
            <a:r>
              <a:rPr lang="pl-PL" dirty="0"/>
              <a:t>wykonywane </a:t>
            </a:r>
            <a:r>
              <a:rPr lang="pl-PL" dirty="0" smtClean="0"/>
              <a:t>są </a:t>
            </a:r>
            <a:r>
              <a:rPr lang="pl-PL" dirty="0"/>
              <a:t>przez </a:t>
            </a:r>
            <a:r>
              <a:rPr lang="pl-PL" dirty="0" smtClean="0"/>
              <a:t>kartę graficzną </a:t>
            </a:r>
            <a:r>
              <a:rPr lang="pl-PL" dirty="0"/>
              <a:t>w sposób narzucony z </a:t>
            </a:r>
            <a:r>
              <a:rPr lang="pl-PL" dirty="0" smtClean="0"/>
              <a:t>góry.</a:t>
            </a:r>
          </a:p>
          <a:p>
            <a:r>
              <a:rPr lang="pl-PL" dirty="0"/>
              <a:t>Utrudnia to lub </a:t>
            </a:r>
            <a:r>
              <a:rPr lang="pl-PL" dirty="0" smtClean="0"/>
              <a:t>uniemożliwia </a:t>
            </a:r>
            <a:r>
              <a:rPr lang="pl-PL" dirty="0"/>
              <a:t>uzyskanie </a:t>
            </a:r>
            <a:r>
              <a:rPr lang="pl-PL" dirty="0" smtClean="0"/>
              <a:t>wielu zaawansowanych </a:t>
            </a:r>
            <a:r>
              <a:rPr lang="pl-PL" dirty="0"/>
              <a:t>efektów </a:t>
            </a:r>
            <a:r>
              <a:rPr lang="pl-PL" dirty="0" smtClean="0"/>
              <a:t>graficznych.</a:t>
            </a:r>
            <a:endParaRPr lang="pl-PL" dirty="0"/>
          </a:p>
          <a:p>
            <a:endParaRPr lang="pl-PL" dirty="0" smtClean="0"/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1"/>
          </p:nvPr>
        </p:nvSpPr>
        <p:spPr>
          <a:xfrm rot="5400000">
            <a:off x="6951124" y="1841964"/>
            <a:ext cx="3672408" cy="365760"/>
          </a:xfrm>
        </p:spPr>
        <p:txBody>
          <a:bodyPr/>
          <a:lstStyle/>
          <a:p>
            <a:pPr algn="l"/>
            <a:r>
              <a:rPr lang="pl-PL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Seminarium dyplomowe magisterskie </a:t>
            </a:r>
            <a:r>
              <a:rPr lang="pl-PL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pl-PL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17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67135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7620000" cy="1143000"/>
          </a:xfrm>
        </p:spPr>
        <p:txBody>
          <a:bodyPr/>
          <a:lstStyle/>
          <a:p>
            <a:r>
              <a:rPr lang="pl-PL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OpenGL ES 2.X</a:t>
            </a:r>
            <a:endParaRPr lang="pl-PL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7620000" cy="5400600"/>
          </a:xfrm>
        </p:spPr>
        <p:txBody>
          <a:bodyPr>
            <a:normAutofit/>
          </a:bodyPr>
          <a:lstStyle/>
          <a:p>
            <a:r>
              <a:rPr lang="pl-PL" dirty="0" smtClean="0"/>
              <a:t>Wykorzystuje </a:t>
            </a:r>
            <a:r>
              <a:rPr lang="pl-PL" dirty="0"/>
              <a:t>potok programowalny (ang. programmable pipeline</a:t>
            </a:r>
            <a:r>
              <a:rPr lang="pl-PL" dirty="0" smtClean="0"/>
              <a:t>).</a:t>
            </a:r>
          </a:p>
          <a:p>
            <a:r>
              <a:rPr lang="pl-PL" dirty="0" smtClean="0"/>
              <a:t>Pozwala na pisanie </a:t>
            </a:r>
            <a:r>
              <a:rPr lang="pl-PL" dirty="0"/>
              <a:t>krótkich </a:t>
            </a:r>
            <a:r>
              <a:rPr lang="pl-PL" dirty="0" smtClean="0"/>
              <a:t>programów („shaderów”) </a:t>
            </a:r>
            <a:r>
              <a:rPr lang="pl-PL" dirty="0"/>
              <a:t>w języku GLSL (OpenGL Shading Language), które </a:t>
            </a:r>
            <a:r>
              <a:rPr lang="pl-PL" dirty="0" smtClean="0"/>
              <a:t>definiują </a:t>
            </a:r>
            <a:r>
              <a:rPr lang="pl-PL" dirty="0"/>
              <a:t>sposób wykonywania </a:t>
            </a:r>
            <a:r>
              <a:rPr lang="pl-PL" dirty="0" smtClean="0"/>
              <a:t>obliczeń </a:t>
            </a:r>
            <a:r>
              <a:rPr lang="pl-PL" dirty="0"/>
              <a:t>na wierzchołkach</a:t>
            </a:r>
            <a:r>
              <a:rPr lang="pl-PL" dirty="0" smtClean="0"/>
              <a:t>.</a:t>
            </a:r>
          </a:p>
          <a:p>
            <a:r>
              <a:rPr lang="pl-PL" dirty="0" smtClean="0"/>
              <a:t>Umożliwia </a:t>
            </a:r>
            <a:r>
              <a:rPr lang="pl-PL" dirty="0"/>
              <a:t>to uzyskiwanie zaawansowanych efektów </a:t>
            </a:r>
            <a:r>
              <a:rPr lang="pl-PL" dirty="0" smtClean="0"/>
              <a:t>graficznych.</a:t>
            </a:r>
          </a:p>
          <a:p>
            <a:r>
              <a:rPr lang="pl-PL" dirty="0" smtClean="0"/>
              <a:t>Wada: kod źródłowy shaderów podawany w postaci zmiennych napisowych (</a:t>
            </a:r>
            <a:r>
              <a:rPr lang="pl-P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</a:t>
            </a:r>
            <a:r>
              <a:rPr lang="pl-PL" dirty="0" smtClean="0"/>
              <a:t>) – jego poprawność nie jest sprawdzana przez kompilator.</a:t>
            </a:r>
            <a:endParaRPr lang="pl-PL" dirty="0"/>
          </a:p>
          <a:p>
            <a:endParaRPr lang="pl-PL" dirty="0" smtClean="0"/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1"/>
          </p:nvPr>
        </p:nvSpPr>
        <p:spPr>
          <a:xfrm rot="5400000">
            <a:off x="6951124" y="1841964"/>
            <a:ext cx="3672408" cy="365760"/>
          </a:xfrm>
        </p:spPr>
        <p:txBody>
          <a:bodyPr/>
          <a:lstStyle/>
          <a:p>
            <a:pPr algn="l"/>
            <a:r>
              <a:rPr lang="pl-PL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Seminarium dyplomowe magisterskie </a:t>
            </a:r>
            <a:r>
              <a:rPr lang="pl-PL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pl-PL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18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77386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7620000" cy="1143000"/>
          </a:xfrm>
        </p:spPr>
        <p:txBody>
          <a:bodyPr/>
          <a:lstStyle/>
          <a:p>
            <a:r>
              <a:rPr lang="pl-PL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Definicja modelu</a:t>
            </a:r>
            <a:endParaRPr lang="pl-PL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7620000" cy="5400600"/>
          </a:xfrm>
        </p:spPr>
        <p:txBody>
          <a:bodyPr>
            <a:normAutofit/>
          </a:bodyPr>
          <a:lstStyle/>
          <a:p>
            <a:r>
              <a:rPr lang="pl-PL" dirty="0"/>
              <a:t>Model trójwymiarowy składa się z trójkątnych </a:t>
            </a:r>
            <a:r>
              <a:rPr lang="pl-PL" dirty="0" smtClean="0"/>
              <a:t>ścian.</a:t>
            </a:r>
          </a:p>
          <a:p>
            <a:r>
              <a:rPr lang="pl-PL" dirty="0" smtClean="0"/>
              <a:t>Na definicję modelu składają się:</a:t>
            </a:r>
          </a:p>
          <a:p>
            <a:pPr lvl="1"/>
            <a:r>
              <a:rPr lang="pl-PL" dirty="0"/>
              <a:t>tablica </a:t>
            </a:r>
            <a:r>
              <a:rPr lang="pl-PL" dirty="0" smtClean="0"/>
              <a:t>współrzędnych </a:t>
            </a:r>
            <a:r>
              <a:rPr lang="pl-PL" dirty="0"/>
              <a:t>wierzchołków </a:t>
            </a:r>
            <a:r>
              <a:rPr lang="pl-PL" dirty="0" smtClean="0"/>
              <a:t>obiektu,</a:t>
            </a:r>
          </a:p>
          <a:p>
            <a:pPr lvl="1"/>
            <a:r>
              <a:rPr lang="pl-PL" dirty="0"/>
              <a:t>tablica kolorów wierzchołków </a:t>
            </a:r>
            <a:r>
              <a:rPr lang="pl-PL" dirty="0" smtClean="0"/>
              <a:t>obiektu </a:t>
            </a:r>
            <a:r>
              <a:rPr lang="pl-PL" dirty="0"/>
              <a:t>(r, g, b</a:t>
            </a:r>
            <a:r>
              <a:rPr lang="pl-PL" dirty="0" smtClean="0"/>
              <a:t>, a).</a:t>
            </a:r>
            <a:endParaRPr lang="pl-PL" dirty="0"/>
          </a:p>
          <a:p>
            <a:endParaRPr lang="pl-PL" dirty="0" smtClean="0"/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1"/>
          </p:nvPr>
        </p:nvSpPr>
        <p:spPr>
          <a:xfrm rot="5400000">
            <a:off x="6951124" y="1841964"/>
            <a:ext cx="3672408" cy="365760"/>
          </a:xfrm>
        </p:spPr>
        <p:txBody>
          <a:bodyPr/>
          <a:lstStyle/>
          <a:p>
            <a:pPr algn="l"/>
            <a:r>
              <a:rPr lang="pl-PL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Seminarium dyplomowe magisterskie </a:t>
            </a:r>
            <a:r>
              <a:rPr lang="pl-PL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pl-PL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19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18684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Agenda</a:t>
            </a:r>
            <a:endParaRPr lang="pl-P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800" dirty="0" smtClean="0"/>
              <a:t>Opis aplikacji</a:t>
            </a:r>
          </a:p>
          <a:p>
            <a:r>
              <a:rPr lang="pl-PL" sz="2800" dirty="0" smtClean="0"/>
              <a:t>Odczytywanie pozycji telefonu</a:t>
            </a:r>
          </a:p>
          <a:p>
            <a:r>
              <a:rPr lang="pl-PL" sz="2800" dirty="0" smtClean="0"/>
              <a:t>Odczytywanie orientacji telefonu</a:t>
            </a:r>
          </a:p>
          <a:p>
            <a:r>
              <a:rPr lang="pl-PL" sz="2800" dirty="0" smtClean="0"/>
              <a:t>Rozpoznawanie obrazu</a:t>
            </a:r>
          </a:p>
          <a:p>
            <a:r>
              <a:rPr lang="pl-PL" sz="2800" dirty="0" smtClean="0"/>
              <a:t>Wyświetlanie obrazu</a:t>
            </a:r>
          </a:p>
          <a:p>
            <a:r>
              <a:rPr lang="pl-PL" sz="2800" dirty="0" smtClean="0"/>
              <a:t>Podsumowanie</a:t>
            </a:r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1"/>
          </p:nvPr>
        </p:nvSpPr>
        <p:spPr>
          <a:xfrm rot="5400000">
            <a:off x="6951124" y="1841964"/>
            <a:ext cx="3672408" cy="365760"/>
          </a:xfrm>
        </p:spPr>
        <p:txBody>
          <a:bodyPr/>
          <a:lstStyle/>
          <a:p>
            <a:pPr algn="l"/>
            <a:r>
              <a:rPr lang="pl-PL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Seminarium dyplomowe magisterskie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41198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7620000" cy="1143000"/>
          </a:xfrm>
        </p:spPr>
        <p:txBody>
          <a:bodyPr/>
          <a:lstStyle/>
          <a:p>
            <a:r>
              <a:rPr lang="pl-PL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Obrót modelu</a:t>
            </a:r>
            <a:endParaRPr lang="pl-PL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7620000" cy="5400600"/>
          </a:xfrm>
        </p:spPr>
        <p:txBody>
          <a:bodyPr>
            <a:normAutofit/>
          </a:bodyPr>
          <a:lstStyle/>
          <a:p>
            <a:r>
              <a:rPr lang="pl-PL" dirty="0" smtClean="0"/>
              <a:t>Przed wyświetleniem modelu, należy obrócić go odpowiednio do orientacji telefonu i położenia tła.</a:t>
            </a:r>
          </a:p>
          <a:p>
            <a:r>
              <a:rPr lang="pl-PL" dirty="0" smtClean="0"/>
              <a:t>Znając orientację telefonu, można użyć API systemu (</a:t>
            </a:r>
            <a:r>
              <a:rPr lang="pl-P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SensorManager.getRotationMatrix()</a:t>
            </a:r>
            <a:r>
              <a:rPr lang="pl-PL" dirty="0" smtClean="0"/>
              <a:t>) do konwersji współrzędnych z układu współrzędnych telefonu do układu współrzędnych otoczenia i uzyskania odpowiedniej macierzy obrotów modelu.</a:t>
            </a:r>
          </a:p>
          <a:p>
            <a:r>
              <a:rPr lang="pl-PL" dirty="0" smtClean="0"/>
              <a:t>Uzyskaną macierz należy przekazać bibliotece OpenGL przed każdorazowym odświeżeniem ekranu.</a:t>
            </a:r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1"/>
          </p:nvPr>
        </p:nvSpPr>
        <p:spPr>
          <a:xfrm rot="5400000">
            <a:off x="6951124" y="1841964"/>
            <a:ext cx="3672408" cy="365760"/>
          </a:xfrm>
        </p:spPr>
        <p:txBody>
          <a:bodyPr/>
          <a:lstStyle/>
          <a:p>
            <a:pPr algn="l"/>
            <a:r>
              <a:rPr lang="pl-PL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Seminarium dyplomowe magisterskie </a:t>
            </a:r>
            <a:r>
              <a:rPr lang="pl-PL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pl-PL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20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41945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7620000" cy="1143000"/>
          </a:xfrm>
        </p:spPr>
        <p:txBody>
          <a:bodyPr/>
          <a:lstStyle/>
          <a:p>
            <a:r>
              <a:rPr lang="pl-PL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Uwzględnienie trybu wyświetlania</a:t>
            </a:r>
            <a:endParaRPr lang="pl-PL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7620000" cy="5400600"/>
          </a:xfrm>
        </p:spPr>
        <p:txBody>
          <a:bodyPr>
            <a:normAutofit/>
          </a:bodyPr>
          <a:lstStyle/>
          <a:p>
            <a:r>
              <a:rPr lang="pl-PL" dirty="0" smtClean="0"/>
              <a:t>Wyświetlając model, należy także uwzględnić aktualnie stosowany przez telefon tryb wyświetlania obrazu.</a:t>
            </a:r>
          </a:p>
          <a:p>
            <a:r>
              <a:rPr lang="pl-PL" dirty="0" smtClean="0"/>
              <a:t>Podstawowe tryby wyświetlania:</a:t>
            </a:r>
          </a:p>
          <a:p>
            <a:pPr lvl="1"/>
            <a:r>
              <a:rPr lang="pl-PL" dirty="0" smtClean="0"/>
              <a:t>Portait mode (</a:t>
            </a:r>
            <a:r>
              <a:rPr lang="pl-PL" dirty="0"/>
              <a:t>domyślny) - </a:t>
            </a:r>
            <a:r>
              <a:rPr lang="pl-PL" dirty="0" smtClean="0"/>
              <a:t>używany</a:t>
            </a:r>
            <a:r>
              <a:rPr lang="pl-PL" dirty="0"/>
              <a:t>, gdy telefon znajduje </a:t>
            </a:r>
            <a:r>
              <a:rPr lang="pl-PL" dirty="0" smtClean="0"/>
              <a:t>się w pozycji </a:t>
            </a:r>
            <a:r>
              <a:rPr lang="pl-PL" dirty="0"/>
              <a:t>pionowej</a:t>
            </a:r>
            <a:endParaRPr lang="pl-PL" dirty="0" smtClean="0"/>
          </a:p>
          <a:p>
            <a:pPr lvl="1"/>
            <a:r>
              <a:rPr lang="pl-PL" dirty="0"/>
              <a:t>Landscape mode </a:t>
            </a:r>
            <a:r>
              <a:rPr lang="pl-PL" dirty="0" smtClean="0"/>
              <a:t>- używany </a:t>
            </a:r>
            <a:r>
              <a:rPr lang="pl-PL" dirty="0"/>
              <a:t>w pozycji </a:t>
            </a:r>
            <a:r>
              <a:rPr lang="pl-PL" dirty="0" smtClean="0"/>
              <a:t>poziomej.</a:t>
            </a:r>
          </a:p>
          <a:p>
            <a:r>
              <a:rPr lang="pl-PL" dirty="0" smtClean="0"/>
              <a:t>Aktualny tryb wyświetlania można uzyskać wywołując metodę </a:t>
            </a:r>
            <a:r>
              <a:rPr lang="pl-P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getRotation()</a:t>
            </a:r>
            <a:r>
              <a:rPr lang="pl-PL" dirty="0" smtClean="0"/>
              <a:t> klasy </a:t>
            </a:r>
            <a:r>
              <a:rPr lang="pl-P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Display</a:t>
            </a:r>
            <a:r>
              <a:rPr lang="pl-PL" dirty="0" smtClean="0"/>
              <a:t>.</a:t>
            </a:r>
          </a:p>
          <a:p>
            <a:r>
              <a:rPr lang="pl-PL" dirty="0" smtClean="0"/>
              <a:t>Dla trybu innego niż Portrait, macierz obrotów modelu należy skorygować, zamieniając miejscami dwie osie.</a:t>
            </a:r>
          </a:p>
          <a:p>
            <a:r>
              <a:rPr lang="pl-PL" dirty="0" smtClean="0"/>
              <a:t>W celu k</a:t>
            </a:r>
            <a:r>
              <a:rPr lang="pl-PL" dirty="0"/>
              <a:t>orekcji macierzy, należy użyć metody </a:t>
            </a:r>
            <a:r>
              <a:rPr lang="pl-P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remapCoordinateSystem()</a:t>
            </a:r>
            <a:r>
              <a:rPr lang="pl-PL" dirty="0" smtClean="0"/>
              <a:t> klasy </a:t>
            </a:r>
            <a:r>
              <a:rPr lang="pl-P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SensorManager</a:t>
            </a:r>
            <a:r>
              <a:rPr lang="pl-PL" dirty="0" smtClean="0"/>
              <a:t>.</a:t>
            </a:r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1"/>
          </p:nvPr>
        </p:nvSpPr>
        <p:spPr>
          <a:xfrm rot="5400000">
            <a:off x="6951124" y="1841964"/>
            <a:ext cx="3672408" cy="365760"/>
          </a:xfrm>
        </p:spPr>
        <p:txBody>
          <a:bodyPr/>
          <a:lstStyle/>
          <a:p>
            <a:pPr algn="l"/>
            <a:r>
              <a:rPr lang="pl-PL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Seminarium dyplomowe magisterskie </a:t>
            </a:r>
            <a:r>
              <a:rPr lang="pl-PL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pl-PL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21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2257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7620000" cy="1143000"/>
          </a:xfrm>
        </p:spPr>
        <p:txBody>
          <a:bodyPr/>
          <a:lstStyle/>
          <a:p>
            <a:r>
              <a:rPr lang="pl-PL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Przykłady obrotów</a:t>
            </a:r>
            <a:endParaRPr lang="pl-PL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1"/>
          </p:nvPr>
        </p:nvSpPr>
        <p:spPr>
          <a:xfrm rot="5400000">
            <a:off x="6951124" y="1841964"/>
            <a:ext cx="3672408" cy="365760"/>
          </a:xfrm>
        </p:spPr>
        <p:txBody>
          <a:bodyPr/>
          <a:lstStyle/>
          <a:p>
            <a:pPr algn="l"/>
            <a:r>
              <a:rPr lang="pl-PL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Seminarium dyplomowe magisterskie </a:t>
            </a:r>
            <a:r>
              <a:rPr lang="pl-PL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pl-PL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22</a:t>
            </a:fld>
            <a:endParaRPr lang="pl-PL"/>
          </a:p>
        </p:txBody>
      </p:sp>
      <p:grpSp>
        <p:nvGrpSpPr>
          <p:cNvPr id="7" name="Group 6"/>
          <p:cNvGrpSpPr/>
          <p:nvPr/>
        </p:nvGrpSpPr>
        <p:grpSpPr>
          <a:xfrm>
            <a:off x="467544" y="1226602"/>
            <a:ext cx="7632848" cy="5226734"/>
            <a:chOff x="-3996952" y="-1686604"/>
            <a:chExt cx="7632848" cy="5226734"/>
          </a:xfrm>
        </p:grpSpPr>
        <p:sp>
          <p:nvSpPr>
            <p:cNvPr id="8" name="Freeform 7"/>
            <p:cNvSpPr/>
            <p:nvPr/>
          </p:nvSpPr>
          <p:spPr>
            <a:xfrm>
              <a:off x="-3996952" y="-1500429"/>
              <a:ext cx="7632848" cy="5040559"/>
            </a:xfrm>
            <a:custGeom>
              <a:avLst/>
              <a:gdLst>
                <a:gd name="connsiteX0" fmla="*/ 0 w 7713692"/>
                <a:gd name="connsiteY0" fmla="*/ 0 h 1944224"/>
                <a:gd name="connsiteX1" fmla="*/ 7713692 w 7713692"/>
                <a:gd name="connsiteY1" fmla="*/ 0 h 1944224"/>
                <a:gd name="connsiteX2" fmla="*/ 7713692 w 7713692"/>
                <a:gd name="connsiteY2" fmla="*/ 1944224 h 1944224"/>
                <a:gd name="connsiteX3" fmla="*/ 0 w 7713692"/>
                <a:gd name="connsiteY3" fmla="*/ 1944224 h 1944224"/>
                <a:gd name="connsiteX4" fmla="*/ 0 w 7713692"/>
                <a:gd name="connsiteY4" fmla="*/ 0 h 1944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13692" h="1944224">
                  <a:moveTo>
                    <a:pt x="0" y="0"/>
                  </a:moveTo>
                  <a:lnTo>
                    <a:pt x="7713692" y="0"/>
                  </a:lnTo>
                  <a:lnTo>
                    <a:pt x="7713692" y="1944224"/>
                  </a:lnTo>
                  <a:lnTo>
                    <a:pt x="0" y="194422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0000" tIns="324000" rIns="180000" bIns="180000" numCol="1" spcCol="1270" anchor="t" anchorCtr="0">
              <a:noAutofit/>
            </a:bodyPr>
            <a:lstStyle/>
            <a:p>
              <a:pPr>
                <a:lnSpc>
                  <a:spcPts val="2400"/>
                </a:lnSpc>
              </a:pPr>
              <a:endParaRPr lang="en-US" sz="22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Freeform 8"/>
            <p:cNvSpPr/>
            <p:nvPr/>
          </p:nvSpPr>
          <p:spPr>
            <a:xfrm>
              <a:off x="-3708920" y="-1686604"/>
              <a:ext cx="3960440" cy="372350"/>
            </a:xfrm>
            <a:custGeom>
              <a:avLst/>
              <a:gdLst>
                <a:gd name="connsiteX0" fmla="*/ 0 w 2483862"/>
                <a:gd name="connsiteY0" fmla="*/ 74061 h 444358"/>
                <a:gd name="connsiteX1" fmla="*/ 74061 w 2483862"/>
                <a:gd name="connsiteY1" fmla="*/ 0 h 444358"/>
                <a:gd name="connsiteX2" fmla="*/ 2409801 w 2483862"/>
                <a:gd name="connsiteY2" fmla="*/ 0 h 444358"/>
                <a:gd name="connsiteX3" fmla="*/ 2483862 w 2483862"/>
                <a:gd name="connsiteY3" fmla="*/ 74061 h 444358"/>
                <a:gd name="connsiteX4" fmla="*/ 2483862 w 2483862"/>
                <a:gd name="connsiteY4" fmla="*/ 370297 h 444358"/>
                <a:gd name="connsiteX5" fmla="*/ 2409801 w 2483862"/>
                <a:gd name="connsiteY5" fmla="*/ 444358 h 444358"/>
                <a:gd name="connsiteX6" fmla="*/ 74061 w 2483862"/>
                <a:gd name="connsiteY6" fmla="*/ 444358 h 444358"/>
                <a:gd name="connsiteX7" fmla="*/ 0 w 2483862"/>
                <a:gd name="connsiteY7" fmla="*/ 370297 h 444358"/>
                <a:gd name="connsiteX8" fmla="*/ 0 w 2483862"/>
                <a:gd name="connsiteY8" fmla="*/ 74061 h 444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83862" h="444358">
                  <a:moveTo>
                    <a:pt x="0" y="74061"/>
                  </a:moveTo>
                  <a:cubicBezTo>
                    <a:pt x="0" y="33158"/>
                    <a:pt x="33158" y="0"/>
                    <a:pt x="74061" y="0"/>
                  </a:cubicBezTo>
                  <a:lnTo>
                    <a:pt x="2409801" y="0"/>
                  </a:lnTo>
                  <a:cubicBezTo>
                    <a:pt x="2450704" y="0"/>
                    <a:pt x="2483862" y="33158"/>
                    <a:pt x="2483862" y="74061"/>
                  </a:cubicBezTo>
                  <a:lnTo>
                    <a:pt x="2483862" y="370297"/>
                  </a:lnTo>
                  <a:cubicBezTo>
                    <a:pt x="2483862" y="411200"/>
                    <a:pt x="2450704" y="444358"/>
                    <a:pt x="2409801" y="444358"/>
                  </a:cubicBezTo>
                  <a:lnTo>
                    <a:pt x="74061" y="444358"/>
                  </a:lnTo>
                  <a:cubicBezTo>
                    <a:pt x="33158" y="444358"/>
                    <a:pt x="0" y="411200"/>
                    <a:pt x="0" y="370297"/>
                  </a:cubicBezTo>
                  <a:lnTo>
                    <a:pt x="0" y="7406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25783" tIns="21692" rIns="225783" bIns="21692" numCol="1" spcCol="1270" anchor="ctr" anchorCtr="0">
              <a:noAutofit/>
            </a:bodyPr>
            <a:lstStyle/>
            <a:p>
              <a:pPr lvl="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l-PL" i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Przykładowy model poddany obrotom</a:t>
              </a:r>
              <a:endParaRPr lang="pl-PL" i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802" y="1772816"/>
            <a:ext cx="2160240" cy="324036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851" y="1780321"/>
            <a:ext cx="2150233" cy="322535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9734" y="1780321"/>
            <a:ext cx="2150233" cy="3225350"/>
          </a:xfrm>
          <a:prstGeom prst="rect">
            <a:avLst/>
          </a:prstGeom>
        </p:spPr>
      </p:pic>
      <p:sp>
        <p:nvSpPr>
          <p:cNvPr id="14" name="Freeform 13"/>
          <p:cNvSpPr/>
          <p:nvPr/>
        </p:nvSpPr>
        <p:spPr>
          <a:xfrm>
            <a:off x="872818" y="5126225"/>
            <a:ext cx="1862978" cy="1116834"/>
          </a:xfrm>
          <a:custGeom>
            <a:avLst/>
            <a:gdLst>
              <a:gd name="connsiteX0" fmla="*/ 0 w 2483862"/>
              <a:gd name="connsiteY0" fmla="*/ 74061 h 444358"/>
              <a:gd name="connsiteX1" fmla="*/ 74061 w 2483862"/>
              <a:gd name="connsiteY1" fmla="*/ 0 h 444358"/>
              <a:gd name="connsiteX2" fmla="*/ 2409801 w 2483862"/>
              <a:gd name="connsiteY2" fmla="*/ 0 h 444358"/>
              <a:gd name="connsiteX3" fmla="*/ 2483862 w 2483862"/>
              <a:gd name="connsiteY3" fmla="*/ 74061 h 444358"/>
              <a:gd name="connsiteX4" fmla="*/ 2483862 w 2483862"/>
              <a:gd name="connsiteY4" fmla="*/ 370297 h 444358"/>
              <a:gd name="connsiteX5" fmla="*/ 2409801 w 2483862"/>
              <a:gd name="connsiteY5" fmla="*/ 444358 h 444358"/>
              <a:gd name="connsiteX6" fmla="*/ 74061 w 2483862"/>
              <a:gd name="connsiteY6" fmla="*/ 444358 h 444358"/>
              <a:gd name="connsiteX7" fmla="*/ 0 w 2483862"/>
              <a:gd name="connsiteY7" fmla="*/ 370297 h 444358"/>
              <a:gd name="connsiteX8" fmla="*/ 0 w 2483862"/>
              <a:gd name="connsiteY8" fmla="*/ 74061 h 444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83862" h="444358">
                <a:moveTo>
                  <a:pt x="0" y="74061"/>
                </a:moveTo>
                <a:cubicBezTo>
                  <a:pt x="0" y="33158"/>
                  <a:pt x="33158" y="0"/>
                  <a:pt x="74061" y="0"/>
                </a:cubicBezTo>
                <a:lnTo>
                  <a:pt x="2409801" y="0"/>
                </a:lnTo>
                <a:cubicBezTo>
                  <a:pt x="2450704" y="0"/>
                  <a:pt x="2483862" y="33158"/>
                  <a:pt x="2483862" y="74061"/>
                </a:cubicBezTo>
                <a:lnTo>
                  <a:pt x="2483862" y="370297"/>
                </a:lnTo>
                <a:cubicBezTo>
                  <a:pt x="2483862" y="411200"/>
                  <a:pt x="2450704" y="444358"/>
                  <a:pt x="2409801" y="444358"/>
                </a:cubicBezTo>
                <a:lnTo>
                  <a:pt x="74061" y="444358"/>
                </a:lnTo>
                <a:cubicBezTo>
                  <a:pt x="33158" y="444358"/>
                  <a:pt x="0" y="411200"/>
                  <a:pt x="0" y="370297"/>
                </a:cubicBezTo>
                <a:lnTo>
                  <a:pt x="0" y="74061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5783" tIns="21692" rIns="225783" bIns="21692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l-PL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Telefon trzymany pionowo, skierowany na północ. </a:t>
            </a:r>
            <a:endParaRPr lang="pl-PL" sz="16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Freeform 14"/>
          <p:cNvSpPr/>
          <p:nvPr/>
        </p:nvSpPr>
        <p:spPr>
          <a:xfrm>
            <a:off x="3352478" y="5126225"/>
            <a:ext cx="1862978" cy="1116834"/>
          </a:xfrm>
          <a:custGeom>
            <a:avLst/>
            <a:gdLst>
              <a:gd name="connsiteX0" fmla="*/ 0 w 2483862"/>
              <a:gd name="connsiteY0" fmla="*/ 74061 h 444358"/>
              <a:gd name="connsiteX1" fmla="*/ 74061 w 2483862"/>
              <a:gd name="connsiteY1" fmla="*/ 0 h 444358"/>
              <a:gd name="connsiteX2" fmla="*/ 2409801 w 2483862"/>
              <a:gd name="connsiteY2" fmla="*/ 0 h 444358"/>
              <a:gd name="connsiteX3" fmla="*/ 2483862 w 2483862"/>
              <a:gd name="connsiteY3" fmla="*/ 74061 h 444358"/>
              <a:gd name="connsiteX4" fmla="*/ 2483862 w 2483862"/>
              <a:gd name="connsiteY4" fmla="*/ 370297 h 444358"/>
              <a:gd name="connsiteX5" fmla="*/ 2409801 w 2483862"/>
              <a:gd name="connsiteY5" fmla="*/ 444358 h 444358"/>
              <a:gd name="connsiteX6" fmla="*/ 74061 w 2483862"/>
              <a:gd name="connsiteY6" fmla="*/ 444358 h 444358"/>
              <a:gd name="connsiteX7" fmla="*/ 0 w 2483862"/>
              <a:gd name="connsiteY7" fmla="*/ 370297 h 444358"/>
              <a:gd name="connsiteX8" fmla="*/ 0 w 2483862"/>
              <a:gd name="connsiteY8" fmla="*/ 74061 h 444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83862" h="444358">
                <a:moveTo>
                  <a:pt x="0" y="74061"/>
                </a:moveTo>
                <a:cubicBezTo>
                  <a:pt x="0" y="33158"/>
                  <a:pt x="33158" y="0"/>
                  <a:pt x="74061" y="0"/>
                </a:cubicBezTo>
                <a:lnTo>
                  <a:pt x="2409801" y="0"/>
                </a:lnTo>
                <a:cubicBezTo>
                  <a:pt x="2450704" y="0"/>
                  <a:pt x="2483862" y="33158"/>
                  <a:pt x="2483862" y="74061"/>
                </a:cubicBezTo>
                <a:lnTo>
                  <a:pt x="2483862" y="370297"/>
                </a:lnTo>
                <a:cubicBezTo>
                  <a:pt x="2483862" y="411200"/>
                  <a:pt x="2450704" y="444358"/>
                  <a:pt x="2409801" y="444358"/>
                </a:cubicBezTo>
                <a:lnTo>
                  <a:pt x="74061" y="444358"/>
                </a:lnTo>
                <a:cubicBezTo>
                  <a:pt x="33158" y="444358"/>
                  <a:pt x="0" y="411200"/>
                  <a:pt x="0" y="370297"/>
                </a:cubicBezTo>
                <a:lnTo>
                  <a:pt x="0" y="74061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5783" tIns="21692" rIns="225783" bIns="21692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l-PL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Telefon trzymany pionowo, skierowany na zachód.</a:t>
            </a:r>
            <a:endParaRPr lang="pl-PL" sz="16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Freeform 15"/>
          <p:cNvSpPr/>
          <p:nvPr/>
        </p:nvSpPr>
        <p:spPr>
          <a:xfrm>
            <a:off x="5863361" y="5126225"/>
            <a:ext cx="1862978" cy="1116834"/>
          </a:xfrm>
          <a:custGeom>
            <a:avLst/>
            <a:gdLst>
              <a:gd name="connsiteX0" fmla="*/ 0 w 2483862"/>
              <a:gd name="connsiteY0" fmla="*/ 74061 h 444358"/>
              <a:gd name="connsiteX1" fmla="*/ 74061 w 2483862"/>
              <a:gd name="connsiteY1" fmla="*/ 0 h 444358"/>
              <a:gd name="connsiteX2" fmla="*/ 2409801 w 2483862"/>
              <a:gd name="connsiteY2" fmla="*/ 0 h 444358"/>
              <a:gd name="connsiteX3" fmla="*/ 2483862 w 2483862"/>
              <a:gd name="connsiteY3" fmla="*/ 74061 h 444358"/>
              <a:gd name="connsiteX4" fmla="*/ 2483862 w 2483862"/>
              <a:gd name="connsiteY4" fmla="*/ 370297 h 444358"/>
              <a:gd name="connsiteX5" fmla="*/ 2409801 w 2483862"/>
              <a:gd name="connsiteY5" fmla="*/ 444358 h 444358"/>
              <a:gd name="connsiteX6" fmla="*/ 74061 w 2483862"/>
              <a:gd name="connsiteY6" fmla="*/ 444358 h 444358"/>
              <a:gd name="connsiteX7" fmla="*/ 0 w 2483862"/>
              <a:gd name="connsiteY7" fmla="*/ 370297 h 444358"/>
              <a:gd name="connsiteX8" fmla="*/ 0 w 2483862"/>
              <a:gd name="connsiteY8" fmla="*/ 74061 h 444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83862" h="444358">
                <a:moveTo>
                  <a:pt x="0" y="74061"/>
                </a:moveTo>
                <a:cubicBezTo>
                  <a:pt x="0" y="33158"/>
                  <a:pt x="33158" y="0"/>
                  <a:pt x="74061" y="0"/>
                </a:cubicBezTo>
                <a:lnTo>
                  <a:pt x="2409801" y="0"/>
                </a:lnTo>
                <a:cubicBezTo>
                  <a:pt x="2450704" y="0"/>
                  <a:pt x="2483862" y="33158"/>
                  <a:pt x="2483862" y="74061"/>
                </a:cubicBezTo>
                <a:lnTo>
                  <a:pt x="2483862" y="370297"/>
                </a:lnTo>
                <a:cubicBezTo>
                  <a:pt x="2483862" y="411200"/>
                  <a:pt x="2450704" y="444358"/>
                  <a:pt x="2409801" y="444358"/>
                </a:cubicBezTo>
                <a:lnTo>
                  <a:pt x="74061" y="444358"/>
                </a:lnTo>
                <a:cubicBezTo>
                  <a:pt x="33158" y="444358"/>
                  <a:pt x="0" y="411200"/>
                  <a:pt x="0" y="370297"/>
                </a:cubicBezTo>
                <a:lnTo>
                  <a:pt x="0" y="74061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5783" tIns="21692" rIns="225783" bIns="21692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l-PL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Telefon skierowany lekko w dół i na prawo od północy.</a:t>
            </a:r>
            <a:endParaRPr lang="pl-PL" sz="16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2257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7620000" cy="1143000"/>
          </a:xfrm>
        </p:spPr>
        <p:txBody>
          <a:bodyPr/>
          <a:lstStyle/>
          <a:p>
            <a:r>
              <a:rPr lang="pl-PL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Podsumowanie</a:t>
            </a:r>
            <a:endParaRPr lang="pl-PL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23</a:t>
            </a:fld>
            <a:endParaRPr lang="pl-PL"/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1"/>
          </p:nvPr>
        </p:nvSpPr>
        <p:spPr>
          <a:xfrm rot="5400000">
            <a:off x="6951124" y="1841964"/>
            <a:ext cx="3672408" cy="365760"/>
          </a:xfrm>
        </p:spPr>
        <p:txBody>
          <a:bodyPr/>
          <a:lstStyle/>
          <a:p>
            <a:pPr algn="l"/>
            <a:r>
              <a:rPr lang="pl-PL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Seminarium dyplomowe magisterskie </a:t>
            </a:r>
            <a:r>
              <a:rPr lang="pl-PL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pl-PL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7620000" cy="4680520"/>
          </a:xfrm>
        </p:spPr>
        <p:txBody>
          <a:bodyPr>
            <a:normAutofit/>
          </a:bodyPr>
          <a:lstStyle/>
          <a:p>
            <a:r>
              <a:rPr lang="pl-PL" sz="2400" dirty="0" smtClean="0"/>
              <a:t>Realizacja koncepcji rzeczywistości rozszerzonej wymaga wykorzystania wielu sensorów zamontowanych w telefonie (GPS, żyroskop, akcelerometr, magnetometr, kamera).</a:t>
            </a:r>
          </a:p>
          <a:p>
            <a:r>
              <a:rPr lang="pl-PL" sz="2400" dirty="0" smtClean="0"/>
              <a:t>Główne problemy tego typu aplikacji to niedokładność odczytów sensorów i ich zapotrzebowanie na energię.</a:t>
            </a:r>
          </a:p>
          <a:p>
            <a:endParaRPr lang="pl-PL" sz="2400" dirty="0" smtClean="0"/>
          </a:p>
          <a:p>
            <a:r>
              <a:rPr lang="pl-PL" sz="2400" dirty="0" smtClean="0"/>
              <a:t>Klasa </a:t>
            </a:r>
            <a:r>
              <a:rPr lang="pl-PL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SensorManager</a:t>
            </a:r>
            <a:r>
              <a:rPr lang="pl-PL" sz="2400" dirty="0" smtClean="0"/>
              <a:t> ma ewidentnie zbyt wiele odpowiedzialności.</a:t>
            </a:r>
          </a:p>
          <a:p>
            <a:endParaRPr lang="pl-PL" sz="2400" dirty="0"/>
          </a:p>
        </p:txBody>
      </p:sp>
    </p:spTree>
    <p:extLst>
      <p:ext uri="{BB962C8B-B14F-4D97-AF65-F5344CB8AC3E}">
        <p14:creationId xmlns:p14="http://schemas.microsoft.com/office/powerpoint/2010/main" val="3278634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6416" y="2420888"/>
            <a:ext cx="6611888" cy="1143000"/>
          </a:xfrm>
        </p:spPr>
        <p:txBody>
          <a:bodyPr/>
          <a:lstStyle/>
          <a:p>
            <a:r>
              <a:rPr lang="pl-PL" sz="6000" dirty="0" smtClean="0"/>
              <a:t>Dziękuję za </a:t>
            </a:r>
            <a:r>
              <a:rPr lang="pl-PL" sz="6000" dirty="0"/>
              <a:t>uwagę</a:t>
            </a:r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1"/>
          </p:nvPr>
        </p:nvSpPr>
        <p:spPr>
          <a:xfrm rot="5400000">
            <a:off x="6951124" y="1841964"/>
            <a:ext cx="3672408" cy="365760"/>
          </a:xfrm>
        </p:spPr>
        <p:txBody>
          <a:bodyPr/>
          <a:lstStyle/>
          <a:p>
            <a:pPr algn="l"/>
            <a:r>
              <a:rPr lang="pl-PL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Seminarium dyplomowe magisterskie </a:t>
            </a:r>
            <a:r>
              <a:rPr lang="pl-PL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pl-PL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24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21185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7620000" cy="1143000"/>
          </a:xfrm>
        </p:spPr>
        <p:txBody>
          <a:bodyPr/>
          <a:lstStyle/>
          <a:p>
            <a:r>
              <a:rPr lang="pl-PL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Opis aplikacji</a:t>
            </a:r>
            <a:endParaRPr lang="pl-PL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7620000" cy="5400600"/>
          </a:xfrm>
        </p:spPr>
        <p:txBody>
          <a:bodyPr>
            <a:normAutofit/>
          </a:bodyPr>
          <a:lstStyle/>
          <a:p>
            <a:r>
              <a:rPr lang="pl-PL" sz="2400" dirty="0" smtClean="0"/>
              <a:t>Aplikacja realizująca koncepcję rzeczywistości rozszerzonej, pozwalająca na wybranie i zapamiętanie tła, na którym wyświetlana będzie zdefiniowana przez użytkownika grafika.</a:t>
            </a:r>
          </a:p>
          <a:p>
            <a:r>
              <a:rPr lang="pl-PL" sz="2400" dirty="0" smtClean="0"/>
              <a:t>Grafika ta jest modelem trójwymiarowym.</a:t>
            </a:r>
          </a:p>
          <a:p>
            <a:r>
              <a:rPr lang="pl-PL" sz="2400" dirty="0" smtClean="0"/>
              <a:t>Po skierowniu kamery telefonu na wybrane tło, jest ono automatycznie rozpoznawane.</a:t>
            </a:r>
          </a:p>
          <a:p>
            <a:r>
              <a:rPr lang="pl-PL" sz="2400" dirty="0" smtClean="0"/>
              <a:t>Platforma: Android.</a:t>
            </a:r>
          </a:p>
          <a:p>
            <a:endParaRPr lang="pl-PL" sz="2400" dirty="0"/>
          </a:p>
          <a:p>
            <a:r>
              <a:rPr lang="pl-PL" sz="2400" dirty="0" smtClean="0"/>
              <a:t>Promotor: dr inż. Jakub Koperwas.</a:t>
            </a:r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1"/>
          </p:nvPr>
        </p:nvSpPr>
        <p:spPr>
          <a:xfrm rot="5400000">
            <a:off x="6951124" y="1841964"/>
            <a:ext cx="3672408" cy="365760"/>
          </a:xfrm>
        </p:spPr>
        <p:txBody>
          <a:bodyPr/>
          <a:lstStyle/>
          <a:p>
            <a:pPr algn="l"/>
            <a:r>
              <a:rPr lang="pl-PL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Seminarium dyplomowe magisterskie </a:t>
            </a:r>
            <a:r>
              <a:rPr lang="pl-PL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pl-PL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14595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7620000" cy="1143000"/>
          </a:xfrm>
        </p:spPr>
        <p:txBody>
          <a:bodyPr/>
          <a:lstStyle/>
          <a:p>
            <a:r>
              <a:rPr lang="pl-PL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Przebieg działania aplikacji</a:t>
            </a:r>
            <a:endParaRPr lang="pl-PL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7620000" cy="5400600"/>
          </a:xfrm>
        </p:spPr>
        <p:txBody>
          <a:bodyPr>
            <a:normAutofit/>
          </a:bodyPr>
          <a:lstStyle/>
          <a:p>
            <a:pPr marL="571500" indent="-457200">
              <a:buAutoNum type="arabicPeriod"/>
            </a:pPr>
            <a:r>
              <a:rPr lang="pl-PL" sz="2400" dirty="0" smtClean="0"/>
              <a:t>Odczytanie pozycji telefonu</a:t>
            </a:r>
          </a:p>
          <a:p>
            <a:pPr lvl="1"/>
            <a:r>
              <a:rPr lang="pl-PL" dirty="0"/>
              <a:t>w</a:t>
            </a:r>
            <a:r>
              <a:rPr lang="pl-PL" dirty="0" smtClean="0"/>
              <a:t>stępny wybór możliwego tła.</a:t>
            </a:r>
          </a:p>
          <a:p>
            <a:pPr marL="571500" indent="-457200">
              <a:buAutoNum type="arabicPeriod"/>
            </a:pPr>
            <a:r>
              <a:rPr lang="pl-PL" sz="2400" dirty="0" smtClean="0"/>
              <a:t>Odczytanie orientacji telefonu.</a:t>
            </a:r>
          </a:p>
          <a:p>
            <a:pPr marL="571500" indent="-457200">
              <a:buAutoNum type="arabicPeriod"/>
            </a:pPr>
            <a:r>
              <a:rPr lang="pl-PL" sz="2400" dirty="0" smtClean="0"/>
              <a:t>Rozpoznanie tła</a:t>
            </a:r>
          </a:p>
          <a:p>
            <a:pPr lvl="1"/>
            <a:r>
              <a:rPr lang="pl-PL" dirty="0"/>
              <a:t>u</a:t>
            </a:r>
            <a:r>
              <a:rPr lang="pl-PL" dirty="0" smtClean="0"/>
              <a:t>względnienie informacji o orientacji telefonu.</a:t>
            </a:r>
          </a:p>
          <a:p>
            <a:pPr marL="571500" indent="-457200">
              <a:buAutoNum type="arabicPeriod"/>
            </a:pPr>
            <a:r>
              <a:rPr lang="pl-PL" sz="2400" dirty="0" smtClean="0"/>
              <a:t>Wyświetlenie grafiki</a:t>
            </a:r>
          </a:p>
          <a:p>
            <a:pPr lvl="1"/>
            <a:r>
              <a:rPr lang="pl-PL" dirty="0"/>
              <a:t>uwzględnienie informacji </a:t>
            </a:r>
            <a:r>
              <a:rPr lang="pl-PL" dirty="0" smtClean="0"/>
              <a:t>o </a:t>
            </a:r>
            <a:r>
              <a:rPr lang="pl-PL" dirty="0"/>
              <a:t>orientacji telefonu</a:t>
            </a:r>
            <a:r>
              <a:rPr lang="pl-PL" dirty="0" smtClean="0"/>
              <a:t>.</a:t>
            </a:r>
            <a:endParaRPr lang="pl-PL" dirty="0"/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1"/>
          </p:nvPr>
        </p:nvSpPr>
        <p:spPr>
          <a:xfrm rot="5400000">
            <a:off x="6951124" y="1841964"/>
            <a:ext cx="3672408" cy="365760"/>
          </a:xfrm>
        </p:spPr>
        <p:txBody>
          <a:bodyPr/>
          <a:lstStyle/>
          <a:p>
            <a:pPr algn="l"/>
            <a:r>
              <a:rPr lang="pl-PL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Seminarium dyplomowe magisterskie </a:t>
            </a:r>
            <a:r>
              <a:rPr lang="pl-PL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pl-PL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23334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7620000" cy="1143000"/>
          </a:xfrm>
        </p:spPr>
        <p:txBody>
          <a:bodyPr/>
          <a:lstStyle/>
          <a:p>
            <a:r>
              <a:rPr lang="pl-PL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Odczytywanie pozycji telefonu</a:t>
            </a:r>
            <a:endParaRPr lang="pl-PL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196752"/>
            <a:ext cx="7620000" cy="5400600"/>
          </a:xfrm>
        </p:spPr>
        <p:txBody>
          <a:bodyPr>
            <a:normAutofit/>
          </a:bodyPr>
          <a:lstStyle/>
          <a:p>
            <a:r>
              <a:rPr lang="pl-PL" sz="2400" dirty="0" smtClean="0"/>
              <a:t>API systemu Android umożliwia odczytywanie pozycji telefonu z trzech źródeł:</a:t>
            </a:r>
          </a:p>
          <a:p>
            <a:pPr lvl="1"/>
            <a:r>
              <a:rPr lang="pl-PL" dirty="0" smtClean="0"/>
              <a:t>GPS,</a:t>
            </a:r>
          </a:p>
          <a:p>
            <a:pPr lvl="1"/>
            <a:r>
              <a:rPr lang="pl-PL" dirty="0"/>
              <a:t>w</a:t>
            </a:r>
            <a:r>
              <a:rPr lang="pl-PL" dirty="0" smtClean="0"/>
              <a:t>spomagany GPS,</a:t>
            </a:r>
          </a:p>
          <a:p>
            <a:pPr lvl="1"/>
            <a:r>
              <a:rPr lang="pl-PL" dirty="0"/>
              <a:t>o</a:t>
            </a:r>
            <a:r>
              <a:rPr lang="pl-PL" dirty="0" smtClean="0"/>
              <a:t>dczyt pasywny.</a:t>
            </a:r>
          </a:p>
          <a:p>
            <a:r>
              <a:rPr lang="pl-PL" sz="2400" dirty="0"/>
              <a:t>Wyboru zródła </a:t>
            </a:r>
            <a:r>
              <a:rPr lang="pl-PL" sz="2400" dirty="0" smtClean="0"/>
              <a:t>odczytu (</a:t>
            </a:r>
            <a:r>
              <a:rPr lang="pl-PL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LocationProvider</a:t>
            </a:r>
            <a:r>
              <a:rPr lang="pl-PL" sz="2400" dirty="0" smtClean="0"/>
              <a:t>) </a:t>
            </a:r>
            <a:r>
              <a:rPr lang="pl-PL" sz="2400" dirty="0"/>
              <a:t>dokonuje </a:t>
            </a:r>
            <a:r>
              <a:rPr lang="pl-PL" sz="2400" dirty="0" smtClean="0"/>
              <a:t>programista.</a:t>
            </a:r>
          </a:p>
          <a:p>
            <a:r>
              <a:rPr lang="pl-PL" sz="2400" dirty="0" smtClean="0"/>
              <a:t>Wyboru - na podstawie kryteriów zdefiniowanych </a:t>
            </a:r>
            <a:r>
              <a:rPr lang="pl-PL" sz="2400" dirty="0"/>
              <a:t>przez programistę - może również dokonać </a:t>
            </a:r>
            <a:r>
              <a:rPr lang="pl-PL" sz="2400" dirty="0" smtClean="0"/>
              <a:t>system. Kryteria:</a:t>
            </a:r>
          </a:p>
          <a:p>
            <a:pPr lvl="1"/>
            <a:r>
              <a:rPr lang="pl-PL" dirty="0"/>
              <a:t>wymagana </a:t>
            </a:r>
            <a:r>
              <a:rPr lang="pl-PL" dirty="0" smtClean="0"/>
              <a:t>dokładność odczytu,</a:t>
            </a:r>
          </a:p>
          <a:p>
            <a:pPr lvl="1"/>
            <a:r>
              <a:rPr lang="pl-PL" dirty="0" smtClean="0"/>
              <a:t>zezwolenie </a:t>
            </a:r>
            <a:r>
              <a:rPr lang="pl-PL" dirty="0"/>
              <a:t>na uzycie metody, która </a:t>
            </a:r>
            <a:r>
              <a:rPr lang="pl-PL" dirty="0" smtClean="0"/>
              <a:t>wiąże się </a:t>
            </a:r>
            <a:r>
              <a:rPr lang="pl-PL" dirty="0"/>
              <a:t>z naliczeniem opłat przez operatora </a:t>
            </a:r>
            <a:r>
              <a:rPr lang="pl-PL" dirty="0" smtClean="0"/>
              <a:t>sieci.</a:t>
            </a:r>
            <a:endParaRPr lang="pl-PL" dirty="0"/>
          </a:p>
          <a:p>
            <a:pPr lvl="1"/>
            <a:endParaRPr lang="pl-PL" dirty="0" smtClean="0"/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1"/>
          </p:nvPr>
        </p:nvSpPr>
        <p:spPr>
          <a:xfrm rot="5400000">
            <a:off x="6951124" y="1841964"/>
            <a:ext cx="3672408" cy="365760"/>
          </a:xfrm>
        </p:spPr>
        <p:txBody>
          <a:bodyPr/>
          <a:lstStyle/>
          <a:p>
            <a:pPr algn="l"/>
            <a:r>
              <a:rPr lang="pl-PL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Seminarium dyplomowe magisterskie </a:t>
            </a:r>
            <a:r>
              <a:rPr lang="pl-PL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pl-PL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53179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7620000" cy="1143000"/>
          </a:xfrm>
        </p:spPr>
        <p:txBody>
          <a:bodyPr/>
          <a:lstStyle/>
          <a:p>
            <a:r>
              <a:rPr lang="pl-PL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Pozycja telefonu: GPS</a:t>
            </a:r>
            <a:endParaRPr lang="pl-PL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196752"/>
            <a:ext cx="7620000" cy="5400600"/>
          </a:xfrm>
        </p:spPr>
        <p:txBody>
          <a:bodyPr>
            <a:normAutofit/>
          </a:bodyPr>
          <a:lstStyle/>
          <a:p>
            <a:r>
              <a:rPr lang="pl-PL" sz="2400" dirty="0" smtClean="0"/>
              <a:t>Odczyt bezpośrednio </a:t>
            </a:r>
            <a:r>
              <a:rPr lang="pl-PL" sz="2400" dirty="0"/>
              <a:t>z odbiornika GPS zamontowanego w </a:t>
            </a:r>
            <a:r>
              <a:rPr lang="pl-PL" sz="2400" dirty="0" smtClean="0"/>
              <a:t>urządzeniu.</a:t>
            </a:r>
            <a:endParaRPr lang="pl-PL" sz="2400" dirty="0"/>
          </a:p>
          <a:p>
            <a:r>
              <a:rPr lang="pl-PL" sz="2400" dirty="0" smtClean="0"/>
              <a:t>Dokładność: kilka </a:t>
            </a:r>
            <a:r>
              <a:rPr lang="pl-PL" sz="2400" dirty="0"/>
              <a:t>- kilkanaście </a:t>
            </a:r>
            <a:r>
              <a:rPr lang="pl-PL" sz="2400" dirty="0" smtClean="0"/>
              <a:t>metrów (najdokładniejszy </a:t>
            </a:r>
            <a:r>
              <a:rPr lang="pl-PL" sz="2400" dirty="0"/>
              <a:t>sposób </a:t>
            </a:r>
            <a:r>
              <a:rPr lang="pl-PL" sz="2400" dirty="0" smtClean="0"/>
              <a:t>określania </a:t>
            </a:r>
            <a:r>
              <a:rPr lang="pl-PL" sz="2400" dirty="0"/>
              <a:t>pozycji </a:t>
            </a:r>
            <a:r>
              <a:rPr lang="pl-PL" sz="2400" dirty="0" smtClean="0"/>
              <a:t>telefonu).</a:t>
            </a:r>
          </a:p>
          <a:p>
            <a:r>
              <a:rPr lang="pl-PL" sz="2400" dirty="0" smtClean="0"/>
              <a:t>Ograniczenia:</a:t>
            </a:r>
          </a:p>
          <a:p>
            <a:pPr lvl="1"/>
            <a:r>
              <a:rPr lang="pl-PL" dirty="0"/>
              <a:t>d</a:t>
            </a:r>
            <a:r>
              <a:rPr lang="pl-PL" dirty="0" smtClean="0"/>
              <a:t>o </a:t>
            </a:r>
            <a:r>
              <a:rPr lang="pl-PL" dirty="0"/>
              <a:t>poprawnego działania wymaga otwartej </a:t>
            </a:r>
            <a:r>
              <a:rPr lang="pl-PL" dirty="0" smtClean="0"/>
              <a:t>przestrzeni,</a:t>
            </a:r>
          </a:p>
          <a:p>
            <a:pPr lvl="1"/>
            <a:r>
              <a:rPr lang="pl-PL" dirty="0"/>
              <a:t>przed uzyskaniem pierwszego </a:t>
            </a:r>
            <a:r>
              <a:rPr lang="pl-PL" dirty="0" smtClean="0"/>
              <a:t>odczytu, </a:t>
            </a:r>
            <a:r>
              <a:rPr lang="pl-PL" dirty="0"/>
              <a:t>urządzenie musi </a:t>
            </a:r>
            <a:r>
              <a:rPr lang="pl-PL" dirty="0" smtClean="0"/>
              <a:t>nawiązać </a:t>
            </a:r>
            <a:r>
              <a:rPr lang="pl-PL" dirty="0"/>
              <a:t>kontakt z kilkoma satelitami GPS, co moze </a:t>
            </a:r>
            <a:r>
              <a:rPr lang="pl-PL" dirty="0" smtClean="0"/>
              <a:t>potrwać </a:t>
            </a:r>
            <a:r>
              <a:rPr lang="pl-PL" dirty="0"/>
              <a:t>nawet do kilku </a:t>
            </a:r>
            <a:r>
              <a:rPr lang="pl-PL" dirty="0" smtClean="0"/>
              <a:t>minut,</a:t>
            </a:r>
          </a:p>
          <a:p>
            <a:pPr lvl="1"/>
            <a:r>
              <a:rPr lang="pl-PL" dirty="0"/>
              <a:t>pobiera </a:t>
            </a:r>
            <a:r>
              <a:rPr lang="pl-PL" dirty="0" smtClean="0"/>
              <a:t>najwięcej </a:t>
            </a:r>
            <a:r>
              <a:rPr lang="pl-PL" dirty="0"/>
              <a:t>energii sposród wszystkich </a:t>
            </a:r>
            <a:r>
              <a:rPr lang="pl-PL" dirty="0" smtClean="0"/>
              <a:t>zródeł.</a:t>
            </a:r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1"/>
          </p:nvPr>
        </p:nvSpPr>
        <p:spPr>
          <a:xfrm rot="5400000">
            <a:off x="6951124" y="1841964"/>
            <a:ext cx="3672408" cy="365760"/>
          </a:xfrm>
        </p:spPr>
        <p:txBody>
          <a:bodyPr/>
          <a:lstStyle/>
          <a:p>
            <a:pPr algn="l"/>
            <a:r>
              <a:rPr lang="pl-PL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Seminarium dyplomowe magisterskie </a:t>
            </a:r>
            <a:r>
              <a:rPr lang="pl-PL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pl-PL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17322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7620000" cy="1143000"/>
          </a:xfrm>
        </p:spPr>
        <p:txBody>
          <a:bodyPr/>
          <a:lstStyle/>
          <a:p>
            <a:r>
              <a:rPr lang="pl-PL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Pozycja telefonu: wspomagany GPS</a:t>
            </a:r>
            <a:endParaRPr lang="pl-PL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7620000" cy="5400600"/>
          </a:xfrm>
        </p:spPr>
        <p:txBody>
          <a:bodyPr>
            <a:normAutofit/>
          </a:bodyPr>
          <a:lstStyle/>
          <a:p>
            <a:r>
              <a:rPr lang="pl-PL" sz="2400" dirty="0" smtClean="0"/>
              <a:t>ang. Assisted GPS, AGPS</a:t>
            </a:r>
          </a:p>
          <a:p>
            <a:r>
              <a:rPr lang="pl-PL" sz="2400" dirty="0" smtClean="0"/>
              <a:t>Oprócz </a:t>
            </a:r>
            <a:r>
              <a:rPr lang="pl-PL" sz="2400" dirty="0"/>
              <a:t>odbiornika </a:t>
            </a:r>
            <a:r>
              <a:rPr lang="pl-PL" sz="2400" dirty="0" smtClean="0"/>
              <a:t>GPS, </a:t>
            </a:r>
            <a:r>
              <a:rPr lang="pl-PL" sz="2400" dirty="0"/>
              <a:t>wykorzystuje sygnał </a:t>
            </a:r>
            <a:r>
              <a:rPr lang="pl-PL" sz="2400" dirty="0" smtClean="0"/>
              <a:t>sieci komórkowej.</a:t>
            </a:r>
          </a:p>
          <a:p>
            <a:r>
              <a:rPr lang="pl-PL" sz="2400" dirty="0"/>
              <a:t>Telefon otrzymuje od pobliskich stacji bazowych informacje na temat </a:t>
            </a:r>
            <a:r>
              <a:rPr lang="pl-PL" sz="2400" dirty="0" smtClean="0"/>
              <a:t>dostępnosci </a:t>
            </a:r>
            <a:r>
              <a:rPr lang="pl-PL" sz="2400" dirty="0"/>
              <a:t>satelitów GPS oraz ich </a:t>
            </a:r>
            <a:r>
              <a:rPr lang="pl-PL" sz="2400" dirty="0" smtClean="0"/>
              <a:t>przybliżonych pozycji:</a:t>
            </a:r>
            <a:endParaRPr lang="pl-PL" sz="2400" dirty="0"/>
          </a:p>
          <a:p>
            <a:pPr lvl="1"/>
            <a:r>
              <a:rPr lang="pl-PL" dirty="0" smtClean="0"/>
              <a:t>znaczne przyśpieszenie uzyskania </a:t>
            </a:r>
            <a:r>
              <a:rPr lang="pl-PL" dirty="0"/>
              <a:t>pierwszego </a:t>
            </a:r>
            <a:r>
              <a:rPr lang="pl-PL" dirty="0" smtClean="0"/>
              <a:t>odczytu,</a:t>
            </a:r>
          </a:p>
          <a:p>
            <a:pPr lvl="1"/>
            <a:r>
              <a:rPr lang="pl-PL" dirty="0" smtClean="0"/>
              <a:t>brak wymogu </a:t>
            </a:r>
            <a:r>
              <a:rPr lang="pl-PL" dirty="0"/>
              <a:t>otwartej </a:t>
            </a:r>
            <a:r>
              <a:rPr lang="pl-PL" dirty="0" smtClean="0"/>
              <a:t>przestrzeni.</a:t>
            </a:r>
          </a:p>
          <a:p>
            <a:r>
              <a:rPr lang="pl-PL" sz="2400" dirty="0"/>
              <a:t>Dokładność: kilkadziesiąt </a:t>
            </a:r>
            <a:r>
              <a:rPr lang="pl-PL" sz="2400" dirty="0" smtClean="0"/>
              <a:t>metrów.</a:t>
            </a:r>
          </a:p>
          <a:p>
            <a:r>
              <a:rPr lang="pl-PL" sz="2400" dirty="0" smtClean="0"/>
              <a:t>Pobiera mniej energii niż „czysty” GPS.</a:t>
            </a:r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1"/>
          </p:nvPr>
        </p:nvSpPr>
        <p:spPr>
          <a:xfrm rot="5400000">
            <a:off x="6951124" y="1841964"/>
            <a:ext cx="3672408" cy="365760"/>
          </a:xfrm>
        </p:spPr>
        <p:txBody>
          <a:bodyPr/>
          <a:lstStyle/>
          <a:p>
            <a:pPr algn="l"/>
            <a:r>
              <a:rPr lang="pl-PL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Seminarium dyplomowe magisterskie </a:t>
            </a:r>
            <a:r>
              <a:rPr lang="pl-PL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pl-PL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295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7620000" cy="1143000"/>
          </a:xfrm>
        </p:spPr>
        <p:txBody>
          <a:bodyPr/>
          <a:lstStyle/>
          <a:p>
            <a:r>
              <a:rPr lang="pl-PL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Pozycja telefonu: odcztyt pasywny</a:t>
            </a:r>
            <a:endParaRPr lang="pl-PL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7620000" cy="5400600"/>
          </a:xfrm>
        </p:spPr>
        <p:txBody>
          <a:bodyPr>
            <a:normAutofit/>
          </a:bodyPr>
          <a:lstStyle/>
          <a:p>
            <a:r>
              <a:rPr lang="pl-PL" sz="2400" dirty="0" smtClean="0"/>
              <a:t>Nie korzysta z odbiornika GPS.</a:t>
            </a:r>
          </a:p>
          <a:p>
            <a:r>
              <a:rPr lang="pl-PL" sz="2400" dirty="0"/>
              <a:t>Polega na porównaniu siły sygnału odbieranego przez </a:t>
            </a:r>
            <a:r>
              <a:rPr lang="pl-PL" sz="2400" dirty="0" smtClean="0"/>
              <a:t>urządzenie </a:t>
            </a:r>
            <a:r>
              <a:rPr lang="pl-PL" sz="2400" dirty="0"/>
              <a:t>od pobliskich stacji </a:t>
            </a:r>
            <a:r>
              <a:rPr lang="pl-PL" sz="2400" dirty="0" smtClean="0"/>
              <a:t>bazowych.</a:t>
            </a:r>
          </a:p>
          <a:p>
            <a:r>
              <a:rPr lang="pl-PL" sz="2400" dirty="0" smtClean="0"/>
              <a:t>Pozwala to wyznaczyć przybliżoną pozycję urządzenia.</a:t>
            </a:r>
          </a:p>
          <a:p>
            <a:r>
              <a:rPr lang="pl-PL" sz="2400" dirty="0"/>
              <a:t>Dodatkowym zródłem informacji jest siła sygnału </a:t>
            </a:r>
            <a:r>
              <a:rPr lang="pl-PL" sz="2400" dirty="0" smtClean="0"/>
              <a:t>pochodzącego </a:t>
            </a:r>
            <a:r>
              <a:rPr lang="pl-PL" sz="2400" dirty="0"/>
              <a:t>od sieci Wi-Fi wykrywanych przez </a:t>
            </a:r>
            <a:r>
              <a:rPr lang="pl-PL" sz="2400" dirty="0" smtClean="0"/>
              <a:t>urządzenie.</a:t>
            </a:r>
          </a:p>
          <a:p>
            <a:r>
              <a:rPr lang="pl-PL" sz="2400" dirty="0"/>
              <a:t>Dokładność: kilkadziesiąt – kilkaset </a:t>
            </a:r>
            <a:r>
              <a:rPr lang="pl-PL" sz="2400" dirty="0" smtClean="0"/>
              <a:t>metrów.</a:t>
            </a:r>
          </a:p>
          <a:p>
            <a:r>
              <a:rPr lang="pl-PL" sz="2400" dirty="0" smtClean="0"/>
              <a:t>Pobiera najmniej energii spośród wszystkich źródeł.</a:t>
            </a:r>
          </a:p>
          <a:p>
            <a:endParaRPr lang="pl-PL" dirty="0" smtClean="0"/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1"/>
          </p:nvPr>
        </p:nvSpPr>
        <p:spPr>
          <a:xfrm rot="5400000">
            <a:off x="6951124" y="1841964"/>
            <a:ext cx="3672408" cy="365760"/>
          </a:xfrm>
        </p:spPr>
        <p:txBody>
          <a:bodyPr/>
          <a:lstStyle/>
          <a:p>
            <a:pPr algn="l"/>
            <a:r>
              <a:rPr lang="pl-PL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Seminarium dyplomowe magisterskie </a:t>
            </a:r>
            <a:r>
              <a:rPr lang="pl-PL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pl-PL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17322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7620000" cy="1143000"/>
          </a:xfrm>
        </p:spPr>
        <p:txBody>
          <a:bodyPr/>
          <a:lstStyle/>
          <a:p>
            <a:r>
              <a:rPr lang="pl-PL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Pozycja telefonu: znaczenie błędu</a:t>
            </a:r>
            <a:endParaRPr lang="pl-PL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1"/>
          </p:nvPr>
        </p:nvSpPr>
        <p:spPr>
          <a:xfrm rot="5400000">
            <a:off x="6879116" y="1913972"/>
            <a:ext cx="3672408" cy="365760"/>
          </a:xfrm>
        </p:spPr>
        <p:txBody>
          <a:bodyPr/>
          <a:lstStyle/>
          <a:p>
            <a:pPr algn="l"/>
            <a:r>
              <a:rPr lang="pl-PL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Seminarium dyplomowe magisterskie </a:t>
            </a:r>
            <a:r>
              <a:rPr lang="pl-PL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pl-PL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9</a:t>
            </a:fld>
            <a:endParaRPr lang="pl-PL"/>
          </a:p>
        </p:txBody>
      </p:sp>
      <p:grpSp>
        <p:nvGrpSpPr>
          <p:cNvPr id="7" name="Group 6"/>
          <p:cNvGrpSpPr/>
          <p:nvPr/>
        </p:nvGrpSpPr>
        <p:grpSpPr>
          <a:xfrm>
            <a:off x="179512" y="1106486"/>
            <a:ext cx="4320480" cy="5641037"/>
            <a:chOff x="-900608" y="551700"/>
            <a:chExt cx="4320480" cy="5641037"/>
          </a:xfrm>
        </p:grpSpPr>
        <p:sp>
          <p:nvSpPr>
            <p:cNvPr id="8" name="Freeform 7"/>
            <p:cNvSpPr/>
            <p:nvPr/>
          </p:nvSpPr>
          <p:spPr>
            <a:xfrm>
              <a:off x="-900608" y="713974"/>
              <a:ext cx="4320480" cy="5478763"/>
            </a:xfrm>
            <a:custGeom>
              <a:avLst/>
              <a:gdLst>
                <a:gd name="connsiteX0" fmla="*/ 0 w 7713692"/>
                <a:gd name="connsiteY0" fmla="*/ 0 h 1944224"/>
                <a:gd name="connsiteX1" fmla="*/ 7713692 w 7713692"/>
                <a:gd name="connsiteY1" fmla="*/ 0 h 1944224"/>
                <a:gd name="connsiteX2" fmla="*/ 7713692 w 7713692"/>
                <a:gd name="connsiteY2" fmla="*/ 1944224 h 1944224"/>
                <a:gd name="connsiteX3" fmla="*/ 0 w 7713692"/>
                <a:gd name="connsiteY3" fmla="*/ 1944224 h 1944224"/>
                <a:gd name="connsiteX4" fmla="*/ 0 w 7713692"/>
                <a:gd name="connsiteY4" fmla="*/ 0 h 1944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13692" h="1944224">
                  <a:moveTo>
                    <a:pt x="0" y="0"/>
                  </a:moveTo>
                  <a:lnTo>
                    <a:pt x="7713692" y="0"/>
                  </a:lnTo>
                  <a:lnTo>
                    <a:pt x="7713692" y="1944224"/>
                  </a:lnTo>
                  <a:lnTo>
                    <a:pt x="0" y="194422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0000" tIns="324000" rIns="180000" bIns="180000" numCol="1" spcCol="1270" anchor="t" anchorCtr="0">
              <a:noAutofit/>
            </a:bodyPr>
            <a:lstStyle/>
            <a:p>
              <a:pPr>
                <a:lnSpc>
                  <a:spcPts val="2400"/>
                </a:lnSpc>
              </a:pPr>
              <a:endParaRPr lang="en-US" sz="22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Freeform 8"/>
            <p:cNvSpPr/>
            <p:nvPr/>
          </p:nvSpPr>
          <p:spPr>
            <a:xfrm>
              <a:off x="-684584" y="551700"/>
              <a:ext cx="3456384" cy="366195"/>
            </a:xfrm>
            <a:custGeom>
              <a:avLst/>
              <a:gdLst>
                <a:gd name="connsiteX0" fmla="*/ 0 w 2483862"/>
                <a:gd name="connsiteY0" fmla="*/ 74061 h 444358"/>
                <a:gd name="connsiteX1" fmla="*/ 74061 w 2483862"/>
                <a:gd name="connsiteY1" fmla="*/ 0 h 444358"/>
                <a:gd name="connsiteX2" fmla="*/ 2409801 w 2483862"/>
                <a:gd name="connsiteY2" fmla="*/ 0 h 444358"/>
                <a:gd name="connsiteX3" fmla="*/ 2483862 w 2483862"/>
                <a:gd name="connsiteY3" fmla="*/ 74061 h 444358"/>
                <a:gd name="connsiteX4" fmla="*/ 2483862 w 2483862"/>
                <a:gd name="connsiteY4" fmla="*/ 370297 h 444358"/>
                <a:gd name="connsiteX5" fmla="*/ 2409801 w 2483862"/>
                <a:gd name="connsiteY5" fmla="*/ 444358 h 444358"/>
                <a:gd name="connsiteX6" fmla="*/ 74061 w 2483862"/>
                <a:gd name="connsiteY6" fmla="*/ 444358 h 444358"/>
                <a:gd name="connsiteX7" fmla="*/ 0 w 2483862"/>
                <a:gd name="connsiteY7" fmla="*/ 370297 h 444358"/>
                <a:gd name="connsiteX8" fmla="*/ 0 w 2483862"/>
                <a:gd name="connsiteY8" fmla="*/ 74061 h 444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83862" h="444358">
                  <a:moveTo>
                    <a:pt x="0" y="74061"/>
                  </a:moveTo>
                  <a:cubicBezTo>
                    <a:pt x="0" y="33158"/>
                    <a:pt x="33158" y="0"/>
                    <a:pt x="74061" y="0"/>
                  </a:cubicBezTo>
                  <a:lnTo>
                    <a:pt x="2409801" y="0"/>
                  </a:lnTo>
                  <a:cubicBezTo>
                    <a:pt x="2450704" y="0"/>
                    <a:pt x="2483862" y="33158"/>
                    <a:pt x="2483862" y="74061"/>
                  </a:cubicBezTo>
                  <a:lnTo>
                    <a:pt x="2483862" y="370297"/>
                  </a:lnTo>
                  <a:cubicBezTo>
                    <a:pt x="2483862" y="411200"/>
                    <a:pt x="2450704" y="444358"/>
                    <a:pt x="2409801" y="444358"/>
                  </a:cubicBezTo>
                  <a:lnTo>
                    <a:pt x="74061" y="444358"/>
                  </a:lnTo>
                  <a:cubicBezTo>
                    <a:pt x="33158" y="444358"/>
                    <a:pt x="0" y="411200"/>
                    <a:pt x="0" y="370297"/>
                  </a:cubicBezTo>
                  <a:lnTo>
                    <a:pt x="0" y="7406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25783" tIns="21692" rIns="225783" bIns="21692" numCol="1" spcCol="1270" anchor="ctr" anchorCtr="0">
              <a:noAutofit/>
            </a:bodyPr>
            <a:lstStyle/>
            <a:p>
              <a:pPr lvl="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l-PL" i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Błąd pomiarów pozycji urządzeń</a:t>
              </a:r>
              <a:endParaRPr lang="pl-PL" i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622" y="1608472"/>
            <a:ext cx="4087354" cy="5060887"/>
          </a:xfrm>
          <a:prstGeom prst="rect">
            <a:avLst/>
          </a:prstGeom>
        </p:spPr>
      </p:pic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4644008" y="2492896"/>
            <a:ext cx="3538736" cy="2175250"/>
          </a:xfrm>
        </p:spPr>
        <p:txBody>
          <a:bodyPr>
            <a:normAutofit/>
          </a:bodyPr>
          <a:lstStyle/>
          <a:p>
            <a:r>
              <a:rPr lang="pl-PL" sz="2400" dirty="0" smtClean="0"/>
              <a:t>A, B – rzeczywiste położenia telefonów.</a:t>
            </a:r>
          </a:p>
          <a:p>
            <a:r>
              <a:rPr lang="pl-PL" sz="2400" dirty="0" smtClean="0"/>
              <a:t>A’, B’ – wyniki odczytów.</a:t>
            </a:r>
          </a:p>
          <a:p>
            <a:r>
              <a:rPr lang="pl-PL" sz="2400" dirty="0" smtClean="0"/>
              <a:t>Błąd: ok. 10 m.</a:t>
            </a:r>
          </a:p>
        </p:txBody>
      </p:sp>
    </p:spTree>
    <p:extLst>
      <p:ext uri="{BB962C8B-B14F-4D97-AF65-F5344CB8AC3E}">
        <p14:creationId xmlns:p14="http://schemas.microsoft.com/office/powerpoint/2010/main" val="327477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1983</TotalTime>
  <Words>1144</Words>
  <Application>Microsoft Office PowerPoint</Application>
  <PresentationFormat>On-screen Show (4:3)</PresentationFormat>
  <Paragraphs>176</Paragraphs>
  <Slides>24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Adjacency</vt:lpstr>
      <vt:lpstr>Aplikacja mobilna umożliwiająca umieszczenie wirtualnej grafiki w rzeczywistym położeniu</vt:lpstr>
      <vt:lpstr>Agenda</vt:lpstr>
      <vt:lpstr>Opis aplikacji</vt:lpstr>
      <vt:lpstr>Przebieg działania aplikacji</vt:lpstr>
      <vt:lpstr>Odczytywanie pozycji telefonu</vt:lpstr>
      <vt:lpstr>Pozycja telefonu: GPS</vt:lpstr>
      <vt:lpstr>Pozycja telefonu: wspomagany GPS</vt:lpstr>
      <vt:lpstr>Pozycja telefonu: odcztyt pasywny</vt:lpstr>
      <vt:lpstr>Pozycja telefonu: znaczenie błędu</vt:lpstr>
      <vt:lpstr>Pozycja telefonu: wysokość</vt:lpstr>
      <vt:lpstr>Odczytywanie orientacji telefonu</vt:lpstr>
      <vt:lpstr>Orientacja telefonu: żyroskop</vt:lpstr>
      <vt:lpstr>Orientacja telefonu: akcelerometr</vt:lpstr>
      <vt:lpstr>Orientacja telefonu: magnetometr</vt:lpstr>
      <vt:lpstr>Rozpoznawanie obrazu</vt:lpstr>
      <vt:lpstr>Wyświetlenie obrazu zastępczego</vt:lpstr>
      <vt:lpstr>OpenGL ES 1.X</vt:lpstr>
      <vt:lpstr>OpenGL ES 2.X</vt:lpstr>
      <vt:lpstr>Definicja modelu</vt:lpstr>
      <vt:lpstr>Obrót modelu</vt:lpstr>
      <vt:lpstr>Uwzględnienie trybu wyświetlania</vt:lpstr>
      <vt:lpstr>Przykłady obrotów</vt:lpstr>
      <vt:lpstr>Podsumowanie</vt:lpstr>
      <vt:lpstr>Dziękuję za uwagę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manisero</dc:creator>
  <cp:lastModifiedBy>manisero</cp:lastModifiedBy>
  <cp:revision>434</cp:revision>
  <dcterms:created xsi:type="dcterms:W3CDTF">2012-11-20T21:40:48Z</dcterms:created>
  <dcterms:modified xsi:type="dcterms:W3CDTF">2014-05-19T16:30:07Z</dcterms:modified>
</cp:coreProperties>
</file>