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  <p:sldId id="259" r:id="rId49"/>
    <p:sldId id="260" r:id="rId50"/>
    <p:sldId id="261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Barlow Condensed" charset="1" panose="00000506000000000000"/>
      <p:regular r:id="rId16"/>
    </p:embeddedFont>
    <p:embeddedFont>
      <p:font typeface="Barlow Condensed Bold" charset="1" panose="00000806000000000000"/>
      <p:regular r:id="rId17"/>
    </p:embeddedFont>
    <p:embeddedFont>
      <p:font typeface="Barlow Condensed Italics" charset="1" panose="00000506000000000000"/>
      <p:regular r:id="rId18"/>
    </p:embeddedFont>
    <p:embeddedFont>
      <p:font typeface="Barlow Condensed Bold Italics" charset="1" panose="00000806000000000000"/>
      <p:regular r:id="rId19"/>
    </p:embeddedFont>
    <p:embeddedFont>
      <p:font typeface="Barlow Condensed Thin" charset="1" panose="00000306000000000000"/>
      <p:regular r:id="rId20"/>
    </p:embeddedFont>
    <p:embeddedFont>
      <p:font typeface="Barlow Condensed Thin Italics" charset="1" panose="00000306000000000000"/>
      <p:regular r:id="rId21"/>
    </p:embeddedFont>
    <p:embeddedFont>
      <p:font typeface="Barlow Condensed Medium" charset="1" panose="00000606000000000000"/>
      <p:regular r:id="rId22"/>
    </p:embeddedFont>
    <p:embeddedFont>
      <p:font typeface="Barlow Condensed Medium Italics" charset="1" panose="00000606000000000000"/>
      <p:regular r:id="rId23"/>
    </p:embeddedFont>
    <p:embeddedFont>
      <p:font typeface="Barlow Condensed Semi-Bold" charset="1" panose="00000706000000000000"/>
      <p:regular r:id="rId24"/>
    </p:embeddedFont>
    <p:embeddedFont>
      <p:font typeface="Barlow Condensed Semi-Bold Italics" charset="1" panose="00000706000000000000"/>
      <p:regular r:id="rId25"/>
    </p:embeddedFont>
    <p:embeddedFont>
      <p:font typeface="Barlow Condensed Heavy" charset="1" panose="00000A06000000000000"/>
      <p:regular r:id="rId26"/>
    </p:embeddedFont>
    <p:embeddedFont>
      <p:font typeface="Barlow Condensed Heavy Italics" charset="1" panose="00000A06000000000000"/>
      <p:regular r:id="rId27"/>
    </p:embeddedFont>
    <p:embeddedFont>
      <p:font typeface="Barlow" charset="1" panose="00000500000000000000"/>
      <p:regular r:id="rId28"/>
    </p:embeddedFont>
    <p:embeddedFont>
      <p:font typeface="Barlow Bold" charset="1" panose="00000800000000000000"/>
      <p:regular r:id="rId29"/>
    </p:embeddedFont>
    <p:embeddedFont>
      <p:font typeface="Barlow Italics" charset="1" panose="00000500000000000000"/>
      <p:regular r:id="rId30"/>
    </p:embeddedFont>
    <p:embeddedFont>
      <p:font typeface="Barlow Bold Italics" charset="1" panose="00000800000000000000"/>
      <p:regular r:id="rId31"/>
    </p:embeddedFont>
    <p:embeddedFont>
      <p:font typeface="Barlow Thin" charset="1" panose="00000300000000000000"/>
      <p:regular r:id="rId32"/>
    </p:embeddedFont>
    <p:embeddedFont>
      <p:font typeface="Barlow Thin Italics" charset="1" panose="00000300000000000000"/>
      <p:regular r:id="rId33"/>
    </p:embeddedFont>
    <p:embeddedFont>
      <p:font typeface="Barlow Extra-Light" charset="1" panose="00000300000000000000"/>
      <p:regular r:id="rId34"/>
    </p:embeddedFont>
    <p:embeddedFont>
      <p:font typeface="Barlow Extra-Light Italics" charset="1" panose="00000300000000000000"/>
      <p:regular r:id="rId35"/>
    </p:embeddedFont>
    <p:embeddedFont>
      <p:font typeface="Barlow Light" charset="1" panose="00000400000000000000"/>
      <p:regular r:id="rId36"/>
    </p:embeddedFont>
    <p:embeddedFont>
      <p:font typeface="Barlow Light Italics" charset="1" panose="00000400000000000000"/>
      <p:regular r:id="rId37"/>
    </p:embeddedFont>
    <p:embeddedFont>
      <p:font typeface="Barlow Medium" charset="1" panose="00000600000000000000"/>
      <p:regular r:id="rId38"/>
    </p:embeddedFont>
    <p:embeddedFont>
      <p:font typeface="Barlow Medium Italics" charset="1" panose="00000600000000000000"/>
      <p:regular r:id="rId39"/>
    </p:embeddedFont>
    <p:embeddedFont>
      <p:font typeface="Barlow Semi-Bold" charset="1" panose="00000700000000000000"/>
      <p:regular r:id="rId40"/>
    </p:embeddedFont>
    <p:embeddedFont>
      <p:font typeface="Barlow Semi-Bold Italics" charset="1" panose="00000700000000000000"/>
      <p:regular r:id="rId41"/>
    </p:embeddedFont>
    <p:embeddedFont>
      <p:font typeface="Barlow Ultra-Bold" charset="1" panose="00000900000000000000"/>
      <p:regular r:id="rId42"/>
    </p:embeddedFont>
    <p:embeddedFont>
      <p:font typeface="Barlow Ultra-Bold Italics" charset="1" panose="00000900000000000000"/>
      <p:regular r:id="rId43"/>
    </p:embeddedFont>
    <p:embeddedFont>
      <p:font typeface="Barlow Heavy" charset="1" panose="00000A00000000000000"/>
      <p:regular r:id="rId44"/>
    </p:embeddedFont>
    <p:embeddedFont>
      <p:font typeface="Barlow Heavy Italics" charset="1" panose="00000A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49" Target="slides/slide4.xml" Type="http://schemas.openxmlformats.org/officeDocument/2006/relationships/slide"/><Relationship Id="rId5" Target="tableStyles.xml" Type="http://schemas.openxmlformats.org/officeDocument/2006/relationships/tableStyles"/><Relationship Id="rId50" Target="slides/slide5.xml" Type="http://schemas.openxmlformats.org/officeDocument/2006/relationships/slide"/><Relationship Id="rId51" Target="slides/slide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1771" y="-202938"/>
            <a:ext cx="18551541" cy="12345208"/>
          </a:xfrm>
          <a:custGeom>
            <a:avLst/>
            <a:gdLst/>
            <a:ahLst/>
            <a:cxnLst/>
            <a:rect r="r" b="b" t="t" l="l"/>
            <a:pathLst>
              <a:path h="12345208" w="18551541">
                <a:moveTo>
                  <a:pt x="0" y="0"/>
                </a:moveTo>
                <a:lnTo>
                  <a:pt x="18551542" y="0"/>
                </a:lnTo>
                <a:lnTo>
                  <a:pt x="18551542" y="12345207"/>
                </a:lnTo>
                <a:lnTo>
                  <a:pt x="0" y="12345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873494" y="1263760"/>
            <a:ext cx="3848572" cy="6290708"/>
            <a:chOff x="0" y="0"/>
            <a:chExt cx="5365750" cy="87706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65750" cy="8770620"/>
            </a:xfrm>
            <a:custGeom>
              <a:avLst/>
              <a:gdLst/>
              <a:ahLst/>
              <a:cxnLst/>
              <a:rect r="r" b="b" t="t" l="l"/>
              <a:pathLst>
                <a:path h="8770620" w="5365750">
                  <a:moveTo>
                    <a:pt x="4318000" y="0"/>
                  </a:moveTo>
                  <a:lnTo>
                    <a:pt x="1046480" y="0"/>
                  </a:lnTo>
                  <a:cubicBezTo>
                    <a:pt x="471170" y="0"/>
                    <a:pt x="0" y="471170"/>
                    <a:pt x="0" y="1046480"/>
                  </a:cubicBezTo>
                  <a:lnTo>
                    <a:pt x="0" y="7724140"/>
                  </a:lnTo>
                  <a:cubicBezTo>
                    <a:pt x="0" y="8299450"/>
                    <a:pt x="471170" y="8770620"/>
                    <a:pt x="1046480" y="8770620"/>
                  </a:cubicBezTo>
                  <a:lnTo>
                    <a:pt x="4318000" y="8770620"/>
                  </a:lnTo>
                  <a:cubicBezTo>
                    <a:pt x="4893310" y="8770620"/>
                    <a:pt x="5364480" y="8299451"/>
                    <a:pt x="5364480" y="7724140"/>
                  </a:cubicBezTo>
                  <a:lnTo>
                    <a:pt x="5364480" y="1046480"/>
                  </a:lnTo>
                  <a:cubicBezTo>
                    <a:pt x="5365750" y="471170"/>
                    <a:pt x="4894580" y="0"/>
                    <a:pt x="4318000" y="0"/>
                  </a:cubicBezTo>
                  <a:close/>
                  <a:moveTo>
                    <a:pt x="2682240" y="8200390"/>
                  </a:moveTo>
                  <a:cubicBezTo>
                    <a:pt x="2392680" y="8200390"/>
                    <a:pt x="2159000" y="7965440"/>
                    <a:pt x="2159000" y="7677150"/>
                  </a:cubicBezTo>
                  <a:cubicBezTo>
                    <a:pt x="2159000" y="7388860"/>
                    <a:pt x="2393950" y="7153910"/>
                    <a:pt x="2682240" y="7153910"/>
                  </a:cubicBezTo>
                  <a:cubicBezTo>
                    <a:pt x="2971800" y="7153910"/>
                    <a:pt x="3205480" y="7388860"/>
                    <a:pt x="3205480" y="7677150"/>
                  </a:cubicBezTo>
                  <a:cubicBezTo>
                    <a:pt x="3205480" y="7965440"/>
                    <a:pt x="2971800" y="8200390"/>
                    <a:pt x="2682240" y="8200390"/>
                  </a:cubicBezTo>
                  <a:close/>
                  <a:moveTo>
                    <a:pt x="4907280" y="6630670"/>
                  </a:moveTo>
                  <a:lnTo>
                    <a:pt x="458470" y="6630670"/>
                  </a:lnTo>
                  <a:lnTo>
                    <a:pt x="458470" y="1308100"/>
                  </a:lnTo>
                  <a:lnTo>
                    <a:pt x="4907280" y="1308100"/>
                  </a:lnTo>
                  <a:lnTo>
                    <a:pt x="4907280" y="6630670"/>
                  </a:lnTo>
                  <a:close/>
                </a:path>
              </a:pathLst>
            </a:custGeom>
            <a:solidFill>
              <a:srgbClr val="D1D1C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58470" y="1308100"/>
              <a:ext cx="4448810" cy="5321300"/>
            </a:xfrm>
            <a:custGeom>
              <a:avLst/>
              <a:gdLst/>
              <a:ahLst/>
              <a:cxnLst/>
              <a:rect r="r" b="b" t="t" l="l"/>
              <a:pathLst>
                <a:path h="5321300" w="4448810">
                  <a:moveTo>
                    <a:pt x="0" y="0"/>
                  </a:moveTo>
                  <a:lnTo>
                    <a:pt x="4448810" y="0"/>
                  </a:lnTo>
                  <a:lnTo>
                    <a:pt x="4448810" y="5321300"/>
                  </a:lnTo>
                  <a:lnTo>
                    <a:pt x="0" y="5321300"/>
                  </a:lnTo>
                  <a:close/>
                </a:path>
              </a:pathLst>
            </a:custGeom>
            <a:blipFill>
              <a:blip r:embed="rId3"/>
              <a:stretch>
                <a:fillRect l="-56796" t="0" r="-5679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184275"/>
            <a:ext cx="11113882" cy="393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317"/>
              </a:lnSpc>
            </a:pPr>
            <a:r>
              <a:rPr lang="en-US" sz="13925">
                <a:solidFill>
                  <a:srgbClr val="FFFFFF"/>
                </a:solidFill>
                <a:latin typeface="Barlow Condensed Semi-Bold"/>
              </a:rPr>
              <a:t>SCAN ANSWERSHEET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66381" y="8826475"/>
            <a:ext cx="3032945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GNDEC , LUDHIANA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684895"/>
            <a:ext cx="931449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Barlow Light"/>
              </a:rPr>
              <a:t>HACKATHON 2023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31771" y="5379750"/>
            <a:ext cx="5954547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Barlow Condensed"/>
              </a:rPr>
              <a:t>GROUP 3 - PROBLEM 8th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420993"/>
            <a:ext cx="1056760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7400">
                <a:solidFill>
                  <a:srgbClr val="FFFFFF"/>
                </a:solidFill>
                <a:latin typeface="Barlow Condensed Semi-Bold"/>
              </a:rPr>
              <a:t>TEAM BOUNTY HACKERS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03816"/>
            <a:ext cx="14252815" cy="1954753"/>
          </a:xfrm>
          <a:custGeom>
            <a:avLst/>
            <a:gdLst/>
            <a:ahLst/>
            <a:cxnLst/>
            <a:rect r="r" b="b" t="t" l="l"/>
            <a:pathLst>
              <a:path h="1954753" w="14252815">
                <a:moveTo>
                  <a:pt x="0" y="0"/>
                </a:moveTo>
                <a:lnTo>
                  <a:pt x="14252815" y="0"/>
                </a:lnTo>
                <a:lnTo>
                  <a:pt x="14252815" y="1954753"/>
                </a:lnTo>
                <a:lnTo>
                  <a:pt x="0" y="1954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8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55064"/>
            <a:ext cx="17259300" cy="173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88"/>
              </a:lnSpc>
            </a:pPr>
            <a:r>
              <a:rPr lang="en-US" sz="11407">
                <a:solidFill>
                  <a:srgbClr val="FFFFFF"/>
                </a:solidFill>
                <a:latin typeface="Barlow Condensed Semi-Bold"/>
              </a:rPr>
              <a:t>Setup Python Environment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50888"/>
            <a:ext cx="14571796" cy="370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0"/>
              </a:lnSpc>
            </a:pPr>
            <a:r>
              <a:rPr lang="en-US" sz="3993">
                <a:solidFill>
                  <a:srgbClr val="FFFFFF"/>
                </a:solidFill>
                <a:latin typeface="Barlow Light"/>
              </a:rPr>
              <a:t>First We Built Python Environment so that we could build the solution easily in a structured manner . The Pragramming Language Used is Python and Code Editor is Visual Studio Code . Web Framework is Flask . As Flask is Lightweight and easy to work-on.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43" y="0"/>
            <a:ext cx="18369643" cy="10287000"/>
          </a:xfrm>
          <a:custGeom>
            <a:avLst/>
            <a:gdLst/>
            <a:ahLst/>
            <a:cxnLst/>
            <a:rect r="r" b="b" t="t" l="l"/>
            <a:pathLst>
              <a:path h="10287000" w="18369643">
                <a:moveTo>
                  <a:pt x="0" y="0"/>
                </a:moveTo>
                <a:lnTo>
                  <a:pt x="18369643" y="0"/>
                </a:lnTo>
                <a:lnTo>
                  <a:pt x="183696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21188"/>
            <a:ext cx="17931287" cy="362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14"/>
              </a:lnSpc>
            </a:pPr>
            <a:r>
              <a:rPr lang="en-US" sz="7928">
                <a:solidFill>
                  <a:srgbClr val="FFFFFF"/>
                </a:solidFill>
                <a:latin typeface="Barlow Condensed Semi-Bold"/>
              </a:rPr>
              <a:t>Python Modules Used in the Development :</a:t>
            </a:r>
          </a:p>
          <a:p>
            <a:pPr>
              <a:lnSpc>
                <a:spcPts val="9514"/>
              </a:lnSpc>
            </a:pPr>
          </a:p>
          <a:p>
            <a:pPr>
              <a:lnSpc>
                <a:spcPts val="951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08699" y="3485280"/>
            <a:ext cx="28546652" cy="577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417197" indent="-708598" lvl="1">
              <a:lnSpc>
                <a:spcPts val="9189"/>
              </a:lnSpc>
              <a:buFont typeface="Arial"/>
              <a:buChar char="•"/>
            </a:pPr>
            <a:r>
              <a:rPr lang="en-US" sz="6564">
                <a:solidFill>
                  <a:srgbClr val="FFFFFF"/>
                </a:solidFill>
                <a:latin typeface="Barlow Condensed"/>
              </a:rPr>
              <a:t>PIL (Python Image Library)</a:t>
            </a:r>
          </a:p>
          <a:p>
            <a:pPr marL="1417197" indent="-708598" lvl="1">
              <a:lnSpc>
                <a:spcPts val="9189"/>
              </a:lnSpc>
              <a:buFont typeface="Arial"/>
              <a:buChar char="•"/>
            </a:pPr>
            <a:r>
              <a:rPr lang="en-US" sz="6564">
                <a:solidFill>
                  <a:srgbClr val="FFFFFF"/>
                </a:solidFill>
                <a:latin typeface="Barlow Condensed"/>
              </a:rPr>
              <a:t>PyTesseract (Used for Optical Character Recognition)</a:t>
            </a:r>
          </a:p>
          <a:p>
            <a:pPr marL="1417197" indent="-708598" lvl="1">
              <a:lnSpc>
                <a:spcPts val="9189"/>
              </a:lnSpc>
              <a:buFont typeface="Arial"/>
              <a:buChar char="•"/>
            </a:pPr>
            <a:r>
              <a:rPr lang="en-US" sz="6564">
                <a:solidFill>
                  <a:srgbClr val="FFFFFF"/>
                </a:solidFill>
                <a:latin typeface="Barlow Condensed"/>
              </a:rPr>
              <a:t>CV2 (Used to display an Image in Window)</a:t>
            </a:r>
          </a:p>
          <a:p>
            <a:pPr marL="1417197" indent="-708598" lvl="1">
              <a:lnSpc>
                <a:spcPts val="9189"/>
              </a:lnSpc>
              <a:buFont typeface="Arial"/>
              <a:buChar char="•"/>
            </a:pPr>
            <a:r>
              <a:rPr lang="en-US" sz="6564">
                <a:solidFill>
                  <a:srgbClr val="FFFFFF"/>
                </a:solidFill>
                <a:latin typeface="Barlow Condensed"/>
              </a:rPr>
              <a:t>Flask (Framework)</a:t>
            </a:r>
          </a:p>
          <a:p>
            <a:pPr>
              <a:lnSpc>
                <a:spcPts val="918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539744"/>
            <a:ext cx="6336673" cy="7074614"/>
          </a:xfrm>
          <a:custGeom>
            <a:avLst/>
            <a:gdLst/>
            <a:ahLst/>
            <a:cxnLst/>
            <a:rect r="r" b="b" t="t" l="l"/>
            <a:pathLst>
              <a:path h="7074614" w="6336673">
                <a:moveTo>
                  <a:pt x="0" y="0"/>
                </a:moveTo>
                <a:lnTo>
                  <a:pt x="6336673" y="0"/>
                </a:lnTo>
                <a:lnTo>
                  <a:pt x="6336673" y="7074613"/>
                </a:lnTo>
                <a:lnTo>
                  <a:pt x="0" y="7074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721" t="0" r="-198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0805"/>
            <a:ext cx="9498770" cy="18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589"/>
              </a:lnSpc>
              <a:spcBef>
                <a:spcPct val="0"/>
              </a:spcBef>
            </a:pPr>
            <a:r>
              <a:rPr lang="en-US" sz="11135">
                <a:solidFill>
                  <a:srgbClr val="FFFFFF"/>
                </a:solidFill>
                <a:latin typeface="Barlow Condensed Bold"/>
              </a:rPr>
              <a:t>IMPLEMENTATION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15919"/>
            <a:ext cx="13987059" cy="106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6"/>
              </a:lnSpc>
            </a:pPr>
            <a:r>
              <a:rPr lang="en-US" sz="6168">
                <a:solidFill>
                  <a:srgbClr val="FFFFFF"/>
                </a:solidFill>
                <a:latin typeface="Barlow Condensed Bold"/>
              </a:rPr>
              <a:t>ANSWER SHEET UPLOAD 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7544" y="1917818"/>
            <a:ext cx="11132912" cy="6451364"/>
          </a:xfrm>
          <a:custGeom>
            <a:avLst/>
            <a:gdLst/>
            <a:ahLst/>
            <a:cxnLst/>
            <a:rect r="r" b="b" t="t" l="l"/>
            <a:pathLst>
              <a:path h="6451364" w="11132912">
                <a:moveTo>
                  <a:pt x="0" y="0"/>
                </a:moveTo>
                <a:lnTo>
                  <a:pt x="11132912" y="0"/>
                </a:lnTo>
                <a:lnTo>
                  <a:pt x="11132912" y="6451364"/>
                </a:lnTo>
                <a:lnTo>
                  <a:pt x="0" y="6451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759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62795"/>
            <a:ext cx="16709352" cy="136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714786" indent="-857393" lvl="1">
              <a:lnSpc>
                <a:spcPts val="11119"/>
              </a:lnSpc>
              <a:buFont typeface="Arial"/>
              <a:buChar char="•"/>
            </a:pPr>
            <a:r>
              <a:rPr lang="en-US" sz="7942">
                <a:solidFill>
                  <a:srgbClr val="FFFFFF"/>
                </a:solidFill>
                <a:latin typeface="Barlow Condensed Bold"/>
              </a:rPr>
              <a:t>Text from Image Generated Using OCR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33459" y="2030482"/>
            <a:ext cx="2386956" cy="82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2"/>
              </a:lnSpc>
              <a:spcBef>
                <a:spcPct val="0"/>
              </a:spcBef>
            </a:pPr>
            <a:r>
              <a:rPr lang="en-US" sz="4780">
                <a:solidFill>
                  <a:srgbClr val="000000"/>
                </a:solidFill>
                <a:latin typeface="Barlow Condensed Bold"/>
              </a:rPr>
              <a:t>OCR TEXT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97807"/>
            <a:ext cx="167093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Text Accuracy is around 92% but we can increase it more with constant efforts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9615" y="3383978"/>
            <a:ext cx="16148770" cy="315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805"/>
              </a:lnSpc>
              <a:spcBef>
                <a:spcPct val="0"/>
              </a:spcBef>
            </a:pPr>
            <a:r>
              <a:rPr lang="en-US" sz="18432">
                <a:solidFill>
                  <a:srgbClr val="FFFFFF"/>
                </a:solidFill>
                <a:latin typeface="Barlow Condensed Bold"/>
              </a:rPr>
              <a:t>That’s It for Now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DAFvQKDyasU</dc:identifier>
  <dcterms:modified xsi:type="dcterms:W3CDTF">2011-08-01T06:04:30Z</dcterms:modified>
  <cp:revision>1</cp:revision>
  <dc:title>SCAN</dc:title>
</cp:coreProperties>
</file>