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6"/>
  </p:notesMasterIdLst>
  <p:sldIdLst>
    <p:sldId id="256" r:id="rId2"/>
    <p:sldId id="257" r:id="rId3"/>
    <p:sldId id="258" r:id="rId4"/>
    <p:sldId id="273" r:id="rId5"/>
    <p:sldId id="274" r:id="rId6"/>
    <p:sldId id="277" r:id="rId7"/>
    <p:sldId id="278" r:id="rId8"/>
    <p:sldId id="269" r:id="rId9"/>
    <p:sldId id="279" r:id="rId10"/>
    <p:sldId id="280" r:id="rId11"/>
    <p:sldId id="281" r:id="rId12"/>
    <p:sldId id="283" r:id="rId13"/>
    <p:sldId id="282" r:id="rId14"/>
    <p:sldId id="284" r:id="rId1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80" autoAdjust="0"/>
  </p:normalViewPr>
  <p:slideViewPr>
    <p:cSldViewPr snapToGrid="0">
      <p:cViewPr varScale="1">
        <p:scale>
          <a:sx n="114" d="100"/>
          <a:sy n="114"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236918" y="3603953"/>
            <a:ext cx="8907082"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lvl="0" rtl="0">
              <a:spcBef>
                <a:spcPts val="0"/>
              </a:spcBef>
              <a:buNone/>
            </a:pPr>
            <a:r>
              <a:rPr lang="en-GB" sz="1600" b="1" i="1" dirty="0">
                <a:solidFill>
                  <a:srgbClr val="351C75"/>
                </a:solidFill>
              </a:rPr>
              <a:t>- Manish Choudhary</a:t>
            </a:r>
          </a:p>
          <a:p>
            <a:pPr>
              <a:spcBef>
                <a:spcPts val="0"/>
              </a:spcBef>
              <a:buNone/>
            </a:pPr>
            <a:r>
              <a:rPr lang="en-GB" sz="1400" i="1" dirty="0"/>
              <a:t>(Azure Operations Team)</a:t>
            </a:r>
          </a:p>
          <a:p>
            <a:pPr>
              <a:spcBef>
                <a:spcPts val="0"/>
              </a:spcBef>
              <a:buNone/>
            </a:pPr>
            <a:r>
              <a:rPr lang="en-GB" sz="1400" i="1" dirty="0"/>
              <a:t>Batch 1</a:t>
            </a:r>
            <a:endParaRPr sz="14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BDBF1-65B2-4250-9906-93C161031FB0}"/>
              </a:ext>
            </a:extLst>
          </p:cNvPr>
          <p:cNvSpPr txBox="1"/>
          <p:nvPr/>
        </p:nvSpPr>
        <p:spPr>
          <a:xfrm>
            <a:off x="124691" y="1350818"/>
            <a:ext cx="8790709" cy="2462213"/>
          </a:xfrm>
          <a:prstGeom prst="rect">
            <a:avLst/>
          </a:prstGeom>
          <a:noFill/>
        </p:spPr>
        <p:txBody>
          <a:bodyPr wrap="square" rtlCol="0">
            <a:spAutoFit/>
          </a:bodyPr>
          <a:lstStyle/>
          <a:p>
            <a:r>
              <a:rPr lang="en-GB" b="1" dirty="0"/>
              <a:t>Storage Requirement</a:t>
            </a:r>
          </a:p>
          <a:p>
            <a:endParaRPr lang="en-US" dirty="0"/>
          </a:p>
          <a:p>
            <a:pPr marL="285750" indent="-285750">
              <a:buFont typeface="Arial" panose="020B0604020202020204" pitchFamily="34" charset="0"/>
              <a:buChar char="•"/>
            </a:pPr>
            <a:r>
              <a:rPr lang="en-GB" dirty="0"/>
              <a:t>Creating storage account for EUS region with zone-redundant storage.</a:t>
            </a:r>
            <a:endParaRPr lang="en-US" dirty="0"/>
          </a:p>
          <a:p>
            <a:pPr marL="285750" indent="-285750">
              <a:buFont typeface="Arial" panose="020B0604020202020204" pitchFamily="34" charset="0"/>
              <a:buChar char="•"/>
            </a:pPr>
            <a:r>
              <a:rPr lang="en-GB" dirty="0"/>
              <a:t>Creating secured access for Storage account in EUS region.</a:t>
            </a:r>
            <a:endParaRPr lang="en-IN" dirty="0"/>
          </a:p>
          <a:p>
            <a:pPr marL="285750" indent="-285750">
              <a:buFont typeface="Arial" panose="020B0604020202020204" pitchFamily="34" charset="0"/>
              <a:buChar char="•"/>
            </a:pPr>
            <a:r>
              <a:rPr lang="en-GB" dirty="0"/>
              <a:t>Creating Files share.</a:t>
            </a:r>
          </a:p>
          <a:p>
            <a:pPr marL="285750" indent="-285750">
              <a:buFont typeface="Arial" panose="020B0604020202020204" pitchFamily="34" charset="0"/>
              <a:buChar char="•"/>
            </a:pPr>
            <a:r>
              <a:rPr lang="en-GB" dirty="0"/>
              <a:t>Creating storage account in SEA region with Geo-redundant storage to be used in multiple azure data centre failure.</a:t>
            </a:r>
            <a:endParaRPr lang="en-IN" dirty="0"/>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3" name="Shape 283">
            <a:extLst>
              <a:ext uri="{FF2B5EF4-FFF2-40B4-BE49-F238E27FC236}">
                <a16:creationId xmlns:a16="http://schemas.microsoft.com/office/drawing/2014/main" id="{6F3DC47A-ED65-4A59-A765-D237B081DED5}"/>
              </a:ext>
            </a:extLst>
          </p:cNvPr>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Tree>
    <p:extLst>
      <p:ext uri="{BB962C8B-B14F-4D97-AF65-F5344CB8AC3E}">
        <p14:creationId xmlns:p14="http://schemas.microsoft.com/office/powerpoint/2010/main" val="147373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BDBF1-65B2-4250-9906-93C161031FB0}"/>
              </a:ext>
            </a:extLst>
          </p:cNvPr>
          <p:cNvSpPr txBox="1"/>
          <p:nvPr/>
        </p:nvSpPr>
        <p:spPr>
          <a:xfrm>
            <a:off x="124691" y="1350818"/>
            <a:ext cx="8790709" cy="2031325"/>
          </a:xfrm>
          <a:prstGeom prst="rect">
            <a:avLst/>
          </a:prstGeom>
          <a:noFill/>
        </p:spPr>
        <p:txBody>
          <a:bodyPr wrap="square" rtlCol="0">
            <a:spAutoFit/>
          </a:bodyPr>
          <a:lstStyle/>
          <a:p>
            <a:r>
              <a:rPr lang="en-GB" b="1" dirty="0"/>
              <a:t>Azure Resource Management.</a:t>
            </a:r>
          </a:p>
          <a:p>
            <a:endParaRPr lang="en-US" b="1" dirty="0"/>
          </a:p>
          <a:p>
            <a:pPr marL="285750" indent="-285750">
              <a:buFont typeface="Arial" panose="020B0604020202020204" pitchFamily="34" charset="0"/>
              <a:buChar char="•"/>
            </a:pPr>
            <a:r>
              <a:rPr lang="en-GB" dirty="0"/>
              <a:t>Creating VM admin user to monitor all VM in subscription.</a:t>
            </a:r>
            <a:endParaRPr lang="en-IN" dirty="0"/>
          </a:p>
          <a:p>
            <a:pPr marL="285750" indent="-285750">
              <a:buFont typeface="Arial" panose="020B0604020202020204" pitchFamily="34" charset="0"/>
              <a:buChar char="•"/>
            </a:pPr>
            <a:r>
              <a:rPr lang="en-GB" dirty="0"/>
              <a:t>Creating Backup admin user, to manage backup only in EUS servers.</a:t>
            </a:r>
            <a:endParaRPr lang="en-IN" dirty="0"/>
          </a:p>
          <a:p>
            <a:pPr marL="285750" indent="-285750">
              <a:buFont typeface="Arial" panose="020B0604020202020204" pitchFamily="34" charset="0"/>
              <a:buChar char="•"/>
            </a:pPr>
            <a:r>
              <a:rPr lang="en-GB" dirty="0"/>
              <a:t>Adding roles to the users created.</a:t>
            </a:r>
            <a:endParaRPr lang="en-IN" dirty="0"/>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3" name="Shape 283">
            <a:extLst>
              <a:ext uri="{FF2B5EF4-FFF2-40B4-BE49-F238E27FC236}">
                <a16:creationId xmlns:a16="http://schemas.microsoft.com/office/drawing/2014/main" id="{6F3DC47A-ED65-4A59-A765-D237B081DED5}"/>
              </a:ext>
            </a:extLst>
          </p:cNvPr>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Tree>
    <p:extLst>
      <p:ext uri="{BB962C8B-B14F-4D97-AF65-F5344CB8AC3E}">
        <p14:creationId xmlns:p14="http://schemas.microsoft.com/office/powerpoint/2010/main" val="1028003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83">
            <a:extLst>
              <a:ext uri="{FF2B5EF4-FFF2-40B4-BE49-F238E27FC236}">
                <a16:creationId xmlns:a16="http://schemas.microsoft.com/office/drawing/2014/main" id="{6F3DC47A-ED65-4A59-A765-D237B081DED5}"/>
              </a:ext>
            </a:extLst>
          </p:cNvPr>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Architecture </a:t>
            </a:r>
          </a:p>
        </p:txBody>
      </p:sp>
      <p:sp>
        <p:nvSpPr>
          <p:cNvPr id="4" name="Rectangle 3">
            <a:extLst>
              <a:ext uri="{FF2B5EF4-FFF2-40B4-BE49-F238E27FC236}">
                <a16:creationId xmlns:a16="http://schemas.microsoft.com/office/drawing/2014/main" id="{1E089822-A59C-4FFE-8811-9D233C311D9E}"/>
              </a:ext>
            </a:extLst>
          </p:cNvPr>
          <p:cNvSpPr/>
          <p:nvPr/>
        </p:nvSpPr>
        <p:spPr>
          <a:xfrm>
            <a:off x="1851649" y="1221416"/>
            <a:ext cx="2638524" cy="3382018"/>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buClrTx/>
              <a:defRPr/>
            </a:pPr>
            <a:endParaRPr lang="en-US" sz="1800" kern="1200">
              <a:solidFill>
                <a:prstClr val="white"/>
              </a:solidFill>
              <a:latin typeface="Arial"/>
            </a:endParaRPr>
          </a:p>
        </p:txBody>
      </p:sp>
      <p:pic>
        <p:nvPicPr>
          <p:cNvPr id="5" name="Picture 4">
            <a:extLst>
              <a:ext uri="{FF2B5EF4-FFF2-40B4-BE49-F238E27FC236}">
                <a16:creationId xmlns:a16="http://schemas.microsoft.com/office/drawing/2014/main" id="{A78451EB-2F56-4C14-A355-9FF3EDAAD305}"/>
              </a:ext>
            </a:extLst>
          </p:cNvPr>
          <p:cNvPicPr>
            <a:picLocks noChangeAspect="1"/>
          </p:cNvPicPr>
          <p:nvPr/>
        </p:nvPicPr>
        <p:blipFill>
          <a:blip r:embed="rId2"/>
          <a:stretch>
            <a:fillRect/>
          </a:stretch>
        </p:blipFill>
        <p:spPr>
          <a:xfrm>
            <a:off x="1851649" y="4397000"/>
            <a:ext cx="362863" cy="362863"/>
          </a:xfrm>
          <a:prstGeom prst="rect">
            <a:avLst/>
          </a:prstGeom>
          <a:solidFill>
            <a:schemeClr val="bg1"/>
          </a:solidFill>
        </p:spPr>
      </p:pic>
      <p:sp>
        <p:nvSpPr>
          <p:cNvPr id="6" name="Rectangle 5">
            <a:extLst>
              <a:ext uri="{FF2B5EF4-FFF2-40B4-BE49-F238E27FC236}">
                <a16:creationId xmlns:a16="http://schemas.microsoft.com/office/drawing/2014/main" id="{4C2241C3-CC03-41A3-BD96-645B79B3D6D3}"/>
              </a:ext>
            </a:extLst>
          </p:cNvPr>
          <p:cNvSpPr/>
          <p:nvPr/>
        </p:nvSpPr>
        <p:spPr>
          <a:xfrm>
            <a:off x="5313169" y="1221416"/>
            <a:ext cx="2638524" cy="3382017"/>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buClrTx/>
              <a:defRPr/>
            </a:pPr>
            <a:endParaRPr lang="en-US" sz="1800" kern="1200">
              <a:solidFill>
                <a:prstClr val="white"/>
              </a:solidFill>
              <a:latin typeface="Arial"/>
            </a:endParaRPr>
          </a:p>
        </p:txBody>
      </p:sp>
      <p:pic>
        <p:nvPicPr>
          <p:cNvPr id="7" name="Picture 6">
            <a:extLst>
              <a:ext uri="{FF2B5EF4-FFF2-40B4-BE49-F238E27FC236}">
                <a16:creationId xmlns:a16="http://schemas.microsoft.com/office/drawing/2014/main" id="{881460B7-40B8-4B22-88F8-076E10AEB80C}"/>
              </a:ext>
            </a:extLst>
          </p:cNvPr>
          <p:cNvPicPr>
            <a:picLocks noChangeAspect="1"/>
          </p:cNvPicPr>
          <p:nvPr/>
        </p:nvPicPr>
        <p:blipFill>
          <a:blip r:embed="rId2"/>
          <a:stretch>
            <a:fillRect/>
          </a:stretch>
        </p:blipFill>
        <p:spPr>
          <a:xfrm>
            <a:off x="5313169" y="4431600"/>
            <a:ext cx="362863" cy="362863"/>
          </a:xfrm>
          <a:prstGeom prst="rect">
            <a:avLst/>
          </a:prstGeom>
          <a:solidFill>
            <a:schemeClr val="bg1"/>
          </a:solidFill>
        </p:spPr>
      </p:pic>
      <p:sp>
        <p:nvSpPr>
          <p:cNvPr id="8" name="Rectangle 7">
            <a:extLst>
              <a:ext uri="{FF2B5EF4-FFF2-40B4-BE49-F238E27FC236}">
                <a16:creationId xmlns:a16="http://schemas.microsoft.com/office/drawing/2014/main" id="{1A389CB9-BA37-4274-9290-A4BD1F3C8469}"/>
              </a:ext>
            </a:extLst>
          </p:cNvPr>
          <p:cNvSpPr/>
          <p:nvPr/>
        </p:nvSpPr>
        <p:spPr>
          <a:xfrm>
            <a:off x="2122811" y="1428895"/>
            <a:ext cx="2040673" cy="1462676"/>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buClrTx/>
              <a:defRPr/>
            </a:pPr>
            <a:endParaRPr lang="en-US" sz="1800" kern="1200">
              <a:solidFill>
                <a:prstClr val="white"/>
              </a:solidFill>
              <a:latin typeface="Arial"/>
            </a:endParaRPr>
          </a:p>
        </p:txBody>
      </p:sp>
      <p:sp>
        <p:nvSpPr>
          <p:cNvPr id="9" name="Rectangle 8">
            <a:extLst>
              <a:ext uri="{FF2B5EF4-FFF2-40B4-BE49-F238E27FC236}">
                <a16:creationId xmlns:a16="http://schemas.microsoft.com/office/drawing/2014/main" id="{BFD8E8FD-6CFF-4117-BAA9-9B93AB4ACD22}"/>
              </a:ext>
            </a:extLst>
          </p:cNvPr>
          <p:cNvSpPr/>
          <p:nvPr/>
        </p:nvSpPr>
        <p:spPr>
          <a:xfrm>
            <a:off x="2143366" y="3091547"/>
            <a:ext cx="2040673" cy="1353688"/>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buClrTx/>
              <a:defRPr/>
            </a:pPr>
            <a:endParaRPr lang="en-US" sz="1800" kern="1200">
              <a:solidFill>
                <a:prstClr val="white"/>
              </a:solidFill>
              <a:latin typeface="Arial"/>
            </a:endParaRPr>
          </a:p>
        </p:txBody>
      </p:sp>
      <p:sp>
        <p:nvSpPr>
          <p:cNvPr id="10" name="Rectangle 9">
            <a:extLst>
              <a:ext uri="{FF2B5EF4-FFF2-40B4-BE49-F238E27FC236}">
                <a16:creationId xmlns:a16="http://schemas.microsoft.com/office/drawing/2014/main" id="{2235BDA3-C45B-42EB-BA77-E3AB0CB84067}"/>
              </a:ext>
            </a:extLst>
          </p:cNvPr>
          <p:cNvSpPr/>
          <p:nvPr/>
        </p:nvSpPr>
        <p:spPr>
          <a:xfrm>
            <a:off x="5628184" y="2360209"/>
            <a:ext cx="2040673" cy="1462676"/>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buClrTx/>
              <a:defRPr/>
            </a:pPr>
            <a:endParaRPr lang="en-US" sz="1800" kern="1200">
              <a:solidFill>
                <a:prstClr val="white"/>
              </a:solidFill>
              <a:latin typeface="Arial"/>
            </a:endParaRPr>
          </a:p>
        </p:txBody>
      </p:sp>
      <p:pic>
        <p:nvPicPr>
          <p:cNvPr id="11" name="Picture 10">
            <a:extLst>
              <a:ext uri="{FF2B5EF4-FFF2-40B4-BE49-F238E27FC236}">
                <a16:creationId xmlns:a16="http://schemas.microsoft.com/office/drawing/2014/main" id="{C68A8C36-886A-4EB7-BEE1-68D7F8D0C66C}"/>
              </a:ext>
            </a:extLst>
          </p:cNvPr>
          <p:cNvPicPr>
            <a:picLocks noChangeAspect="1"/>
          </p:cNvPicPr>
          <p:nvPr/>
        </p:nvPicPr>
        <p:blipFill rotWithShape="1">
          <a:blip r:embed="rId3"/>
          <a:srcRect l="1" t="1" r="16933" b="14848"/>
          <a:stretch/>
        </p:blipFill>
        <p:spPr>
          <a:xfrm flipH="1">
            <a:off x="3896738" y="2779962"/>
            <a:ext cx="266746" cy="223217"/>
          </a:xfrm>
          <a:prstGeom prst="rect">
            <a:avLst/>
          </a:prstGeom>
        </p:spPr>
      </p:pic>
      <p:pic>
        <p:nvPicPr>
          <p:cNvPr id="12" name="Picture 11">
            <a:extLst>
              <a:ext uri="{FF2B5EF4-FFF2-40B4-BE49-F238E27FC236}">
                <a16:creationId xmlns:a16="http://schemas.microsoft.com/office/drawing/2014/main" id="{9C0910E2-3B75-49A0-BF7F-95E6930D1261}"/>
              </a:ext>
            </a:extLst>
          </p:cNvPr>
          <p:cNvPicPr>
            <a:picLocks noChangeAspect="1"/>
          </p:cNvPicPr>
          <p:nvPr/>
        </p:nvPicPr>
        <p:blipFill rotWithShape="1">
          <a:blip r:embed="rId3"/>
          <a:srcRect l="1" t="1" r="16933" b="14848"/>
          <a:stretch/>
        </p:blipFill>
        <p:spPr>
          <a:xfrm flipH="1">
            <a:off x="3903682" y="4342635"/>
            <a:ext cx="266746" cy="223217"/>
          </a:xfrm>
          <a:prstGeom prst="rect">
            <a:avLst/>
          </a:prstGeom>
        </p:spPr>
      </p:pic>
      <p:pic>
        <p:nvPicPr>
          <p:cNvPr id="13" name="Picture 12">
            <a:extLst>
              <a:ext uri="{FF2B5EF4-FFF2-40B4-BE49-F238E27FC236}">
                <a16:creationId xmlns:a16="http://schemas.microsoft.com/office/drawing/2014/main" id="{41B6CE98-1535-4793-8734-CE7A89E508AE}"/>
              </a:ext>
            </a:extLst>
          </p:cNvPr>
          <p:cNvPicPr>
            <a:picLocks noChangeAspect="1"/>
          </p:cNvPicPr>
          <p:nvPr/>
        </p:nvPicPr>
        <p:blipFill rotWithShape="1">
          <a:blip r:embed="rId3"/>
          <a:srcRect l="1" t="1" r="16933" b="14848"/>
          <a:stretch/>
        </p:blipFill>
        <p:spPr>
          <a:xfrm flipH="1">
            <a:off x="7399138" y="3698866"/>
            <a:ext cx="266746" cy="223217"/>
          </a:xfrm>
          <a:prstGeom prst="rect">
            <a:avLst/>
          </a:prstGeom>
        </p:spPr>
      </p:pic>
      <p:grpSp>
        <p:nvGrpSpPr>
          <p:cNvPr id="14" name="Group 13">
            <a:extLst>
              <a:ext uri="{FF2B5EF4-FFF2-40B4-BE49-F238E27FC236}">
                <a16:creationId xmlns:a16="http://schemas.microsoft.com/office/drawing/2014/main" id="{C3162169-974F-457B-A3E8-03D3DAC133E0}"/>
              </a:ext>
            </a:extLst>
          </p:cNvPr>
          <p:cNvGrpSpPr/>
          <p:nvPr/>
        </p:nvGrpSpPr>
        <p:grpSpPr>
          <a:xfrm>
            <a:off x="2814100" y="1573927"/>
            <a:ext cx="658094" cy="1172612"/>
            <a:chOff x="3835836" y="4109630"/>
            <a:chExt cx="835129" cy="1570621"/>
          </a:xfrm>
        </p:grpSpPr>
        <p:sp>
          <p:nvSpPr>
            <p:cNvPr id="15" name="Rectangle 14">
              <a:extLst>
                <a:ext uri="{FF2B5EF4-FFF2-40B4-BE49-F238E27FC236}">
                  <a16:creationId xmlns:a16="http://schemas.microsoft.com/office/drawing/2014/main" id="{97104EA4-DC29-4FF9-A62A-68EB8C91BA8F}"/>
                </a:ext>
              </a:extLst>
            </p:cNvPr>
            <p:cNvSpPr/>
            <p:nvPr/>
          </p:nvSpPr>
          <p:spPr>
            <a:xfrm>
              <a:off x="3868034" y="4109630"/>
              <a:ext cx="766064" cy="1570621"/>
            </a:xfrm>
            <a:prstGeom prst="rect">
              <a:avLst/>
            </a:prstGeom>
            <a:solidFill>
              <a:schemeClr val="bg1"/>
            </a:solid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buClrTx/>
                <a:defRPr/>
              </a:pPr>
              <a:endParaRPr lang="en-US" sz="1800" kern="1200">
                <a:solidFill>
                  <a:prstClr val="white"/>
                </a:solidFill>
                <a:latin typeface="Arial"/>
              </a:endParaRPr>
            </a:p>
          </p:txBody>
        </p:sp>
        <p:grpSp>
          <p:nvGrpSpPr>
            <p:cNvPr id="16" name="Group 15">
              <a:extLst>
                <a:ext uri="{FF2B5EF4-FFF2-40B4-BE49-F238E27FC236}">
                  <a16:creationId xmlns:a16="http://schemas.microsoft.com/office/drawing/2014/main" id="{0AA01FB8-D81F-4669-9643-C1B5873BDBBA}"/>
                </a:ext>
              </a:extLst>
            </p:cNvPr>
            <p:cNvGrpSpPr/>
            <p:nvPr/>
          </p:nvGrpSpPr>
          <p:grpSpPr>
            <a:xfrm>
              <a:off x="3835836" y="4177514"/>
              <a:ext cx="835129" cy="1430771"/>
              <a:chOff x="3823761" y="4144199"/>
              <a:chExt cx="835129" cy="1430771"/>
            </a:xfrm>
          </p:grpSpPr>
          <p:pic>
            <p:nvPicPr>
              <p:cNvPr id="17" name="Picture 16">
                <a:extLst>
                  <a:ext uri="{FF2B5EF4-FFF2-40B4-BE49-F238E27FC236}">
                    <a16:creationId xmlns:a16="http://schemas.microsoft.com/office/drawing/2014/main" id="{7F024585-F1C7-4B32-95FF-4DB6A142159F}"/>
                  </a:ext>
                </a:extLst>
              </p:cNvPr>
              <p:cNvPicPr>
                <a:picLocks noChangeAspect="1"/>
              </p:cNvPicPr>
              <p:nvPr/>
            </p:nvPicPr>
            <p:blipFill>
              <a:blip r:embed="rId4"/>
              <a:stretch>
                <a:fillRect/>
              </a:stretch>
            </p:blipFill>
            <p:spPr>
              <a:xfrm>
                <a:off x="3980966" y="4144199"/>
                <a:ext cx="537301" cy="543934"/>
              </a:xfrm>
              <a:prstGeom prst="rect">
                <a:avLst/>
              </a:prstGeom>
            </p:spPr>
          </p:pic>
          <p:sp>
            <p:nvSpPr>
              <p:cNvPr id="18" name="TextBox 17">
                <a:extLst>
                  <a:ext uri="{FF2B5EF4-FFF2-40B4-BE49-F238E27FC236}">
                    <a16:creationId xmlns:a16="http://schemas.microsoft.com/office/drawing/2014/main" id="{BDC42F5A-B557-47E4-AC63-62BA3C47A5D4}"/>
                  </a:ext>
                </a:extLst>
              </p:cNvPr>
              <p:cNvSpPr txBox="1"/>
              <p:nvPr/>
            </p:nvSpPr>
            <p:spPr>
              <a:xfrm>
                <a:off x="3850438" y="4700387"/>
                <a:ext cx="748318" cy="556527"/>
              </a:xfrm>
              <a:prstGeom prst="rect">
                <a:avLst/>
              </a:prstGeom>
              <a:noFill/>
            </p:spPr>
            <p:txBody>
              <a:bodyPr wrap="square" rtlCol="0">
                <a:spAutoFit/>
              </a:bodyPr>
              <a:lstStyle/>
              <a:p>
                <a:pPr algn="ctr" defTabSz="457189">
                  <a:buClrTx/>
                  <a:defRPr/>
                </a:pPr>
                <a:r>
                  <a:rPr lang="en-US" sz="700" kern="1200" dirty="0">
                    <a:solidFill>
                      <a:srgbClr val="0070C0"/>
                    </a:solidFill>
                    <a:latin typeface="Arial" panose="020B0604020202020204" pitchFamily="34" charset="0"/>
                    <a:ea typeface="+mn-ea"/>
                    <a:cs typeface="Arial" panose="020B0604020202020204" pitchFamily="34" charset="0"/>
                  </a:rPr>
                  <a:t>Availability</a:t>
                </a:r>
              </a:p>
              <a:p>
                <a:pPr algn="ctr" defTabSz="457189">
                  <a:buClrTx/>
                  <a:defRPr/>
                </a:pPr>
                <a:r>
                  <a:rPr lang="en-US" sz="700" kern="1200" dirty="0">
                    <a:solidFill>
                      <a:srgbClr val="0070C0"/>
                    </a:solidFill>
                    <a:latin typeface="Arial" panose="020B0604020202020204" pitchFamily="34" charset="0"/>
                    <a:ea typeface="+mn-ea"/>
                    <a:cs typeface="Arial" panose="020B0604020202020204" pitchFamily="34" charset="0"/>
                  </a:rPr>
                  <a:t>set</a:t>
                </a:r>
              </a:p>
            </p:txBody>
          </p:sp>
          <p:pic>
            <p:nvPicPr>
              <p:cNvPr id="19" name="Picture 18">
                <a:extLst>
                  <a:ext uri="{FF2B5EF4-FFF2-40B4-BE49-F238E27FC236}">
                    <a16:creationId xmlns:a16="http://schemas.microsoft.com/office/drawing/2014/main" id="{501D6252-A551-446C-BE48-265D44041903}"/>
                  </a:ext>
                </a:extLst>
              </p:cNvPr>
              <p:cNvPicPr>
                <a:picLocks noChangeAspect="1"/>
              </p:cNvPicPr>
              <p:nvPr/>
            </p:nvPicPr>
            <p:blipFill>
              <a:blip r:embed="rId4"/>
              <a:stretch>
                <a:fillRect/>
              </a:stretch>
            </p:blipFill>
            <p:spPr>
              <a:xfrm>
                <a:off x="3978732" y="5031036"/>
                <a:ext cx="537301" cy="543934"/>
              </a:xfrm>
              <a:prstGeom prst="rect">
                <a:avLst/>
              </a:prstGeom>
            </p:spPr>
          </p:pic>
          <p:pic>
            <p:nvPicPr>
              <p:cNvPr id="20" name="Picture 19">
                <a:extLst>
                  <a:ext uri="{FF2B5EF4-FFF2-40B4-BE49-F238E27FC236}">
                    <a16:creationId xmlns:a16="http://schemas.microsoft.com/office/drawing/2014/main" id="{2E01CD14-77D0-4941-A70F-7ED7F0020845}"/>
                  </a:ext>
                </a:extLst>
              </p:cNvPr>
              <p:cNvPicPr>
                <a:picLocks noChangeAspect="1"/>
              </p:cNvPicPr>
              <p:nvPr/>
            </p:nvPicPr>
            <p:blipFill>
              <a:blip r:embed="rId5"/>
              <a:stretch>
                <a:fillRect/>
              </a:stretch>
            </p:blipFill>
            <p:spPr>
              <a:xfrm>
                <a:off x="3823761" y="5056495"/>
                <a:ext cx="142857" cy="419048"/>
              </a:xfrm>
              <a:prstGeom prst="rect">
                <a:avLst/>
              </a:prstGeom>
              <a:ln>
                <a:solidFill>
                  <a:srgbClr val="0070C0"/>
                </a:solidFill>
              </a:ln>
            </p:spPr>
          </p:pic>
          <p:pic>
            <p:nvPicPr>
              <p:cNvPr id="21" name="Picture 20">
                <a:extLst>
                  <a:ext uri="{FF2B5EF4-FFF2-40B4-BE49-F238E27FC236}">
                    <a16:creationId xmlns:a16="http://schemas.microsoft.com/office/drawing/2014/main" id="{425A7DA6-D014-42E9-85D0-DF5BB386A4B0}"/>
                  </a:ext>
                </a:extLst>
              </p:cNvPr>
              <p:cNvPicPr>
                <a:picLocks noChangeAspect="1"/>
              </p:cNvPicPr>
              <p:nvPr/>
            </p:nvPicPr>
            <p:blipFill>
              <a:blip r:embed="rId5"/>
              <a:stretch>
                <a:fillRect/>
              </a:stretch>
            </p:blipFill>
            <p:spPr>
              <a:xfrm>
                <a:off x="4516033" y="4168335"/>
                <a:ext cx="142857" cy="419048"/>
              </a:xfrm>
              <a:prstGeom prst="rect">
                <a:avLst/>
              </a:prstGeom>
              <a:ln>
                <a:solidFill>
                  <a:srgbClr val="0070C0"/>
                </a:solidFill>
              </a:ln>
            </p:spPr>
          </p:pic>
          <p:pic>
            <p:nvPicPr>
              <p:cNvPr id="22" name="Picture 21">
                <a:extLst>
                  <a:ext uri="{FF2B5EF4-FFF2-40B4-BE49-F238E27FC236}">
                    <a16:creationId xmlns:a16="http://schemas.microsoft.com/office/drawing/2014/main" id="{F582F527-49A8-457C-917D-16BD9DF2DBFE}"/>
                  </a:ext>
                </a:extLst>
              </p:cNvPr>
              <p:cNvPicPr>
                <a:picLocks noChangeAspect="1"/>
              </p:cNvPicPr>
              <p:nvPr/>
            </p:nvPicPr>
            <p:blipFill>
              <a:blip r:embed="rId5"/>
              <a:stretch>
                <a:fillRect/>
              </a:stretch>
            </p:blipFill>
            <p:spPr>
              <a:xfrm>
                <a:off x="3825995" y="4169658"/>
                <a:ext cx="142857" cy="419048"/>
              </a:xfrm>
              <a:prstGeom prst="rect">
                <a:avLst/>
              </a:prstGeom>
              <a:ln>
                <a:solidFill>
                  <a:srgbClr val="0070C0"/>
                </a:solidFill>
              </a:ln>
            </p:spPr>
          </p:pic>
          <p:pic>
            <p:nvPicPr>
              <p:cNvPr id="23" name="Picture 22">
                <a:extLst>
                  <a:ext uri="{FF2B5EF4-FFF2-40B4-BE49-F238E27FC236}">
                    <a16:creationId xmlns:a16="http://schemas.microsoft.com/office/drawing/2014/main" id="{FD73EBC9-4633-47A4-8F58-C346533AE067}"/>
                  </a:ext>
                </a:extLst>
              </p:cNvPr>
              <p:cNvPicPr>
                <a:picLocks noChangeAspect="1"/>
              </p:cNvPicPr>
              <p:nvPr/>
            </p:nvPicPr>
            <p:blipFill>
              <a:blip r:embed="rId5"/>
              <a:stretch>
                <a:fillRect/>
              </a:stretch>
            </p:blipFill>
            <p:spPr>
              <a:xfrm>
                <a:off x="4513799" y="5055172"/>
                <a:ext cx="142857" cy="419048"/>
              </a:xfrm>
              <a:prstGeom prst="rect">
                <a:avLst/>
              </a:prstGeom>
              <a:ln>
                <a:solidFill>
                  <a:srgbClr val="0070C0"/>
                </a:solidFill>
              </a:ln>
            </p:spPr>
          </p:pic>
        </p:grpSp>
      </p:grpSp>
      <p:pic>
        <p:nvPicPr>
          <p:cNvPr id="24" name="Picture 23">
            <a:extLst>
              <a:ext uri="{FF2B5EF4-FFF2-40B4-BE49-F238E27FC236}">
                <a16:creationId xmlns:a16="http://schemas.microsoft.com/office/drawing/2014/main" id="{224917EE-17FD-4925-A0ED-8724B64A4C85}"/>
              </a:ext>
            </a:extLst>
          </p:cNvPr>
          <p:cNvPicPr>
            <a:picLocks noChangeAspect="1"/>
          </p:cNvPicPr>
          <p:nvPr/>
        </p:nvPicPr>
        <p:blipFill>
          <a:blip r:embed="rId6"/>
          <a:stretch>
            <a:fillRect/>
          </a:stretch>
        </p:blipFill>
        <p:spPr>
          <a:xfrm>
            <a:off x="2777151" y="3431562"/>
            <a:ext cx="782646" cy="782646"/>
          </a:xfrm>
          <a:prstGeom prst="rect">
            <a:avLst/>
          </a:prstGeom>
        </p:spPr>
      </p:pic>
      <p:pic>
        <p:nvPicPr>
          <p:cNvPr id="25" name="Picture 24">
            <a:extLst>
              <a:ext uri="{FF2B5EF4-FFF2-40B4-BE49-F238E27FC236}">
                <a16:creationId xmlns:a16="http://schemas.microsoft.com/office/drawing/2014/main" id="{4A22918A-E376-4FD9-B3E1-AECF8AD4988F}"/>
              </a:ext>
            </a:extLst>
          </p:cNvPr>
          <p:cNvPicPr>
            <a:picLocks noChangeAspect="1"/>
          </p:cNvPicPr>
          <p:nvPr/>
        </p:nvPicPr>
        <p:blipFill>
          <a:blip r:embed="rId6"/>
          <a:stretch>
            <a:fillRect/>
          </a:stretch>
        </p:blipFill>
        <p:spPr>
          <a:xfrm>
            <a:off x="6240451" y="2683478"/>
            <a:ext cx="816137" cy="816137"/>
          </a:xfrm>
          <a:prstGeom prst="rect">
            <a:avLst/>
          </a:prstGeom>
        </p:spPr>
      </p:pic>
      <p:pic>
        <p:nvPicPr>
          <p:cNvPr id="26" name="Picture 25">
            <a:extLst>
              <a:ext uri="{FF2B5EF4-FFF2-40B4-BE49-F238E27FC236}">
                <a16:creationId xmlns:a16="http://schemas.microsoft.com/office/drawing/2014/main" id="{7EE71247-A668-4B49-92E1-73ABE35AE633}"/>
              </a:ext>
            </a:extLst>
          </p:cNvPr>
          <p:cNvPicPr>
            <a:picLocks noChangeAspect="1"/>
          </p:cNvPicPr>
          <p:nvPr/>
        </p:nvPicPr>
        <p:blipFill>
          <a:blip r:embed="rId7"/>
          <a:stretch>
            <a:fillRect/>
          </a:stretch>
        </p:blipFill>
        <p:spPr>
          <a:xfrm>
            <a:off x="3645095" y="1472916"/>
            <a:ext cx="483424" cy="483424"/>
          </a:xfrm>
          <a:prstGeom prst="rect">
            <a:avLst/>
          </a:prstGeom>
        </p:spPr>
      </p:pic>
      <p:pic>
        <p:nvPicPr>
          <p:cNvPr id="27" name="Picture 26">
            <a:extLst>
              <a:ext uri="{FF2B5EF4-FFF2-40B4-BE49-F238E27FC236}">
                <a16:creationId xmlns:a16="http://schemas.microsoft.com/office/drawing/2014/main" id="{B06C456F-966E-4854-97AF-5BA0155DB177}"/>
              </a:ext>
            </a:extLst>
          </p:cNvPr>
          <p:cNvPicPr>
            <a:picLocks noChangeAspect="1"/>
          </p:cNvPicPr>
          <p:nvPr/>
        </p:nvPicPr>
        <p:blipFill>
          <a:blip r:embed="rId7"/>
          <a:stretch>
            <a:fillRect/>
          </a:stretch>
        </p:blipFill>
        <p:spPr>
          <a:xfrm>
            <a:off x="7157426" y="2409725"/>
            <a:ext cx="483424" cy="483424"/>
          </a:xfrm>
          <a:prstGeom prst="rect">
            <a:avLst/>
          </a:prstGeom>
        </p:spPr>
      </p:pic>
      <p:pic>
        <p:nvPicPr>
          <p:cNvPr id="28" name="Picture 27">
            <a:extLst>
              <a:ext uri="{FF2B5EF4-FFF2-40B4-BE49-F238E27FC236}">
                <a16:creationId xmlns:a16="http://schemas.microsoft.com/office/drawing/2014/main" id="{21BB46D3-80E1-4DC6-9417-84464840E768}"/>
              </a:ext>
            </a:extLst>
          </p:cNvPr>
          <p:cNvPicPr>
            <a:picLocks noChangeAspect="1"/>
          </p:cNvPicPr>
          <p:nvPr/>
        </p:nvPicPr>
        <p:blipFill>
          <a:blip r:embed="rId7"/>
          <a:stretch>
            <a:fillRect/>
          </a:stretch>
        </p:blipFill>
        <p:spPr>
          <a:xfrm>
            <a:off x="3661970" y="3140334"/>
            <a:ext cx="483424" cy="483424"/>
          </a:xfrm>
          <a:prstGeom prst="rect">
            <a:avLst/>
          </a:prstGeom>
        </p:spPr>
      </p:pic>
      <p:pic>
        <p:nvPicPr>
          <p:cNvPr id="29" name="Picture 28">
            <a:extLst>
              <a:ext uri="{FF2B5EF4-FFF2-40B4-BE49-F238E27FC236}">
                <a16:creationId xmlns:a16="http://schemas.microsoft.com/office/drawing/2014/main" id="{CF4663B3-F625-4073-91C9-2777E80ABED4}"/>
              </a:ext>
            </a:extLst>
          </p:cNvPr>
          <p:cNvPicPr>
            <a:picLocks noChangeAspect="1"/>
          </p:cNvPicPr>
          <p:nvPr/>
        </p:nvPicPr>
        <p:blipFill>
          <a:blip r:embed="rId8"/>
          <a:stretch>
            <a:fillRect/>
          </a:stretch>
        </p:blipFill>
        <p:spPr>
          <a:xfrm>
            <a:off x="1248839" y="1818803"/>
            <a:ext cx="442101" cy="442101"/>
          </a:xfrm>
          <a:prstGeom prst="rect">
            <a:avLst/>
          </a:prstGeom>
        </p:spPr>
      </p:pic>
      <p:cxnSp>
        <p:nvCxnSpPr>
          <p:cNvPr id="30" name="Straight Arrow Connector 29">
            <a:extLst>
              <a:ext uri="{FF2B5EF4-FFF2-40B4-BE49-F238E27FC236}">
                <a16:creationId xmlns:a16="http://schemas.microsoft.com/office/drawing/2014/main" id="{E609E457-D206-4E87-8D8B-0996D346B0E6}"/>
              </a:ext>
            </a:extLst>
          </p:cNvPr>
          <p:cNvCxnSpPr>
            <a:cxnSpLocks/>
            <a:endCxn id="22" idx="1"/>
          </p:cNvCxnSpPr>
          <p:nvPr/>
        </p:nvCxnSpPr>
        <p:spPr>
          <a:xfrm flipV="1">
            <a:off x="1681084" y="1800045"/>
            <a:ext cx="1134776" cy="23981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9A69BC2-C9E8-42F2-B6FF-996CFE10DA86}"/>
              </a:ext>
            </a:extLst>
          </p:cNvPr>
          <p:cNvCxnSpPr>
            <a:cxnSpLocks/>
            <a:stCxn id="29" idx="3"/>
          </p:cNvCxnSpPr>
          <p:nvPr/>
        </p:nvCxnSpPr>
        <p:spPr>
          <a:xfrm>
            <a:off x="1690940" y="2039854"/>
            <a:ext cx="1104825" cy="42130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E737A06F-27E6-4AF9-BF43-FF6711BA4C42}"/>
              </a:ext>
            </a:extLst>
          </p:cNvPr>
          <p:cNvPicPr>
            <a:picLocks noChangeAspect="1"/>
          </p:cNvPicPr>
          <p:nvPr/>
        </p:nvPicPr>
        <p:blipFill>
          <a:blip r:embed="rId9"/>
          <a:stretch>
            <a:fillRect/>
          </a:stretch>
        </p:blipFill>
        <p:spPr>
          <a:xfrm>
            <a:off x="457200" y="1799058"/>
            <a:ext cx="474190" cy="584981"/>
          </a:xfrm>
          <a:prstGeom prst="rect">
            <a:avLst/>
          </a:prstGeom>
        </p:spPr>
      </p:pic>
      <p:cxnSp>
        <p:nvCxnSpPr>
          <p:cNvPr id="33" name="Straight Arrow Connector 32">
            <a:extLst>
              <a:ext uri="{FF2B5EF4-FFF2-40B4-BE49-F238E27FC236}">
                <a16:creationId xmlns:a16="http://schemas.microsoft.com/office/drawing/2014/main" id="{74A5D74C-E543-4AEC-A388-ED5FE0BEC80B}"/>
              </a:ext>
            </a:extLst>
          </p:cNvPr>
          <p:cNvCxnSpPr>
            <a:cxnSpLocks/>
            <a:endCxn id="29" idx="1"/>
          </p:cNvCxnSpPr>
          <p:nvPr/>
        </p:nvCxnSpPr>
        <p:spPr>
          <a:xfrm flipV="1">
            <a:off x="931390" y="2039854"/>
            <a:ext cx="317449" cy="14804"/>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2C29E055-0120-4D89-9C46-B37FC74F78FA}"/>
              </a:ext>
            </a:extLst>
          </p:cNvPr>
          <p:cNvPicPr>
            <a:picLocks noChangeAspect="1"/>
          </p:cNvPicPr>
          <p:nvPr/>
        </p:nvPicPr>
        <p:blipFill>
          <a:blip r:embed="rId9"/>
          <a:stretch>
            <a:fillRect/>
          </a:stretch>
        </p:blipFill>
        <p:spPr>
          <a:xfrm>
            <a:off x="488016" y="3538218"/>
            <a:ext cx="474190" cy="584981"/>
          </a:xfrm>
          <a:prstGeom prst="rect">
            <a:avLst/>
          </a:prstGeom>
        </p:spPr>
      </p:pic>
      <p:cxnSp>
        <p:nvCxnSpPr>
          <p:cNvPr id="35" name="Straight Arrow Connector 34">
            <a:extLst>
              <a:ext uri="{FF2B5EF4-FFF2-40B4-BE49-F238E27FC236}">
                <a16:creationId xmlns:a16="http://schemas.microsoft.com/office/drawing/2014/main" id="{F7D93297-E6A6-4C88-964A-4776EB064557}"/>
              </a:ext>
            </a:extLst>
          </p:cNvPr>
          <p:cNvCxnSpPr>
            <a:cxnSpLocks/>
          </p:cNvCxnSpPr>
          <p:nvPr/>
        </p:nvCxnSpPr>
        <p:spPr>
          <a:xfrm flipV="1">
            <a:off x="965282" y="3780662"/>
            <a:ext cx="1806040" cy="14804"/>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B8583F3B-F96D-4FA3-96A4-BFAF96D5B788}"/>
              </a:ext>
            </a:extLst>
          </p:cNvPr>
          <p:cNvPicPr>
            <a:picLocks noChangeAspect="1"/>
          </p:cNvPicPr>
          <p:nvPr/>
        </p:nvPicPr>
        <p:blipFill>
          <a:blip r:embed="rId9"/>
          <a:stretch>
            <a:fillRect/>
          </a:stretch>
        </p:blipFill>
        <p:spPr>
          <a:xfrm>
            <a:off x="8544508" y="2799055"/>
            <a:ext cx="474190" cy="584981"/>
          </a:xfrm>
          <a:prstGeom prst="rect">
            <a:avLst/>
          </a:prstGeom>
        </p:spPr>
      </p:pic>
      <p:cxnSp>
        <p:nvCxnSpPr>
          <p:cNvPr id="37" name="Straight Arrow Connector 36">
            <a:extLst>
              <a:ext uri="{FF2B5EF4-FFF2-40B4-BE49-F238E27FC236}">
                <a16:creationId xmlns:a16="http://schemas.microsoft.com/office/drawing/2014/main" id="{8669D7C8-C08B-4741-BA11-58573E3807BA}"/>
              </a:ext>
            </a:extLst>
          </p:cNvPr>
          <p:cNvCxnSpPr>
            <a:cxnSpLocks/>
            <a:endCxn id="25" idx="3"/>
          </p:cNvCxnSpPr>
          <p:nvPr/>
        </p:nvCxnSpPr>
        <p:spPr>
          <a:xfrm flipH="1">
            <a:off x="7056588" y="3091546"/>
            <a:ext cx="1544906" cy="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4149D75-3876-4C86-8870-2B941700D9D0}"/>
              </a:ext>
            </a:extLst>
          </p:cNvPr>
          <p:cNvCxnSpPr>
            <a:cxnSpLocks/>
            <a:stCxn id="4" idx="3"/>
            <a:endCxn id="6" idx="1"/>
          </p:cNvCxnSpPr>
          <p:nvPr/>
        </p:nvCxnSpPr>
        <p:spPr>
          <a:xfrm>
            <a:off x="4490173" y="2912425"/>
            <a:ext cx="822996" cy="0"/>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B5D6391-9950-4312-B2B2-5996B192A838}"/>
              </a:ext>
            </a:extLst>
          </p:cNvPr>
          <p:cNvSpPr txBox="1"/>
          <p:nvPr/>
        </p:nvSpPr>
        <p:spPr>
          <a:xfrm>
            <a:off x="4441572" y="2400706"/>
            <a:ext cx="920198" cy="492443"/>
          </a:xfrm>
          <a:prstGeom prst="rect">
            <a:avLst/>
          </a:prstGeom>
          <a:noFill/>
        </p:spPr>
        <p:txBody>
          <a:bodyPr wrap="square" rtlCol="0">
            <a:spAutoFit/>
          </a:bodyPr>
          <a:lstStyle/>
          <a:p>
            <a:pPr algn="ctr" defTabSz="457189">
              <a:buClrTx/>
              <a:defRPr/>
            </a:pPr>
            <a:r>
              <a:rPr lang="en-CA" sz="600" kern="1200" dirty="0">
                <a:solidFill>
                  <a:srgbClr val="0070C0"/>
                </a:solidFill>
                <a:latin typeface="Arial" panose="020B0604020202020204" pitchFamily="34" charset="0"/>
                <a:ea typeface="+mn-ea"/>
                <a:cs typeface="Arial" panose="020B0604020202020204" pitchFamily="34" charset="0"/>
              </a:rPr>
              <a:t> </a:t>
            </a:r>
            <a:r>
              <a:rPr lang="en-CA" sz="900" kern="1200" dirty="0">
                <a:solidFill>
                  <a:srgbClr val="0070C0"/>
                </a:solidFill>
                <a:latin typeface="Arial" panose="020B0604020202020204" pitchFamily="34" charset="0"/>
                <a:ea typeface="+mn-ea"/>
                <a:cs typeface="Arial" panose="020B0604020202020204" pitchFamily="34" charset="0"/>
              </a:rPr>
              <a:t>VNet</a:t>
            </a:r>
          </a:p>
          <a:p>
            <a:pPr algn="ctr" defTabSz="457189">
              <a:buClrTx/>
              <a:defRPr/>
            </a:pPr>
            <a:r>
              <a:rPr lang="en-CA" sz="900" kern="1200" dirty="0">
                <a:solidFill>
                  <a:srgbClr val="0070C0"/>
                </a:solidFill>
                <a:latin typeface="Arial" panose="020B0604020202020204" pitchFamily="34" charset="0"/>
                <a:ea typeface="+mn-ea"/>
                <a:cs typeface="Arial" panose="020B0604020202020204" pitchFamily="34" charset="0"/>
              </a:rPr>
              <a:t>Peering</a:t>
            </a:r>
          </a:p>
          <a:p>
            <a:pPr algn="ctr" defTabSz="457189">
              <a:buClrTx/>
              <a:defRPr/>
            </a:pPr>
            <a:r>
              <a:rPr lang="en-CA" sz="800" kern="1200" dirty="0">
                <a:solidFill>
                  <a:srgbClr val="0070C0"/>
                </a:solidFill>
                <a:latin typeface="Arial" panose="020B0604020202020204" pitchFamily="34" charset="0"/>
                <a:ea typeface="+mn-ea"/>
                <a:cs typeface="Arial" panose="020B0604020202020204" pitchFamily="34" charset="0"/>
              </a:rPr>
              <a:t>(Bidirectional</a:t>
            </a:r>
            <a:r>
              <a:rPr lang="en-CA" sz="500" kern="1200" dirty="0">
                <a:solidFill>
                  <a:srgbClr val="0070C0"/>
                </a:solidFill>
                <a:latin typeface="Arial" panose="020B0604020202020204" pitchFamily="34" charset="0"/>
                <a:ea typeface="+mn-ea"/>
                <a:cs typeface="Arial" panose="020B0604020202020204" pitchFamily="34" charset="0"/>
              </a:rPr>
              <a:t>)</a:t>
            </a:r>
          </a:p>
        </p:txBody>
      </p:sp>
      <p:sp>
        <p:nvSpPr>
          <p:cNvPr id="40" name="TextBox 39">
            <a:extLst>
              <a:ext uri="{FF2B5EF4-FFF2-40B4-BE49-F238E27FC236}">
                <a16:creationId xmlns:a16="http://schemas.microsoft.com/office/drawing/2014/main" id="{9EEAC209-C00C-448D-B201-0541F9CC872F}"/>
              </a:ext>
            </a:extLst>
          </p:cNvPr>
          <p:cNvSpPr txBox="1"/>
          <p:nvPr/>
        </p:nvSpPr>
        <p:spPr>
          <a:xfrm>
            <a:off x="963042" y="1559834"/>
            <a:ext cx="928459" cy="230832"/>
          </a:xfrm>
          <a:prstGeom prst="rect">
            <a:avLst/>
          </a:prstGeom>
          <a:noFill/>
        </p:spPr>
        <p:txBody>
          <a:bodyPr wrap="none" rtlCol="0">
            <a:spAutoFit/>
          </a:bodyPr>
          <a:lstStyle/>
          <a:p>
            <a:r>
              <a:rPr lang="en-GB" sz="900" dirty="0"/>
              <a:t>Load Balancer</a:t>
            </a:r>
            <a:endParaRPr lang="en-IN" sz="900" dirty="0"/>
          </a:p>
        </p:txBody>
      </p:sp>
      <p:sp>
        <p:nvSpPr>
          <p:cNvPr id="41" name="TextBox 40">
            <a:extLst>
              <a:ext uri="{FF2B5EF4-FFF2-40B4-BE49-F238E27FC236}">
                <a16:creationId xmlns:a16="http://schemas.microsoft.com/office/drawing/2014/main" id="{9D9D87D2-EDBA-46E3-8CAD-066D38101C22}"/>
              </a:ext>
            </a:extLst>
          </p:cNvPr>
          <p:cNvSpPr txBox="1"/>
          <p:nvPr/>
        </p:nvSpPr>
        <p:spPr>
          <a:xfrm>
            <a:off x="3462811" y="1221416"/>
            <a:ext cx="684803" cy="230832"/>
          </a:xfrm>
          <a:prstGeom prst="rect">
            <a:avLst/>
          </a:prstGeom>
          <a:noFill/>
        </p:spPr>
        <p:txBody>
          <a:bodyPr wrap="none" rtlCol="0">
            <a:spAutoFit/>
          </a:bodyPr>
          <a:lstStyle/>
          <a:p>
            <a:r>
              <a:rPr lang="en-GB" sz="900" dirty="0" err="1"/>
              <a:t>Vnet</a:t>
            </a:r>
            <a:r>
              <a:rPr lang="en-GB" sz="900" dirty="0"/>
              <a:t> SEA</a:t>
            </a:r>
            <a:endParaRPr lang="en-IN" sz="900" dirty="0"/>
          </a:p>
        </p:txBody>
      </p:sp>
      <p:sp>
        <p:nvSpPr>
          <p:cNvPr id="42" name="TextBox 41">
            <a:extLst>
              <a:ext uri="{FF2B5EF4-FFF2-40B4-BE49-F238E27FC236}">
                <a16:creationId xmlns:a16="http://schemas.microsoft.com/office/drawing/2014/main" id="{CDA1C03C-10D9-4782-B40E-5C543BA904C4}"/>
              </a:ext>
            </a:extLst>
          </p:cNvPr>
          <p:cNvSpPr txBox="1"/>
          <p:nvPr/>
        </p:nvSpPr>
        <p:spPr>
          <a:xfrm>
            <a:off x="6891950" y="2071015"/>
            <a:ext cx="691215" cy="230832"/>
          </a:xfrm>
          <a:prstGeom prst="rect">
            <a:avLst/>
          </a:prstGeom>
          <a:noFill/>
        </p:spPr>
        <p:txBody>
          <a:bodyPr wrap="none" rtlCol="0">
            <a:spAutoFit/>
          </a:bodyPr>
          <a:lstStyle/>
          <a:p>
            <a:r>
              <a:rPr lang="en-GB" sz="900" dirty="0" err="1"/>
              <a:t>Vnet</a:t>
            </a:r>
            <a:r>
              <a:rPr lang="en-GB" sz="900" dirty="0"/>
              <a:t> EUS</a:t>
            </a:r>
            <a:endParaRPr lang="en-IN" sz="900" dirty="0"/>
          </a:p>
        </p:txBody>
      </p:sp>
      <p:sp>
        <p:nvSpPr>
          <p:cNvPr id="43" name="TextBox 42">
            <a:extLst>
              <a:ext uri="{FF2B5EF4-FFF2-40B4-BE49-F238E27FC236}">
                <a16:creationId xmlns:a16="http://schemas.microsoft.com/office/drawing/2014/main" id="{253EA639-87B1-4130-9BC5-ECA2260F62C3}"/>
              </a:ext>
            </a:extLst>
          </p:cNvPr>
          <p:cNvSpPr txBox="1"/>
          <p:nvPr/>
        </p:nvSpPr>
        <p:spPr>
          <a:xfrm>
            <a:off x="2143366" y="3065206"/>
            <a:ext cx="1111451" cy="230832"/>
          </a:xfrm>
          <a:prstGeom prst="rect">
            <a:avLst/>
          </a:prstGeom>
          <a:noFill/>
        </p:spPr>
        <p:txBody>
          <a:bodyPr wrap="square" rtlCol="0">
            <a:spAutoFit/>
          </a:bodyPr>
          <a:lstStyle/>
          <a:p>
            <a:r>
              <a:rPr lang="en-GB" sz="900" dirty="0"/>
              <a:t>Subnet Jump port</a:t>
            </a:r>
            <a:endParaRPr lang="en-IN" sz="900" dirty="0"/>
          </a:p>
        </p:txBody>
      </p:sp>
      <p:sp>
        <p:nvSpPr>
          <p:cNvPr id="44" name="TextBox 43">
            <a:extLst>
              <a:ext uri="{FF2B5EF4-FFF2-40B4-BE49-F238E27FC236}">
                <a16:creationId xmlns:a16="http://schemas.microsoft.com/office/drawing/2014/main" id="{D5557E3F-8003-4518-A9A8-30011D8F20BA}"/>
              </a:ext>
            </a:extLst>
          </p:cNvPr>
          <p:cNvSpPr txBox="1"/>
          <p:nvPr/>
        </p:nvSpPr>
        <p:spPr>
          <a:xfrm>
            <a:off x="2073746" y="1390248"/>
            <a:ext cx="1217000" cy="230832"/>
          </a:xfrm>
          <a:prstGeom prst="rect">
            <a:avLst/>
          </a:prstGeom>
          <a:noFill/>
        </p:spPr>
        <p:txBody>
          <a:bodyPr wrap="none" rtlCol="0">
            <a:spAutoFit/>
          </a:bodyPr>
          <a:lstStyle/>
          <a:p>
            <a:r>
              <a:rPr lang="en-GB" sz="900" dirty="0"/>
              <a:t>Subnet </a:t>
            </a:r>
            <a:r>
              <a:rPr lang="en-GB" sz="900" dirty="0" err="1"/>
              <a:t>WebServers</a:t>
            </a:r>
            <a:endParaRPr lang="en-IN" sz="900" dirty="0"/>
          </a:p>
        </p:txBody>
      </p:sp>
      <p:sp>
        <p:nvSpPr>
          <p:cNvPr id="45" name="TextBox 44">
            <a:extLst>
              <a:ext uri="{FF2B5EF4-FFF2-40B4-BE49-F238E27FC236}">
                <a16:creationId xmlns:a16="http://schemas.microsoft.com/office/drawing/2014/main" id="{DA340D7A-7E5F-4C93-AAAD-D924DBCC740F}"/>
              </a:ext>
            </a:extLst>
          </p:cNvPr>
          <p:cNvSpPr txBox="1"/>
          <p:nvPr/>
        </p:nvSpPr>
        <p:spPr>
          <a:xfrm>
            <a:off x="5624743" y="2371089"/>
            <a:ext cx="902811" cy="230832"/>
          </a:xfrm>
          <a:prstGeom prst="rect">
            <a:avLst/>
          </a:prstGeom>
          <a:noFill/>
        </p:spPr>
        <p:txBody>
          <a:bodyPr wrap="none" rtlCol="0">
            <a:spAutoFit/>
          </a:bodyPr>
          <a:lstStyle/>
          <a:p>
            <a:r>
              <a:rPr lang="en-GB" sz="900" dirty="0"/>
              <a:t>Subnet server</a:t>
            </a:r>
            <a:endParaRPr lang="en-IN" sz="900" dirty="0"/>
          </a:p>
        </p:txBody>
      </p:sp>
      <p:sp>
        <p:nvSpPr>
          <p:cNvPr id="46" name="TextBox 45">
            <a:extLst>
              <a:ext uri="{FF2B5EF4-FFF2-40B4-BE49-F238E27FC236}">
                <a16:creationId xmlns:a16="http://schemas.microsoft.com/office/drawing/2014/main" id="{374A0CFD-302B-4D96-905E-7325720ED0EB}"/>
              </a:ext>
            </a:extLst>
          </p:cNvPr>
          <p:cNvSpPr txBox="1"/>
          <p:nvPr/>
        </p:nvSpPr>
        <p:spPr>
          <a:xfrm>
            <a:off x="2732830" y="4123186"/>
            <a:ext cx="1022995" cy="230832"/>
          </a:xfrm>
          <a:prstGeom prst="rect">
            <a:avLst/>
          </a:prstGeom>
          <a:noFill/>
        </p:spPr>
        <p:txBody>
          <a:bodyPr wrap="square" rtlCol="0">
            <a:spAutoFit/>
          </a:bodyPr>
          <a:lstStyle/>
          <a:p>
            <a:r>
              <a:rPr lang="en-GB" sz="900" dirty="0"/>
              <a:t>VM </a:t>
            </a:r>
            <a:r>
              <a:rPr lang="en-GB" sz="900" dirty="0" err="1"/>
              <a:t>jumpport</a:t>
            </a:r>
            <a:endParaRPr lang="en-IN" sz="900" dirty="0"/>
          </a:p>
        </p:txBody>
      </p:sp>
      <p:sp>
        <p:nvSpPr>
          <p:cNvPr id="47" name="TextBox 46">
            <a:extLst>
              <a:ext uri="{FF2B5EF4-FFF2-40B4-BE49-F238E27FC236}">
                <a16:creationId xmlns:a16="http://schemas.microsoft.com/office/drawing/2014/main" id="{5B0B263B-554C-410A-8258-91519D838CEB}"/>
              </a:ext>
            </a:extLst>
          </p:cNvPr>
          <p:cNvSpPr txBox="1"/>
          <p:nvPr/>
        </p:nvSpPr>
        <p:spPr>
          <a:xfrm>
            <a:off x="6293293" y="3384199"/>
            <a:ext cx="710451" cy="230832"/>
          </a:xfrm>
          <a:prstGeom prst="rect">
            <a:avLst/>
          </a:prstGeom>
          <a:noFill/>
        </p:spPr>
        <p:txBody>
          <a:bodyPr wrap="none" rtlCol="0">
            <a:spAutoFit/>
          </a:bodyPr>
          <a:lstStyle/>
          <a:p>
            <a:r>
              <a:rPr lang="en-GB" sz="900" dirty="0"/>
              <a:t>VM server</a:t>
            </a:r>
            <a:endParaRPr lang="en-IN" sz="900" dirty="0"/>
          </a:p>
        </p:txBody>
      </p:sp>
      <p:sp>
        <p:nvSpPr>
          <p:cNvPr id="48" name="TextBox 47">
            <a:extLst>
              <a:ext uri="{FF2B5EF4-FFF2-40B4-BE49-F238E27FC236}">
                <a16:creationId xmlns:a16="http://schemas.microsoft.com/office/drawing/2014/main" id="{1DBBB8B6-3B5E-456C-874E-D442F813613E}"/>
              </a:ext>
            </a:extLst>
          </p:cNvPr>
          <p:cNvSpPr txBox="1"/>
          <p:nvPr/>
        </p:nvSpPr>
        <p:spPr>
          <a:xfrm>
            <a:off x="2122811" y="2315920"/>
            <a:ext cx="803725" cy="369332"/>
          </a:xfrm>
          <a:prstGeom prst="rect">
            <a:avLst/>
          </a:prstGeom>
          <a:noFill/>
        </p:spPr>
        <p:txBody>
          <a:bodyPr wrap="square" rtlCol="0">
            <a:spAutoFit/>
          </a:bodyPr>
          <a:lstStyle/>
          <a:p>
            <a:r>
              <a:rPr lang="en-GB" sz="900" dirty="0"/>
              <a:t>VM webservers</a:t>
            </a:r>
            <a:endParaRPr lang="en-IN" sz="900" dirty="0"/>
          </a:p>
        </p:txBody>
      </p:sp>
    </p:spTree>
    <p:extLst>
      <p:ext uri="{BB962C8B-B14F-4D97-AF65-F5344CB8AC3E}">
        <p14:creationId xmlns:p14="http://schemas.microsoft.com/office/powerpoint/2010/main" val="2462053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83">
            <a:extLst>
              <a:ext uri="{FF2B5EF4-FFF2-40B4-BE49-F238E27FC236}">
                <a16:creationId xmlns:a16="http://schemas.microsoft.com/office/drawing/2014/main" id="{6F3DC47A-ED65-4A59-A765-D237B081DED5}"/>
              </a:ext>
            </a:extLst>
          </p:cNvPr>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SEA Region virtual network Diagram</a:t>
            </a:r>
          </a:p>
        </p:txBody>
      </p:sp>
      <p:pic>
        <p:nvPicPr>
          <p:cNvPr id="4" name="Picture 3">
            <a:extLst>
              <a:ext uri="{FF2B5EF4-FFF2-40B4-BE49-F238E27FC236}">
                <a16:creationId xmlns:a16="http://schemas.microsoft.com/office/drawing/2014/main" id="{BC6DFC80-5419-4422-8AC4-9F3DC0C6C402}"/>
              </a:ext>
            </a:extLst>
          </p:cNvPr>
          <p:cNvPicPr>
            <a:picLocks noChangeAspect="1"/>
          </p:cNvPicPr>
          <p:nvPr/>
        </p:nvPicPr>
        <p:blipFill>
          <a:blip r:embed="rId2"/>
          <a:stretch>
            <a:fillRect/>
          </a:stretch>
        </p:blipFill>
        <p:spPr>
          <a:xfrm>
            <a:off x="535692" y="1411941"/>
            <a:ext cx="8072615" cy="3476066"/>
          </a:xfrm>
          <a:prstGeom prst="rect">
            <a:avLst/>
          </a:prstGeom>
        </p:spPr>
      </p:pic>
    </p:spTree>
    <p:extLst>
      <p:ext uri="{BB962C8B-B14F-4D97-AF65-F5344CB8AC3E}">
        <p14:creationId xmlns:p14="http://schemas.microsoft.com/office/powerpoint/2010/main" val="249235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83">
            <a:extLst>
              <a:ext uri="{FF2B5EF4-FFF2-40B4-BE49-F238E27FC236}">
                <a16:creationId xmlns:a16="http://schemas.microsoft.com/office/drawing/2014/main" id="{6F3DC47A-ED65-4A59-A765-D237B081DED5}"/>
              </a:ext>
            </a:extLst>
          </p:cNvPr>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sz="3200" dirty="0" err="1"/>
              <a:t>EastUS</a:t>
            </a:r>
            <a:r>
              <a:rPr lang="en-GB" sz="3200" dirty="0"/>
              <a:t> region virtual network Diagram</a:t>
            </a:r>
          </a:p>
        </p:txBody>
      </p:sp>
      <p:pic>
        <p:nvPicPr>
          <p:cNvPr id="5" name="Picture 4">
            <a:extLst>
              <a:ext uri="{FF2B5EF4-FFF2-40B4-BE49-F238E27FC236}">
                <a16:creationId xmlns:a16="http://schemas.microsoft.com/office/drawing/2014/main" id="{90AF57FE-E00D-4FAE-AD54-AADD05FF06A8}"/>
              </a:ext>
            </a:extLst>
          </p:cNvPr>
          <p:cNvPicPr>
            <a:picLocks noChangeAspect="1"/>
          </p:cNvPicPr>
          <p:nvPr/>
        </p:nvPicPr>
        <p:blipFill>
          <a:blip r:embed="rId2"/>
          <a:stretch>
            <a:fillRect/>
          </a:stretch>
        </p:blipFill>
        <p:spPr>
          <a:xfrm>
            <a:off x="468840" y="1351429"/>
            <a:ext cx="7646460" cy="3533364"/>
          </a:xfrm>
          <a:prstGeom prst="rect">
            <a:avLst/>
          </a:prstGeom>
        </p:spPr>
      </p:pic>
    </p:spTree>
    <p:extLst>
      <p:ext uri="{BB962C8B-B14F-4D97-AF65-F5344CB8AC3E}">
        <p14:creationId xmlns:p14="http://schemas.microsoft.com/office/powerpoint/2010/main" val="2979536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
        <p:nvSpPr>
          <p:cNvPr id="2" name="TextBox 1">
            <a:extLst>
              <a:ext uri="{FF2B5EF4-FFF2-40B4-BE49-F238E27FC236}">
                <a16:creationId xmlns:a16="http://schemas.microsoft.com/office/drawing/2014/main" id="{CE65D86D-3788-4B5B-82F1-AB3391EB8115}"/>
              </a:ext>
            </a:extLst>
          </p:cNvPr>
          <p:cNvSpPr txBox="1"/>
          <p:nvPr/>
        </p:nvSpPr>
        <p:spPr>
          <a:xfrm>
            <a:off x="218209" y="1298864"/>
            <a:ext cx="8707582" cy="3796937"/>
          </a:xfrm>
          <a:prstGeom prst="rect">
            <a:avLst/>
          </a:prstGeom>
          <a:noFill/>
        </p:spPr>
        <p:txBody>
          <a:bodyPr wrap="square" rtlCol="0">
            <a:spAutoFit/>
          </a:bodyPr>
          <a:lstStyle/>
          <a:p>
            <a:r>
              <a:rPr lang="en-IN" b="1" dirty="0"/>
              <a:t>South East Asia region (SEA)</a:t>
            </a:r>
          </a:p>
          <a:p>
            <a:endParaRPr lang="en-IN" b="1" dirty="0"/>
          </a:p>
          <a:p>
            <a:pPr lvl="3">
              <a:lnSpc>
                <a:spcPct val="107000"/>
              </a:lnSpc>
            </a:pPr>
            <a:r>
              <a:rPr lang="en-IN" sz="1200" b="1" dirty="0">
                <a:effectLst/>
                <a:latin typeface="Calibri" panose="020F0502020204030204" pitchFamily="34" charset="0"/>
                <a:ea typeface="Calibri" panose="020F0502020204030204" pitchFamily="34" charset="0"/>
                <a:cs typeface="Times New Roman" panose="02020603050405020304" pitchFamily="18" charset="0"/>
              </a:rPr>
              <a:t>Southeast Asia Region setup </a:t>
            </a: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171450" lvl="5" indent="-171450">
              <a:lnSpc>
                <a:spcPct val="107000"/>
              </a:lnSpc>
              <a:buFont typeface="Arial" panose="020B0604020202020204" pitchFamily="34" charset="0"/>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Creating and configuring Virtual network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lvl="5" indent="-171450">
              <a:lnSpc>
                <a:spcPct val="107000"/>
              </a:lnSpc>
              <a:buFont typeface="Arial" panose="020B0604020202020204" pitchFamily="34" charset="0"/>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Creating and configuring availability set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lvl="5" indent="-171450">
              <a:lnSpc>
                <a:spcPct val="107000"/>
              </a:lnSpc>
              <a:buFont typeface="Arial" panose="020B0604020202020204" pitchFamily="34" charset="0"/>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Creating and configuring network security group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lvl="5" indent="-171450">
              <a:lnSpc>
                <a:spcPct val="107000"/>
              </a:lnSpc>
              <a:buFont typeface="Arial" panose="020B0604020202020204" pitchFamily="34" charset="0"/>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Creating 3 virtual machine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lvl="5" indent="-171450">
              <a:lnSpc>
                <a:spcPct val="107000"/>
              </a:lnSpc>
              <a:buFont typeface="Arial" panose="020B0604020202020204" pitchFamily="34" charset="0"/>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Creating and setting load balancer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lvl="5" indent="-171450">
              <a:lnSpc>
                <a:spcPct val="107000"/>
              </a:lnSpc>
              <a:buFont typeface="Arial" panose="020B0604020202020204" pitchFamily="34" charset="0"/>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Installing IIS service in Southeast Asia VMs to make it webserver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lvl="5" indent="-171450">
              <a:lnSpc>
                <a:spcPct val="107000"/>
              </a:lnSpc>
              <a:buFont typeface="Arial" panose="020B0604020202020204" pitchFamily="34" charset="0"/>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Enabling and configuring backup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lvl="2" indent="-171450">
              <a:buFont typeface="Arial" panose="020B0604020202020204" pitchFamily="34" charset="0"/>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Creating alert rule </a:t>
            </a:r>
            <a:endParaRPr lang="en-GB" dirty="0"/>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BDBF1-65B2-4250-9906-93C161031FB0}"/>
              </a:ext>
            </a:extLst>
          </p:cNvPr>
          <p:cNvSpPr txBox="1"/>
          <p:nvPr/>
        </p:nvSpPr>
        <p:spPr>
          <a:xfrm>
            <a:off x="124691" y="1350818"/>
            <a:ext cx="8790709" cy="1718676"/>
          </a:xfrm>
          <a:prstGeom prst="rect">
            <a:avLst/>
          </a:prstGeom>
          <a:noFill/>
        </p:spPr>
        <p:txBody>
          <a:bodyPr wrap="square" rtlCol="0">
            <a:spAutoFit/>
          </a:bodyPr>
          <a:lstStyle/>
          <a:p>
            <a:r>
              <a:rPr lang="en-GB" b="1" dirty="0"/>
              <a:t>East US region EUS</a:t>
            </a:r>
          </a:p>
          <a:p>
            <a:endParaRPr lang="en-US" b="1" dirty="0"/>
          </a:p>
          <a:p>
            <a:pPr marL="742950" lvl="1" indent="-285750">
              <a:lnSpc>
                <a:spcPct val="107000"/>
              </a:lnSpc>
              <a:buFont typeface="+mj-lt"/>
              <a:buAutoNum type="alphaL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Creating virtual network in East US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Creating virtual machine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mj-lt"/>
              <a:buAutoNum type="alphaL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Establishing secure connection to SEA-EUS acquire sites through peering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mj-lt"/>
              <a:buAutoNum type="alphaL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Servers are reachable with internal IP addresses </a:t>
            </a:r>
            <a:endParaRPr lang="en-US"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3" name="Shape 283">
            <a:extLst>
              <a:ext uri="{FF2B5EF4-FFF2-40B4-BE49-F238E27FC236}">
                <a16:creationId xmlns:a16="http://schemas.microsoft.com/office/drawing/2014/main" id="{6F3DC47A-ED65-4A59-A765-D237B081DED5}"/>
              </a:ext>
            </a:extLst>
          </p:cNvPr>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Tree>
    <p:extLst>
      <p:ext uri="{BB962C8B-B14F-4D97-AF65-F5344CB8AC3E}">
        <p14:creationId xmlns:p14="http://schemas.microsoft.com/office/powerpoint/2010/main" val="1064704664"/>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3794</TotalTime>
  <Words>614</Words>
  <Application>Microsoft Office PowerPoint</Application>
  <PresentationFormat>On-screen Show (16:9)</PresentationFormat>
  <Paragraphs>98</Paragraphs>
  <Slides>14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biz</vt:lpstr>
      <vt:lpstr> Case Study</vt:lpstr>
      <vt:lpstr>Contents</vt:lpstr>
      <vt:lpstr>Business Requirements </vt:lpstr>
      <vt:lpstr>SEA region </vt:lpstr>
      <vt:lpstr>EastUS</vt:lpstr>
      <vt:lpstr>Storage Requirements</vt:lpstr>
      <vt:lpstr>Azure Resource management</vt:lpstr>
      <vt:lpstr>Implementation Flow</vt:lpstr>
      <vt:lpstr>Implementation Flow</vt:lpstr>
      <vt:lpstr>Implementation Flow</vt:lpstr>
      <vt:lpstr>Implementation Flow</vt:lpstr>
      <vt:lpstr>Architecture </vt:lpstr>
      <vt:lpstr>SEA Region virtual network Diagram</vt:lpstr>
      <vt:lpstr>EastUS region virtual network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Manish Choudhary</cp:lastModifiedBy>
  <cp:revision>53</cp:revision>
  <dcterms:modified xsi:type="dcterms:W3CDTF">2021-08-26T19:16:39Z</dcterms:modified>
</cp:coreProperties>
</file>