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9" r:id="rId8"/>
    <p:sldId id="270" r:id="rId9"/>
    <p:sldId id="263" r:id="rId10"/>
    <p:sldId id="268" r:id="rId11"/>
    <p:sldId id="261" r:id="rId12"/>
    <p:sldId id="262" r:id="rId13"/>
    <p:sldId id="264" r:id="rId14"/>
    <p:sldId id="266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5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3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9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3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2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9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4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4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6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Ridge-valley-characteristics-of-the-live-and-fake-fingerprint-image_fig4_32968620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vdet.org/registration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linter89/fingerprint-liveness-detec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linter89/fingerprint-liveness-detec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fingerprint in black and white">
            <a:extLst>
              <a:ext uri="{FF2B5EF4-FFF2-40B4-BE49-F238E27FC236}">
                <a16:creationId xmlns:a16="http://schemas.microsoft.com/office/drawing/2014/main" id="{B4F56110-705B-4638-C801-41F9DC9D7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31" b="830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5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40C8F-7018-68FC-F6B8-C71C71B64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9389" y="1891412"/>
            <a:ext cx="3149221" cy="214945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for Fingerprint Liveness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FDEE-5DF9-57D6-CE6C-0C80E4B5A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8" y="4313467"/>
            <a:ext cx="2765446" cy="124117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-Manish Chowdary Ravipati</a:t>
            </a:r>
          </a:p>
        </p:txBody>
      </p:sp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828" y="705180"/>
            <a:ext cx="4014345" cy="5316049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alpha val="58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0EB7FA9-3ED1-EEAD-7BD2-D23E68027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1" y="4391382"/>
            <a:ext cx="2344092" cy="23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1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6B93FEB-0C27-823B-DC75-0B556FDC3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3" y="1262583"/>
            <a:ext cx="11609833" cy="3797098"/>
          </a:xfrm>
        </p:spPr>
      </p:pic>
    </p:spTree>
    <p:extLst>
      <p:ext uri="{BB962C8B-B14F-4D97-AF65-F5344CB8AC3E}">
        <p14:creationId xmlns:p14="http://schemas.microsoft.com/office/powerpoint/2010/main" val="136610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1316-CF8A-630D-E60D-23C25CB5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B2F7-D2C6-E4C5-829D-245A08F72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Horizontal flip, crop 5+5 patches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 translation and flipping operations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flipping operation is done for each image, creating a new set of patches for the flipped image.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set of images in the target directory contains a total of 10 times the original number of images (5 patches for each of the original image and its flipped version).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 used Augmentation for Training Images. 	(i.e., T=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+10xTi)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I have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Training_Live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11,000 images and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Training_Fake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2750 images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32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B65E-90A4-C89E-6626-50F0F1C7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90" y="554473"/>
            <a:ext cx="4623828" cy="10642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D386-7D1E-8D88-67E3-41F56A825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32" y="2120935"/>
            <a:ext cx="3558957" cy="36501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the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Fake:0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Live:1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Color Inversion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Resized Image (300,300)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38044-9DBE-E457-F1DB-45A9D18CD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75" y="2532620"/>
            <a:ext cx="2695033" cy="2451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BEE597-2FCE-F303-6765-CB29CB9A8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775" y="2532620"/>
            <a:ext cx="2374024" cy="24513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CFD4B9-1EA3-9560-F748-9C472611AF0B}"/>
              </a:ext>
            </a:extLst>
          </p:cNvPr>
          <p:cNvSpPr txBox="1"/>
          <p:nvPr/>
        </p:nvSpPr>
        <p:spPr>
          <a:xfrm>
            <a:off x="6673977" y="5083703"/>
            <a:ext cx="176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C76C7-BAC9-F0E5-4C6C-DEF9D30E6DAF}"/>
              </a:ext>
            </a:extLst>
          </p:cNvPr>
          <p:cNvSpPr txBox="1"/>
          <p:nvPr/>
        </p:nvSpPr>
        <p:spPr>
          <a:xfrm flipH="1">
            <a:off x="9733062" y="5130549"/>
            <a:ext cx="1730737" cy="38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03369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490C-AE8E-CC40-E46F-10E160EB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8" y="461875"/>
            <a:ext cx="5005793" cy="10642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Validation: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71DA0B-28FB-6C2E-8D61-E17C9927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83" y="2023864"/>
            <a:ext cx="4191363" cy="27967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5722E3-3637-DB22-ED07-EDB9F74D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23864"/>
            <a:ext cx="3833192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2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5BB6-305F-FD3F-98F9-D1F52146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1"/>
            <a:ext cx="2836985" cy="18756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DEB930-859C-131A-8CEA-BF21C4E79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60" y="1404193"/>
            <a:ext cx="2651040" cy="1658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0EAF79-E6A1-BFF4-F2FC-E16847308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938" y="1404193"/>
            <a:ext cx="2434589" cy="16585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19E220-6528-43B7-54A0-AAA176E19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413" y="3795227"/>
            <a:ext cx="5090348" cy="25335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6DD9F1-C128-9763-8C96-10BC1397CB99}"/>
              </a:ext>
            </a:extLst>
          </p:cNvPr>
          <p:cNvSpPr txBox="1"/>
          <p:nvPr/>
        </p:nvSpPr>
        <p:spPr>
          <a:xfrm>
            <a:off x="1793630" y="3210560"/>
            <a:ext cx="166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Chart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709946-8A69-AB9A-A792-6CE27DCCFFCD}"/>
              </a:ext>
            </a:extLst>
          </p:cNvPr>
          <p:cNvSpPr txBox="1"/>
          <p:nvPr/>
        </p:nvSpPr>
        <p:spPr>
          <a:xfrm>
            <a:off x="7391400" y="3210560"/>
            <a:ext cx="134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Chart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FCBBEF-0DF9-83AC-1209-0E51E987B05D}"/>
              </a:ext>
            </a:extLst>
          </p:cNvPr>
          <p:cNvSpPr txBox="1"/>
          <p:nvPr/>
        </p:nvSpPr>
        <p:spPr>
          <a:xfrm>
            <a:off x="3130530" y="6406896"/>
            <a:ext cx="39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Validation Accuracy = 91.0%</a:t>
            </a:r>
          </a:p>
        </p:txBody>
      </p:sp>
    </p:spTree>
    <p:extLst>
      <p:ext uri="{BB962C8B-B14F-4D97-AF65-F5344CB8AC3E}">
        <p14:creationId xmlns:p14="http://schemas.microsoft.com/office/powerpoint/2010/main" val="174829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4E9F-CBD8-831A-3C87-A8DFA993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8" y="196769"/>
            <a:ext cx="2766348" cy="1435261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14A1-A763-9BC3-0789-52B201E31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46" y="1632030"/>
            <a:ext cx="10880203" cy="4433104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101 outperformed the other methods with a validation accuracy of 91%. </a:t>
            </a:r>
          </a:p>
          <a:p>
            <a:endParaRPr lang="en-US" b="0" i="0" dirty="0">
              <a:solidFill>
                <a:srgbClr val="25252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25252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25252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ResNet's</a:t>
            </a:r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superior performance may be attributed to its deep architecture and skip connections, enabling it to better capture image features and learn complex representations.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260839E-B64C-844A-8C40-207A9DD77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062224"/>
              </p:ext>
            </p:extLst>
          </p:nvPr>
        </p:nvGraphicFramePr>
        <p:xfrm>
          <a:off x="2520908" y="2128907"/>
          <a:ext cx="606987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378">
                  <a:extLst>
                    <a:ext uri="{9D8B030D-6E8A-4147-A177-3AD203B41FA5}">
                      <a16:colId xmlns:a16="http://schemas.microsoft.com/office/drawing/2014/main" val="891868423"/>
                    </a:ext>
                  </a:extLst>
                </a:gridCol>
                <a:gridCol w="3550653">
                  <a:extLst>
                    <a:ext uri="{9D8B030D-6E8A-4147-A177-3AD203B41FA5}">
                      <a16:colId xmlns:a16="http://schemas.microsoft.com/office/drawing/2014/main" val="1922972011"/>
                    </a:ext>
                  </a:extLst>
                </a:gridCol>
                <a:gridCol w="1845846">
                  <a:extLst>
                    <a:ext uri="{9D8B030D-6E8A-4147-A177-3AD203B41FA5}">
                      <a16:colId xmlns:a16="http://schemas.microsoft.com/office/drawing/2014/main" val="1172693746"/>
                    </a:ext>
                  </a:extLst>
                </a:gridCol>
              </a:tblGrid>
              <a:tr h="561092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71287"/>
                  </a:ext>
                </a:extLst>
              </a:tr>
              <a:tr h="325077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</a:t>
                      </a:r>
                      <a:r>
                        <a:rPr lang="en-US" b="0" i="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91%.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844003"/>
                  </a:ext>
                </a:extLst>
              </a:tr>
              <a:tr h="325077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+ BSIF/LPQ/WLD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74"/>
                  </a:ext>
                </a:extLst>
              </a:tr>
              <a:tr h="325077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with CNN-RFW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559531"/>
                  </a:ext>
                </a:extLst>
              </a:tr>
              <a:tr h="325077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SNN + </a:t>
                      </a:r>
                      <a:r>
                        <a:rPr lang="en-US" b="0" i="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BSIF/WLD/LPQ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97529"/>
                  </a:ext>
                </a:extLst>
              </a:tr>
              <a:tr h="325077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Networks + CNN-RFW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12609"/>
                  </a:ext>
                </a:extLst>
              </a:tr>
              <a:tr h="325077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NN+ </a:t>
                      </a:r>
                      <a:r>
                        <a:rPr lang="en-US" b="0" i="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CNN-RFW + BSIF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40576"/>
                  </a:ext>
                </a:extLst>
              </a:tr>
              <a:tr h="325077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 v3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05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53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2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4" descr="Magnifying glass on clear background">
            <a:extLst>
              <a:ext uri="{FF2B5EF4-FFF2-40B4-BE49-F238E27FC236}">
                <a16:creationId xmlns:a16="http://schemas.microsoft.com/office/drawing/2014/main" id="{E841E487-3996-91B4-AE87-2DA0FB59E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6" name="Rectangle 16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1BFD2-1ED9-50DC-A430-9B8A217C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55" y="2253484"/>
            <a:ext cx="7983941" cy="2571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939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A024-7026-732E-48B7-C4CE13A9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C2193-CE02-3D4E-9F58-2CED265F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 liveliness detection is a security measure used to verify that the fingerprint being presented for authentication belongs to a live person and not a fake or copied fingerprint.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designed to prevent fraud and improve security in applications such as border control, financial transactions, and access control systems.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techniques, including optical coherence tomography, pressure detection, thermal imaging, and capacitive sensing, are used to ensure the accuracy of fingerprint liveliness detection.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90C6-6608-D464-EA7E-AAFF1A9F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9384-BB59-D959-81D0-EFDC548C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7482775" cy="36501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elps to prevent fraud and enhance security in various applications.</a:t>
            </a:r>
          </a:p>
          <a:p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Without liveliness detection, it is possible for someone to use a fake or copied fingerprint to gain access to a secure system or complete a financial transaction. </a:t>
            </a:r>
          </a:p>
          <a:p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verifying that a fingerprint belongs to a live person, the system can ensure that only authorized individuals are granted access. </a:t>
            </a:r>
          </a:p>
          <a:p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can improve the accuracy and reliability of biometric systems, which can help to increase public confidence in these technologies.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-up of a microphone&#10;&#10;Description automatically generated with medium confidence">
            <a:extLst>
              <a:ext uri="{FF2B5EF4-FFF2-40B4-BE49-F238E27FC236}">
                <a16:creationId xmlns:a16="http://schemas.microsoft.com/office/drawing/2014/main" id="{C387C353-505E-8836-D40F-4D13A2683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579" y="2248257"/>
            <a:ext cx="2837058" cy="199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2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7885-F019-7D58-D56D-62ABD064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Live/Fake Fingerprints: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EEFB-5A27-17E8-1FB6-AE170FC1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fingerprints are the actual prints of a person's finger that are obtained when the finger is placed on a fingerprint scanner. Live fingerprints contain unique patterns of ridges, whorls, and arches that are used to identify individuals in biometric authentication systems.</a:t>
            </a:r>
          </a:p>
          <a:p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Fake fingerprints, on the other hand, are artificial imitations of real fingerprints that are created to bypass biometric authentication systems. They can be made using a mold of a real fingerprint, a high-quality printout of a fingerprint, or a gelatin-based replica of a fingerprint.</a:t>
            </a:r>
          </a:p>
        </p:txBody>
      </p:sp>
    </p:spTree>
    <p:extLst>
      <p:ext uri="{BB962C8B-B14F-4D97-AF65-F5344CB8AC3E}">
        <p14:creationId xmlns:p14="http://schemas.microsoft.com/office/powerpoint/2010/main" val="269065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2223-A666-F59F-19B7-AFC211D4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71162"/>
            <a:ext cx="9076329" cy="10642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Live and Fake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6313A32-748A-F671-FECB-78684D07C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31" y="2401887"/>
            <a:ext cx="8096250" cy="33432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3A76D-88DA-865C-FC09-39239B39625A}"/>
              </a:ext>
            </a:extLst>
          </p:cNvPr>
          <p:cNvSpPr txBox="1"/>
          <p:nvPr/>
        </p:nvSpPr>
        <p:spPr>
          <a:xfrm>
            <a:off x="1707502" y="6231590"/>
            <a:ext cx="8426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=  </a:t>
            </a:r>
            <a:r>
              <a:rPr lang="en-US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https://www.researchgate.net/figure/Ridge-valley-characteristics-of-the-live-and-fake-fingerprint-image_fig4_329686205</a:t>
            </a:r>
            <a:endParaRPr lang="en-US" sz="1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5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EE4D-F853-20C1-87CA-3D61BFE1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71162"/>
            <a:ext cx="9076329" cy="10642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E8C2-3154-9868-337F-AFCF5544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LivDet2015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this we have multiple Files, Here I am using Digital Persona.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classified into Training and Testing.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this there is another subfolder for Live and Fake.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Training_Live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1000 images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Training_Fake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250 images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Testing_Live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1000 images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Testing_Fake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250 images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54869-1149-80AB-1B67-C757A31B3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547" y="4347780"/>
            <a:ext cx="6980525" cy="1310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435426-204A-7B5C-027F-B16434B55444}"/>
              </a:ext>
            </a:extLst>
          </p:cNvPr>
          <p:cNvSpPr txBox="1"/>
          <p:nvPr/>
        </p:nvSpPr>
        <p:spPr>
          <a:xfrm>
            <a:off x="4018343" y="6354500"/>
            <a:ext cx="890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https://livdet.org/registration.php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9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3EA5-BDFD-6AF8-916F-36827228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7487"/>
            <a:ext cx="6354147" cy="1219427"/>
          </a:xfrm>
        </p:spPr>
        <p:txBody>
          <a:bodyPr/>
          <a:lstStyle/>
          <a:p>
            <a:r>
              <a:rPr lang="en-US" dirty="0"/>
              <a:t>Existing Approaches: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A9B3B-3FA1-486B-3AEE-78CA60A94AEF}"/>
              </a:ext>
            </a:extLst>
          </p:cNvPr>
          <p:cNvSpPr txBox="1"/>
          <p:nvPr/>
        </p:nvSpPr>
        <p:spPr>
          <a:xfrm>
            <a:off x="149290" y="1334278"/>
            <a:ext cx="627557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 with BSIF/LPQ/WLD Features: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generated separately for the whole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 models trained and tested independently. </a:t>
            </a:r>
            <a:endParaRPr lang="en-US" sz="2000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Parameters selected using cross-validation.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with CNN-RFW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classifiers trained on CNN-RFW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Neural Network with BSIF/WLD/LPQ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(PCA) applied to extracted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Multi-layer neural network models trained on reduced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SNN-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MixFeat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merges SNN-BSIF, SNN-WLD, and SNN-LPQ models.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810B58-300D-B282-257A-E4645575D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54" y="2561078"/>
            <a:ext cx="4257302" cy="25042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417684-2404-9606-5463-FE4C4749D517}"/>
              </a:ext>
            </a:extLst>
          </p:cNvPr>
          <p:cNvSpPr txBox="1"/>
          <p:nvPr/>
        </p:nvSpPr>
        <p:spPr>
          <a:xfrm>
            <a:off x="2313992" y="6271181"/>
            <a:ext cx="799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https://github.com/splinter89/fingerprint-liveness-detection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80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DA49-B0B3-2510-E276-2B117E9AA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4" y="485775"/>
            <a:ext cx="5918790" cy="5412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with CNN-RFW Features: </a:t>
            </a:r>
          </a:p>
          <a:p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NN classifiers trained on features extracted via Convolutional Neural Network.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with CNN-RFW and BSIF Features:</a:t>
            </a:r>
          </a:p>
          <a:p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feature sets concatenated via Merge layer.</a:t>
            </a:r>
          </a:p>
          <a:p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NN classifier may take advantage of using multiple feature sets simultaneously.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Inception v3: </a:t>
            </a:r>
          </a:p>
          <a:p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Pre-trained model used with a custom classifier block on top. </a:t>
            </a:r>
          </a:p>
          <a:p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 with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activation, dropout layer with standard rate 0.5, and a single output with sigmoid activation.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C4A6B7-98C2-4CFF-05AC-5241B2BA6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10" y="2041095"/>
            <a:ext cx="5918790" cy="2775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480E5F-B45C-F129-24EC-60336ED02747}"/>
              </a:ext>
            </a:extLst>
          </p:cNvPr>
          <p:cNvSpPr txBox="1"/>
          <p:nvPr/>
        </p:nvSpPr>
        <p:spPr>
          <a:xfrm flipH="1">
            <a:off x="1902511" y="6363478"/>
            <a:ext cx="838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Source: </a:t>
            </a: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https://github.com/splinter89/fingerprint-liveness-detection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7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4291-1D2A-6961-6A64-083602F2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 by using 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DL Model - ResNet 101: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5F799-2A48-4AB5-6FD5-3D920B64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9076329" cy="36501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</a:t>
            </a:r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deep neural network architecture consisting of 101 layers </a:t>
            </a:r>
          </a:p>
          <a:p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Pre-trained on the large-scale ImageNet dataset for image classification </a:t>
            </a:r>
          </a:p>
          <a:p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innovation: residual connections that allow the model to learn residual mappings, improving training and mitigating vanishing gradients </a:t>
            </a:r>
          </a:p>
          <a:p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used as a feature extractor or fine-tuned on a new dataset for improved performance </a:t>
            </a:r>
          </a:p>
          <a:p>
            <a:r>
              <a:rPr lang="en-US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Achieved state-of-the-art results on a variety of computer vision tasks, including image classification, object detection, and semantic segmentation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867281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RightStep">
      <a:dk1>
        <a:srgbClr val="000000"/>
      </a:dk1>
      <a:lt1>
        <a:srgbClr val="FFFFFF"/>
      </a:lt1>
      <a:dk2>
        <a:srgbClr val="41243F"/>
      </a:dk2>
      <a:lt2>
        <a:srgbClr val="E8E4E2"/>
      </a:lt2>
      <a:accent1>
        <a:srgbClr val="4DA0C3"/>
      </a:accent1>
      <a:accent2>
        <a:srgbClr val="3B5DB1"/>
      </a:accent2>
      <a:accent3>
        <a:srgbClr val="5C4DC3"/>
      </a:accent3>
      <a:accent4>
        <a:srgbClr val="7C3BB1"/>
      </a:accent4>
      <a:accent5>
        <a:srgbClr val="BF4DC3"/>
      </a:accent5>
      <a:accent6>
        <a:srgbClr val="B13B84"/>
      </a:accent6>
      <a:hlink>
        <a:srgbClr val="BF653F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904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Goudy Old Style</vt:lpstr>
      <vt:lpstr>Times New Roman</vt:lpstr>
      <vt:lpstr>MarrakeshVTI</vt:lpstr>
      <vt:lpstr>Deep Learning for Fingerprint Liveness Detection</vt:lpstr>
      <vt:lpstr>Introduction</vt:lpstr>
      <vt:lpstr>Why is it Important ?</vt:lpstr>
      <vt:lpstr>Live/Fake Fingerprints:</vt:lpstr>
      <vt:lpstr>Difference in Live and Fake</vt:lpstr>
      <vt:lpstr>Dataset Used:</vt:lpstr>
      <vt:lpstr>Existing Approaches:</vt:lpstr>
      <vt:lpstr>PowerPoint Presentation</vt:lpstr>
      <vt:lpstr>Proposed Approach by using  DL Model - ResNet 101:</vt:lpstr>
      <vt:lpstr>PowerPoint Presentation</vt:lpstr>
      <vt:lpstr>Data Augmentation:</vt:lpstr>
      <vt:lpstr>Data Pre-processing:</vt:lpstr>
      <vt:lpstr>Testing and Validation: </vt:lpstr>
      <vt:lpstr>Results: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Fingerprint Liveness Detection</dc:title>
  <dc:creator>Manish Chowdary Ravipati</dc:creator>
  <cp:lastModifiedBy>Manish Chowdary Ravipati</cp:lastModifiedBy>
  <cp:revision>4</cp:revision>
  <dcterms:created xsi:type="dcterms:W3CDTF">2023-04-25T14:51:24Z</dcterms:created>
  <dcterms:modified xsi:type="dcterms:W3CDTF">2023-04-26T18:28:54Z</dcterms:modified>
</cp:coreProperties>
</file>