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29791485" val="982" revOS="4"/>
      <pr:smFileRevision xmlns:pr="smNativeData" xmlns:p14="http://schemas.microsoft.com/office/powerpoint/2010/main" xmlns="" dt="1629791485" val="101"/>
      <pr:guideOptions xmlns:pr="smNativeData" xmlns:p14="http://schemas.microsoft.com/office/powerpoint/2010/main" xmlns="" dt="162979148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5" d="100"/>
          <a:sy n="65" d="100"/>
        </p:scale>
        <p:origin x="1042" y="21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4G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UntertitelPlatzhalt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4G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s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03421168-26EE-17E7-A0FA-D0B25FB45685}" type="datetime1">
              <a:t>6/29/2022</a:t>
            </a:fld>
            <a:endParaRPr/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k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03422FFC-B2EE-17D9-A0FA-448C61B45611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OJvlj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OsUdQ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I6g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3100-4EEE-17C7-A0FA-B8927FB456ED}" type="datetime1">
              <a:t>6/29/2022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4G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5108-46EE-17A7-A0FA-B0F21FB456E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tKBVc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DZxu4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YfpuY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4D13-5DEE-17BB-A0FA-ABEE03B456FE}" type="datetime1">
              <a:t>6/29/2022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EIcqk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7838-76EE-178E-A0FA-80DB36B456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AhOQ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5aJg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A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5AD6-98EE-17AC-A0FA-6EF914B4563B}" type="datetime1">
              <a:t>6/29/2022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yU2P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UAfNE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447A-34EE-17B2-A0FA-C2E70AB456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2991-DFEE-17DF-A0FA-298A67B4567C}" type="datetime1">
              <a:t>6/29/2022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1572-3CEE-17E3-A0FA-CAB65BB45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7A81-CFEE-178C-A0FA-39D934B4566C}" type="datetime1">
              <a:t>6/29/2022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+N/40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4E48-06EE-17B8-A0FA-F0ED00B456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78D3-9DEE-178E-A0FA-6BDB36B4563E}" type="datetime1">
              <a:t>6/29/2022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f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22BA-F4EE-17D4-A0FA-02816CB456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3903-4DEE-17CF-A0FA-BB9A77B456EE}" type="datetime1">
              <a:t>6/29/2022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2183-CDEE-17D7-A0FA-3B826FB456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0E78-36EE-17F8-A0FA-C0AD40B45695}" type="datetime1">
              <a:t>6/29/2022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5E86-C8EE-17A8-A0FA-3EFD10B4566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Odc6dU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CPANE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Ns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HOuzI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6C84-CAEE-179A-A0FA-3CCF22B45669}" type="datetime1">
              <a:t>6/29/2022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WBmTk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sAJ0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6479-37EE-1792-A0FA-C1C72AB456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sWsyc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k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g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3426EDF-91EE-1798-A0FA-67CD20B45632}" type="datetime1">
              <a:t>6/29/2022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4G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426D22-6CEE-179B-A0FA-9ACE23B456C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 sky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eitstempel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3422623-6DEE-17D0-A0FA-9B8568B456CE}" type="datetime1">
              <a:t>6/29/2022</a:t>
            </a:fld>
            <a:endParaRPr/>
          </a:p>
        </p:txBody>
      </p:sp>
      <p:sp>
        <p:nvSpPr>
          <p:cNvPr id="3" name="Fußzeilen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jj4+g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Foliennumm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3d3Nw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423012-5CEE-17C6-A0FA-AA937EB456FF}" type="slidenum">
              <a:t>‹#›</a:t>
            </a:fld>
            <a:endParaRPr/>
          </a:p>
        </p:txBody>
      </p:sp>
      <p:sp>
        <p:nvSpPr>
          <p:cNvPr id="5" name="TitelPlatzhalt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CAcAAAYFQAAAAAAAAJAAAABAAAAMvLy8s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6" name="TextPlatzhalterBereich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CAcAAAYFQAAAAAAAAJAAAABAAAAPPu6+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qBAAAPg0AABc0AACiFQAAAAAAACYAAAAIAAAAAQ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r>
              <a:t>Retail Product Management</a:t>
            </a:r>
          </a:p>
          <a:p>
            <a:r>
              <a:t>Final Project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kCAAA1xcAAK0vAADgIgAAAAAAACYAAAAIAAAAAQ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</p:spPr>
        <p:txBody>
          <a:bodyPr/>
          <a:lstStyle/>
          <a:p>
            <a:r>
              <a:rPr dirty="0"/>
              <a:t>Cohort ADM2</a:t>
            </a:r>
            <a:r>
              <a:rPr lang="en-US" dirty="0"/>
              <a:t>2</a:t>
            </a:r>
            <a:r>
              <a:rPr dirty="0"/>
              <a:t>DF0</a:t>
            </a:r>
            <a:r>
              <a:rPr lang="en-US" dirty="0"/>
              <a:t>42</a:t>
            </a:r>
            <a:endParaRPr dirty="0"/>
          </a:p>
          <a:p>
            <a:r>
              <a:rPr dirty="0"/>
              <a:t>Team-</a:t>
            </a:r>
            <a:r>
              <a:rPr lang="en-US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o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API Gateway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IXgc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An API gateway is an API management tool that sits between a client and a collection of backend services.</a:t>
            </a:r>
          </a:p>
          <a:p>
            <a:r>
              <a:t>An API gateway acts as a reverse proxy to accept all application programming interface (API) calls, aggregate the various services required to fulfill them, and return the appropriate result.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E-Commerce Portal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The E-Commerce Portal is an ASP.NET Core MVC App.</a:t>
            </a:r>
          </a:p>
          <a:p>
            <a:r>
              <a:t>It has the following controllers:</a:t>
            </a:r>
          </a:p>
          <a:p>
            <a:pPr lvl="1">
              <a:buAutoNum type="arabicPeriod"/>
            </a:pPr>
            <a:r>
              <a:t>Home</a:t>
            </a:r>
          </a:p>
          <a:p>
            <a:pPr lvl="1">
              <a:buAutoNum type="arabicPeriod"/>
            </a:pPr>
            <a:r>
              <a:t>Users</a:t>
            </a:r>
          </a:p>
          <a:p>
            <a:pPr lvl="1">
              <a:buAutoNum type="arabicPeriod"/>
            </a:pPr>
            <a:r>
              <a:t>Products</a:t>
            </a:r>
          </a:p>
          <a:p>
            <a:pPr lvl="1">
              <a:buAutoNum type="arabicPeriod"/>
            </a:pPr>
            <a:r>
              <a:t>Product Ratings</a:t>
            </a:r>
          </a:p>
          <a:p>
            <a:pPr lvl="1">
              <a:buAutoNum type="arabicPeriod"/>
            </a:pPr>
            <a:r>
              <a:t>Vendors</a:t>
            </a:r>
          </a:p>
          <a:p>
            <a:pPr lvl="1">
              <a:buAutoNum type="arabicPeriod"/>
            </a:pPr>
            <a:r>
              <a:t>VendorStocks</a:t>
            </a:r>
          </a:p>
          <a:p>
            <a:pPr lvl="1">
              <a:buAutoNum type="arabicPeriod"/>
            </a:pPr>
            <a:r>
              <a:t>Carts</a:t>
            </a:r>
          </a:p>
          <a:p>
            <a:pPr lvl="1">
              <a:buAutoNum type="arabicPeriod"/>
            </a:pPr>
            <a:r>
              <a:t>Wishlists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yBAAAHBsAAEI0AAB9IwAAAAAAACYAAAAIAAAAAAAAAAAAAAA="/>
              </a:ext>
            </a:extLst>
          </p:cNvSpPr>
          <p:nvPr>
            <p:ph type="title"/>
          </p:nvPr>
        </p:nvSpPr>
        <p:spPr>
          <a:xfrm>
            <a:off x="840740" y="2567940"/>
            <a:ext cx="7772400" cy="1362075"/>
          </a:xfrm>
        </p:spPr>
        <p:txBody>
          <a:bodyPr/>
          <a:lstStyle/>
          <a:p>
            <a:r>
              <a:rPr dirty="0"/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Team Members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Manish </a:t>
            </a:r>
            <a:r>
              <a:rPr lang="en-US" dirty="0" err="1"/>
              <a:t>Shingare</a:t>
            </a:r>
            <a:r>
              <a:rPr dirty="0"/>
              <a:t> (TL) - </a:t>
            </a:r>
            <a:r>
              <a:rPr lang="en-US" dirty="0"/>
              <a:t>2125636</a:t>
            </a:r>
            <a:endParaRPr dirty="0"/>
          </a:p>
          <a:p>
            <a:pPr>
              <a:buAutoNum type="arabicPeriod"/>
            </a:pPr>
            <a:r>
              <a:rPr lang="en-US" dirty="0" err="1"/>
              <a:t>Dhriti</a:t>
            </a:r>
            <a:r>
              <a:rPr lang="en-US" dirty="0"/>
              <a:t> Sinha</a:t>
            </a:r>
            <a:r>
              <a:rPr dirty="0"/>
              <a:t> </a:t>
            </a:r>
            <a:r>
              <a:rPr lang="en-IN" dirty="0"/>
              <a:t>-</a:t>
            </a:r>
            <a:r>
              <a:rPr dirty="0"/>
              <a:t> </a:t>
            </a:r>
            <a:r>
              <a:rPr lang="en-IN" dirty="0"/>
              <a:t>2125946</a:t>
            </a:r>
            <a:endParaRPr dirty="0"/>
          </a:p>
          <a:p>
            <a:pPr>
              <a:buAutoNum type="arabicPeriod"/>
            </a:pPr>
            <a:r>
              <a:rPr lang="en-US" dirty="0"/>
              <a:t>Prajwal Nirmal</a:t>
            </a:r>
            <a:r>
              <a:rPr dirty="0"/>
              <a:t> </a:t>
            </a:r>
            <a:r>
              <a:rPr lang="en-IN" dirty="0"/>
              <a:t>-</a:t>
            </a:r>
            <a:r>
              <a:rPr dirty="0"/>
              <a:t> </a:t>
            </a:r>
            <a:r>
              <a:rPr lang="en-IN" dirty="0"/>
              <a:t>2125331</a:t>
            </a:r>
            <a:endParaRPr dirty="0"/>
          </a:p>
          <a:p>
            <a:pPr>
              <a:buAutoNum type="arabicPeriod"/>
            </a:pPr>
            <a:r>
              <a:rPr lang="en-US" dirty="0" err="1"/>
              <a:t>Ashi</a:t>
            </a:r>
            <a:r>
              <a:rPr lang="en-US" dirty="0"/>
              <a:t> Agrawal</a:t>
            </a:r>
            <a:r>
              <a:rPr dirty="0"/>
              <a:t> </a:t>
            </a:r>
            <a:r>
              <a:rPr lang="en-IN" dirty="0"/>
              <a:t>-</a:t>
            </a:r>
            <a:r>
              <a:rPr dirty="0"/>
              <a:t> </a:t>
            </a:r>
            <a:r>
              <a:rPr lang="en-IN" dirty="0"/>
              <a:t>2125257</a:t>
            </a:r>
          </a:p>
          <a:p>
            <a:pPr>
              <a:buAutoNum type="arabicPeriod"/>
            </a:pPr>
            <a:r>
              <a:rPr lang="en-IN" dirty="0"/>
              <a:t>Priyanka </a:t>
            </a:r>
            <a:r>
              <a:rPr lang="en-IN" dirty="0" err="1"/>
              <a:t>Jatav</a:t>
            </a:r>
            <a:r>
              <a:rPr lang="en-IN" dirty="0"/>
              <a:t> – 2125801</a:t>
            </a:r>
          </a:p>
          <a:p>
            <a:pPr>
              <a:buAutoNum type="arabicPeriod"/>
            </a:pPr>
            <a:r>
              <a:rPr lang="en-IN" dirty="0"/>
              <a:t> Himanshu Singh - 2125459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About the Project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 leading Retail Organization wants to strengthen its Middleware by exposing the core logic related to Product Management as Microservices.</a:t>
            </a:r>
          </a:p>
          <a:p>
            <a:r>
              <a:t>There is also an e-Commerce Portal that is developed as part of this scope, that consumes these Microservices and responds back to customers who are purchasing a product.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BCFt14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rPr dirty="0"/>
              <a:t>Project Structure</a:t>
            </a:r>
          </a:p>
        </p:txBody>
      </p:sp>
      <p:pic>
        <p:nvPicPr>
          <p:cNvPr id="3" name="SlideText1"/>
          <p:cNvPicPr>
            <a:picLocks noGrp="1" noChangeAspect="1" noChangeArrowheads="1"/>
            <a:extLst>
              <a:ext uri="smNativeData">
                <pr:smNativeData xmlns:pr="smNativeData" xmlns:p14="http://schemas.microsoft.com/office/powerpoint/2010/main" xmlns="" val="SMDATA_15_/aQkYR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MADAADAAAABAAAAAAAAAAAAAAAAAAAAAAAAAAHgAAAGgAAAAAAAAAAAAAAAAAAAAAAAAAAAAAABAnAAAQJwAAAAAAAAAAAAAAAAAAAAAAAAAAAAAAAAAAAAAAAAAAAAAUAAAAAAAAAMDA/wAAAAAAZAAAADIAAAAAAAAAZAAAAAAAAAB/f38ACgAAAB8AAABUAAAA////Bf///wEAAAAAAAAAAAAAAAAAAAAAAAAAAAAAAAAAAAAAAAAAAAZJjAJ/f38AlpaWA8zMzADAwP8Af39/AAAAAAAAAAAAAAAAAP///wAAAAAAIQAAABgAAAAUAAAAo////9UMAABAOAAAhSUAAAAAAAAmAAAACAAAAAGBAAD/////"/>
              </a:ext>
            </a:extLst>
          </p:cNvPicPr>
          <p:nvPr>
            <p:ph type="clipArt" idx="1"/>
          </p:nvPr>
        </p:nvPicPr>
        <p:blipFill>
          <a:blip r:embed="rId2"/>
          <a:stretch>
            <a:fillRect/>
          </a:stretch>
        </p:blipFill>
        <p:spPr>
          <a:xfrm>
            <a:off x="0" y="1635125"/>
            <a:ext cx="9144000" cy="49352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Project Modules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buAutoNum type="arabicPeriod"/>
            </a:pPr>
            <a:r>
              <a:t>Product Module</a:t>
            </a:r>
          </a:p>
          <a:p>
            <a:pPr>
              <a:buAutoNum type="arabicPeriod"/>
            </a:pPr>
            <a:endParaRPr/>
          </a:p>
          <a:p>
            <a:pPr>
              <a:buAutoNum type="arabicPeriod"/>
            </a:pPr>
            <a:r>
              <a:t>Vendor Module</a:t>
            </a:r>
          </a:p>
          <a:p>
            <a:pPr>
              <a:buAutoNum type="arabicPeriod"/>
            </a:pPr>
            <a:endParaRPr/>
          </a:p>
          <a:p>
            <a:pPr>
              <a:buAutoNum type="arabicPeriod"/>
            </a:pPr>
            <a:r>
              <a:t>Proceed to Buy Module</a:t>
            </a:r>
          </a:p>
          <a:p>
            <a:pPr>
              <a:buAutoNum type="arabicPeriod"/>
            </a:pPr>
            <a:endParaRPr/>
          </a:p>
          <a:p>
            <a:pPr>
              <a:buAutoNum type="arabicPeriod"/>
            </a:pPr>
            <a:r>
              <a:t>E-commerce Portal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Product Microservice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rPr dirty="0"/>
              <a:t>Product microservice contains following endpoints:</a:t>
            </a:r>
          </a:p>
          <a:p>
            <a:pPr lvl="1"/>
            <a:r>
              <a:rPr dirty="0"/>
              <a:t>Add new Product</a:t>
            </a:r>
          </a:p>
          <a:p>
            <a:pPr lvl="1"/>
            <a:r>
              <a:rPr dirty="0"/>
              <a:t>Return all Products</a:t>
            </a:r>
          </a:p>
          <a:p>
            <a:pPr lvl="1"/>
            <a:r>
              <a:rPr dirty="0"/>
              <a:t>Search Product by Id</a:t>
            </a:r>
          </a:p>
          <a:p>
            <a:pPr lvl="1"/>
            <a:r>
              <a:rPr dirty="0"/>
              <a:t>Search Product by Name</a:t>
            </a:r>
          </a:p>
          <a:p>
            <a:pPr lvl="1"/>
            <a:r>
              <a:rPr dirty="0"/>
              <a:t>Add Rating to Product</a:t>
            </a:r>
          </a:p>
          <a:p>
            <a:pPr lvl="1"/>
            <a:r>
              <a:rPr dirty="0"/>
              <a:t>Return all Product Ratings</a:t>
            </a:r>
          </a:p>
          <a:p>
            <a:pPr lvl="1"/>
            <a:r>
              <a:rPr dirty="0"/>
              <a:t>Search Product Ratings by Customer Id</a:t>
            </a:r>
          </a:p>
          <a:p>
            <a:pPr lvl="1"/>
            <a:r>
              <a:rPr dirty="0"/>
              <a:t>Search Product Ratings by Product 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BCFt14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Vendor Microservice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Vendor microservice contains following endpoints:</a:t>
            </a:r>
          </a:p>
          <a:p>
            <a:pPr lvl="1"/>
            <a:r>
              <a:t>Add a new Vendor</a:t>
            </a:r>
          </a:p>
          <a:p>
            <a:pPr lvl="1"/>
            <a:r>
              <a:t>Return all Vendors</a:t>
            </a:r>
          </a:p>
          <a:p>
            <a:pPr lvl="1"/>
            <a:r>
              <a:t>Search Vendor by Id</a:t>
            </a:r>
          </a:p>
          <a:p>
            <a:pPr lvl="1"/>
            <a:r>
              <a:t>Add a new Vendor Stock</a:t>
            </a:r>
          </a:p>
          <a:p>
            <a:pPr lvl="1"/>
            <a:r>
              <a:t>Return all Vendor Stocks</a:t>
            </a:r>
          </a:p>
          <a:p>
            <a:pPr lvl="1"/>
            <a:r>
              <a:t>Search Vendor Stocks by Product Id</a:t>
            </a:r>
          </a:p>
          <a:p>
            <a:pPr lvl="1"/>
            <a:r>
              <a:t>Search Vendor Stocks by Vendor Id</a:t>
            </a:r>
          </a:p>
          <a:p>
            <a:pPr lvl="1"/>
            <a:r>
              <a:t>Search Vendors by Product 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Proceed to Buy Microservice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ProceedToBuy microservice contains following endpoints:</a:t>
            </a:r>
          </a:p>
          <a:p>
            <a:pPr lvl="1"/>
            <a:r>
              <a:t>Add Product to Cart/Wishlist</a:t>
            </a:r>
          </a:p>
          <a:p>
            <a:pPr lvl="1"/>
            <a:r>
              <a:t>Return all Carts/Wishlists</a:t>
            </a:r>
          </a:p>
          <a:p>
            <a:pPr lvl="1"/>
            <a:r>
              <a:t>Search in Cart/Wishlist by Product Id</a:t>
            </a:r>
          </a:p>
          <a:p>
            <a:pPr lvl="1"/>
            <a:r>
              <a:t>Search in Cart/Wishlist by Customer Id</a:t>
            </a:r>
          </a:p>
          <a:p>
            <a:pPr lvl="1"/>
            <a:r>
              <a:t>Search in Cart/Wishlist by both Ids</a:t>
            </a:r>
          </a:p>
          <a:p>
            <a:pPr lvl="1"/>
            <a:endParaRPr/>
          </a:p>
          <a:p>
            <a:pPr lvl="1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Authentication Service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aQkY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The authentication service provides a single endpoint which returns a JSON Web Token (JWT) when the secret key is passed to it.</a:t>
            </a:r>
          </a:p>
          <a:p>
            <a:r>
              <a:t>The JWT also contains 2 claims:</a:t>
            </a:r>
          </a:p>
          <a:p>
            <a:pPr marL="285750" lvl="1">
              <a:buAutoNum type="arabicPeriod"/>
            </a:pPr>
            <a:r>
              <a:t>UserId, and</a:t>
            </a:r>
          </a:p>
          <a:p>
            <a:pPr marL="285750" lvl="1">
              <a:buAutoNum type="arabicPeriod"/>
            </a:pPr>
            <a:r>
              <a:t>Role</a:t>
            </a:r>
          </a:p>
          <a:p>
            <a:pPr marL="285750" lvl="1">
              <a:buFont typeface="Wingdings" pitchFamily="2" charset="2"/>
              <a:buChar char=""/>
            </a:pPr>
            <a:r>
              <a:t>The role is used for authenticating the controllers in other microservices.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6498C"/>
    </a:dk1>
    <a:lt1>
      <a:srgbClr val="FFFFFF"/>
    </a:lt1>
    <a:dk2>
      <a:srgbClr val="06498C"/>
    </a:dk2>
    <a:lt2>
      <a:srgbClr val="969696"/>
    </a:lt2>
    <a:accent1>
      <a:srgbClr val="FFFFFF"/>
    </a:accent1>
    <a:accent2>
      <a:srgbClr val="8DC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66CC"/>
    </a:hlink>
    <a:folHlink>
      <a:srgbClr val="00A8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380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Presentation</vt:lpstr>
      <vt:lpstr>Retail Product Management Final Project</vt:lpstr>
      <vt:lpstr>Team Members</vt:lpstr>
      <vt:lpstr>About the Project</vt:lpstr>
      <vt:lpstr>Project Structure</vt:lpstr>
      <vt:lpstr>Project Modules</vt:lpstr>
      <vt:lpstr>Product Microservice</vt:lpstr>
      <vt:lpstr>Vendor Microservice</vt:lpstr>
      <vt:lpstr>Proceed to Buy Microservice</vt:lpstr>
      <vt:lpstr>Authentication Service</vt:lpstr>
      <vt:lpstr>API Gateway</vt:lpstr>
      <vt:lpstr>E-Commerce Portal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Product Management Final Project</dc:title>
  <dc:subject/>
  <dc:creator/>
  <cp:keywords/>
  <dc:description/>
  <cp:lastModifiedBy>Home</cp:lastModifiedBy>
  <cp:revision>7</cp:revision>
  <dcterms:created xsi:type="dcterms:W3CDTF">2021-08-24T06:05:41Z</dcterms:created>
  <dcterms:modified xsi:type="dcterms:W3CDTF">2022-06-29T08:03:01Z</dcterms:modified>
</cp:coreProperties>
</file>