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9" r:id="rId1"/>
  </p:sldMasterIdLst>
  <p:notesMasterIdLst>
    <p:notesMasterId r:id="rId74"/>
  </p:notesMasterIdLst>
  <p:handoutMasterIdLst>
    <p:handoutMasterId r:id="rId75"/>
  </p:handoutMasterIdLst>
  <p:sldIdLst>
    <p:sldId id="643" r:id="rId2"/>
    <p:sldId id="477" r:id="rId3"/>
    <p:sldId id="554" r:id="rId4"/>
    <p:sldId id="552" r:id="rId5"/>
    <p:sldId id="542" r:id="rId6"/>
    <p:sldId id="639" r:id="rId7"/>
    <p:sldId id="577" r:id="rId8"/>
    <p:sldId id="636" r:id="rId9"/>
    <p:sldId id="637" r:id="rId10"/>
    <p:sldId id="653" r:id="rId11"/>
    <p:sldId id="640" r:id="rId12"/>
    <p:sldId id="654" r:id="rId13"/>
    <p:sldId id="641" r:id="rId14"/>
    <p:sldId id="642" r:id="rId15"/>
    <p:sldId id="614" r:id="rId16"/>
    <p:sldId id="572" r:id="rId17"/>
    <p:sldId id="573" r:id="rId18"/>
    <p:sldId id="574" r:id="rId19"/>
    <p:sldId id="575" r:id="rId20"/>
    <p:sldId id="576" r:id="rId21"/>
    <p:sldId id="644" r:id="rId22"/>
    <p:sldId id="612" r:id="rId23"/>
    <p:sldId id="579" r:id="rId24"/>
    <p:sldId id="580" r:id="rId25"/>
    <p:sldId id="581" r:id="rId26"/>
    <p:sldId id="582" r:id="rId27"/>
    <p:sldId id="583" r:id="rId28"/>
    <p:sldId id="584" r:id="rId29"/>
    <p:sldId id="585" r:id="rId30"/>
    <p:sldId id="586" r:id="rId31"/>
    <p:sldId id="587" r:id="rId32"/>
    <p:sldId id="588" r:id="rId33"/>
    <p:sldId id="589" r:id="rId34"/>
    <p:sldId id="590" r:id="rId35"/>
    <p:sldId id="591" r:id="rId36"/>
    <p:sldId id="592" r:id="rId37"/>
    <p:sldId id="593" r:id="rId38"/>
    <p:sldId id="594" r:id="rId39"/>
    <p:sldId id="595" r:id="rId40"/>
    <p:sldId id="596" r:id="rId41"/>
    <p:sldId id="597" r:id="rId42"/>
    <p:sldId id="635" r:id="rId43"/>
    <p:sldId id="598" r:id="rId44"/>
    <p:sldId id="599" r:id="rId45"/>
    <p:sldId id="600" r:id="rId46"/>
    <p:sldId id="645" r:id="rId47"/>
    <p:sldId id="646" r:id="rId48"/>
    <p:sldId id="647" r:id="rId49"/>
    <p:sldId id="648" r:id="rId50"/>
    <p:sldId id="621" r:id="rId51"/>
    <p:sldId id="601" r:id="rId52"/>
    <p:sldId id="623" r:id="rId53"/>
    <p:sldId id="602" r:id="rId54"/>
    <p:sldId id="603" r:id="rId55"/>
    <p:sldId id="604" r:id="rId56"/>
    <p:sldId id="605" r:id="rId57"/>
    <p:sldId id="606" r:id="rId58"/>
    <p:sldId id="607" r:id="rId59"/>
    <p:sldId id="608" r:id="rId60"/>
    <p:sldId id="609" r:id="rId61"/>
    <p:sldId id="610" r:id="rId62"/>
    <p:sldId id="611" r:id="rId63"/>
    <p:sldId id="624" r:id="rId64"/>
    <p:sldId id="625" r:id="rId65"/>
    <p:sldId id="626" r:id="rId66"/>
    <p:sldId id="655" r:id="rId67"/>
    <p:sldId id="649" r:id="rId68"/>
    <p:sldId id="650" r:id="rId69"/>
    <p:sldId id="651" r:id="rId70"/>
    <p:sldId id="516" r:id="rId71"/>
    <p:sldId id="512" r:id="rId72"/>
    <p:sldId id="652" r:id="rId73"/>
  </p:sldIdLst>
  <p:sldSz cx="9144000" cy="6858000" type="screen4x3"/>
  <p:notesSz cx="6669088" cy="9928225"/>
  <p:embeddedFontLst>
    <p:embeddedFont>
      <p:font typeface="Lucida Console" panose="020B0609040504020204" pitchFamily="49" charset="0"/>
      <p:regular r:id="rId76"/>
    </p:embeddedFont>
    <p:embeddedFont>
      <p:font typeface="Microsoft Logo 95" panose="05000000000000000000" pitchFamily="2" charset="2"/>
      <p:regular r:id="rId77"/>
    </p:embeddedFont>
  </p:embeddedFontLst>
  <p:defaultTextStyle>
    <a:defPPr>
      <a:defRPr lang="en-US"/>
    </a:defPPr>
    <a:lvl1pPr algn="l" rtl="0" eaLnBrk="0" fontAlgn="base" hangingPunct="0">
      <a:spcBef>
        <a:spcPct val="30000"/>
      </a:spcBef>
      <a:spcAft>
        <a:spcPct val="0"/>
      </a:spcAft>
      <a:buChar char="•"/>
      <a:defRPr sz="1600" kern="1200">
        <a:solidFill>
          <a:schemeClr val="tx1"/>
        </a:solidFill>
        <a:latin typeface="Arial" charset="0"/>
        <a:ea typeface="+mn-ea"/>
        <a:cs typeface="+mn-cs"/>
      </a:defRPr>
    </a:lvl1pPr>
    <a:lvl2pPr marL="457200" algn="l" rtl="0" eaLnBrk="0" fontAlgn="base" hangingPunct="0">
      <a:spcBef>
        <a:spcPct val="30000"/>
      </a:spcBef>
      <a:spcAft>
        <a:spcPct val="0"/>
      </a:spcAft>
      <a:buChar char="•"/>
      <a:defRPr sz="1600" kern="1200">
        <a:solidFill>
          <a:schemeClr val="tx1"/>
        </a:solidFill>
        <a:latin typeface="Arial" charset="0"/>
        <a:ea typeface="+mn-ea"/>
        <a:cs typeface="+mn-cs"/>
      </a:defRPr>
    </a:lvl2pPr>
    <a:lvl3pPr marL="914400" algn="l" rtl="0" eaLnBrk="0" fontAlgn="base" hangingPunct="0">
      <a:spcBef>
        <a:spcPct val="30000"/>
      </a:spcBef>
      <a:spcAft>
        <a:spcPct val="0"/>
      </a:spcAft>
      <a:buChar char="•"/>
      <a:defRPr sz="1600" kern="1200">
        <a:solidFill>
          <a:schemeClr val="tx1"/>
        </a:solidFill>
        <a:latin typeface="Arial" charset="0"/>
        <a:ea typeface="+mn-ea"/>
        <a:cs typeface="+mn-cs"/>
      </a:defRPr>
    </a:lvl3pPr>
    <a:lvl4pPr marL="1371600" algn="l" rtl="0" eaLnBrk="0" fontAlgn="base" hangingPunct="0">
      <a:spcBef>
        <a:spcPct val="30000"/>
      </a:spcBef>
      <a:spcAft>
        <a:spcPct val="0"/>
      </a:spcAft>
      <a:buChar char="•"/>
      <a:defRPr sz="1600" kern="1200">
        <a:solidFill>
          <a:schemeClr val="tx1"/>
        </a:solidFill>
        <a:latin typeface="Arial" charset="0"/>
        <a:ea typeface="+mn-ea"/>
        <a:cs typeface="+mn-cs"/>
      </a:defRPr>
    </a:lvl4pPr>
    <a:lvl5pPr marL="1828800" algn="l" rtl="0" eaLnBrk="0" fontAlgn="base" hangingPunct="0">
      <a:spcBef>
        <a:spcPct val="30000"/>
      </a:spcBef>
      <a:spcAft>
        <a:spcPct val="0"/>
      </a:spcAft>
      <a:buChar char="•"/>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CC33"/>
    <a:srgbClr val="009900"/>
    <a:srgbClr val="777777"/>
    <a:srgbClr val="260A8E"/>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autoAdjust="0"/>
    <p:restoredTop sz="53923" autoAdjust="0"/>
  </p:normalViewPr>
  <p:slideViewPr>
    <p:cSldViewPr>
      <p:cViewPr>
        <p:scale>
          <a:sx n="52" d="100"/>
          <a:sy n="52" d="100"/>
        </p:scale>
        <p:origin x="-2484" y="-72"/>
      </p:cViewPr>
      <p:guideLst>
        <p:guide orient="horz" pos="2160"/>
        <p:guide orient="horz" pos="1200"/>
        <p:guide orient="horz" pos="1488"/>
        <p:guide orient="horz" pos="912"/>
        <p:guide orient="horz" pos="144"/>
        <p:guide orient="horz" pos="2880"/>
        <p:guide pos="2880"/>
        <p:guide pos="2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100" d="100"/>
        <a:sy n="100" d="100"/>
      </p:scale>
      <p:origin x="0" y="12354"/>
    </p:cViewPr>
  </p:sorterViewPr>
  <p:notesViewPr>
    <p:cSldViewPr>
      <p:cViewPr varScale="1">
        <p:scale>
          <a:sx n="59" d="100"/>
          <a:sy n="59" d="100"/>
        </p:scale>
        <p:origin x="-1740" y="-84"/>
      </p:cViewPr>
      <p:guideLst>
        <p:guide orient="horz" pos="3126"/>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1.fntdata"/><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_rels/viewProps.xml.rels><?xml version="1.0" encoding="UTF-8" standalone="yes"?>
<Relationships xmlns="http://schemas.openxmlformats.org/package/2006/relationships"><Relationship Id="rId8" Type="http://schemas.openxmlformats.org/officeDocument/2006/relationships/slide" Target="slides/slide58.xml"/><Relationship Id="rId3" Type="http://schemas.openxmlformats.org/officeDocument/2006/relationships/slide" Target="slides/slide38.xml"/><Relationship Id="rId7" Type="http://schemas.openxmlformats.org/officeDocument/2006/relationships/slide" Target="slides/slide54.xml"/><Relationship Id="rId2" Type="http://schemas.openxmlformats.org/officeDocument/2006/relationships/slide" Target="slides/slide25.xml"/><Relationship Id="rId1" Type="http://schemas.openxmlformats.org/officeDocument/2006/relationships/slide" Target="slides/slide23.xml"/><Relationship Id="rId6" Type="http://schemas.openxmlformats.org/officeDocument/2006/relationships/slide" Target="slides/slide41.xml"/><Relationship Id="rId5" Type="http://schemas.openxmlformats.org/officeDocument/2006/relationships/slide" Target="slides/slide40.xml"/><Relationship Id="rId4" Type="http://schemas.openxmlformats.org/officeDocument/2006/relationships/slide" Target="slides/slide3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png"/></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9" name="Text Box 7"/>
          <p:cNvSpPr txBox="1">
            <a:spLocks noChangeArrowheads="1"/>
          </p:cNvSpPr>
          <p:nvPr/>
        </p:nvSpPr>
        <p:spPr bwMode="auto">
          <a:xfrm>
            <a:off x="217488" y="9290050"/>
            <a:ext cx="1484312" cy="4286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77" tIns="45689" rIns="91377" bIns="45689" anchor="ctr">
            <a:spAutoFit/>
          </a:bodyPr>
          <a:lstStyle/>
          <a:p>
            <a:pPr>
              <a:spcBef>
                <a:spcPct val="50000"/>
              </a:spcBef>
              <a:buFontTx/>
              <a:buNone/>
            </a:pPr>
            <a:r>
              <a:rPr lang="en-US" altLang="en-US" sz="2000">
                <a:solidFill>
                  <a:schemeClr val="tx2"/>
                </a:solidFill>
                <a:latin typeface="Microsoft Logo 95" pitchFamily="2" charset="2"/>
              </a:rPr>
              <a:t>M</a:t>
            </a:r>
            <a:endParaRPr lang="en-US" altLang="en-US" sz="4400" b="1"/>
          </a:p>
        </p:txBody>
      </p:sp>
      <p:sp>
        <p:nvSpPr>
          <p:cNvPr id="69640" name="Rectangle 8"/>
          <p:cNvSpPr>
            <a:spLocks noChangeArrowheads="1"/>
          </p:cNvSpPr>
          <p:nvPr/>
        </p:nvSpPr>
        <p:spPr bwMode="auto">
          <a:xfrm>
            <a:off x="5457825" y="9210675"/>
            <a:ext cx="1035050" cy="4921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77" tIns="45689" rIns="91377" bIns="45689" anchor="b"/>
          <a:lstStyle/>
          <a:p>
            <a:pPr algn="r">
              <a:spcBef>
                <a:spcPct val="0"/>
              </a:spcBef>
              <a:buFontTx/>
              <a:buNone/>
            </a:pPr>
            <a:fld id="{3974E01D-70BE-43A6-A6BA-25BF5A0752F5}" type="slidenum">
              <a:rPr lang="en-US" altLang="en-US" sz="1200" b="1"/>
              <a:pPr algn="r">
                <a:spcBef>
                  <a:spcPct val="0"/>
                </a:spcBef>
                <a:buFontTx/>
                <a:buNone/>
              </a:pPr>
              <a:t>‹#›</a:t>
            </a:fld>
            <a:endParaRPr lang="en-US" altLang="en-US" sz="1200" b="1"/>
          </a:p>
        </p:txBody>
      </p:sp>
      <p:sp>
        <p:nvSpPr>
          <p:cNvPr id="69642" name="Text Box 10"/>
          <p:cNvSpPr txBox="1">
            <a:spLocks noChangeArrowheads="1"/>
          </p:cNvSpPr>
          <p:nvPr/>
        </p:nvSpPr>
        <p:spPr bwMode="auto">
          <a:xfrm>
            <a:off x="0" y="233363"/>
            <a:ext cx="6669088" cy="3270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77" tIns="45689" rIns="91377" bIns="45689" anchor="ctr">
            <a:spAutoFit/>
          </a:bodyPr>
          <a:lstStyle/>
          <a:p>
            <a:pPr algn="ctr">
              <a:spcBef>
                <a:spcPct val="50000"/>
              </a:spcBef>
              <a:buFontTx/>
              <a:buNone/>
            </a:pPr>
            <a:r>
              <a:rPr lang="en-US" altLang="en-US" sz="1400" b="1">
                <a:solidFill>
                  <a:schemeClr val="tx2"/>
                </a:solidFill>
                <a:effectLst>
                  <a:outerShdw blurRad="38100" dist="38100" dir="2700000" algn="tl">
                    <a:srgbClr val="C0C0C0"/>
                  </a:outerShdw>
                </a:effectLst>
              </a:rPr>
              <a:t>http://msdn.microsoft.com</a:t>
            </a:r>
            <a:endParaRPr lang="en-US" altLang="en-US" sz="4400" b="1"/>
          </a:p>
        </p:txBody>
      </p:sp>
      <p:pic>
        <p:nvPicPr>
          <p:cNvPr id="69645" name="Picture 13" descr="MSDNlogo_m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488" y="244475"/>
            <a:ext cx="909637" cy="468313"/>
          </a:xfrm>
          <a:prstGeom prst="rect">
            <a:avLst/>
          </a:prstGeom>
          <a:noFill/>
          <a:extLst>
            <a:ext uri="{909E8E84-426E-40DD-AFC4-6F175D3DCCD1}">
              <a14:hiddenFill xmlns:a14="http://schemas.microsoft.com/office/drawing/2010/main">
                <a:solidFill>
                  <a:srgbClr val="FFFFFF"/>
                </a:solidFill>
              </a14:hiddenFill>
            </a:ext>
          </a:extLst>
        </p:spPr>
      </p:pic>
      <p:sp>
        <p:nvSpPr>
          <p:cNvPr id="69646" name="Text Box 14"/>
          <p:cNvSpPr txBox="1">
            <a:spLocks noChangeArrowheads="1"/>
          </p:cNvSpPr>
          <p:nvPr/>
        </p:nvSpPr>
        <p:spPr bwMode="auto">
          <a:xfrm>
            <a:off x="5310188" y="244475"/>
            <a:ext cx="13589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51" tIns="45075" rIns="90151" bIns="45075">
            <a:spAutoFit/>
          </a:bodyPr>
          <a:lstStyle>
            <a:lvl1pPr defTabSz="901700">
              <a:spcBef>
                <a:spcPct val="0"/>
              </a:spcBef>
              <a:defRPr sz="2400">
                <a:solidFill>
                  <a:schemeClr val="tx1"/>
                </a:solidFill>
                <a:latin typeface="Times New Roman" pitchFamily="18" charset="0"/>
              </a:defRPr>
            </a:lvl1pPr>
            <a:lvl2pPr marL="450850" defTabSz="901700">
              <a:spcBef>
                <a:spcPct val="0"/>
              </a:spcBef>
              <a:defRPr sz="2400">
                <a:solidFill>
                  <a:schemeClr val="tx1"/>
                </a:solidFill>
                <a:latin typeface="Times New Roman" pitchFamily="18" charset="0"/>
              </a:defRPr>
            </a:lvl2pPr>
            <a:lvl3pPr marL="901700" defTabSz="901700">
              <a:spcBef>
                <a:spcPct val="0"/>
              </a:spcBef>
              <a:defRPr sz="2400">
                <a:solidFill>
                  <a:schemeClr val="tx1"/>
                </a:solidFill>
                <a:latin typeface="Times New Roman" pitchFamily="18" charset="0"/>
              </a:defRPr>
            </a:lvl3pPr>
            <a:lvl4pPr marL="1352550" defTabSz="901700">
              <a:spcBef>
                <a:spcPct val="0"/>
              </a:spcBef>
              <a:defRPr sz="2400">
                <a:solidFill>
                  <a:schemeClr val="tx1"/>
                </a:solidFill>
                <a:latin typeface="Times New Roman" pitchFamily="18" charset="0"/>
              </a:defRPr>
            </a:lvl4pPr>
            <a:lvl5pPr marL="1803400" defTabSz="901700">
              <a:spcBef>
                <a:spcPct val="0"/>
              </a:spcBef>
              <a:defRPr sz="2400">
                <a:solidFill>
                  <a:schemeClr val="tx1"/>
                </a:solidFill>
                <a:latin typeface="Times New Roman" pitchFamily="18" charset="0"/>
              </a:defRPr>
            </a:lvl5pPr>
            <a:lvl6pPr marL="2260600" defTabSz="901700" eaLnBrk="0" fontAlgn="base" hangingPunct="0">
              <a:spcBef>
                <a:spcPct val="0"/>
              </a:spcBef>
              <a:spcAft>
                <a:spcPct val="0"/>
              </a:spcAft>
              <a:defRPr sz="2400">
                <a:solidFill>
                  <a:schemeClr val="tx1"/>
                </a:solidFill>
                <a:latin typeface="Times New Roman" pitchFamily="18" charset="0"/>
              </a:defRPr>
            </a:lvl6pPr>
            <a:lvl7pPr marL="2717800" defTabSz="901700" eaLnBrk="0" fontAlgn="base" hangingPunct="0">
              <a:spcBef>
                <a:spcPct val="0"/>
              </a:spcBef>
              <a:spcAft>
                <a:spcPct val="0"/>
              </a:spcAft>
              <a:defRPr sz="2400">
                <a:solidFill>
                  <a:schemeClr val="tx1"/>
                </a:solidFill>
                <a:latin typeface="Times New Roman" pitchFamily="18" charset="0"/>
              </a:defRPr>
            </a:lvl7pPr>
            <a:lvl8pPr marL="3175000" defTabSz="901700" eaLnBrk="0" fontAlgn="base" hangingPunct="0">
              <a:spcBef>
                <a:spcPct val="0"/>
              </a:spcBef>
              <a:spcAft>
                <a:spcPct val="0"/>
              </a:spcAft>
              <a:defRPr sz="2400">
                <a:solidFill>
                  <a:schemeClr val="tx1"/>
                </a:solidFill>
                <a:latin typeface="Times New Roman" pitchFamily="18" charset="0"/>
              </a:defRPr>
            </a:lvl8pPr>
            <a:lvl9pPr marL="3632200" defTabSz="901700" eaLnBrk="0" fontAlgn="base" hangingPunct="0">
              <a:spcBef>
                <a:spcPct val="0"/>
              </a:spcBef>
              <a:spcAft>
                <a:spcPct val="0"/>
              </a:spcAft>
              <a:defRPr sz="2400">
                <a:solidFill>
                  <a:schemeClr val="tx1"/>
                </a:solidFill>
                <a:latin typeface="Times New Roman" pitchFamily="18" charset="0"/>
              </a:defRPr>
            </a:lvl9pPr>
          </a:lstStyle>
          <a:p>
            <a:pPr>
              <a:spcBef>
                <a:spcPct val="50000"/>
              </a:spcBef>
              <a:buFontTx/>
              <a:buNone/>
            </a:pPr>
            <a:r>
              <a:rPr lang="en-US" altLang="en-US" sz="1600" b="1">
                <a:effectLst>
                  <a:outerShdw blurRad="38100" dist="38100" dir="2700000" algn="tl">
                    <a:srgbClr val="C0C0C0"/>
                  </a:outerShdw>
                </a:effectLst>
                <a:latin typeface="Arial" charset="0"/>
              </a:rPr>
              <a:t>DEVQ101-0#</a:t>
            </a:r>
            <a:endParaRPr lang="en-US" altLang="en-US" sz="3200" b="1"/>
          </a:p>
        </p:txBody>
      </p:sp>
    </p:spTree>
    <p:extLst>
      <p:ext uri="{BB962C8B-B14F-4D97-AF65-F5344CB8AC3E}">
        <p14:creationId xmlns:p14="http://schemas.microsoft.com/office/powerpoint/2010/main" val="24293369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38" tIns="45819" rIns="91638" bIns="45819" numCol="1" anchor="t" anchorCtr="0" compatLnSpc="1">
            <a:prstTxWarp prst="textNoShape">
              <a:avLst/>
            </a:prstTxWarp>
          </a:bodyPr>
          <a:lstStyle>
            <a:lvl1pPr defTabSz="917575">
              <a:spcBef>
                <a:spcPct val="0"/>
              </a:spcBef>
              <a:buFontTx/>
              <a:buNone/>
              <a:defRPr sz="1200" b="1">
                <a:latin typeface="Times New Roman" pitchFamily="18" charset="0"/>
              </a:defRPr>
            </a:lvl1pPr>
          </a:lstStyle>
          <a:p>
            <a:endParaRPr lang="en-US" altLang="en-US"/>
          </a:p>
        </p:txBody>
      </p:sp>
      <p:sp>
        <p:nvSpPr>
          <p:cNvPr id="27651" name="Rectangle 3"/>
          <p:cNvSpPr>
            <a:spLocks noGrp="1" noChangeArrowheads="1"/>
          </p:cNvSpPr>
          <p:nvPr>
            <p:ph type="dt" idx="1"/>
          </p:nvPr>
        </p:nvSpPr>
        <p:spPr bwMode="auto">
          <a:xfrm>
            <a:off x="3779838"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38" tIns="45819" rIns="91638" bIns="45819" numCol="1" anchor="t" anchorCtr="0" compatLnSpc="1">
            <a:prstTxWarp prst="textNoShape">
              <a:avLst/>
            </a:prstTxWarp>
          </a:bodyPr>
          <a:lstStyle>
            <a:lvl1pPr algn="r" defTabSz="917575">
              <a:spcBef>
                <a:spcPct val="0"/>
              </a:spcBef>
              <a:buFontTx/>
              <a:buNone/>
              <a:defRPr sz="1200" b="1">
                <a:latin typeface="Times New Roman" pitchFamily="18" charset="0"/>
              </a:defRPr>
            </a:lvl1pPr>
          </a:lstStyle>
          <a:p>
            <a:endParaRPr lang="en-US" altLang="en-US"/>
          </a:p>
        </p:txBody>
      </p:sp>
      <p:sp>
        <p:nvSpPr>
          <p:cNvPr id="27652" name="Rectangle 4"/>
          <p:cNvSpPr>
            <a:spLocks noChangeArrowheads="1" noTextEdit="1"/>
          </p:cNvSpPr>
          <p:nvPr>
            <p:ph type="sldImg" idx="2"/>
          </p:nvPr>
        </p:nvSpPr>
        <p:spPr bwMode="auto">
          <a:xfrm>
            <a:off x="852488" y="744538"/>
            <a:ext cx="4964112"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653" name="Rectangle 5"/>
          <p:cNvSpPr>
            <a:spLocks noGrp="1" noChangeArrowheads="1"/>
          </p:cNvSpPr>
          <p:nvPr>
            <p:ph type="body" sz="quarter" idx="3"/>
          </p:nvPr>
        </p:nvSpPr>
        <p:spPr bwMode="auto">
          <a:xfrm>
            <a:off x="217488" y="4716463"/>
            <a:ext cx="6256337"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38" tIns="45819" rIns="91638" bIns="45819"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7654" name="Rectangle 6"/>
          <p:cNvSpPr>
            <a:spLocks noGrp="1" noChangeArrowheads="1"/>
          </p:cNvSpPr>
          <p:nvPr>
            <p:ph type="ftr" sz="quarter" idx="4"/>
          </p:nvPr>
        </p:nvSpPr>
        <p:spPr bwMode="auto">
          <a:xfrm>
            <a:off x="0" y="9431338"/>
            <a:ext cx="28892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38" tIns="45819" rIns="91638" bIns="45819" numCol="1" anchor="b" anchorCtr="0" compatLnSpc="1">
            <a:prstTxWarp prst="textNoShape">
              <a:avLst/>
            </a:prstTxWarp>
          </a:bodyPr>
          <a:lstStyle>
            <a:lvl1pPr defTabSz="917575">
              <a:spcBef>
                <a:spcPct val="0"/>
              </a:spcBef>
              <a:buFontTx/>
              <a:buNone/>
              <a:defRPr sz="1200" b="1">
                <a:latin typeface="Times New Roman" pitchFamily="18" charset="0"/>
              </a:defRPr>
            </a:lvl1pPr>
          </a:lstStyle>
          <a:p>
            <a:endParaRPr lang="en-US" altLang="en-US"/>
          </a:p>
        </p:txBody>
      </p:sp>
      <p:sp>
        <p:nvSpPr>
          <p:cNvPr id="27655" name="Rectangle 7"/>
          <p:cNvSpPr>
            <a:spLocks noGrp="1" noChangeArrowheads="1"/>
          </p:cNvSpPr>
          <p:nvPr>
            <p:ph type="sldNum" sz="quarter" idx="5"/>
          </p:nvPr>
        </p:nvSpPr>
        <p:spPr bwMode="auto">
          <a:xfrm>
            <a:off x="3779838" y="9431338"/>
            <a:ext cx="28892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38" tIns="45819" rIns="91638" bIns="45819" numCol="1" anchor="b" anchorCtr="0" compatLnSpc="1">
            <a:prstTxWarp prst="textNoShape">
              <a:avLst/>
            </a:prstTxWarp>
          </a:bodyPr>
          <a:lstStyle>
            <a:lvl1pPr algn="r" defTabSz="917575">
              <a:spcBef>
                <a:spcPct val="0"/>
              </a:spcBef>
              <a:buFontTx/>
              <a:buNone/>
              <a:defRPr sz="1200" b="1">
                <a:latin typeface="Times New Roman" pitchFamily="18" charset="0"/>
              </a:defRPr>
            </a:lvl1pPr>
          </a:lstStyle>
          <a:p>
            <a:fld id="{26C2A131-8207-4D14-9E0C-22A66AFB5277}" type="slidenum">
              <a:rPr lang="en-US" altLang="en-US"/>
              <a:pPr/>
              <a:t>‹#›</a:t>
            </a:fld>
            <a:endParaRPr lang="en-US" altLang="en-US"/>
          </a:p>
        </p:txBody>
      </p:sp>
    </p:spTree>
    <p:extLst>
      <p:ext uri="{BB962C8B-B14F-4D97-AF65-F5344CB8AC3E}">
        <p14:creationId xmlns:p14="http://schemas.microsoft.com/office/powerpoint/2010/main" val="4459814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Arial" charset="0"/>
        <a:ea typeface="+mn-ea"/>
        <a:cs typeface="+mn-cs"/>
      </a:defRPr>
    </a:lvl1pPr>
    <a:lvl2pPr marL="457200" algn="l" rtl="0" eaLnBrk="0" fontAlgn="base" hangingPunct="0">
      <a:spcBef>
        <a:spcPct val="30000"/>
      </a:spcBef>
      <a:spcAft>
        <a:spcPct val="0"/>
      </a:spcAft>
      <a:defRPr sz="1600" kern="1200">
        <a:solidFill>
          <a:schemeClr val="tx1"/>
        </a:solidFill>
        <a:latin typeface="Arial" charset="0"/>
        <a:ea typeface="+mn-ea"/>
        <a:cs typeface="+mn-cs"/>
      </a:defRPr>
    </a:lvl2pPr>
    <a:lvl3pPr marL="914400" algn="l" rtl="0" eaLnBrk="0" fontAlgn="base" hangingPunct="0">
      <a:spcBef>
        <a:spcPct val="30000"/>
      </a:spcBef>
      <a:spcAft>
        <a:spcPct val="0"/>
      </a:spcAft>
      <a:defRPr sz="1600" kern="1200">
        <a:solidFill>
          <a:schemeClr val="tx1"/>
        </a:solidFill>
        <a:latin typeface="Arial" charset="0"/>
        <a:ea typeface="+mn-ea"/>
        <a:cs typeface="+mn-cs"/>
      </a:defRPr>
    </a:lvl3pPr>
    <a:lvl4pPr marL="1371600" algn="l" rtl="0" eaLnBrk="0" fontAlgn="base" hangingPunct="0">
      <a:spcBef>
        <a:spcPct val="30000"/>
      </a:spcBef>
      <a:spcAft>
        <a:spcPct val="0"/>
      </a:spcAft>
      <a:defRPr sz="1600" kern="1200">
        <a:solidFill>
          <a:schemeClr val="tx1"/>
        </a:solidFill>
        <a:latin typeface="Arial" charset="0"/>
        <a:ea typeface="+mn-ea"/>
        <a:cs typeface="+mn-cs"/>
      </a:defRPr>
    </a:lvl4pPr>
    <a:lvl5pPr marL="1828800" algn="l" rtl="0" eaLnBrk="0" fontAlgn="base" hangingPunct="0">
      <a:spcBef>
        <a:spcPct val="30000"/>
      </a:spcBef>
      <a:spcAft>
        <a:spcPct val="0"/>
      </a:spcAft>
      <a:defRPr sz="16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766533-CDAD-45A1-ABED-F0D851A3A328}" type="slidenum">
              <a:rPr lang="en-US" altLang="en-US"/>
              <a:pPr/>
              <a:t>1</a:t>
            </a:fld>
            <a:endParaRPr lang="en-US" altLang="en-US"/>
          </a:p>
        </p:txBody>
      </p:sp>
      <p:sp>
        <p:nvSpPr>
          <p:cNvPr id="760834" name="Rectangle 2"/>
          <p:cNvSpPr>
            <a:spLocks noChangeArrowheads="1" noTextEdit="1"/>
          </p:cNvSpPr>
          <p:nvPr>
            <p:ph type="sldImg"/>
          </p:nvPr>
        </p:nvSpPr>
        <p:spPr>
          <a:ln/>
        </p:spPr>
      </p:sp>
      <p:sp>
        <p:nvSpPr>
          <p:cNvPr id="7608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32A1B4-E432-41E2-B15D-E281C6A375D6}" type="slidenum">
              <a:rPr lang="en-US" altLang="en-US"/>
              <a:pPr/>
              <a:t>10</a:t>
            </a:fld>
            <a:endParaRPr lang="en-US" altLang="en-US"/>
          </a:p>
        </p:txBody>
      </p:sp>
      <p:sp>
        <p:nvSpPr>
          <p:cNvPr id="755714" name="Rectangle 2"/>
          <p:cNvSpPr>
            <a:spLocks noChangeArrowheads="1" noTextEdit="1"/>
          </p:cNvSpPr>
          <p:nvPr>
            <p:ph type="sldImg"/>
          </p:nvPr>
        </p:nvSpPr>
        <p:spPr>
          <a:ln/>
        </p:spPr>
      </p:sp>
      <p:sp>
        <p:nvSpPr>
          <p:cNvPr id="755715" name="Rectangle 3"/>
          <p:cNvSpPr>
            <a:spLocks noGrp="1" noChangeArrowheads="1"/>
          </p:cNvSpPr>
          <p:nvPr>
            <p:ph type="body" idx="1"/>
          </p:nvPr>
        </p:nvSpPr>
        <p:spPr/>
        <p:txBody>
          <a:bodyPr/>
          <a:lstStyle/>
          <a:p>
            <a:pPr>
              <a:lnSpc>
                <a:spcPct val="80000"/>
              </a:lnSpc>
            </a:pPr>
            <a:r>
              <a:rPr lang="en-US" altLang="en-US" sz="800"/>
              <a:t>KEY MESSAGE:So what is the .NET Framework?</a:t>
            </a:r>
          </a:p>
          <a:p>
            <a:pPr>
              <a:lnSpc>
                <a:spcPct val="80000"/>
              </a:lnSpc>
            </a:pPr>
            <a:endParaRPr lang="en-US" altLang="en-US" sz="800"/>
          </a:p>
          <a:p>
            <a:pPr>
              <a:lnSpc>
                <a:spcPct val="80000"/>
              </a:lnSpc>
            </a:pPr>
            <a:r>
              <a:rPr lang="en-US" altLang="en-US" sz="800"/>
              <a:t>SLIDE BUILDS: None</a:t>
            </a:r>
          </a:p>
          <a:p>
            <a:pPr>
              <a:lnSpc>
                <a:spcPct val="80000"/>
              </a:lnSpc>
            </a:pPr>
            <a:r>
              <a:rPr lang="en-US" altLang="en-US" sz="800"/>
              <a:t>SLIDE SCRIPT:</a:t>
            </a:r>
          </a:p>
          <a:p>
            <a:pPr>
              <a:lnSpc>
                <a:spcPct val="80000"/>
              </a:lnSpc>
            </a:pPr>
            <a:r>
              <a:rPr lang="en-US" altLang="en-US" sz="800"/>
              <a:t>If you think back to Visual Basic, VB had a framework.  There were certain things available in a VB application.  MsgBox, for example, was part of the VB runtime.  Many of the features of the VB framework were only available from VB.  You can think of MFC as another framework.  You could use MFC to build 32 bit windows applications.  Again these classes were only available to C++ developers.</a:t>
            </a:r>
          </a:p>
          <a:p>
            <a:pPr>
              <a:lnSpc>
                <a:spcPct val="80000"/>
              </a:lnSpc>
            </a:pPr>
            <a:endParaRPr lang="en-US" altLang="en-US" sz="800"/>
          </a:p>
          <a:p>
            <a:pPr>
              <a:lnSpc>
                <a:spcPct val="80000"/>
              </a:lnSpc>
            </a:pPr>
            <a:r>
              <a:rPr lang="en-US" altLang="en-US" sz="800"/>
              <a:t>Wouldn’t it be nice if you were using the same classes, and the same data types from VB and C++?  Wouldn’t it be nice if you got equal performance from these languages?  Wouldn’t it be nice if VB and C++ solutions packaged and deployed exactly the same way?  Wouldn’t it be nice if you could use VB, or C++ as the coding language for your web pages?</a:t>
            </a:r>
          </a:p>
          <a:p>
            <a:pPr>
              <a:lnSpc>
                <a:spcPct val="80000"/>
              </a:lnSpc>
            </a:pPr>
            <a:endParaRPr lang="en-US" altLang="en-US" sz="800"/>
          </a:p>
          <a:p>
            <a:pPr>
              <a:lnSpc>
                <a:spcPct val="80000"/>
              </a:lnSpc>
            </a:pPr>
            <a:r>
              <a:rPr lang="en-US" altLang="en-US" sz="800"/>
              <a:t>This is what the .NET framework does for you, and more.  You can think of .NET as a new runtime environment that all the languages use.  So all the same classes are available to all the languages.  This means that the languages are very interoperable.  You can create a class in VB and inherit in in C++, or the new C# language.  An Int32 is the same data type in VB, or C++, or C#.</a:t>
            </a:r>
          </a:p>
          <a:p>
            <a:pPr>
              <a:lnSpc>
                <a:spcPct val="80000"/>
              </a:lnSpc>
            </a:pPr>
            <a:endParaRPr lang="en-US" altLang="en-US" sz="800"/>
          </a:p>
          <a:p>
            <a:pPr>
              <a:lnSpc>
                <a:spcPct val="80000"/>
              </a:lnSpc>
            </a:pPr>
            <a:r>
              <a:rPr lang="en-US" altLang="en-US" sz="800"/>
              <a:t>When you compile your application, it doesn’t actually compile to machine code.  It compiles to in intermediate language (MSIL).  When you actually execute the code, it compiles it machine code for the platform it’s executing on.</a:t>
            </a:r>
          </a:p>
          <a:p>
            <a:pPr>
              <a:lnSpc>
                <a:spcPct val="80000"/>
              </a:lnSpc>
            </a:pPr>
            <a:endParaRPr lang="en-US" altLang="en-US" sz="800"/>
          </a:p>
          <a:p>
            <a:pPr>
              <a:lnSpc>
                <a:spcPct val="80000"/>
              </a:lnSpc>
            </a:pPr>
            <a:r>
              <a:rPr lang="en-US" altLang="en-US" sz="800"/>
              <a:t>.NET introduces another new concept; Assemblies.  Assemblies take the place of DLLs and EXEs, with some important distinctions.  DLL Assemblies never register in the registry, so you can have multiple, incompatible versions of assemblies on the same box at the same time.  An application can use the version it needs.</a:t>
            </a:r>
          </a:p>
          <a:p>
            <a:pPr>
              <a:lnSpc>
                <a:spcPct val="80000"/>
              </a:lnSpc>
            </a:pPr>
            <a:endParaRPr lang="en-US" altLang="en-US" sz="800"/>
          </a:p>
          <a:p>
            <a:pPr>
              <a:lnSpc>
                <a:spcPct val="80000"/>
              </a:lnSpc>
            </a:pPr>
            <a:r>
              <a:rPr lang="en-US" altLang="en-US" sz="800"/>
              <a:t>In the past, process boundaries separated applications from each other.  Process boundaries protect the memory space of one process from another.  With .NET, applications pass through a verification process that insures that the code cannot access a memory address that would be invalid for that application, or fail in some way that would terminate the process.  Once the code passes the verification, it’s considered “type-safe”.  Type safe code does not need the operating system to protect it from other type safe code.  The framework has already insured this.  Therefore, several .NET application can run within the same process space, know as a Application Domain.  This offers significant performance improvements over having a separate process for each application.</a:t>
            </a:r>
          </a:p>
          <a:p>
            <a:pPr>
              <a:lnSpc>
                <a:spcPct val="80000"/>
              </a:lnSpc>
            </a:pPr>
            <a:endParaRPr lang="en-US" altLang="en-US" sz="800"/>
          </a:p>
          <a:p>
            <a:pPr>
              <a:lnSpc>
                <a:spcPct val="80000"/>
              </a:lnSpc>
            </a:pPr>
            <a:endParaRPr lang="en-US" altLang="en-US" sz="800"/>
          </a:p>
          <a:p>
            <a:pPr>
              <a:lnSpc>
                <a:spcPct val="80000"/>
              </a:lnSpc>
            </a:pPr>
            <a:r>
              <a:rPr lang="en-US" altLang="en-US" sz="800"/>
              <a:t>SLIDE TRANSISTION: Layers of the framework</a:t>
            </a:r>
          </a:p>
          <a:p>
            <a:pPr>
              <a:lnSpc>
                <a:spcPct val="80000"/>
              </a:lnSpc>
            </a:pPr>
            <a:endParaRPr lang="en-US" altLang="en-US" sz="800"/>
          </a:p>
          <a:p>
            <a:pPr>
              <a:lnSpc>
                <a:spcPct val="80000"/>
              </a:lnSpc>
            </a:pPr>
            <a:r>
              <a:rPr lang="en-US" altLang="en-US" sz="800"/>
              <a:t>ADDITIONAL INFORMATION FOR PRESENTER:</a:t>
            </a:r>
          </a:p>
          <a:p>
            <a:pPr>
              <a:lnSpc>
                <a:spcPct val="80000"/>
              </a:lnSpc>
            </a:pPr>
            <a:endParaRPr lang="en-US" altLang="en-US" sz="800"/>
          </a:p>
          <a:p>
            <a:pPr>
              <a:lnSpc>
                <a:spcPct val="80000"/>
              </a:lnSpc>
            </a:pPr>
            <a:endParaRPr lang="en-US" altLang="en-US" sz="800"/>
          </a:p>
          <a:p>
            <a:pPr>
              <a:lnSpc>
                <a:spcPct val="80000"/>
              </a:lnSpc>
            </a:pPr>
            <a:endParaRPr lang="en-US" altLang="en-US" sz="800"/>
          </a:p>
          <a:p>
            <a:pPr>
              <a:lnSpc>
                <a:spcPct val="80000"/>
              </a:lnSpc>
            </a:pPr>
            <a:endParaRPr lang="en-US" altLang="en-US" sz="8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7B3F13-130E-4558-8370-DD217F8FCD07}" type="slidenum">
              <a:rPr lang="en-US" altLang="en-US"/>
              <a:pPr/>
              <a:t>11</a:t>
            </a:fld>
            <a:endParaRPr lang="en-US" altLang="en-US"/>
          </a:p>
        </p:txBody>
      </p:sp>
      <p:sp>
        <p:nvSpPr>
          <p:cNvPr id="729092" name="Rectangle 4"/>
          <p:cNvSpPr>
            <a:spLocks noChangeArrowheads="1" noTextEdit="1"/>
          </p:cNvSpPr>
          <p:nvPr>
            <p:ph type="sldImg"/>
          </p:nvPr>
        </p:nvSpPr>
        <p:spPr>
          <a:ln/>
        </p:spPr>
      </p:sp>
      <p:sp>
        <p:nvSpPr>
          <p:cNvPr id="729093" name="Rectangle 5"/>
          <p:cNvSpPr>
            <a:spLocks noGrp="1" noChangeArrowheads="1"/>
          </p:cNvSpPr>
          <p:nvPr>
            <p:ph type="body" idx="1"/>
          </p:nvPr>
        </p:nvSpPr>
        <p:spPr/>
        <p:txBody>
          <a:bodyPr/>
          <a:lstStyle/>
          <a:p>
            <a:r>
              <a:rPr lang="en-GB" altLang="en-US" sz="900"/>
              <a:t>The Common Language Runtime is the centre of the .NET Framework.  Think of the CLR as a massive set of standard services that are exposed to you as a developer.  The idea behind the CLR is to take the pain away from development allowing you as a developer to get on with your job – “Solving business problems!”.  </a:t>
            </a:r>
          </a:p>
          <a:p>
            <a:endParaRPr lang="en-GB" altLang="en-US" sz="900"/>
          </a:p>
          <a:p>
            <a:r>
              <a:rPr lang="en-GB" altLang="en-US" sz="900"/>
              <a:t>As a Microsoft developer you have no doubt been exposed to COM at some level or other.  Although we all love the COM architecture, we must admit that life isn’t always straight forward in the COM world.  For example, installation and the registry, aggregation, object lifetime etc.  All of these issues (and many more) have been addressed in the .NET Framework.  </a:t>
            </a:r>
          </a:p>
          <a:p>
            <a:endParaRPr lang="en-GB" altLang="en-US" sz="900"/>
          </a:p>
          <a:p>
            <a:r>
              <a:rPr lang="en-GB" altLang="en-US" sz="900"/>
              <a:t>For example, .NET Components don’t necessarily have to be written in a set language.  It’s possible for one developer to write a .NET component in VB and then cerate a C# component that derives from the VB component.  This is what is termed as ‘Cross Language Inheritance’ and in the COM world we would have had to resort to aggregation.</a:t>
            </a:r>
          </a:p>
          <a:p>
            <a:endParaRPr lang="en-GB" altLang="en-US" sz="900"/>
          </a:p>
          <a:p>
            <a:r>
              <a:rPr lang="en-GB" altLang="en-US" sz="900"/>
              <a:t>What about deployment?  Installing COM classes is not always straight forward.  Most developers in the past have fought numerous battles with the registry!  Installing .NET components is much less complex.  In fact more often than not installation of .NET based software packages will just require copying files to a location on the hard disk.  As you read further into the subject of .NET you will come across the expression ‘xcopy deployment’.  This is not a new technology developed by Microsoft, but a reference to our good old DOS friend ‘xcopy’!</a:t>
            </a:r>
          </a:p>
          <a:p>
            <a:endParaRPr lang="en-GB" altLang="en-US" sz="900"/>
          </a:p>
          <a:p>
            <a:r>
              <a:rPr lang="en-GB" altLang="en-US" sz="900"/>
              <a:t>In fact .NET goes to great lengths to make component based software development much easier and more productive.  What if you could forget about reference counting (IUnknown), class objects, dll server entry points (DllGetClassObject, DllCanUnloadNow, etc) and type libraries?  Well, you can.  More on this later.</a:t>
            </a:r>
          </a:p>
          <a:p>
            <a:endParaRPr lang="en-GB" altLang="en-US" sz="900"/>
          </a:p>
          <a:p>
            <a:r>
              <a:rPr lang="en-GB" altLang="en-US" sz="900"/>
              <a:t>Finally, when writing .NET components your source code will not be compiled to native machine instructions, but instead to Microsoft’s Intermediate Language (MSIL).  This MSIL code is compiled at runtime into native code.  This process obviously opens up a wide audience of machine platforms.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26782C-C652-4606-B24B-661C213CAC58}" type="slidenum">
              <a:rPr lang="en-US" altLang="en-US"/>
              <a:pPr/>
              <a:t>12</a:t>
            </a:fld>
            <a:endParaRPr lang="en-US" altLang="en-US"/>
          </a:p>
        </p:txBody>
      </p:sp>
      <p:sp>
        <p:nvSpPr>
          <p:cNvPr id="759810" name="Rectangle 2"/>
          <p:cNvSpPr>
            <a:spLocks noChangeArrowheads="1" noTextEdit="1"/>
          </p:cNvSpPr>
          <p:nvPr>
            <p:ph type="sldImg"/>
          </p:nvPr>
        </p:nvSpPr>
        <p:spPr>
          <a:ln/>
        </p:spPr>
      </p:sp>
      <p:sp>
        <p:nvSpPr>
          <p:cNvPr id="759811" name="Rectangle 3"/>
          <p:cNvSpPr>
            <a:spLocks noGrp="1" noChangeArrowheads="1"/>
          </p:cNvSpPr>
          <p:nvPr>
            <p:ph type="body" idx="1"/>
          </p:nvPr>
        </p:nvSpPr>
        <p:spPr/>
        <p:txBody>
          <a:bodyPr/>
          <a:lstStyle/>
          <a:p>
            <a:pPr>
              <a:lnSpc>
                <a:spcPct val="80000"/>
              </a:lnSpc>
            </a:pPr>
            <a:r>
              <a:rPr lang="en-US" altLang="en-US" sz="900"/>
              <a:t>KEY MESSAGE: Explain the process of converting source code to binary code</a:t>
            </a:r>
          </a:p>
          <a:p>
            <a:pPr>
              <a:lnSpc>
                <a:spcPct val="80000"/>
              </a:lnSpc>
            </a:pPr>
            <a:r>
              <a:rPr lang="en-US" altLang="en-US" sz="900"/>
              <a:t>SLIDE BUILDS: None</a:t>
            </a:r>
          </a:p>
          <a:p>
            <a:pPr>
              <a:lnSpc>
                <a:spcPct val="80000"/>
              </a:lnSpc>
            </a:pPr>
            <a:r>
              <a:rPr lang="en-US" altLang="en-US" sz="900"/>
              <a:t>SLIDE SCRIPT: </a:t>
            </a:r>
            <a:r>
              <a:rPr lang="en-GB" altLang="en-US" sz="800"/>
              <a:t>Obviously before the IL code can be executed it must be converted into native binary instructions.  Converted?  Does this mean interpreted?  NO!  The IL code is compiled and not thrown away.  This means that next time the code is requested it is already in the form of  machine instructions and thus this mechanism in the log run is far more efficient than an interpreter for example.</a:t>
            </a:r>
          </a:p>
          <a:p>
            <a:pPr>
              <a:lnSpc>
                <a:spcPct val="80000"/>
              </a:lnSpc>
            </a:pPr>
            <a:endParaRPr lang="en-GB" altLang="en-US" sz="800"/>
          </a:p>
          <a:p>
            <a:pPr>
              <a:lnSpc>
                <a:spcPct val="80000"/>
              </a:lnSpc>
            </a:pPr>
            <a:r>
              <a:rPr lang="en-GB" altLang="en-US" sz="800"/>
              <a:t>The compilation is carried out by a JIT (Just In Time) compiler.  Does the compiler compile all of the code in one go?  The answer to this question is NO.  If this approach was taken there would be a long delay during the applications initialisation, and realistically not all the code within the module will be required in one go.  Instead, when the code is loaded a ‘stub’ is connected to each method. When a  method is called via the stub the compiler generates the binary native code.  This mechanism goes a long way to describing why the compiler is called a ‘JIT’ compiler.</a:t>
            </a:r>
          </a:p>
          <a:p>
            <a:pPr>
              <a:lnSpc>
                <a:spcPct val="80000"/>
              </a:lnSpc>
            </a:pPr>
            <a:endParaRPr lang="en-GB" altLang="en-US" sz="800"/>
          </a:p>
          <a:p>
            <a:pPr>
              <a:lnSpc>
                <a:spcPct val="80000"/>
              </a:lnSpc>
            </a:pPr>
            <a:r>
              <a:rPr lang="en-GB" altLang="en-US" sz="800"/>
              <a:t>Compiled code is only saved in the same process (run) of an application.  And even then it's not guaranteed.  we do what's called "code-pitching" which means we through away cold (or little used) JITed code if memory pressure requires it.    We do persisted JITed code in the install time scenario.</a:t>
            </a:r>
          </a:p>
          <a:p>
            <a:pPr>
              <a:lnSpc>
                <a:spcPct val="80000"/>
              </a:lnSpc>
            </a:pPr>
            <a:endParaRPr lang="en-GB" altLang="en-US" sz="800"/>
          </a:p>
          <a:p>
            <a:pPr>
              <a:lnSpc>
                <a:spcPct val="80000"/>
              </a:lnSpc>
            </a:pPr>
            <a:r>
              <a:rPr lang="en-GB" altLang="en-US" sz="800"/>
              <a:t>The benefit for to this system is obviously portability. A couple of things to think about -</a:t>
            </a:r>
          </a:p>
          <a:p>
            <a:pPr>
              <a:lnSpc>
                <a:spcPct val="80000"/>
              </a:lnSpc>
            </a:pPr>
            <a:endParaRPr lang="en-GB" altLang="en-US" sz="800"/>
          </a:p>
          <a:p>
            <a:pPr>
              <a:lnSpc>
                <a:spcPct val="80000"/>
              </a:lnSpc>
            </a:pPr>
            <a:r>
              <a:rPr lang="en-GB" altLang="en-US" sz="800"/>
              <a:t>Let’s imagine you’ve built a managed component for the Intel Pentium III platform.  It works fine.  Later in the year Intel release a super new chip.  When Microsoft release a new version of the JIT, it’s possible that this brand spanking new version of the JIT will have learned a few new tricks e.g. to make use of the new improved instruction set of the new Intel chip or new CPU registers!</a:t>
            </a:r>
          </a:p>
          <a:p>
            <a:pPr>
              <a:lnSpc>
                <a:spcPct val="80000"/>
              </a:lnSpc>
            </a:pPr>
            <a:endParaRPr lang="en-GB" altLang="en-US" sz="800"/>
          </a:p>
          <a:p>
            <a:pPr>
              <a:lnSpc>
                <a:spcPct val="80000"/>
              </a:lnSpc>
            </a:pPr>
            <a:r>
              <a:rPr lang="en-GB" altLang="en-US" sz="800"/>
              <a:t>And finally, Microsoft plan to offer a tool called PREJIT. This tool will compile your assemblies at install time into native code and save the resultant binary executable code to disk.  When the assemblies are next loaded the binary code is already available thus improving startup time and execution speeds.</a:t>
            </a:r>
          </a:p>
          <a:p>
            <a:pPr>
              <a:lnSpc>
                <a:spcPct val="80000"/>
              </a:lnSpc>
            </a:pPr>
            <a:endParaRPr lang="en-US" altLang="en-US" sz="900"/>
          </a:p>
          <a:p>
            <a:pPr>
              <a:lnSpc>
                <a:spcPct val="80000"/>
              </a:lnSpc>
            </a:pPr>
            <a:r>
              <a:rPr lang="en-US" altLang="en-US" sz="900"/>
              <a:t>SLIDE TRANSISTION: Let us get down to writing code for .NET using Visual Studio.NET…</a:t>
            </a:r>
          </a:p>
          <a:p>
            <a:pPr>
              <a:lnSpc>
                <a:spcPct val="80000"/>
              </a:lnSpc>
            </a:pPr>
            <a:r>
              <a:rPr lang="en-US" altLang="en-US" sz="900"/>
              <a:t>ADDITIONAL INFORMATION FOR PRESENTER:</a:t>
            </a:r>
          </a:p>
          <a:p>
            <a:pPr>
              <a:lnSpc>
                <a:spcPct val="80000"/>
              </a:lnSpc>
            </a:pPr>
            <a:endParaRPr lang="en-US" altLang="en-US" sz="8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DB103-C433-412D-B638-C2292913EC50}" type="slidenum">
              <a:rPr lang="en-US" altLang="en-US"/>
              <a:pPr/>
              <a:t>13</a:t>
            </a:fld>
            <a:endParaRPr lang="en-US" altLang="en-US"/>
          </a:p>
        </p:txBody>
      </p:sp>
      <p:sp>
        <p:nvSpPr>
          <p:cNvPr id="731140" name="Rectangle 4"/>
          <p:cNvSpPr>
            <a:spLocks noChangeArrowheads="1" noTextEdit="1"/>
          </p:cNvSpPr>
          <p:nvPr>
            <p:ph type="sldImg"/>
          </p:nvPr>
        </p:nvSpPr>
        <p:spPr>
          <a:ln/>
        </p:spPr>
      </p:sp>
      <p:sp>
        <p:nvSpPr>
          <p:cNvPr id="731141" name="Rectangle 5"/>
          <p:cNvSpPr>
            <a:spLocks noGrp="1" noChangeArrowheads="1"/>
          </p:cNvSpPr>
          <p:nvPr>
            <p:ph type="body" idx="1"/>
          </p:nvPr>
        </p:nvSpPr>
        <p:spPr/>
        <p:txBody>
          <a:bodyPr/>
          <a:lstStyle/>
          <a:p>
            <a:r>
              <a:rPr lang="en-GB" altLang="en-US" sz="1200"/>
              <a:t>KEY MESSAGE: .NET Framework also provides a large number of services exposed through a set of classes available to all languages.</a:t>
            </a:r>
          </a:p>
          <a:p>
            <a:endParaRPr lang="en-GB" altLang="en-US" sz="1200"/>
          </a:p>
          <a:p>
            <a:r>
              <a:rPr lang="en-GB" altLang="en-US" sz="1200"/>
              <a:t>SLIDE SCRIPT:</a:t>
            </a:r>
          </a:p>
          <a:p>
            <a:r>
              <a:rPr lang="en-GB" altLang="en-US" sz="1200"/>
              <a:t>.NET Framework also provides a very rich set of services exposed through a class library. From web applications to data access, network connectivity to XML support, everything is covered in the .NET Framework. Also the entire framework was designed to support the .NET Vision, which means the next generation of applications. </a:t>
            </a:r>
          </a:p>
          <a:p>
            <a:r>
              <a:rPr lang="en-GB" altLang="en-US" sz="1200"/>
              <a:t>Microsoft believes that the next generation of web applications will not only allow users to browse, but also expose their functionality to other sites as well through what we call Web Services. The .NET Framework was designed from the ground up to support this kind of scenario where the web becomes a component of other solutions. Also we support a scenario where not only web sites take advantage of these rich services but smart applications running on different devices, from cell phones to PC’s, can also use Web Services. </a:t>
            </a:r>
          </a:p>
          <a:p>
            <a:endParaRPr lang="en-GB" altLang="en-US" sz="1200"/>
          </a:p>
          <a:p>
            <a:r>
              <a:rPr lang="en-GB" altLang="en-US" sz="1200"/>
              <a:t>SLIDE TRANSISTION: We’ll drill down a little bit into each of these key services in the next slide</a:t>
            </a:r>
          </a:p>
          <a:p>
            <a:endParaRPr lang="en-GB" altLang="en-US" sz="1200"/>
          </a:p>
          <a:p>
            <a:r>
              <a:rPr lang="en-GB" altLang="en-US" sz="1200"/>
              <a:t>ADDITIONAL INFORMATION FOR PRESENTER:</a:t>
            </a:r>
          </a:p>
          <a:p>
            <a:endParaRPr lang="en-US"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4B4E45-0CCD-462D-9F2D-E90B958E4D10}" type="slidenum">
              <a:rPr lang="en-US" altLang="en-US"/>
              <a:pPr/>
              <a:t>14</a:t>
            </a:fld>
            <a:endParaRPr lang="en-US" altLang="en-US"/>
          </a:p>
        </p:txBody>
      </p:sp>
      <p:sp>
        <p:nvSpPr>
          <p:cNvPr id="733190" name="Rectangle 6"/>
          <p:cNvSpPr>
            <a:spLocks noChangeArrowheads="1" noTextEdit="1"/>
          </p:cNvSpPr>
          <p:nvPr>
            <p:ph type="sldImg"/>
          </p:nvPr>
        </p:nvSpPr>
        <p:spPr>
          <a:ln/>
        </p:spPr>
      </p:sp>
      <p:sp>
        <p:nvSpPr>
          <p:cNvPr id="733191" name="Rectangle 7"/>
          <p:cNvSpPr>
            <a:spLocks noGrp="1" noChangeArrowheads="1"/>
          </p:cNvSpPr>
          <p:nvPr>
            <p:ph type="body" idx="1"/>
          </p:nvPr>
        </p:nvSpPr>
        <p:spPr/>
        <p:txBody>
          <a:bodyPr/>
          <a:lstStyle/>
          <a:p>
            <a:r>
              <a:rPr lang="en-GB" altLang="en-US" sz="1000"/>
              <a:t>KEY MESSAGE: </a:t>
            </a:r>
          </a:p>
          <a:p>
            <a:endParaRPr lang="en-GB" altLang="en-US" sz="1000"/>
          </a:p>
          <a:p>
            <a:r>
              <a:rPr lang="en-GB" altLang="en-US" sz="1000"/>
              <a:t>SLIDE SCRIPT:</a:t>
            </a:r>
          </a:p>
          <a:p>
            <a:r>
              <a:rPr lang="en-GB" altLang="en-US" sz="1000"/>
              <a:t>These are some of the key services provided by the .NET Framework:</a:t>
            </a:r>
          </a:p>
          <a:p>
            <a:r>
              <a:rPr lang="en-GB" altLang="en-US" sz="1000"/>
              <a:t>ASP.NET: Super set of what developers already know as Active Server Pages, with some key advantages: since it runs inside the CLR, it support any language that runs in the CLR, expanding from VBScript and Jscript. Also it provides numerous new services, like cache management, cluster-ready session management, cookie-less sessions, browser version-based automatic code generation, among other things</a:t>
            </a:r>
          </a:p>
          <a:p>
            <a:r>
              <a:rPr lang="en-GB" altLang="en-US" sz="1000"/>
              <a:t>Windows Forms: For rich Windows applications, there is this completely redesigned set of classes. So instead of having MFC and ATL for C++ and Visual Basic Forms for VB applications, all languages share a common Form model.</a:t>
            </a:r>
          </a:p>
          <a:p>
            <a:r>
              <a:rPr lang="en-GB" altLang="en-US" sz="1000"/>
              <a:t>ADO.NET: Also an evolution of ADO, with much richer XML support. You can now bind to an XML document</a:t>
            </a:r>
          </a:p>
          <a:p>
            <a:r>
              <a:rPr lang="en-GB" altLang="en-US" sz="1000"/>
              <a:t>Also, XML support is integrated in all layers of the .NET Framework</a:t>
            </a:r>
          </a:p>
          <a:p>
            <a:endParaRPr lang="en-GB" altLang="en-US" sz="1000"/>
          </a:p>
          <a:p>
            <a:r>
              <a:rPr lang="en-GB" altLang="en-US" sz="1000"/>
              <a:t>SLIDE TRANSISTION: Let’s go back to C# know that we know that not only we have a new language, but also a really cool set of new services that allows the programmer to be really productive</a:t>
            </a:r>
          </a:p>
          <a:p>
            <a:endParaRPr lang="en-GB" altLang="en-US" sz="1000"/>
          </a:p>
          <a:p>
            <a:r>
              <a:rPr lang="en-GB" altLang="en-US" sz="1000"/>
              <a:t>ADDITIONAL INFORMATION FOR PRESENTER: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24135A-BD89-4BD8-B66A-818BCEF54B83}" type="slidenum">
              <a:rPr lang="en-US" altLang="en-US"/>
              <a:pPr/>
              <a:t>15</a:t>
            </a:fld>
            <a:endParaRPr lang="en-US" altLang="en-US"/>
          </a:p>
        </p:txBody>
      </p:sp>
      <p:sp>
        <p:nvSpPr>
          <p:cNvPr id="672774" name="Rectangle 6"/>
          <p:cNvSpPr>
            <a:spLocks noChangeArrowheads="1" noTextEdit="1"/>
          </p:cNvSpPr>
          <p:nvPr>
            <p:ph type="sldImg"/>
          </p:nvPr>
        </p:nvSpPr>
        <p:spPr>
          <a:ln/>
        </p:spPr>
      </p:sp>
      <p:sp>
        <p:nvSpPr>
          <p:cNvPr id="672775" name="Rectangle 7"/>
          <p:cNvSpPr>
            <a:spLocks noGrp="1" noChangeArrowheads="1"/>
          </p:cNvSpPr>
          <p:nvPr>
            <p:ph type="body" idx="1"/>
          </p:nvPr>
        </p:nvSpPr>
        <p:spPr/>
        <p:txBody>
          <a:bodyPr/>
          <a:lstStyle/>
          <a:p>
            <a:r>
              <a:rPr lang="en-GB" altLang="en-US"/>
              <a:t>KEY MESSAGE: Agenda again</a:t>
            </a:r>
          </a:p>
          <a:p>
            <a:endParaRPr lang="en-GB" altLang="en-US"/>
          </a:p>
          <a:p>
            <a:r>
              <a:rPr lang="en-GB" altLang="en-US"/>
              <a:t>SLIDE SCRIPT:</a:t>
            </a:r>
          </a:p>
          <a:p>
            <a:r>
              <a:rPr lang="en-GB" altLang="en-US"/>
              <a:t>We’ll now explain why Microsoft decided to create a new language</a:t>
            </a:r>
          </a:p>
          <a:p>
            <a:endParaRPr lang="en-GB" altLang="en-US"/>
          </a:p>
          <a:p>
            <a:r>
              <a:rPr lang="en-GB" altLang="en-US"/>
              <a:t>SLIDE TRANSISTION:</a:t>
            </a:r>
          </a:p>
          <a:p>
            <a:endParaRPr lang="en-GB" altLang="en-US"/>
          </a:p>
          <a:p>
            <a:r>
              <a:rPr lang="en-GB" altLang="en-US"/>
              <a:t>ADDITIONAL INFORMATION FOR PRESENTER: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ED0E6B-1239-4A7C-8A48-CDB6DFE98D5B}" type="slidenum">
              <a:rPr lang="en-US" altLang="en-US"/>
              <a:pPr/>
              <a:t>16</a:t>
            </a:fld>
            <a:endParaRPr lang="en-US" altLang="en-US"/>
          </a:p>
        </p:txBody>
      </p:sp>
      <p:sp>
        <p:nvSpPr>
          <p:cNvPr id="586756" name="Rectangle 4"/>
          <p:cNvSpPr>
            <a:spLocks noChangeArrowheads="1" noTextEdit="1"/>
          </p:cNvSpPr>
          <p:nvPr>
            <p:ph type="sldImg"/>
          </p:nvPr>
        </p:nvSpPr>
        <p:spPr>
          <a:ln/>
        </p:spPr>
      </p:sp>
      <p:sp>
        <p:nvSpPr>
          <p:cNvPr id="586757" name="Rectangle 5"/>
          <p:cNvSpPr>
            <a:spLocks noGrp="1" noChangeArrowheads="1"/>
          </p:cNvSpPr>
          <p:nvPr>
            <p:ph type="body" idx="1"/>
          </p:nvPr>
        </p:nvSpPr>
        <p:spPr/>
        <p:txBody>
          <a:bodyPr/>
          <a:lstStyle/>
          <a:p>
            <a:r>
              <a:rPr lang="en-GB" altLang="en-US" sz="1400"/>
              <a:t>KEY MESSAGE: Main ideas behind C#: component support, everything is an object, robust and durable software and preserve investments</a:t>
            </a:r>
          </a:p>
          <a:p>
            <a:endParaRPr lang="en-GB" altLang="en-US" sz="1400"/>
          </a:p>
          <a:p>
            <a:r>
              <a:rPr lang="en-GB" altLang="en-US" sz="1400"/>
              <a:t>SLIDE SCRIPT:</a:t>
            </a:r>
          </a:p>
          <a:p>
            <a:r>
              <a:rPr lang="en-GB" altLang="en-US" sz="1400"/>
              <a:t>First of all, C# was designed from the ground up to support components concepts like events, methods and properties.</a:t>
            </a:r>
          </a:p>
          <a:p>
            <a:r>
              <a:rPr lang="en-GB" altLang="en-US" sz="1400"/>
              <a:t>Second, everything is an object, which allows us to do some really clean designs.</a:t>
            </a:r>
          </a:p>
          <a:p>
            <a:r>
              <a:rPr lang="en-GB" altLang="en-US" sz="1400"/>
              <a:t>Third, it was designed to make it easy to create robust and maintainable software</a:t>
            </a:r>
          </a:p>
          <a:p>
            <a:r>
              <a:rPr lang="en-GB" altLang="en-US" sz="1400"/>
              <a:t>And finally, it should be able to integrate easily with everything that already exists, preserving your investment.</a:t>
            </a:r>
          </a:p>
          <a:p>
            <a:endParaRPr lang="en-GB" altLang="en-US" sz="1400"/>
          </a:p>
          <a:p>
            <a:r>
              <a:rPr lang="en-GB" altLang="en-US" sz="1400"/>
              <a:t>SLIDE TRANSISTION: Let’s start with component support.</a:t>
            </a:r>
          </a:p>
          <a:p>
            <a:endParaRPr lang="en-GB" altLang="en-US" sz="1400"/>
          </a:p>
          <a:p>
            <a:r>
              <a:rPr lang="en-GB" altLang="en-US" sz="1400"/>
              <a:t>ADDITIONAL INFORMATION FOR PRESENTER:</a:t>
            </a:r>
          </a:p>
          <a:p>
            <a:endParaRPr lang="en-US" altLang="en-US"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F1EFD5-4606-4428-84FB-B4AA9704E5AA}" type="slidenum">
              <a:rPr lang="en-US" altLang="en-US"/>
              <a:pPr/>
              <a:t>17</a:t>
            </a:fld>
            <a:endParaRPr lang="en-US" altLang="en-US"/>
          </a:p>
        </p:txBody>
      </p:sp>
      <p:sp>
        <p:nvSpPr>
          <p:cNvPr id="588804" name="Rectangle 4"/>
          <p:cNvSpPr>
            <a:spLocks noChangeArrowheads="1" noTextEdit="1"/>
          </p:cNvSpPr>
          <p:nvPr>
            <p:ph type="sldImg"/>
          </p:nvPr>
        </p:nvSpPr>
        <p:spPr>
          <a:ln/>
        </p:spPr>
      </p:sp>
      <p:sp>
        <p:nvSpPr>
          <p:cNvPr id="588805" name="Rectangle 5"/>
          <p:cNvSpPr>
            <a:spLocks noGrp="1" noChangeArrowheads="1"/>
          </p:cNvSpPr>
          <p:nvPr>
            <p:ph type="body" idx="1"/>
          </p:nvPr>
        </p:nvSpPr>
        <p:spPr/>
        <p:txBody>
          <a:bodyPr/>
          <a:lstStyle/>
          <a:p>
            <a:r>
              <a:rPr lang="en-GB" altLang="en-US" sz="1000"/>
              <a:t>KEY MESSAGE: C# is a Component Oriented Language</a:t>
            </a:r>
          </a:p>
          <a:p>
            <a:endParaRPr lang="en-GB" altLang="en-US" sz="1000"/>
          </a:p>
          <a:p>
            <a:r>
              <a:rPr lang="en-GB" altLang="en-US" sz="1000"/>
              <a:t>SLIDE SCRIPT:</a:t>
            </a:r>
          </a:p>
          <a:p>
            <a:r>
              <a:rPr lang="en-GB" altLang="en-US" sz="1000"/>
              <a:t>First of all, C# was designed from the ground up to support components. It is the first language in the C/C++ family to support the concepts of components. But what defines a component? Basically it is the not only classes and methods, but also properties and events. It is not that is not possible to do component based development in C++, but you must rely usually on coding conventions like to define a property, let’s name this method as GetSomething and SetSomething. If you want to support events then it means that you need to implement this and that interface. In C#, the concept of properties, methods and events are all native. In fact, C++ only supports the concept of methods. Just as an analogy, it is not impossible to write object oriented programs in C, it is only harder than in C++. The same applies to component based development in C++ vs. C#.</a:t>
            </a:r>
          </a:p>
          <a:p>
            <a:r>
              <a:rPr lang="en-GB" altLang="en-US" sz="1000"/>
              <a:t>Also when you move to component based development you have to think in a number of other factors like separate files to describe my components, like header files in C++, IDL to describe component interfaces and so on. In C# none of these are needed since it has built-in support for these concepts, enabling what we call one stop programming, so everything can be described in the source code, instead of requiring separate files.</a:t>
            </a:r>
          </a:p>
          <a:p>
            <a:endParaRPr lang="en-GB" altLang="en-US" sz="1000"/>
          </a:p>
          <a:p>
            <a:r>
              <a:rPr lang="en-GB" altLang="en-US" sz="1000"/>
              <a:t>SLIDE TRANSISTION: Everything is an Object</a:t>
            </a:r>
          </a:p>
          <a:p>
            <a:endParaRPr lang="en-GB" altLang="en-US" sz="1000"/>
          </a:p>
          <a:p>
            <a:r>
              <a:rPr lang="en-GB" altLang="en-US" sz="1000"/>
              <a:t>ADDITIONAL INFORMATION FOR PRESENTER:</a:t>
            </a:r>
          </a:p>
          <a:p>
            <a:endParaRPr lang="en-US" altLang="en-US" sz="10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E2062F-61B9-4992-86FB-19FC693DDA07}" type="slidenum">
              <a:rPr lang="en-US" altLang="en-US"/>
              <a:pPr/>
              <a:t>18</a:t>
            </a:fld>
            <a:endParaRPr lang="en-US" altLang="en-US"/>
          </a:p>
        </p:txBody>
      </p:sp>
      <p:sp>
        <p:nvSpPr>
          <p:cNvPr id="590852" name="Rectangle 4"/>
          <p:cNvSpPr>
            <a:spLocks noChangeArrowheads="1" noTextEdit="1"/>
          </p:cNvSpPr>
          <p:nvPr>
            <p:ph type="sldImg"/>
          </p:nvPr>
        </p:nvSpPr>
        <p:spPr>
          <a:ln/>
        </p:spPr>
      </p:sp>
      <p:sp>
        <p:nvSpPr>
          <p:cNvPr id="590853" name="Rectangle 5"/>
          <p:cNvSpPr>
            <a:spLocks noGrp="1" noChangeArrowheads="1"/>
          </p:cNvSpPr>
          <p:nvPr>
            <p:ph type="body" idx="1"/>
          </p:nvPr>
        </p:nvSpPr>
        <p:spPr/>
        <p:txBody>
          <a:bodyPr/>
          <a:lstStyle/>
          <a:p>
            <a:r>
              <a:rPr lang="en-GB" altLang="en-US" sz="900"/>
              <a:t>KEY MESSAGE:  Everything is an Object</a:t>
            </a:r>
          </a:p>
          <a:p>
            <a:endParaRPr lang="en-GB" altLang="en-US" sz="900"/>
          </a:p>
          <a:p>
            <a:r>
              <a:rPr lang="en-GB" altLang="en-US" sz="900"/>
              <a:t>SLIDE SCRIPT:</a:t>
            </a:r>
          </a:p>
          <a:p>
            <a:r>
              <a:rPr lang="en-GB" altLang="en-US" sz="900"/>
              <a:t>There are two different schools here: the purists like Smalltalk where everything is an object and C++ or Java, where primitive types are treated differently for performance reasons. Typically, when everything is an object, it means that every time that you do a simple operation like adding to numbers, it will incur on a heap allocation, which is quite expensive from the CPU standpoint compared to a stack allocated piece of memory. On the other hand, when languages threat primitive types as magic types, it means that if you implement a generic class, like a collection or array, it is not truly generic, because you either have to implement one version for each primitive type or you have to write wrapper classes to each of the primitive types so they can behave as an object.</a:t>
            </a:r>
          </a:p>
          <a:p>
            <a:r>
              <a:rPr lang="en-GB" altLang="en-US" sz="900"/>
              <a:t>In C#, it is possible if you declare a primitive type, it is created on the stack, with all performance benefits that this brings. However it is possible to assign an integer to an object, and the runtime will automatically allocate the memory on the heap to accommodate the integer and threat it as an object. This happens automatically without requiring the programmer to write an wrapper class.</a:t>
            </a:r>
          </a:p>
          <a:p>
            <a:r>
              <a:rPr lang="en-GB" altLang="en-US" sz="900"/>
              <a:t>Just as a side note for VB programmers: you can compare a stack allocation to a stack of paper where you can only write to the top page. As soon as you enter a function or sub you get a new page and you’re done (exit the function) you just throw away the top page. Let’s say that garbage management is really simple in this scenario. </a:t>
            </a:r>
          </a:p>
          <a:p>
            <a:r>
              <a:rPr lang="en-GB" altLang="en-US" sz="900"/>
              <a:t>Heap allocation is like having multiple pages at your disposal and also they don’t necessary vanish when your function ends. You can imagine that it is a lot more complex, because a piece of data on page 2 could be disposed, but another piece on the same page could still be needed by a different part of the code. In other words, a lot more management is necessary. Did you ever thought about what your boss do? It manages a heap while you do the real work using a stack… </a:t>
            </a:r>
            <a:r>
              <a:rPr lang="en-GB" altLang="en-US" sz="900">
                <a:sym typeface="Wingdings" pitchFamily="2" charset="2"/>
              </a:rPr>
              <a:t></a:t>
            </a:r>
            <a:endParaRPr lang="en-GB" altLang="en-US" sz="900"/>
          </a:p>
          <a:p>
            <a:endParaRPr lang="en-GB" altLang="en-US" sz="900"/>
          </a:p>
          <a:p>
            <a:r>
              <a:rPr lang="en-GB" altLang="en-US" sz="900"/>
              <a:t>SLIDE TRANSISTION: Robust software</a:t>
            </a:r>
          </a:p>
          <a:p>
            <a:endParaRPr lang="en-GB" altLang="en-US" sz="900"/>
          </a:p>
          <a:p>
            <a:r>
              <a:rPr lang="en-GB" altLang="en-US" sz="900"/>
              <a:t>ADDITIONAL INFORMATION FOR PRESENTER:</a:t>
            </a:r>
          </a:p>
          <a:p>
            <a:endParaRPr lang="en-US" altLang="en-US" sz="9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D2A3C7-4A2D-46F5-ADCE-31BF7D307B3D}" type="slidenum">
              <a:rPr lang="en-US" altLang="en-US"/>
              <a:pPr/>
              <a:t>19</a:t>
            </a:fld>
            <a:endParaRPr lang="en-US" altLang="en-US"/>
          </a:p>
        </p:txBody>
      </p:sp>
      <p:sp>
        <p:nvSpPr>
          <p:cNvPr id="592900" name="Rectangle 4"/>
          <p:cNvSpPr>
            <a:spLocks noChangeArrowheads="1" noTextEdit="1"/>
          </p:cNvSpPr>
          <p:nvPr>
            <p:ph type="sldImg"/>
          </p:nvPr>
        </p:nvSpPr>
        <p:spPr>
          <a:ln/>
        </p:spPr>
      </p:sp>
      <p:sp>
        <p:nvSpPr>
          <p:cNvPr id="592901" name="Rectangle 5"/>
          <p:cNvSpPr>
            <a:spLocks noGrp="1" noChangeArrowheads="1"/>
          </p:cNvSpPr>
          <p:nvPr>
            <p:ph type="body" idx="1"/>
          </p:nvPr>
        </p:nvSpPr>
        <p:spPr/>
        <p:txBody>
          <a:bodyPr/>
          <a:lstStyle/>
          <a:p>
            <a:r>
              <a:rPr lang="en-GB" altLang="en-US" sz="1000"/>
              <a:t>KEY MESSAGE: Prevent common mistakes from other languages</a:t>
            </a:r>
          </a:p>
          <a:p>
            <a:endParaRPr lang="en-GB" altLang="en-US" sz="1000"/>
          </a:p>
          <a:p>
            <a:r>
              <a:rPr lang="en-GB" altLang="en-US" sz="1000"/>
              <a:t>SLIDE SCRIPT:</a:t>
            </a:r>
          </a:p>
          <a:p>
            <a:r>
              <a:rPr lang="en-GB" altLang="en-US" sz="1000"/>
              <a:t>C# has a lot of features to make it easier to create robust software.</a:t>
            </a:r>
          </a:p>
          <a:p>
            <a:r>
              <a:rPr lang="en-GB" altLang="en-US" sz="1000"/>
              <a:t>Every C++ programmer knows how easy is to have a pointer to an object that was already de-allocated. C# provides automatically garbage collection through the Common Language Runtime.</a:t>
            </a:r>
          </a:p>
          <a:p>
            <a:r>
              <a:rPr lang="en-GB" altLang="en-US" sz="1000"/>
              <a:t>Also, if you think about how error were handle in most of the code today, they’re mostly based on checking return codes. Exceptions provides a way to write a less code while at the same time providing a much more robust error handling mechanism. Not only exception handling is implemented in the language but it is also a inherent part of the .NET Framework</a:t>
            </a:r>
          </a:p>
          <a:p>
            <a:r>
              <a:rPr lang="en-GB" altLang="en-US" sz="1000"/>
              <a:t>Another point is that all variables are automatically initialised and it is impossible to do unsafe casts. </a:t>
            </a:r>
          </a:p>
          <a:p>
            <a:r>
              <a:rPr lang="en-GB" altLang="en-US" sz="1000"/>
              <a:t>Finally, C# is one of the first languages that provides a versioning semantics to easily support old and new clients.</a:t>
            </a:r>
          </a:p>
          <a:p>
            <a:endParaRPr lang="en-GB" altLang="en-US" sz="1000"/>
          </a:p>
          <a:p>
            <a:endParaRPr lang="en-GB" altLang="en-US" sz="1000"/>
          </a:p>
          <a:p>
            <a:r>
              <a:rPr lang="en-GB" altLang="en-US" sz="1000"/>
              <a:t>SLIDE TRANSISTION: Preserving your investment</a:t>
            </a:r>
          </a:p>
          <a:p>
            <a:endParaRPr lang="en-GB" altLang="en-US" sz="1000"/>
          </a:p>
          <a:p>
            <a:r>
              <a:rPr lang="en-GB" altLang="en-US" sz="1000"/>
              <a:t>ADDITIONAL INFORMATION FOR PRESENTER:</a:t>
            </a:r>
          </a:p>
          <a:p>
            <a:endParaRPr lang="en-US" altLang="en-US" sz="10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F458B6-C3B5-4EBB-ABCC-2B124846C84C}" type="slidenum">
              <a:rPr lang="en-US" altLang="en-US"/>
              <a:pPr/>
              <a:t>2</a:t>
            </a:fld>
            <a:endParaRPr lang="en-US" altLang="en-US"/>
          </a:p>
        </p:txBody>
      </p:sp>
      <p:sp>
        <p:nvSpPr>
          <p:cNvPr id="406532" name="Rectangle 4"/>
          <p:cNvSpPr>
            <a:spLocks noChangeArrowheads="1" noTextEdit="1"/>
          </p:cNvSpPr>
          <p:nvPr>
            <p:ph type="sldImg"/>
          </p:nvPr>
        </p:nvSpPr>
        <p:spPr>
          <a:ln/>
        </p:spPr>
      </p:sp>
      <p:sp>
        <p:nvSpPr>
          <p:cNvPr id="406533" name="Rectangle 5"/>
          <p:cNvSpPr>
            <a:spLocks noGrp="1" noChangeArrowheads="1"/>
          </p:cNvSpPr>
          <p:nvPr>
            <p:ph type="body" idx="1"/>
          </p:nvPr>
        </p:nvSpPr>
        <p:spPr/>
        <p:txBody>
          <a:bodyPr/>
          <a:lstStyle/>
          <a:p>
            <a:r>
              <a:rPr lang="en-US" altLang="en-US">
                <a:cs typeface="Times New Roman" pitchFamily="18" charset="0"/>
              </a:rPr>
              <a:t>This session will provide a complete overview of the C# language, starting with the traditional Hello World application to some of the innovative features of C# like value and reference types, boxing and unboxing, delegates, attributes and robust versioning. We’ll also give a brief introduction to the .NET Framework and the Common Language Runtime.</a:t>
            </a:r>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35E7B1-AFEB-4C95-8D0B-FE96C6924807}" type="slidenum">
              <a:rPr lang="en-US" altLang="en-US"/>
              <a:pPr/>
              <a:t>20</a:t>
            </a:fld>
            <a:endParaRPr lang="en-US" altLang="en-US"/>
          </a:p>
        </p:txBody>
      </p:sp>
      <p:sp>
        <p:nvSpPr>
          <p:cNvPr id="594948" name="Rectangle 4"/>
          <p:cNvSpPr>
            <a:spLocks noChangeArrowheads="1" noTextEdit="1"/>
          </p:cNvSpPr>
          <p:nvPr>
            <p:ph type="sldImg"/>
          </p:nvPr>
        </p:nvSpPr>
        <p:spPr>
          <a:ln/>
        </p:spPr>
      </p:sp>
      <p:sp>
        <p:nvSpPr>
          <p:cNvPr id="594949" name="Rectangle 5"/>
          <p:cNvSpPr>
            <a:spLocks noGrp="1" noChangeArrowheads="1"/>
          </p:cNvSpPr>
          <p:nvPr>
            <p:ph type="body" idx="1"/>
          </p:nvPr>
        </p:nvSpPr>
        <p:spPr/>
        <p:txBody>
          <a:bodyPr/>
          <a:lstStyle/>
          <a:p>
            <a:r>
              <a:rPr lang="en-GB" altLang="en-US" sz="1400"/>
              <a:t>KEY MESSAGE: Leverage C++ knowledge, interoperability and rich class library</a:t>
            </a:r>
          </a:p>
          <a:p>
            <a:endParaRPr lang="en-GB" altLang="en-US" sz="1400"/>
          </a:p>
          <a:p>
            <a:r>
              <a:rPr lang="en-GB" altLang="en-US" sz="1400"/>
              <a:t>SLIDE SCRIPT:</a:t>
            </a:r>
          </a:p>
          <a:p>
            <a:r>
              <a:rPr lang="en-GB" altLang="en-US" sz="1400"/>
              <a:t>First of all, since C# was based on C++, C++ programmers will adapt really quick.</a:t>
            </a:r>
          </a:p>
          <a:p>
            <a:r>
              <a:rPr lang="en-GB" altLang="en-US" sz="1400"/>
              <a:t>Second, interoperability is a key theme in the .NET Framework. So it is really easy to integrate C# code with existing applications</a:t>
            </a:r>
          </a:p>
          <a:p>
            <a:r>
              <a:rPr lang="en-GB" altLang="en-US" sz="1400"/>
              <a:t>Finally, the .NET Framework provides a very, very rich set of services that will make developers really productive.</a:t>
            </a:r>
          </a:p>
          <a:p>
            <a:endParaRPr lang="en-GB" altLang="en-US" sz="1400"/>
          </a:p>
          <a:p>
            <a:r>
              <a:rPr lang="en-GB" altLang="en-US" sz="1400"/>
              <a:t>SLIDE TRANSISTION: Agenda again… </a:t>
            </a:r>
          </a:p>
          <a:p>
            <a:endParaRPr lang="en-GB" altLang="en-US" sz="1400"/>
          </a:p>
          <a:p>
            <a:r>
              <a:rPr lang="en-GB" altLang="en-US" sz="1400"/>
              <a:t>ADDITIONAL INFORMATION FOR PRESENTER:</a:t>
            </a:r>
          </a:p>
          <a:p>
            <a:endParaRPr lang="en-US" altLang="en-US"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39332D-BE3C-4741-A041-040AEC0BC892}" type="slidenum">
              <a:rPr lang="en-US" altLang="en-US"/>
              <a:pPr/>
              <a:t>21</a:t>
            </a:fld>
            <a:endParaRPr lang="en-US" altLang="en-US"/>
          </a:p>
        </p:txBody>
      </p:sp>
      <p:sp>
        <p:nvSpPr>
          <p:cNvPr id="745474" name="Rectangle 2"/>
          <p:cNvSpPr>
            <a:spLocks noChangeArrowheads="1" noTextEdit="1"/>
          </p:cNvSpPr>
          <p:nvPr>
            <p:ph type="sldImg"/>
          </p:nvPr>
        </p:nvSpPr>
        <p:spPr>
          <a:ln/>
        </p:spPr>
      </p:sp>
      <p:sp>
        <p:nvSpPr>
          <p:cNvPr id="745475" name="Rectangle 3"/>
          <p:cNvSpPr>
            <a:spLocks noGrp="1" noChangeArrowheads="1"/>
          </p:cNvSpPr>
          <p:nvPr>
            <p:ph type="body" idx="1"/>
          </p:nvPr>
        </p:nvSpPr>
        <p:spPr/>
        <p:txBody>
          <a:bodyPr/>
          <a:lstStyle/>
          <a:p>
            <a:r>
              <a:rPr lang="en-GB" altLang="en-US" sz="1400"/>
              <a:t>KEY MESSAGE: Leverage C++ knowledge, interoperability and rich class library</a:t>
            </a:r>
          </a:p>
          <a:p>
            <a:endParaRPr lang="en-GB" altLang="en-US" sz="1400"/>
          </a:p>
          <a:p>
            <a:r>
              <a:rPr lang="en-GB" altLang="en-US" sz="1400"/>
              <a:t>SLIDE SCRIPT:</a:t>
            </a:r>
          </a:p>
          <a:p>
            <a:r>
              <a:rPr lang="en-GB" altLang="en-US" sz="1400"/>
              <a:t>First of all, since C# was based on C++, C++ programmers will adapt really quick.</a:t>
            </a:r>
          </a:p>
          <a:p>
            <a:r>
              <a:rPr lang="en-GB" altLang="en-US" sz="1400"/>
              <a:t>Second, interoperability is a key theme in the .NET Framework. So it is really easy to integrate C# code with existing applications</a:t>
            </a:r>
          </a:p>
          <a:p>
            <a:r>
              <a:rPr lang="en-GB" altLang="en-US" sz="1400"/>
              <a:t>Finally, the .NET Framework provides a very, very rich set of services that will make developers really productive.</a:t>
            </a:r>
          </a:p>
          <a:p>
            <a:endParaRPr lang="en-GB" altLang="en-US" sz="1400"/>
          </a:p>
          <a:p>
            <a:r>
              <a:rPr lang="en-GB" altLang="en-US" sz="1400"/>
              <a:t>SLIDE TRANSISTION: Agenda again… </a:t>
            </a:r>
          </a:p>
          <a:p>
            <a:endParaRPr lang="en-GB" altLang="en-US" sz="1400"/>
          </a:p>
          <a:p>
            <a:r>
              <a:rPr lang="en-GB" altLang="en-US" sz="1400"/>
              <a:t>ADDITIONAL INFORMATION FOR PRESENTER:</a:t>
            </a:r>
          </a:p>
          <a:p>
            <a:endParaRPr lang="en-US" altLang="en-US" sz="1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027789-8FD7-41A2-B4FD-0031A3C2213E}" type="slidenum">
              <a:rPr lang="en-US" altLang="en-US"/>
              <a:pPr/>
              <a:t>22</a:t>
            </a:fld>
            <a:endParaRPr lang="en-US" altLang="en-US"/>
          </a:p>
        </p:txBody>
      </p:sp>
      <p:sp>
        <p:nvSpPr>
          <p:cNvPr id="668676" name="Rectangle 4"/>
          <p:cNvSpPr>
            <a:spLocks noChangeArrowheads="1" noTextEdit="1"/>
          </p:cNvSpPr>
          <p:nvPr>
            <p:ph type="sldImg"/>
          </p:nvPr>
        </p:nvSpPr>
        <p:spPr>
          <a:ln/>
        </p:spPr>
      </p:sp>
      <p:sp>
        <p:nvSpPr>
          <p:cNvPr id="668677" name="Rectangle 5"/>
          <p:cNvSpPr>
            <a:spLocks noGrp="1" noChangeArrowheads="1"/>
          </p:cNvSpPr>
          <p:nvPr>
            <p:ph type="body" idx="1"/>
          </p:nvPr>
        </p:nvSpPr>
        <p:spPr/>
        <p:txBody>
          <a:bodyPr/>
          <a:lstStyle/>
          <a:p>
            <a:r>
              <a:rPr lang="en-GB" altLang="en-US"/>
              <a:t>KEY MESSAGE: Let’s drill down into the language features of C# language now…</a:t>
            </a:r>
          </a:p>
          <a:p>
            <a:endParaRPr lang="en-GB" altLang="en-US"/>
          </a:p>
          <a:p>
            <a:r>
              <a:rPr lang="en-GB" altLang="en-US"/>
              <a:t>SLIDE SCRIPT:</a:t>
            </a:r>
          </a:p>
          <a:p>
            <a:endParaRPr lang="en-GB" altLang="en-US"/>
          </a:p>
          <a:p>
            <a:r>
              <a:rPr lang="en-GB" altLang="en-US"/>
              <a:t>SLIDE TRANSISTION: Program Structure</a:t>
            </a:r>
          </a:p>
          <a:p>
            <a:endParaRPr lang="en-GB" altLang="en-US"/>
          </a:p>
          <a:p>
            <a:r>
              <a:rPr lang="en-GB" altLang="en-US"/>
              <a:t>ADDITIONAL INFORMATION FOR PRESENTER: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C57F28-EC50-40EB-BEAA-2D85FD2F0507}" type="slidenum">
              <a:rPr lang="en-US" altLang="en-US"/>
              <a:pPr/>
              <a:t>23</a:t>
            </a:fld>
            <a:endParaRPr lang="en-US" altLang="en-US"/>
          </a:p>
        </p:txBody>
      </p:sp>
      <p:sp>
        <p:nvSpPr>
          <p:cNvPr id="601092" name="Rectangle 1028"/>
          <p:cNvSpPr>
            <a:spLocks noChangeArrowheads="1" noTextEdit="1"/>
          </p:cNvSpPr>
          <p:nvPr>
            <p:ph type="sldImg"/>
          </p:nvPr>
        </p:nvSpPr>
        <p:spPr>
          <a:ln/>
        </p:spPr>
      </p:sp>
      <p:sp>
        <p:nvSpPr>
          <p:cNvPr id="601093" name="Rectangle 1029"/>
          <p:cNvSpPr>
            <a:spLocks noGrp="1" noChangeArrowheads="1"/>
          </p:cNvSpPr>
          <p:nvPr>
            <p:ph type="body" idx="1"/>
          </p:nvPr>
        </p:nvSpPr>
        <p:spPr/>
        <p:txBody>
          <a:bodyPr/>
          <a:lstStyle/>
          <a:p>
            <a:r>
              <a:rPr lang="en-GB" altLang="en-US" sz="1400"/>
              <a:t>KEY MESSAGE: </a:t>
            </a:r>
          </a:p>
          <a:p>
            <a:endParaRPr lang="en-GB" altLang="en-US" sz="1400"/>
          </a:p>
          <a:p>
            <a:r>
              <a:rPr lang="en-GB" altLang="en-US" sz="1400"/>
              <a:t>SLIDE SCRIPT:</a:t>
            </a:r>
          </a:p>
          <a:p>
            <a:r>
              <a:rPr lang="en-GB" altLang="en-US" sz="1400"/>
              <a:t>The typical C# program is made of a namespace, with one or more type declarations, with each of these types (classes, structs, etc…) containing one or more methods, properties, events, etc.</a:t>
            </a:r>
          </a:p>
          <a:p>
            <a:r>
              <a:rPr lang="en-GB" altLang="en-US" sz="1400"/>
              <a:t>As we mentioned before, C# doesn’t need header files and also there is no order dependences, so you can safely move one class from one file or another, or the order that you reference namespaces doesn’t affect the behaviour of your code.</a:t>
            </a:r>
          </a:p>
          <a:p>
            <a:endParaRPr lang="en-GB" altLang="en-US" sz="1400"/>
          </a:p>
          <a:p>
            <a:r>
              <a:rPr lang="en-GB" altLang="en-US" sz="1400"/>
              <a:t>SLIDE TRANSISTION: Program Structure example</a:t>
            </a:r>
          </a:p>
          <a:p>
            <a:endParaRPr lang="en-GB" altLang="en-US" sz="1400"/>
          </a:p>
          <a:p>
            <a:r>
              <a:rPr lang="en-GB" altLang="en-US" sz="1400"/>
              <a:t>ADDITIONAL INFORMATION FOR PRESENTER:</a:t>
            </a:r>
          </a:p>
          <a:p>
            <a:endParaRPr lang="en-US" altLang="en-US"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B26702-4B7C-4578-BBC0-3186AEFF5CF5}" type="slidenum">
              <a:rPr lang="en-US" altLang="en-US"/>
              <a:pPr/>
              <a:t>24</a:t>
            </a:fld>
            <a:endParaRPr lang="en-US" altLang="en-US"/>
          </a:p>
        </p:txBody>
      </p:sp>
      <p:sp>
        <p:nvSpPr>
          <p:cNvPr id="603140" name="Rectangle 4"/>
          <p:cNvSpPr>
            <a:spLocks noChangeArrowheads="1" noTextEdit="1"/>
          </p:cNvSpPr>
          <p:nvPr>
            <p:ph type="sldImg"/>
          </p:nvPr>
        </p:nvSpPr>
        <p:spPr>
          <a:ln/>
        </p:spPr>
      </p:sp>
      <p:sp>
        <p:nvSpPr>
          <p:cNvPr id="603141" name="Rectangle 5"/>
          <p:cNvSpPr>
            <a:spLocks noGrp="1" noChangeArrowheads="1"/>
          </p:cNvSpPr>
          <p:nvPr>
            <p:ph type="body" idx="1"/>
          </p:nvPr>
        </p:nvSpPr>
        <p:spPr/>
        <p:txBody>
          <a:bodyPr/>
          <a:lstStyle/>
          <a:p>
            <a:r>
              <a:rPr lang="en-GB" altLang="en-US"/>
              <a:t>KEY MESSAGE: </a:t>
            </a:r>
          </a:p>
          <a:p>
            <a:endParaRPr lang="en-GB" altLang="en-US"/>
          </a:p>
          <a:p>
            <a:r>
              <a:rPr lang="en-GB" altLang="en-US"/>
              <a:t>SLIDE SCRIPT:</a:t>
            </a:r>
          </a:p>
          <a:p>
            <a:r>
              <a:rPr lang="en-GB" altLang="en-US"/>
              <a:t>This is a typical C# class with two methods Push and Pop, declared in a namespace (System.Collections). This is the typical C# program structure.</a:t>
            </a:r>
          </a:p>
          <a:p>
            <a:endParaRPr lang="en-GB" altLang="en-US"/>
          </a:p>
          <a:p>
            <a:r>
              <a:rPr lang="en-GB" altLang="en-US"/>
              <a:t>SLIDE TRANSISTION: Value types and Reference Types</a:t>
            </a:r>
          </a:p>
          <a:p>
            <a:endParaRPr lang="en-GB" altLang="en-US"/>
          </a:p>
          <a:p>
            <a:r>
              <a:rPr lang="en-GB" altLang="en-US"/>
              <a:t>ADDITIONAL INFORMATION FOR PRESENTER:</a:t>
            </a:r>
          </a:p>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B7F2CC-4C0E-4BFC-BEB3-721A3BE2A66B}" type="slidenum">
              <a:rPr lang="en-US" altLang="en-US"/>
              <a:pPr/>
              <a:t>25</a:t>
            </a:fld>
            <a:endParaRPr lang="en-US" altLang="en-US"/>
          </a:p>
        </p:txBody>
      </p:sp>
      <p:sp>
        <p:nvSpPr>
          <p:cNvPr id="605188" name="Rectangle 4"/>
          <p:cNvSpPr>
            <a:spLocks noChangeArrowheads="1" noTextEdit="1"/>
          </p:cNvSpPr>
          <p:nvPr>
            <p:ph type="sldImg"/>
          </p:nvPr>
        </p:nvSpPr>
        <p:spPr>
          <a:ln/>
        </p:spPr>
      </p:sp>
      <p:sp>
        <p:nvSpPr>
          <p:cNvPr id="605189" name="Rectangle 5"/>
          <p:cNvSpPr>
            <a:spLocks noGrp="1" noChangeArrowheads="1"/>
          </p:cNvSpPr>
          <p:nvPr>
            <p:ph type="body" idx="1"/>
          </p:nvPr>
        </p:nvSpPr>
        <p:spPr/>
        <p:txBody>
          <a:bodyPr/>
          <a:lstStyle/>
          <a:p>
            <a:r>
              <a:rPr lang="en-GB" altLang="en-US"/>
              <a:t>KEY MESSAGE: Value types and Reference Types</a:t>
            </a:r>
          </a:p>
          <a:p>
            <a:endParaRPr lang="en-GB" altLang="en-US"/>
          </a:p>
          <a:p>
            <a:r>
              <a:rPr lang="en-GB" altLang="en-US"/>
              <a:t>SLIDE SCRIPT: </a:t>
            </a:r>
          </a:p>
          <a:p>
            <a:r>
              <a:rPr lang="en-GB" altLang="en-US"/>
              <a:t>In C# you have Value types that directly hold the data on the stack and reference types that keeps a reference on the stack, but allocates the real memory on the heap. </a:t>
            </a:r>
          </a:p>
          <a:p>
            <a:endParaRPr lang="en-GB" altLang="en-US"/>
          </a:p>
          <a:p>
            <a:r>
              <a:rPr lang="en-GB" altLang="en-US"/>
              <a:t>SLIDE TRANSISTION: Examples of Value and Reference types</a:t>
            </a:r>
          </a:p>
          <a:p>
            <a:endParaRPr lang="en-GB" altLang="en-US"/>
          </a:p>
          <a:p>
            <a:r>
              <a:rPr lang="en-GB" altLang="en-US"/>
              <a:t>ADDITIONAL INFORMATION FOR PRESENTER:</a:t>
            </a:r>
          </a:p>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9C4C16-8C97-4153-9A40-B8BB129878D0}" type="slidenum">
              <a:rPr lang="en-US" altLang="en-US"/>
              <a:pPr/>
              <a:t>26</a:t>
            </a:fld>
            <a:endParaRPr lang="en-US" altLang="en-US"/>
          </a:p>
        </p:txBody>
      </p:sp>
      <p:sp>
        <p:nvSpPr>
          <p:cNvPr id="607236" name="Rectangle 4"/>
          <p:cNvSpPr>
            <a:spLocks noChangeArrowheads="1" noTextEdit="1"/>
          </p:cNvSpPr>
          <p:nvPr>
            <p:ph type="sldImg"/>
          </p:nvPr>
        </p:nvSpPr>
        <p:spPr>
          <a:ln/>
        </p:spPr>
      </p:sp>
      <p:sp>
        <p:nvSpPr>
          <p:cNvPr id="607237" name="Rectangle 5"/>
          <p:cNvSpPr>
            <a:spLocks noGrp="1" noChangeArrowheads="1"/>
          </p:cNvSpPr>
          <p:nvPr>
            <p:ph type="body" idx="1"/>
          </p:nvPr>
        </p:nvSpPr>
        <p:spPr/>
        <p:txBody>
          <a:bodyPr/>
          <a:lstStyle/>
          <a:p>
            <a:r>
              <a:rPr lang="en-GB" altLang="en-US"/>
              <a:t>KEY MESSAGE: Examples of Value types and Reference types</a:t>
            </a:r>
          </a:p>
          <a:p>
            <a:endParaRPr lang="en-GB" altLang="en-US"/>
          </a:p>
          <a:p>
            <a:r>
              <a:rPr lang="en-GB" altLang="en-US"/>
              <a:t>SLIDE SCRIPT:</a:t>
            </a:r>
          </a:p>
          <a:p>
            <a:r>
              <a:rPr lang="en-GB" altLang="en-US"/>
              <a:t>Enums and structs are stack allocated. Classes are heap allocated. But both structs and classes inherits from object, so you can simply attribute a struct to an object and threat it as a reference type.</a:t>
            </a:r>
          </a:p>
          <a:p>
            <a:endParaRPr lang="en-GB" altLang="en-US"/>
          </a:p>
          <a:p>
            <a:r>
              <a:rPr lang="en-GB" altLang="en-US"/>
              <a:t>SLIDE TRANSISTION: Predefined Types</a:t>
            </a:r>
          </a:p>
          <a:p>
            <a:endParaRPr lang="en-GB" altLang="en-US"/>
          </a:p>
          <a:p>
            <a:r>
              <a:rPr lang="en-GB" altLang="en-US"/>
              <a:t>ADDITIONAL INFORMATION FOR PRESENTER:</a:t>
            </a:r>
          </a:p>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F3450F-43E8-4B79-B63E-1860AE72C205}" type="slidenum">
              <a:rPr lang="en-US" altLang="en-US"/>
              <a:pPr/>
              <a:t>27</a:t>
            </a:fld>
            <a:endParaRPr lang="en-US" altLang="en-US"/>
          </a:p>
        </p:txBody>
      </p:sp>
      <p:sp>
        <p:nvSpPr>
          <p:cNvPr id="609284" name="Rectangle 4"/>
          <p:cNvSpPr>
            <a:spLocks noChangeArrowheads="1" noTextEdit="1"/>
          </p:cNvSpPr>
          <p:nvPr>
            <p:ph type="sldImg"/>
          </p:nvPr>
        </p:nvSpPr>
        <p:spPr>
          <a:ln/>
        </p:spPr>
      </p:sp>
      <p:sp>
        <p:nvSpPr>
          <p:cNvPr id="609285" name="Rectangle 5"/>
          <p:cNvSpPr>
            <a:spLocks noGrp="1" noChangeArrowheads="1"/>
          </p:cNvSpPr>
          <p:nvPr>
            <p:ph type="body" idx="1"/>
          </p:nvPr>
        </p:nvSpPr>
        <p:spPr/>
        <p:txBody>
          <a:bodyPr/>
          <a:lstStyle/>
          <a:p>
            <a:r>
              <a:rPr lang="en-GB" altLang="en-US"/>
              <a:t>KEY MESSAGE: </a:t>
            </a:r>
          </a:p>
          <a:p>
            <a:endParaRPr lang="en-GB" altLang="en-US"/>
          </a:p>
          <a:p>
            <a:r>
              <a:rPr lang="en-GB" altLang="en-US"/>
              <a:t>SLIDE SCRIPT:</a:t>
            </a:r>
          </a:p>
          <a:p>
            <a:r>
              <a:rPr lang="en-GB" altLang="en-US"/>
              <a:t>Even primitive types actually belongs to a namespace. Actually primitive types are just predefined aliases for system provided types. For example int is just an alias to System.Int32 struct in the .NET Framework.</a:t>
            </a:r>
          </a:p>
          <a:p>
            <a:endParaRPr lang="en-GB" altLang="en-US"/>
          </a:p>
          <a:p>
            <a:r>
              <a:rPr lang="en-GB" altLang="en-US"/>
              <a:t>SLIDE TRANSISTION: Classes</a:t>
            </a:r>
          </a:p>
          <a:p>
            <a:endParaRPr lang="en-GB" altLang="en-US"/>
          </a:p>
          <a:p>
            <a:r>
              <a:rPr lang="en-GB" altLang="en-US"/>
              <a:t>ADDITIONAL INFORMATION FOR PRESENTER:</a:t>
            </a:r>
          </a:p>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F5EC5F-4083-48E5-BB4B-D41E62D81277}" type="slidenum">
              <a:rPr lang="en-US" altLang="en-US"/>
              <a:pPr/>
              <a:t>28</a:t>
            </a:fld>
            <a:endParaRPr lang="en-US" altLang="en-US"/>
          </a:p>
        </p:txBody>
      </p:sp>
      <p:sp>
        <p:nvSpPr>
          <p:cNvPr id="611332" name="Rectangle 1028"/>
          <p:cNvSpPr>
            <a:spLocks noChangeArrowheads="1" noTextEdit="1"/>
          </p:cNvSpPr>
          <p:nvPr>
            <p:ph type="sldImg"/>
          </p:nvPr>
        </p:nvSpPr>
        <p:spPr>
          <a:ln/>
        </p:spPr>
      </p:sp>
      <p:sp>
        <p:nvSpPr>
          <p:cNvPr id="611333" name="Rectangle 1029"/>
          <p:cNvSpPr>
            <a:spLocks noGrp="1" noChangeArrowheads="1"/>
          </p:cNvSpPr>
          <p:nvPr>
            <p:ph type="body" idx="1"/>
          </p:nvPr>
        </p:nvSpPr>
        <p:spPr/>
        <p:txBody>
          <a:bodyPr/>
          <a:lstStyle/>
          <a:p>
            <a:r>
              <a:rPr lang="en-GB" altLang="en-US" sz="1200"/>
              <a:t>KEY MESSAGE: </a:t>
            </a:r>
          </a:p>
          <a:p>
            <a:endParaRPr lang="en-GB" altLang="en-US" sz="1200"/>
          </a:p>
          <a:p>
            <a:r>
              <a:rPr lang="en-GB" altLang="en-US" sz="1200"/>
              <a:t>SLIDE SCRIPT:</a:t>
            </a:r>
          </a:p>
          <a:p>
            <a:r>
              <a:rPr lang="en-GB" altLang="en-US" sz="1200"/>
              <a:t>Classes in C# allow single inheritance and multiple interface inheritance. Each class can contain methods, properties, events, indexers, constants, constructors, destructors, operators and members can be static (can be accessed without an object instance) or instance member (require you to have a reference to an object first)</a:t>
            </a:r>
          </a:p>
          <a:p>
            <a:endParaRPr lang="en-GB" altLang="en-US" sz="1200"/>
          </a:p>
          <a:p>
            <a:r>
              <a:rPr lang="en-GB" altLang="en-US" sz="1200"/>
              <a:t>Also, the access can be controlled in four different levels: public (everyone can access), protected (only inherited members can access), private (only members of the class can access) and internal (anyone on the same EXE or DLL can access)</a:t>
            </a:r>
          </a:p>
          <a:p>
            <a:endParaRPr lang="en-GB" altLang="en-US" sz="1200"/>
          </a:p>
          <a:p>
            <a:r>
              <a:rPr lang="en-GB" altLang="en-US" sz="1200"/>
              <a:t>SLIDE TRANSISTION: Structs</a:t>
            </a:r>
          </a:p>
          <a:p>
            <a:endParaRPr lang="en-GB" altLang="en-US" sz="1200"/>
          </a:p>
          <a:p>
            <a:r>
              <a:rPr lang="en-GB" altLang="en-US" sz="1200"/>
              <a:t>ADDITIONAL INFORMATION FOR PRESENTER:</a:t>
            </a:r>
          </a:p>
          <a:p>
            <a:endParaRPr lang="en-US" alt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902C5C-7977-4007-AADE-BB48C10DF272}" type="slidenum">
              <a:rPr lang="en-US" altLang="en-US"/>
              <a:pPr/>
              <a:t>29</a:t>
            </a:fld>
            <a:endParaRPr lang="en-US" altLang="en-US"/>
          </a:p>
        </p:txBody>
      </p:sp>
      <p:sp>
        <p:nvSpPr>
          <p:cNvPr id="613380" name="Rectangle 4"/>
          <p:cNvSpPr>
            <a:spLocks noChangeArrowheads="1" noTextEdit="1"/>
          </p:cNvSpPr>
          <p:nvPr>
            <p:ph type="sldImg"/>
          </p:nvPr>
        </p:nvSpPr>
        <p:spPr>
          <a:ln/>
        </p:spPr>
      </p:sp>
      <p:sp>
        <p:nvSpPr>
          <p:cNvPr id="613381" name="Rectangle 5"/>
          <p:cNvSpPr>
            <a:spLocks noGrp="1" noChangeArrowheads="1"/>
          </p:cNvSpPr>
          <p:nvPr>
            <p:ph type="body" idx="1"/>
          </p:nvPr>
        </p:nvSpPr>
        <p:spPr/>
        <p:txBody>
          <a:bodyPr/>
          <a:lstStyle/>
          <a:p>
            <a:r>
              <a:rPr lang="en-GB" altLang="en-US"/>
              <a:t>KEY MESSAGE: </a:t>
            </a:r>
          </a:p>
          <a:p>
            <a:endParaRPr lang="en-GB" altLang="en-US"/>
          </a:p>
          <a:p>
            <a:r>
              <a:rPr lang="en-GB" altLang="en-US"/>
              <a:t>SLIDE SCRIPT:</a:t>
            </a:r>
          </a:p>
          <a:p>
            <a:r>
              <a:rPr lang="en-GB" altLang="en-US"/>
              <a:t>To provide a really high performance object type, C# provides structs, which are stack allocated. They’re ideal for small objects and are really fast since they don’t depend on dynamic memory allocation and the garbage collector. It is also important to notice that it is not possible to inherit from an struct.</a:t>
            </a:r>
          </a:p>
          <a:p>
            <a:endParaRPr lang="en-GB" altLang="en-US"/>
          </a:p>
          <a:p>
            <a:r>
              <a:rPr lang="en-GB" altLang="en-US"/>
              <a:t>SLIDE TRANSISTION: classes and structs compared</a:t>
            </a:r>
          </a:p>
          <a:p>
            <a:endParaRPr lang="en-GB" altLang="en-US"/>
          </a:p>
          <a:p>
            <a:r>
              <a:rPr lang="en-GB" altLang="en-US"/>
              <a:t>ADDITIONAL INFORMATION FOR PRESENTER:</a:t>
            </a:r>
          </a:p>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5C77DC-8F8A-48C0-BE76-516CB94BDEF3}" type="slidenum">
              <a:rPr lang="en-US" altLang="en-US"/>
              <a:pPr/>
              <a:t>3</a:t>
            </a:fld>
            <a:endParaRPr lang="en-US" altLang="en-US"/>
          </a:p>
        </p:txBody>
      </p:sp>
      <p:sp>
        <p:nvSpPr>
          <p:cNvPr id="549892" name="Rectangle 4"/>
          <p:cNvSpPr>
            <a:spLocks noChangeArrowheads="1" noTextEdit="1"/>
          </p:cNvSpPr>
          <p:nvPr>
            <p:ph type="sldImg"/>
          </p:nvPr>
        </p:nvSpPr>
        <p:spPr>
          <a:ln/>
        </p:spPr>
      </p:sp>
      <p:sp>
        <p:nvSpPr>
          <p:cNvPr id="549893" name="Rectangle 5"/>
          <p:cNvSpPr>
            <a:spLocks noGrp="1" noChangeArrowheads="1"/>
          </p:cNvSpPr>
          <p:nvPr>
            <p:ph type="body" idx="1"/>
          </p:nvPr>
        </p:nvSpPr>
        <p:spPr/>
        <p:txBody>
          <a:bodyPr/>
          <a:lstStyle/>
          <a:p>
            <a:r>
              <a:rPr lang="en-GB" altLang="en-US"/>
              <a:t>KEY MESSAGE: Session Prerequisites</a:t>
            </a:r>
          </a:p>
          <a:p>
            <a:endParaRPr lang="en-GB" altLang="en-US"/>
          </a:p>
          <a:p>
            <a:r>
              <a:rPr lang="en-GB" altLang="en-US"/>
              <a:t>SLIDE SCRIPT:</a:t>
            </a:r>
          </a:p>
          <a:p>
            <a:r>
              <a:rPr lang="en-GB" altLang="en-US"/>
              <a:t>It will help a lot if the audience has previous experience with object oriented programming as we will discuss concepts like inheritance and performance implications of languages that treats everything as an object.</a:t>
            </a:r>
          </a:p>
          <a:p>
            <a:r>
              <a:rPr lang="en-GB" altLang="en-US"/>
              <a:t>Visual Basic developers maybe will not get some of the points but this session will serve as a good starting point as well.</a:t>
            </a:r>
          </a:p>
          <a:p>
            <a:endParaRPr lang="en-GB" altLang="en-US"/>
          </a:p>
          <a:p>
            <a:r>
              <a:rPr lang="en-GB" altLang="en-US"/>
              <a:t>SLIDE TRANSISTION: what will be covered today</a:t>
            </a:r>
          </a:p>
          <a:p>
            <a:endParaRPr lang="en-GB" altLang="en-US"/>
          </a:p>
          <a:p>
            <a:r>
              <a:rPr lang="en-GB" altLang="en-US"/>
              <a:t>ADDITIONAL INFORMATION FOR PRESENTER:</a:t>
            </a:r>
          </a:p>
          <a:p>
            <a:endParaRPr lang="en-GB"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C41CCF-061B-45AB-907A-577F48BB7638}" type="slidenum">
              <a:rPr lang="en-US" altLang="en-US"/>
              <a:pPr/>
              <a:t>30</a:t>
            </a:fld>
            <a:endParaRPr lang="en-US" altLang="en-US"/>
          </a:p>
        </p:txBody>
      </p:sp>
      <p:sp>
        <p:nvSpPr>
          <p:cNvPr id="615428" name="Rectangle 4"/>
          <p:cNvSpPr>
            <a:spLocks noChangeArrowheads="1" noTextEdit="1"/>
          </p:cNvSpPr>
          <p:nvPr>
            <p:ph type="sldImg"/>
          </p:nvPr>
        </p:nvSpPr>
        <p:spPr>
          <a:ln/>
        </p:spPr>
      </p:sp>
      <p:sp>
        <p:nvSpPr>
          <p:cNvPr id="615429" name="Rectangle 5"/>
          <p:cNvSpPr>
            <a:spLocks noGrp="1" noChangeArrowheads="1"/>
          </p:cNvSpPr>
          <p:nvPr>
            <p:ph type="body" idx="1"/>
          </p:nvPr>
        </p:nvSpPr>
        <p:spPr/>
        <p:txBody>
          <a:bodyPr/>
          <a:lstStyle/>
          <a:p>
            <a:r>
              <a:rPr lang="en-GB" altLang="en-US"/>
              <a:t>KEY MESSAGE: </a:t>
            </a:r>
          </a:p>
          <a:p>
            <a:endParaRPr lang="en-GB" altLang="en-US"/>
          </a:p>
          <a:p>
            <a:r>
              <a:rPr lang="en-GB" altLang="en-US"/>
              <a:t>SLIDE SCRIPT:</a:t>
            </a:r>
          </a:p>
          <a:p>
            <a:r>
              <a:rPr lang="en-GB" altLang="en-US"/>
              <a:t>Again, comparing classes and structs, it is the memory layout of a struct is just a direct representation of its members directly on the stack. On a class, a reference is stored on the stack, while the object itself is stored in the heap.</a:t>
            </a:r>
          </a:p>
          <a:p>
            <a:endParaRPr lang="en-GB" altLang="en-US"/>
          </a:p>
          <a:p>
            <a:r>
              <a:rPr lang="en-GB" altLang="en-US"/>
              <a:t>SLIDE TRANSISTION: Intefaces</a:t>
            </a:r>
          </a:p>
          <a:p>
            <a:endParaRPr lang="en-GB" altLang="en-US"/>
          </a:p>
          <a:p>
            <a:r>
              <a:rPr lang="en-GB" altLang="en-US"/>
              <a:t>ADDITIONAL INFORMATION FOR PRESENTER:</a:t>
            </a:r>
          </a:p>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708B69-A938-4198-BCD5-642B83CC0537}" type="slidenum">
              <a:rPr lang="en-US" altLang="en-US"/>
              <a:pPr/>
              <a:t>31</a:t>
            </a:fld>
            <a:endParaRPr lang="en-US" altLang="en-US"/>
          </a:p>
        </p:txBody>
      </p:sp>
      <p:sp>
        <p:nvSpPr>
          <p:cNvPr id="617476" name="Rectangle 4"/>
          <p:cNvSpPr>
            <a:spLocks noChangeArrowheads="1" noTextEdit="1"/>
          </p:cNvSpPr>
          <p:nvPr>
            <p:ph type="sldImg"/>
          </p:nvPr>
        </p:nvSpPr>
        <p:spPr>
          <a:ln/>
        </p:spPr>
      </p:sp>
      <p:sp>
        <p:nvSpPr>
          <p:cNvPr id="617477" name="Rectangle 5"/>
          <p:cNvSpPr>
            <a:spLocks noGrp="1" noChangeArrowheads="1"/>
          </p:cNvSpPr>
          <p:nvPr>
            <p:ph type="body" idx="1"/>
          </p:nvPr>
        </p:nvSpPr>
        <p:spPr/>
        <p:txBody>
          <a:bodyPr/>
          <a:lstStyle/>
          <a:p>
            <a:r>
              <a:rPr lang="en-GB" altLang="en-US"/>
              <a:t>KEY MESSAGE: </a:t>
            </a:r>
          </a:p>
          <a:p>
            <a:endParaRPr lang="en-GB" altLang="en-US"/>
          </a:p>
          <a:p>
            <a:r>
              <a:rPr lang="en-GB" altLang="en-US"/>
              <a:t>SLIDE SCRIPT:</a:t>
            </a:r>
          </a:p>
          <a:p>
            <a:r>
              <a:rPr lang="en-GB" altLang="en-US"/>
              <a:t>In scenarios where completely different objects need to support some kind of shared functionality like, let’s say, persist to XML, classes can implement interfaces that make then compatible with even if they don’t share the same base class. This provides most of the benefits of multiple class inheritance without the nasty side-effects that this usually brings.</a:t>
            </a:r>
          </a:p>
          <a:p>
            <a:endParaRPr lang="en-GB" altLang="en-US"/>
          </a:p>
          <a:p>
            <a:r>
              <a:rPr lang="en-GB" altLang="en-US"/>
              <a:t>SLIDE TRANSISTION: Enums</a:t>
            </a:r>
          </a:p>
          <a:p>
            <a:endParaRPr lang="en-GB" altLang="en-US"/>
          </a:p>
          <a:p>
            <a:r>
              <a:rPr lang="en-GB" altLang="en-US"/>
              <a:t>ADDITIONAL INFORMATION FOR PRESENTER:</a:t>
            </a:r>
          </a:p>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2F25F8-F595-474F-8A3B-448B6ED1914B}" type="slidenum">
              <a:rPr lang="en-US" altLang="en-US"/>
              <a:pPr/>
              <a:t>32</a:t>
            </a:fld>
            <a:endParaRPr lang="en-US" altLang="en-US"/>
          </a:p>
        </p:txBody>
      </p:sp>
      <p:sp>
        <p:nvSpPr>
          <p:cNvPr id="619524" name="Rectangle 4"/>
          <p:cNvSpPr>
            <a:spLocks noChangeArrowheads="1" noTextEdit="1"/>
          </p:cNvSpPr>
          <p:nvPr>
            <p:ph type="sldImg"/>
          </p:nvPr>
        </p:nvSpPr>
        <p:spPr>
          <a:ln/>
        </p:spPr>
      </p:sp>
      <p:sp>
        <p:nvSpPr>
          <p:cNvPr id="619525" name="Rectangle 5"/>
          <p:cNvSpPr>
            <a:spLocks noGrp="1" noChangeArrowheads="1"/>
          </p:cNvSpPr>
          <p:nvPr>
            <p:ph type="body" idx="1"/>
          </p:nvPr>
        </p:nvSpPr>
        <p:spPr/>
        <p:txBody>
          <a:bodyPr/>
          <a:lstStyle/>
          <a:p>
            <a:r>
              <a:rPr lang="en-GB" altLang="en-US"/>
              <a:t>KEY MESSAGE: </a:t>
            </a:r>
          </a:p>
          <a:p>
            <a:endParaRPr lang="en-GB" altLang="en-US"/>
          </a:p>
          <a:p>
            <a:r>
              <a:rPr lang="en-GB" altLang="en-US"/>
              <a:t>SLIDE SCRIPT:</a:t>
            </a:r>
          </a:p>
          <a:p>
            <a:r>
              <a:rPr lang="en-GB" altLang="en-US"/>
              <a:t>Enums in C# are strongly typed, which means that you can’t assign a int enum to a long, or vice versa, avoiding some typical conversion mistakes.</a:t>
            </a:r>
          </a:p>
          <a:p>
            <a:endParaRPr lang="en-GB" altLang="en-US"/>
          </a:p>
          <a:p>
            <a:r>
              <a:rPr lang="en-GB" altLang="en-US"/>
              <a:t>SLIDE TRANSISTION: Delegates</a:t>
            </a:r>
          </a:p>
          <a:p>
            <a:endParaRPr lang="en-GB" altLang="en-US"/>
          </a:p>
          <a:p>
            <a:r>
              <a:rPr lang="en-GB" altLang="en-US"/>
              <a:t>ADDITIONAL INFORMATION FOR PRESENTER:</a:t>
            </a:r>
          </a:p>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EB0A83-5E53-47C8-8016-41F293A4C8C8}" type="slidenum">
              <a:rPr lang="en-US" altLang="en-US"/>
              <a:pPr/>
              <a:t>33</a:t>
            </a:fld>
            <a:endParaRPr lang="en-US" altLang="en-US"/>
          </a:p>
        </p:txBody>
      </p:sp>
      <p:sp>
        <p:nvSpPr>
          <p:cNvPr id="621572" name="Rectangle 4"/>
          <p:cNvSpPr>
            <a:spLocks noChangeArrowheads="1" noTextEdit="1"/>
          </p:cNvSpPr>
          <p:nvPr>
            <p:ph type="sldImg"/>
          </p:nvPr>
        </p:nvSpPr>
        <p:spPr>
          <a:ln/>
        </p:spPr>
      </p:sp>
      <p:sp>
        <p:nvSpPr>
          <p:cNvPr id="621573" name="Rectangle 5"/>
          <p:cNvSpPr>
            <a:spLocks noGrp="1" noChangeArrowheads="1"/>
          </p:cNvSpPr>
          <p:nvPr>
            <p:ph type="body" idx="1"/>
          </p:nvPr>
        </p:nvSpPr>
        <p:spPr/>
        <p:txBody>
          <a:bodyPr/>
          <a:lstStyle/>
          <a:p>
            <a:r>
              <a:rPr lang="en-GB" altLang="en-US" sz="1400"/>
              <a:t>KEY MESSAGE: Delegates are the base of event support in C#</a:t>
            </a:r>
          </a:p>
          <a:p>
            <a:endParaRPr lang="en-GB" altLang="en-US" sz="1400"/>
          </a:p>
          <a:p>
            <a:r>
              <a:rPr lang="en-GB" altLang="en-US" sz="1400"/>
              <a:t>SLIDE SCRIPT:</a:t>
            </a:r>
          </a:p>
          <a:p>
            <a:r>
              <a:rPr lang="en-GB" altLang="en-US" sz="1400"/>
              <a:t>Delegates is equivalent to a function pointer to a method. This is the mechanism used to implement event in the frameworks. In the example we are declaring two delegates, which mean two pointers types that can only accept addresses to functions with a specific method signature. In the first example, the pointer could only accept an address from a function that returns void and receives two integers. In the second example is a delegate to a function that returns double and receives a double as a parameter.</a:t>
            </a:r>
          </a:p>
          <a:p>
            <a:r>
              <a:rPr lang="en-GB" altLang="en-US" sz="1400"/>
              <a:t>In the last two lines, we’re getting the address of function Math.Sin and attributing it to func, and then calling it through the pointer func.</a:t>
            </a:r>
          </a:p>
          <a:p>
            <a:endParaRPr lang="en-GB" altLang="en-US" sz="1400"/>
          </a:p>
          <a:p>
            <a:r>
              <a:rPr lang="en-GB" altLang="en-US" sz="1400"/>
              <a:t>SLIDE TRANSISTION: Unfiied Type System</a:t>
            </a:r>
          </a:p>
          <a:p>
            <a:endParaRPr lang="en-GB" altLang="en-US" sz="1400"/>
          </a:p>
          <a:p>
            <a:r>
              <a:rPr lang="en-GB" altLang="en-US" sz="1400"/>
              <a:t>ADDITIONAL INFORMATION FOR PRESENTER:</a:t>
            </a:r>
          </a:p>
          <a:p>
            <a:endParaRPr lang="en-US" altLang="en-US" sz="14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B49FB3-6F58-4B47-9E4F-BB4FC3E7279C}" type="slidenum">
              <a:rPr lang="en-US" altLang="en-US"/>
              <a:pPr/>
              <a:t>34</a:t>
            </a:fld>
            <a:endParaRPr lang="en-US" altLang="en-US"/>
          </a:p>
        </p:txBody>
      </p:sp>
      <p:sp>
        <p:nvSpPr>
          <p:cNvPr id="623620" name="Rectangle 4"/>
          <p:cNvSpPr>
            <a:spLocks noChangeArrowheads="1" noTextEdit="1"/>
          </p:cNvSpPr>
          <p:nvPr>
            <p:ph type="sldImg"/>
          </p:nvPr>
        </p:nvSpPr>
        <p:spPr>
          <a:ln/>
        </p:spPr>
      </p:sp>
      <p:sp>
        <p:nvSpPr>
          <p:cNvPr id="623621" name="Rectangle 5"/>
          <p:cNvSpPr>
            <a:spLocks noGrp="1" noChangeArrowheads="1"/>
          </p:cNvSpPr>
          <p:nvPr>
            <p:ph type="body" idx="1"/>
          </p:nvPr>
        </p:nvSpPr>
        <p:spPr/>
        <p:txBody>
          <a:bodyPr/>
          <a:lstStyle/>
          <a:p>
            <a:r>
              <a:rPr lang="en-GB" altLang="en-US"/>
              <a:t>KEY MESSAGE: Everything is an object </a:t>
            </a:r>
          </a:p>
          <a:p>
            <a:endParaRPr lang="en-GB" altLang="en-US"/>
          </a:p>
          <a:p>
            <a:r>
              <a:rPr lang="en-GB" altLang="en-US"/>
              <a:t>SLIDE SCRIPT:</a:t>
            </a:r>
          </a:p>
          <a:p>
            <a:r>
              <a:rPr lang="en-GB" altLang="en-US"/>
              <a:t>Everything inherits from object, even if they’re primitive types, structs or classes.</a:t>
            </a:r>
          </a:p>
          <a:p>
            <a:endParaRPr lang="en-GB" altLang="en-US"/>
          </a:p>
          <a:p>
            <a:r>
              <a:rPr lang="en-GB" altLang="en-US"/>
              <a:t>SLIDE TRANSISTION: Boxing and Unboxing</a:t>
            </a:r>
          </a:p>
          <a:p>
            <a:endParaRPr lang="en-GB" altLang="en-US"/>
          </a:p>
          <a:p>
            <a:r>
              <a:rPr lang="en-GB" altLang="en-US"/>
              <a:t>ADDITIONAL INFORMATION FOR PRESENTER:</a:t>
            </a:r>
          </a:p>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F69FAE-7B06-4B7A-BD3F-7A976EDC4CDC}" type="slidenum">
              <a:rPr lang="en-US" altLang="en-US"/>
              <a:pPr/>
              <a:t>35</a:t>
            </a:fld>
            <a:endParaRPr lang="en-US" altLang="en-US"/>
          </a:p>
        </p:txBody>
      </p:sp>
      <p:sp>
        <p:nvSpPr>
          <p:cNvPr id="625668" name="Rectangle 4"/>
          <p:cNvSpPr>
            <a:spLocks noChangeArrowheads="1" noTextEdit="1"/>
          </p:cNvSpPr>
          <p:nvPr>
            <p:ph type="sldImg"/>
          </p:nvPr>
        </p:nvSpPr>
        <p:spPr>
          <a:ln/>
        </p:spPr>
      </p:sp>
      <p:sp>
        <p:nvSpPr>
          <p:cNvPr id="625669" name="Rectangle 5"/>
          <p:cNvSpPr>
            <a:spLocks noGrp="1" noChangeArrowheads="1"/>
          </p:cNvSpPr>
          <p:nvPr>
            <p:ph type="body" idx="1"/>
          </p:nvPr>
        </p:nvSpPr>
        <p:spPr/>
        <p:txBody>
          <a:bodyPr/>
          <a:lstStyle/>
          <a:p>
            <a:r>
              <a:rPr lang="en-GB" altLang="en-US" sz="1400"/>
              <a:t>KEY MESSAGE: </a:t>
            </a:r>
          </a:p>
          <a:p>
            <a:endParaRPr lang="en-GB" altLang="en-US" sz="1400"/>
          </a:p>
          <a:p>
            <a:r>
              <a:rPr lang="en-GB" altLang="en-US" sz="1400"/>
              <a:t>SLIDE SCRIPT:</a:t>
            </a:r>
          </a:p>
          <a:p>
            <a:r>
              <a:rPr lang="en-GB" altLang="en-US" sz="1400"/>
              <a:t>Boxing and Unboxing is one of the key innovations of C# language. Instead of requiring the programmer to write wrapper code to convert from stack based memory to heap memory, you just need to assign a value type to an object and C# takes care of allocating the memory in the heap and generating a copy of that on the heap. When you attribute the object to a stack based int, the value is converted to the stack again. This process is what we call Boxing and Unboxing.</a:t>
            </a:r>
          </a:p>
          <a:p>
            <a:endParaRPr lang="en-GB" altLang="en-US" sz="1400"/>
          </a:p>
          <a:p>
            <a:r>
              <a:rPr lang="en-GB" altLang="en-US" sz="1400"/>
              <a:t>SLIDE TRANSISTION: More on Unified Type System</a:t>
            </a:r>
          </a:p>
          <a:p>
            <a:endParaRPr lang="en-GB" altLang="en-US" sz="1400"/>
          </a:p>
          <a:p>
            <a:r>
              <a:rPr lang="en-GB" altLang="en-US" sz="1400"/>
              <a:t>ADDITIONAL INFORMATION FOR PRESENTER:</a:t>
            </a:r>
          </a:p>
          <a:p>
            <a:endParaRPr lang="en-US" altLang="en-US" sz="14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8A67CB-5907-422F-9D1C-7B2D1140BA5B}" type="slidenum">
              <a:rPr lang="en-US" altLang="en-US"/>
              <a:pPr/>
              <a:t>36</a:t>
            </a:fld>
            <a:endParaRPr lang="en-US" altLang="en-US"/>
          </a:p>
        </p:txBody>
      </p:sp>
      <p:sp>
        <p:nvSpPr>
          <p:cNvPr id="627716" name="Rectangle 4"/>
          <p:cNvSpPr>
            <a:spLocks noChangeArrowheads="1" noTextEdit="1"/>
          </p:cNvSpPr>
          <p:nvPr>
            <p:ph type="sldImg"/>
          </p:nvPr>
        </p:nvSpPr>
        <p:spPr>
          <a:ln/>
        </p:spPr>
      </p:sp>
      <p:sp>
        <p:nvSpPr>
          <p:cNvPr id="627717" name="Rectangle 5"/>
          <p:cNvSpPr>
            <a:spLocks noGrp="1" noChangeArrowheads="1"/>
          </p:cNvSpPr>
          <p:nvPr>
            <p:ph type="body" idx="1"/>
          </p:nvPr>
        </p:nvSpPr>
        <p:spPr/>
        <p:txBody>
          <a:bodyPr/>
          <a:lstStyle/>
          <a:p>
            <a:r>
              <a:rPr lang="en-GB" altLang="en-US"/>
              <a:t>KEY MESSAGE: </a:t>
            </a:r>
          </a:p>
          <a:p>
            <a:endParaRPr lang="en-GB" altLang="en-US"/>
          </a:p>
          <a:p>
            <a:r>
              <a:rPr lang="en-GB" altLang="en-US"/>
              <a:t>SLIDE SCRIPT:</a:t>
            </a:r>
          </a:p>
          <a:p>
            <a:r>
              <a:rPr lang="en-GB" altLang="en-US"/>
              <a:t>Main benefits of the Unified Type System: </a:t>
            </a:r>
          </a:p>
          <a:p>
            <a:pPr>
              <a:buFontTx/>
              <a:buChar char="•"/>
            </a:pPr>
            <a:r>
              <a:rPr lang="en-GB" altLang="en-US"/>
              <a:t>No need of wrapper code to use base types in collections or arrays</a:t>
            </a:r>
          </a:p>
          <a:p>
            <a:pPr>
              <a:buFontTx/>
              <a:buChar char="•"/>
            </a:pPr>
            <a:r>
              <a:rPr lang="en-GB" altLang="en-US"/>
              <a:t>No Variants anymore</a:t>
            </a:r>
          </a:p>
          <a:p>
            <a:endParaRPr lang="en-GB" altLang="en-US"/>
          </a:p>
          <a:p>
            <a:r>
              <a:rPr lang="en-GB" altLang="en-US"/>
              <a:t>SLIDE TRANSISTION: Component Development</a:t>
            </a:r>
          </a:p>
          <a:p>
            <a:endParaRPr lang="en-GB" altLang="en-US"/>
          </a:p>
          <a:p>
            <a:r>
              <a:rPr lang="en-GB" altLang="en-US"/>
              <a:t>ADDITIONAL INFORMATION FOR PRESENTER:</a:t>
            </a:r>
          </a:p>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F5CFF3-E914-4E38-8FC0-0322A358D84A}" type="slidenum">
              <a:rPr lang="en-US" altLang="en-US"/>
              <a:pPr/>
              <a:t>37</a:t>
            </a:fld>
            <a:endParaRPr lang="en-US" altLang="en-US"/>
          </a:p>
        </p:txBody>
      </p:sp>
      <p:sp>
        <p:nvSpPr>
          <p:cNvPr id="629764" name="Rectangle 4"/>
          <p:cNvSpPr>
            <a:spLocks noChangeArrowheads="1" noTextEdit="1"/>
          </p:cNvSpPr>
          <p:nvPr>
            <p:ph type="sldImg"/>
          </p:nvPr>
        </p:nvSpPr>
        <p:spPr>
          <a:ln/>
        </p:spPr>
      </p:sp>
      <p:sp>
        <p:nvSpPr>
          <p:cNvPr id="629765" name="Rectangle 5"/>
          <p:cNvSpPr>
            <a:spLocks noGrp="1" noChangeArrowheads="1"/>
          </p:cNvSpPr>
          <p:nvPr>
            <p:ph type="body" idx="1"/>
          </p:nvPr>
        </p:nvSpPr>
        <p:spPr/>
        <p:txBody>
          <a:bodyPr/>
          <a:lstStyle/>
          <a:p>
            <a:r>
              <a:rPr lang="en-GB" altLang="en-US" sz="1400"/>
              <a:t>KEY MESSAGE: What defines a component</a:t>
            </a:r>
          </a:p>
          <a:p>
            <a:endParaRPr lang="en-GB" altLang="en-US" sz="1400"/>
          </a:p>
          <a:p>
            <a:r>
              <a:rPr lang="en-GB" altLang="en-US" sz="1400"/>
              <a:t>SLIDE SCRIPT:</a:t>
            </a:r>
          </a:p>
          <a:p>
            <a:r>
              <a:rPr lang="en-GB" altLang="en-US" sz="1400"/>
              <a:t>A component is a class with some twists like properties and events in addition to methods. Also in order to better support IDE’s we need to provide a mechanism to store metadata as well, like initial value of properties and enough type information to provide features like Intellisense.</a:t>
            </a:r>
          </a:p>
          <a:p>
            <a:r>
              <a:rPr lang="en-GB" altLang="en-US" sz="1400"/>
              <a:t>Most of the other languages resort to adding external files like header files, IDL to address these problems. C# has built in support.</a:t>
            </a:r>
          </a:p>
          <a:p>
            <a:endParaRPr lang="en-GB" altLang="en-US" sz="1400"/>
          </a:p>
          <a:p>
            <a:r>
              <a:rPr lang="en-GB" altLang="en-US" sz="1400"/>
              <a:t>SLIDE TRANSISTION: Properties</a:t>
            </a:r>
          </a:p>
          <a:p>
            <a:endParaRPr lang="en-GB" altLang="en-US" sz="1400"/>
          </a:p>
          <a:p>
            <a:r>
              <a:rPr lang="en-GB" altLang="en-US" sz="1400"/>
              <a:t>ADDITIONAL INFORMATION FOR PRESENTER:</a:t>
            </a:r>
          </a:p>
          <a:p>
            <a:endParaRPr lang="en-US" altLang="en-US" sz="14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33C199-5A9D-45DE-9EB5-30091F45B496}" type="slidenum">
              <a:rPr lang="en-US" altLang="en-US"/>
              <a:pPr/>
              <a:t>38</a:t>
            </a:fld>
            <a:endParaRPr lang="en-US" altLang="en-US"/>
          </a:p>
        </p:txBody>
      </p:sp>
      <p:sp>
        <p:nvSpPr>
          <p:cNvPr id="631812" name="Rectangle 4"/>
          <p:cNvSpPr>
            <a:spLocks noChangeArrowheads="1" noTextEdit="1"/>
          </p:cNvSpPr>
          <p:nvPr>
            <p:ph type="sldImg"/>
          </p:nvPr>
        </p:nvSpPr>
        <p:spPr>
          <a:ln/>
        </p:spPr>
      </p:sp>
      <p:sp>
        <p:nvSpPr>
          <p:cNvPr id="631813" name="Rectangle 5"/>
          <p:cNvSpPr>
            <a:spLocks noGrp="1" noChangeArrowheads="1"/>
          </p:cNvSpPr>
          <p:nvPr>
            <p:ph type="body" idx="1"/>
          </p:nvPr>
        </p:nvSpPr>
        <p:spPr/>
        <p:txBody>
          <a:bodyPr/>
          <a:lstStyle/>
          <a:p>
            <a:r>
              <a:rPr lang="en-GB" altLang="en-US"/>
              <a:t>KEY MESSAGE: How properties are implemented</a:t>
            </a:r>
          </a:p>
          <a:p>
            <a:endParaRPr lang="en-GB" altLang="en-US"/>
          </a:p>
          <a:p>
            <a:r>
              <a:rPr lang="en-GB" altLang="en-US"/>
              <a:t>SLIDE SCRIPT:</a:t>
            </a:r>
          </a:p>
          <a:p>
            <a:r>
              <a:rPr lang="en-GB" altLang="en-US"/>
              <a:t>C# has a specific syntax to declare properties and how the get and set operations will be performed. To use, on the other hand, is just like a standard variable as you can see in the example.</a:t>
            </a:r>
          </a:p>
          <a:p>
            <a:endParaRPr lang="en-GB" altLang="en-US"/>
          </a:p>
          <a:p>
            <a:r>
              <a:rPr lang="en-GB" altLang="en-US"/>
              <a:t>SLIDE TRANSISTION: Indexers</a:t>
            </a:r>
          </a:p>
          <a:p>
            <a:endParaRPr lang="en-GB" altLang="en-US"/>
          </a:p>
          <a:p>
            <a:r>
              <a:rPr lang="en-GB" altLang="en-US"/>
              <a:t>ADDITIONAL INFORMATION FOR PRESENTER:</a:t>
            </a:r>
          </a:p>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4A5780-8892-4B06-BFF6-9D8D57E5977B}" type="slidenum">
              <a:rPr lang="en-US" altLang="en-US"/>
              <a:pPr/>
              <a:t>39</a:t>
            </a:fld>
            <a:endParaRPr lang="en-US" altLang="en-US"/>
          </a:p>
        </p:txBody>
      </p:sp>
      <p:sp>
        <p:nvSpPr>
          <p:cNvPr id="633860" name="Rectangle 4"/>
          <p:cNvSpPr>
            <a:spLocks noChangeArrowheads="1" noTextEdit="1"/>
          </p:cNvSpPr>
          <p:nvPr>
            <p:ph type="sldImg"/>
          </p:nvPr>
        </p:nvSpPr>
        <p:spPr>
          <a:ln/>
        </p:spPr>
      </p:sp>
      <p:sp>
        <p:nvSpPr>
          <p:cNvPr id="633861" name="Rectangle 5"/>
          <p:cNvSpPr>
            <a:spLocks noGrp="1" noChangeArrowheads="1"/>
          </p:cNvSpPr>
          <p:nvPr>
            <p:ph type="body" idx="1"/>
          </p:nvPr>
        </p:nvSpPr>
        <p:spPr/>
        <p:txBody>
          <a:bodyPr/>
          <a:lstStyle/>
          <a:p>
            <a:r>
              <a:rPr lang="en-GB" altLang="en-US"/>
              <a:t>KEY MESSAGE: </a:t>
            </a:r>
          </a:p>
          <a:p>
            <a:endParaRPr lang="en-GB" altLang="en-US"/>
          </a:p>
          <a:p>
            <a:r>
              <a:rPr lang="en-GB" altLang="en-US"/>
              <a:t>SLIDE SCRIPT:</a:t>
            </a:r>
          </a:p>
          <a:p>
            <a:r>
              <a:rPr lang="en-GB" altLang="en-US"/>
              <a:t>Indexers is an array property. It can be exactly like a property but you control the access to each element of the array.</a:t>
            </a:r>
          </a:p>
          <a:p>
            <a:endParaRPr lang="en-GB" altLang="en-US"/>
          </a:p>
          <a:p>
            <a:r>
              <a:rPr lang="en-GB" altLang="en-US"/>
              <a:t>SLIDE TRANSISTION: events</a:t>
            </a:r>
          </a:p>
          <a:p>
            <a:endParaRPr lang="en-GB" altLang="en-US"/>
          </a:p>
          <a:p>
            <a:r>
              <a:rPr lang="en-GB" altLang="en-US"/>
              <a:t>ADDITIONAL INFORMATION FOR PRESENTER:</a:t>
            </a:r>
          </a:p>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DC877B-E754-4DB3-A8B6-4D5A5A833E0F}" type="slidenum">
              <a:rPr lang="en-US" altLang="en-US"/>
              <a:pPr/>
              <a:t>4</a:t>
            </a:fld>
            <a:endParaRPr lang="en-US" altLang="en-US"/>
          </a:p>
        </p:txBody>
      </p:sp>
      <p:sp>
        <p:nvSpPr>
          <p:cNvPr id="545796" name="Rectangle 4"/>
          <p:cNvSpPr>
            <a:spLocks noChangeArrowheads="1" noTextEdit="1"/>
          </p:cNvSpPr>
          <p:nvPr>
            <p:ph type="sldImg"/>
          </p:nvPr>
        </p:nvSpPr>
        <p:spPr>
          <a:ln/>
        </p:spPr>
      </p:sp>
      <p:sp>
        <p:nvSpPr>
          <p:cNvPr id="545797" name="Rectangle 5"/>
          <p:cNvSpPr>
            <a:spLocks noGrp="1" noChangeArrowheads="1"/>
          </p:cNvSpPr>
          <p:nvPr>
            <p:ph type="body" idx="1"/>
          </p:nvPr>
        </p:nvSpPr>
        <p:spPr/>
        <p:txBody>
          <a:bodyPr/>
          <a:lstStyle/>
          <a:p>
            <a:r>
              <a:rPr lang="en-GB" altLang="en-US"/>
              <a:t>KEY MESSAGE: .NET Framework and C# Language</a:t>
            </a:r>
          </a:p>
          <a:p>
            <a:endParaRPr lang="en-GB" altLang="en-US"/>
          </a:p>
          <a:p>
            <a:r>
              <a:rPr lang="en-GB" altLang="en-US"/>
              <a:t>SLIDE SCRIPT:</a:t>
            </a:r>
          </a:p>
          <a:p>
            <a:endParaRPr lang="en-GB" altLang="en-US"/>
          </a:p>
          <a:p>
            <a:r>
              <a:rPr lang="en-GB" altLang="en-US"/>
              <a:t>SLIDE TRANSISTION: Agenda</a:t>
            </a:r>
          </a:p>
          <a:p>
            <a:endParaRPr lang="en-GB" altLang="en-US"/>
          </a:p>
          <a:p>
            <a:r>
              <a:rPr lang="en-GB" altLang="en-US"/>
              <a:t>ADDITIONAL INFORMATION FOR PRESENTER:</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80647C-54CB-476D-8AFF-5D0C264B16F2}" type="slidenum">
              <a:rPr lang="en-US" altLang="en-US"/>
              <a:pPr/>
              <a:t>40</a:t>
            </a:fld>
            <a:endParaRPr lang="en-US" altLang="en-US"/>
          </a:p>
        </p:txBody>
      </p:sp>
      <p:sp>
        <p:nvSpPr>
          <p:cNvPr id="635908" name="Rectangle 4"/>
          <p:cNvSpPr>
            <a:spLocks noChangeArrowheads="1" noTextEdit="1"/>
          </p:cNvSpPr>
          <p:nvPr>
            <p:ph type="sldImg"/>
          </p:nvPr>
        </p:nvSpPr>
        <p:spPr>
          <a:ln/>
        </p:spPr>
      </p:sp>
      <p:sp>
        <p:nvSpPr>
          <p:cNvPr id="635909" name="Rectangle 5"/>
          <p:cNvSpPr>
            <a:spLocks noGrp="1" noChangeArrowheads="1"/>
          </p:cNvSpPr>
          <p:nvPr>
            <p:ph type="body" idx="1"/>
          </p:nvPr>
        </p:nvSpPr>
        <p:spPr/>
        <p:txBody>
          <a:bodyPr/>
          <a:lstStyle/>
          <a:p>
            <a:r>
              <a:rPr lang="en-GB" altLang="en-US" sz="1400"/>
              <a:t>KEY MESSAGE: Events are built into C# </a:t>
            </a:r>
          </a:p>
          <a:p>
            <a:endParaRPr lang="en-GB" altLang="en-US" sz="1400"/>
          </a:p>
          <a:p>
            <a:r>
              <a:rPr lang="en-GB" altLang="en-US" sz="1400"/>
              <a:t>SLIDE SCRIPT:</a:t>
            </a:r>
          </a:p>
          <a:p>
            <a:r>
              <a:rPr lang="en-GB" altLang="en-US" sz="1400"/>
              <a:t>As we mentioned before, delegates are method signatures. So in order to implement an event in a class, first we define a this method signature, then we declare the event itself that will call methods of this specific method signature (public event EventHandler Click;) and finally we fire the event by calling the event  (if (Click != null) Click(this, e); // Fires the event)</a:t>
            </a:r>
          </a:p>
          <a:p>
            <a:endParaRPr lang="en-GB" altLang="en-US" sz="1400"/>
          </a:p>
          <a:p>
            <a:r>
              <a:rPr lang="en-GB" altLang="en-US" sz="1400"/>
              <a:t>SLIDE TRANSISTION: Handling the event</a:t>
            </a:r>
          </a:p>
          <a:p>
            <a:endParaRPr lang="en-GB" altLang="en-US" sz="1400"/>
          </a:p>
          <a:p>
            <a:r>
              <a:rPr lang="en-GB" altLang="en-US" sz="1400"/>
              <a:t>ADDITIONAL INFORMATION FOR PRESENTER:</a:t>
            </a:r>
          </a:p>
          <a:p>
            <a:endParaRPr lang="en-US" altLang="en-US" sz="14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7E07E2-4CA5-4FCA-9434-E17EECB81423}" type="slidenum">
              <a:rPr lang="en-US" altLang="en-US"/>
              <a:pPr/>
              <a:t>41</a:t>
            </a:fld>
            <a:endParaRPr lang="en-US" altLang="en-US"/>
          </a:p>
        </p:txBody>
      </p:sp>
      <p:sp>
        <p:nvSpPr>
          <p:cNvPr id="637956" name="Rectangle 4"/>
          <p:cNvSpPr>
            <a:spLocks noChangeArrowheads="1" noTextEdit="1"/>
          </p:cNvSpPr>
          <p:nvPr>
            <p:ph type="sldImg"/>
          </p:nvPr>
        </p:nvSpPr>
        <p:spPr>
          <a:ln/>
        </p:spPr>
      </p:sp>
      <p:sp>
        <p:nvSpPr>
          <p:cNvPr id="637957" name="Rectangle 5"/>
          <p:cNvSpPr>
            <a:spLocks noGrp="1" noChangeArrowheads="1"/>
          </p:cNvSpPr>
          <p:nvPr>
            <p:ph type="body" idx="1"/>
          </p:nvPr>
        </p:nvSpPr>
        <p:spPr/>
        <p:txBody>
          <a:bodyPr/>
          <a:lstStyle/>
          <a:p>
            <a:r>
              <a:rPr lang="en-GB" altLang="en-US"/>
              <a:t>KEY MESSAGE: </a:t>
            </a:r>
          </a:p>
          <a:p>
            <a:endParaRPr lang="en-GB" altLang="en-US"/>
          </a:p>
          <a:p>
            <a:r>
              <a:rPr lang="en-GB" altLang="en-US"/>
              <a:t>SLIDE SCRIPT: </a:t>
            </a:r>
          </a:p>
          <a:p>
            <a:r>
              <a:rPr lang="en-GB" altLang="en-US"/>
              <a:t>From the component user perspective, an event is just like an property that accept a method pointer. So you just pass the method address that will handle the event and when the event occurs, the component will call your method</a:t>
            </a:r>
          </a:p>
          <a:p>
            <a:endParaRPr lang="en-GB" altLang="en-US"/>
          </a:p>
          <a:p>
            <a:r>
              <a:rPr lang="en-GB" altLang="en-US"/>
              <a:t>SLIDE TRANSISTION: Event Demo</a:t>
            </a:r>
          </a:p>
          <a:p>
            <a:endParaRPr lang="en-GB" altLang="en-US"/>
          </a:p>
          <a:p>
            <a:r>
              <a:rPr lang="en-GB" altLang="en-US"/>
              <a:t>ADDITIONAL INFORMATION FOR PRESENTER:</a:t>
            </a:r>
          </a:p>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68D23B-F1B9-482D-9826-8F9372DA17E6}" type="slidenum">
              <a:rPr lang="en-US" altLang="en-US"/>
              <a:pPr/>
              <a:t>42</a:t>
            </a:fld>
            <a:endParaRPr lang="en-US" altLang="en-US"/>
          </a:p>
        </p:txBody>
      </p:sp>
      <p:sp>
        <p:nvSpPr>
          <p:cNvPr id="739332" name="Rectangle 4"/>
          <p:cNvSpPr>
            <a:spLocks noChangeArrowheads="1" noTextEdit="1"/>
          </p:cNvSpPr>
          <p:nvPr>
            <p:ph type="sldImg"/>
          </p:nvPr>
        </p:nvSpPr>
        <p:spPr>
          <a:ln/>
        </p:spPr>
      </p:sp>
      <p:sp>
        <p:nvSpPr>
          <p:cNvPr id="739333" name="Rectangle 5"/>
          <p:cNvSpPr>
            <a:spLocks noGrp="1" noChangeArrowheads="1"/>
          </p:cNvSpPr>
          <p:nvPr>
            <p:ph type="body" idx="1"/>
          </p:nvPr>
        </p:nvSpPr>
        <p:spPr/>
        <p:txBody>
          <a:bodyPr/>
          <a:lstStyle/>
          <a:p>
            <a:r>
              <a:rPr lang="en-GB" altLang="en-US"/>
              <a:t>KEY MESSAGE: </a:t>
            </a:r>
          </a:p>
          <a:p>
            <a:endParaRPr lang="en-GB" altLang="en-US"/>
          </a:p>
          <a:p>
            <a:r>
              <a:rPr lang="en-GB" altLang="en-US"/>
              <a:t>SLIDE SCRIPT:</a:t>
            </a:r>
          </a:p>
          <a:p>
            <a:endParaRPr lang="en-GB" altLang="en-US"/>
          </a:p>
          <a:p>
            <a:r>
              <a:rPr lang="en-GB" altLang="en-US"/>
              <a:t>SLIDE TRANSISTION: Attributes</a:t>
            </a:r>
          </a:p>
          <a:p>
            <a:endParaRPr lang="en-GB" altLang="en-US"/>
          </a:p>
          <a:p>
            <a:r>
              <a:rPr lang="en-GB" altLang="en-US"/>
              <a:t>ADDITIONAL INFORMATION FOR PRESENTER:</a:t>
            </a:r>
          </a:p>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75862F-44EE-46D0-9A03-6C59F19A7950}" type="slidenum">
              <a:rPr lang="en-US" altLang="en-US"/>
              <a:pPr/>
              <a:t>43</a:t>
            </a:fld>
            <a:endParaRPr lang="en-US" altLang="en-US"/>
          </a:p>
        </p:txBody>
      </p:sp>
      <p:sp>
        <p:nvSpPr>
          <p:cNvPr id="640004" name="Rectangle 4"/>
          <p:cNvSpPr>
            <a:spLocks noChangeArrowheads="1" noTextEdit="1"/>
          </p:cNvSpPr>
          <p:nvPr>
            <p:ph type="sldImg"/>
          </p:nvPr>
        </p:nvSpPr>
        <p:spPr>
          <a:ln/>
        </p:spPr>
      </p:sp>
      <p:sp>
        <p:nvSpPr>
          <p:cNvPr id="640005" name="Rectangle 5"/>
          <p:cNvSpPr>
            <a:spLocks noGrp="1" noChangeArrowheads="1"/>
          </p:cNvSpPr>
          <p:nvPr>
            <p:ph type="body" idx="1"/>
          </p:nvPr>
        </p:nvSpPr>
        <p:spPr/>
        <p:txBody>
          <a:bodyPr/>
          <a:lstStyle/>
          <a:p>
            <a:r>
              <a:rPr lang="en-GB" altLang="en-US" sz="1400"/>
              <a:t>KEY MESSAGE: </a:t>
            </a:r>
          </a:p>
          <a:p>
            <a:endParaRPr lang="en-GB" altLang="en-US" sz="1400"/>
          </a:p>
          <a:p>
            <a:r>
              <a:rPr lang="en-GB" altLang="en-US" sz="1400"/>
              <a:t>SLIDE SCRIPT:</a:t>
            </a:r>
          </a:p>
          <a:p>
            <a:r>
              <a:rPr lang="en-GB" altLang="en-US" sz="1400"/>
              <a:t>This is another innovation of C#. Every language, sooner or later needs to add more information in order to produce a working application. The reason for this varies from, let’s say, someone that decided that every class will now include documentation in a specific format to CORBA specific marshalling requirements. The solutions range from adding new keywords to the language or using external files like IDL or resource files.</a:t>
            </a:r>
          </a:p>
          <a:p>
            <a:endParaRPr lang="en-GB" altLang="en-US" sz="1400"/>
          </a:p>
          <a:p>
            <a:r>
              <a:rPr lang="en-GB" altLang="en-US" sz="1400"/>
              <a:t>SLIDE TRANSISTION: C# Attributes as a solutions</a:t>
            </a:r>
          </a:p>
          <a:p>
            <a:endParaRPr lang="en-GB" altLang="en-US" sz="1400"/>
          </a:p>
          <a:p>
            <a:r>
              <a:rPr lang="en-GB" altLang="en-US" sz="1400"/>
              <a:t>ADDITIONAL INFORMATION FOR PRESENTER:</a:t>
            </a:r>
          </a:p>
          <a:p>
            <a:endParaRPr lang="en-US" altLang="en-US" sz="140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DDF7E0-1A36-4D7C-9E96-F556DE95612C}" type="slidenum">
              <a:rPr lang="en-US" altLang="en-US"/>
              <a:pPr/>
              <a:t>44</a:t>
            </a:fld>
            <a:endParaRPr lang="en-US" altLang="en-US"/>
          </a:p>
        </p:txBody>
      </p:sp>
      <p:sp>
        <p:nvSpPr>
          <p:cNvPr id="642052" name="Rectangle 4"/>
          <p:cNvSpPr>
            <a:spLocks noChangeArrowheads="1" noTextEdit="1"/>
          </p:cNvSpPr>
          <p:nvPr>
            <p:ph type="sldImg"/>
          </p:nvPr>
        </p:nvSpPr>
        <p:spPr>
          <a:ln/>
        </p:spPr>
      </p:sp>
      <p:sp>
        <p:nvSpPr>
          <p:cNvPr id="642053" name="Rectangle 5"/>
          <p:cNvSpPr>
            <a:spLocks noGrp="1" noChangeArrowheads="1"/>
          </p:cNvSpPr>
          <p:nvPr>
            <p:ph type="body" idx="1"/>
          </p:nvPr>
        </p:nvSpPr>
        <p:spPr/>
        <p:txBody>
          <a:bodyPr/>
          <a:lstStyle/>
          <a:p>
            <a:r>
              <a:rPr lang="en-GB" altLang="en-US"/>
              <a:t>KEY MESSAGE: </a:t>
            </a:r>
          </a:p>
          <a:p>
            <a:endParaRPr lang="en-GB" altLang="en-US"/>
          </a:p>
          <a:p>
            <a:r>
              <a:rPr lang="en-GB" altLang="en-US"/>
              <a:t>SLIDE SCRIPT: </a:t>
            </a:r>
          </a:p>
          <a:p>
            <a:r>
              <a:rPr lang="en-GB" altLang="en-US"/>
              <a:t>C# attributes allows you to associate metadata to any class or method. Even better you can define a new attribute by just declaring a new class that inherits from System.Atributes.</a:t>
            </a:r>
          </a:p>
          <a:p>
            <a:endParaRPr lang="en-GB" altLang="en-US"/>
          </a:p>
          <a:p>
            <a:r>
              <a:rPr lang="en-GB" altLang="en-US"/>
              <a:t>SLIDE TRANSISTION: Attributes explained.</a:t>
            </a:r>
          </a:p>
          <a:p>
            <a:endParaRPr lang="en-GB" altLang="en-US"/>
          </a:p>
          <a:p>
            <a:r>
              <a:rPr lang="en-GB" altLang="en-US"/>
              <a:t>ADDITIONAL INFORMATION FOR PRESENTER:</a:t>
            </a:r>
          </a:p>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11E1C6-8702-4BE0-A033-683B032975E5}" type="slidenum">
              <a:rPr lang="en-US" altLang="en-US"/>
              <a:pPr/>
              <a:t>45</a:t>
            </a:fld>
            <a:endParaRPr lang="en-US" altLang="en-US"/>
          </a:p>
        </p:txBody>
      </p:sp>
      <p:sp>
        <p:nvSpPr>
          <p:cNvPr id="644100" name="Rectangle 4"/>
          <p:cNvSpPr>
            <a:spLocks noChangeArrowheads="1" noTextEdit="1"/>
          </p:cNvSpPr>
          <p:nvPr>
            <p:ph type="sldImg"/>
          </p:nvPr>
        </p:nvSpPr>
        <p:spPr>
          <a:ln/>
        </p:spPr>
      </p:sp>
      <p:sp>
        <p:nvSpPr>
          <p:cNvPr id="644101" name="Rectangle 5"/>
          <p:cNvSpPr>
            <a:spLocks noGrp="1" noChangeArrowheads="1"/>
          </p:cNvSpPr>
          <p:nvPr>
            <p:ph type="body" idx="1"/>
          </p:nvPr>
        </p:nvSpPr>
        <p:spPr/>
        <p:txBody>
          <a:bodyPr/>
          <a:lstStyle/>
          <a:p>
            <a:r>
              <a:rPr lang="en-GB" altLang="en-US" sz="1400"/>
              <a:t>KEY MESSAGE: </a:t>
            </a:r>
          </a:p>
          <a:p>
            <a:endParaRPr lang="en-GB" altLang="en-US" sz="1400"/>
          </a:p>
          <a:p>
            <a:r>
              <a:rPr lang="en-GB" altLang="en-US" sz="1400"/>
              <a:t>SLIDE SCRIPT:</a:t>
            </a:r>
          </a:p>
          <a:p>
            <a:r>
              <a:rPr lang="en-GB" altLang="en-US" sz="1400"/>
              <a:t>Since attribute values are stored with the generated code and can be examined by the code in run-time through a mechanism called reflection, you can infinitely add new attributes that will extend the functionality of your C# code. So just as an example, as a CORBA vendo, instead of having to create CORBA wrappers and utilities to write marshalling code, you can define a set of attributes that will instruct the CORBA broker how to marshal the data, also this could be applied to do add information on how to do object to relational database mapping or XML persistence.</a:t>
            </a:r>
          </a:p>
          <a:p>
            <a:endParaRPr lang="en-GB" altLang="en-US" sz="1400"/>
          </a:p>
          <a:p>
            <a:r>
              <a:rPr lang="en-GB" altLang="en-US" sz="1400"/>
              <a:t>SLIDE TRANSISTION: Attribute demo</a:t>
            </a:r>
          </a:p>
          <a:p>
            <a:endParaRPr lang="en-GB" altLang="en-US" sz="1400"/>
          </a:p>
          <a:p>
            <a:r>
              <a:rPr lang="en-GB" altLang="en-US" sz="1400"/>
              <a:t>ADDITIONAL INFORMATION FOR PRESENTER:</a:t>
            </a:r>
          </a:p>
          <a:p>
            <a:endParaRPr lang="en-US" altLang="en-US" sz="140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9A1AC1-C287-4CDA-B906-C59A999BD020}" type="slidenum">
              <a:rPr lang="en-US" altLang="en-US"/>
              <a:pPr/>
              <a:t>50</a:t>
            </a:fld>
            <a:endParaRPr lang="en-US" altLang="en-US"/>
          </a:p>
        </p:txBody>
      </p:sp>
      <p:sp>
        <p:nvSpPr>
          <p:cNvPr id="689156" name="Rectangle 4"/>
          <p:cNvSpPr>
            <a:spLocks noChangeArrowheads="1" noTextEdit="1"/>
          </p:cNvSpPr>
          <p:nvPr>
            <p:ph type="sldImg"/>
          </p:nvPr>
        </p:nvSpPr>
        <p:spPr>
          <a:ln/>
        </p:spPr>
      </p:sp>
      <p:sp>
        <p:nvSpPr>
          <p:cNvPr id="689157" name="Rectangle 5"/>
          <p:cNvSpPr>
            <a:spLocks noGrp="1" noChangeArrowheads="1"/>
          </p:cNvSpPr>
          <p:nvPr>
            <p:ph type="body" idx="1"/>
          </p:nvPr>
        </p:nvSpPr>
        <p:spPr/>
        <p:txBody>
          <a:bodyPr/>
          <a:lstStyle/>
          <a:p>
            <a:r>
              <a:rPr lang="en-GB" altLang="en-US"/>
              <a:t>KEY MESSAGE: </a:t>
            </a:r>
          </a:p>
          <a:p>
            <a:endParaRPr lang="en-GB" altLang="en-US"/>
          </a:p>
          <a:p>
            <a:r>
              <a:rPr lang="en-GB" altLang="en-US"/>
              <a:t>SLIDE SCRIPT:</a:t>
            </a:r>
          </a:p>
          <a:p>
            <a:endParaRPr lang="en-GB" altLang="en-US"/>
          </a:p>
          <a:p>
            <a:r>
              <a:rPr lang="en-GB" altLang="en-US"/>
              <a:t>SLIDE TRANSISTION: XML Comments</a:t>
            </a:r>
          </a:p>
          <a:p>
            <a:endParaRPr lang="en-GB" altLang="en-US"/>
          </a:p>
          <a:p>
            <a:r>
              <a:rPr lang="en-GB" altLang="en-US"/>
              <a:t>ADDITIONAL INFORMATION FOR PRESENTER:</a:t>
            </a:r>
          </a:p>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66A66E-6218-4EB6-A38B-8D481983EAC6}" type="slidenum">
              <a:rPr lang="en-US" altLang="en-US"/>
              <a:pPr/>
              <a:t>51</a:t>
            </a:fld>
            <a:endParaRPr lang="en-US" altLang="en-US"/>
          </a:p>
        </p:txBody>
      </p:sp>
      <p:sp>
        <p:nvSpPr>
          <p:cNvPr id="646148" name="Rectangle 4"/>
          <p:cNvSpPr>
            <a:spLocks noChangeArrowheads="1" noTextEdit="1"/>
          </p:cNvSpPr>
          <p:nvPr>
            <p:ph type="sldImg"/>
          </p:nvPr>
        </p:nvSpPr>
        <p:spPr>
          <a:ln/>
        </p:spPr>
      </p:sp>
      <p:sp>
        <p:nvSpPr>
          <p:cNvPr id="646149" name="Rectangle 5"/>
          <p:cNvSpPr>
            <a:spLocks noGrp="1" noChangeArrowheads="1"/>
          </p:cNvSpPr>
          <p:nvPr>
            <p:ph type="body" idx="1"/>
          </p:nvPr>
        </p:nvSpPr>
        <p:spPr/>
        <p:txBody>
          <a:bodyPr/>
          <a:lstStyle/>
          <a:p>
            <a:r>
              <a:rPr lang="en-GB" altLang="en-US"/>
              <a:t>KEY MESSAGE: </a:t>
            </a:r>
          </a:p>
          <a:p>
            <a:endParaRPr lang="en-GB" altLang="en-US"/>
          </a:p>
          <a:p>
            <a:r>
              <a:rPr lang="en-GB" altLang="en-US"/>
              <a:t>SLIDE SCRIPT:</a:t>
            </a:r>
          </a:p>
          <a:p>
            <a:r>
              <a:rPr lang="en-GB" altLang="en-US"/>
              <a:t>Also the compiler has some features that allows you to keep the documentation as close as possible to the code. This will improve the change that your documentation will be kept up to date.</a:t>
            </a:r>
          </a:p>
          <a:p>
            <a:endParaRPr lang="en-GB" altLang="en-US"/>
          </a:p>
          <a:p>
            <a:r>
              <a:rPr lang="en-GB" altLang="en-US"/>
              <a:t>SLIDE TRANSISTION: Let’s see a demo of XML comments</a:t>
            </a:r>
          </a:p>
          <a:p>
            <a:endParaRPr lang="en-GB" altLang="en-US"/>
          </a:p>
          <a:p>
            <a:r>
              <a:rPr lang="en-GB" altLang="en-US"/>
              <a:t>ADDITIONAL INFORMATION FOR PRESENTER:</a:t>
            </a:r>
          </a:p>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BDC35C-0313-4CF7-A3E1-FC65975AE53B}" type="slidenum">
              <a:rPr lang="en-US" altLang="en-US"/>
              <a:pPr/>
              <a:t>52</a:t>
            </a:fld>
            <a:endParaRPr lang="en-US" altLang="en-US"/>
          </a:p>
        </p:txBody>
      </p:sp>
      <p:sp>
        <p:nvSpPr>
          <p:cNvPr id="694276" name="Rectangle 4"/>
          <p:cNvSpPr>
            <a:spLocks noChangeArrowheads="1" noTextEdit="1"/>
          </p:cNvSpPr>
          <p:nvPr>
            <p:ph type="sldImg"/>
          </p:nvPr>
        </p:nvSpPr>
        <p:spPr>
          <a:ln/>
        </p:spPr>
      </p:sp>
      <p:sp>
        <p:nvSpPr>
          <p:cNvPr id="694277" name="Rectangle 5"/>
          <p:cNvSpPr>
            <a:spLocks noGrp="1" noChangeArrowheads="1"/>
          </p:cNvSpPr>
          <p:nvPr>
            <p:ph type="body" idx="1"/>
          </p:nvPr>
        </p:nvSpPr>
        <p:spPr/>
        <p:txBody>
          <a:bodyPr/>
          <a:lstStyle/>
          <a:p>
            <a:r>
              <a:rPr lang="en-GB" altLang="en-US"/>
              <a:t>KEY MESSAGE: </a:t>
            </a:r>
          </a:p>
          <a:p>
            <a:endParaRPr lang="en-GB" altLang="en-US"/>
          </a:p>
          <a:p>
            <a:r>
              <a:rPr lang="en-GB" altLang="en-US"/>
              <a:t>SLIDE SCRIPT:</a:t>
            </a:r>
          </a:p>
          <a:p>
            <a:endParaRPr lang="en-GB" altLang="en-US"/>
          </a:p>
          <a:p>
            <a:r>
              <a:rPr lang="en-GB" altLang="en-US"/>
              <a:t>SLIDE TRANSISTION: Statements and expressions</a:t>
            </a:r>
          </a:p>
          <a:p>
            <a:endParaRPr lang="en-GB" altLang="en-US"/>
          </a:p>
          <a:p>
            <a:r>
              <a:rPr lang="en-GB" altLang="en-US"/>
              <a:t>ADDITIONAL INFORMATION FOR PRESENTER:</a:t>
            </a:r>
          </a:p>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70B4E5-F878-4678-B131-581FA2196A26}" type="slidenum">
              <a:rPr lang="en-US" altLang="en-US"/>
              <a:pPr/>
              <a:t>53</a:t>
            </a:fld>
            <a:endParaRPr lang="en-US" altLang="en-US"/>
          </a:p>
        </p:txBody>
      </p:sp>
      <p:sp>
        <p:nvSpPr>
          <p:cNvPr id="648196" name="Rectangle 4"/>
          <p:cNvSpPr>
            <a:spLocks noChangeArrowheads="1" noTextEdit="1"/>
          </p:cNvSpPr>
          <p:nvPr>
            <p:ph type="sldImg"/>
          </p:nvPr>
        </p:nvSpPr>
        <p:spPr>
          <a:ln/>
        </p:spPr>
      </p:sp>
      <p:sp>
        <p:nvSpPr>
          <p:cNvPr id="648197" name="Rectangle 5"/>
          <p:cNvSpPr>
            <a:spLocks noGrp="1" noChangeArrowheads="1"/>
          </p:cNvSpPr>
          <p:nvPr>
            <p:ph type="body" idx="1"/>
          </p:nvPr>
        </p:nvSpPr>
        <p:spPr/>
        <p:txBody>
          <a:bodyPr/>
          <a:lstStyle/>
          <a:p>
            <a:r>
              <a:rPr lang="en-GB" altLang="en-US"/>
              <a:t>KEY MESSAGE: </a:t>
            </a:r>
          </a:p>
          <a:p>
            <a:endParaRPr lang="en-GB" altLang="en-US"/>
          </a:p>
          <a:p>
            <a:r>
              <a:rPr lang="en-GB" altLang="en-US"/>
              <a:t>SLIDE SCRIPT:</a:t>
            </a:r>
          </a:p>
          <a:p>
            <a:r>
              <a:rPr lang="en-GB" altLang="en-US"/>
              <a:t>In the Statements and Expressions area C# is just like C++ with some key differences to improve code robustness. Other than solving the old assignment problem in if statements, goto usage is limited to safer scenarios and switch statements require break between each options avoiding the infamous fall through bug. </a:t>
            </a:r>
          </a:p>
          <a:p>
            <a:r>
              <a:rPr lang="en-GB" altLang="en-US"/>
              <a:t>Also C# has a foreach statement to iterate through arrays and collections</a:t>
            </a:r>
          </a:p>
          <a:p>
            <a:endParaRPr lang="en-GB" altLang="en-US"/>
          </a:p>
          <a:p>
            <a:r>
              <a:rPr lang="en-GB" altLang="en-US"/>
              <a:t>SLIDE TRANSISTION: foreach</a:t>
            </a:r>
          </a:p>
          <a:p>
            <a:endParaRPr lang="en-GB" altLang="en-US"/>
          </a:p>
          <a:p>
            <a:r>
              <a:rPr lang="en-GB" altLang="en-US"/>
              <a:t>ADDITIONAL INFORMATION FOR PRESENTER:</a:t>
            </a:r>
          </a:p>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EE964C-39E7-412A-B1BB-4369DF7D4E61}" type="slidenum">
              <a:rPr lang="en-US" altLang="en-US"/>
              <a:pPr/>
              <a:t>5</a:t>
            </a:fld>
            <a:endParaRPr lang="en-US" altLang="en-US"/>
          </a:p>
        </p:txBody>
      </p:sp>
      <p:sp>
        <p:nvSpPr>
          <p:cNvPr id="516100" name="Rectangle 4"/>
          <p:cNvSpPr>
            <a:spLocks noChangeArrowheads="1" noTextEdit="1"/>
          </p:cNvSpPr>
          <p:nvPr>
            <p:ph type="sldImg"/>
          </p:nvPr>
        </p:nvSpPr>
        <p:spPr>
          <a:ln/>
        </p:spPr>
      </p:sp>
      <p:sp>
        <p:nvSpPr>
          <p:cNvPr id="516101" name="Rectangle 5"/>
          <p:cNvSpPr>
            <a:spLocks noGrp="1" noChangeArrowheads="1"/>
          </p:cNvSpPr>
          <p:nvPr>
            <p:ph type="body" idx="1"/>
          </p:nvPr>
        </p:nvSpPr>
        <p:spPr/>
        <p:txBody>
          <a:bodyPr/>
          <a:lstStyle/>
          <a:p>
            <a:r>
              <a:rPr lang="en-GB" altLang="en-US"/>
              <a:t>KEY MESSAGE: Agenda Slide</a:t>
            </a:r>
          </a:p>
          <a:p>
            <a:endParaRPr lang="en-GB" altLang="en-US"/>
          </a:p>
          <a:p>
            <a:r>
              <a:rPr lang="en-GB" altLang="en-US"/>
              <a:t>SLIDE SCRIPT:</a:t>
            </a:r>
          </a:p>
          <a:p>
            <a:r>
              <a:rPr lang="en-GB" altLang="en-US"/>
              <a:t>As usual, we’ll start with the traditional Hello World. Then we’ll take a step back and explain the main concepts behind the .NET Framework and then drill down again in the C# Language</a:t>
            </a:r>
          </a:p>
          <a:p>
            <a:endParaRPr lang="en-GB" altLang="en-US"/>
          </a:p>
          <a:p>
            <a:r>
              <a:rPr lang="en-GB" altLang="en-US"/>
              <a:t>SLIDE TRANSISTION: Hello World</a:t>
            </a:r>
          </a:p>
          <a:p>
            <a:endParaRPr lang="en-GB" altLang="en-US"/>
          </a:p>
          <a:p>
            <a:r>
              <a:rPr lang="en-GB" altLang="en-US"/>
              <a:t>ADDITIONAL INFORMATION FOR PRESENTER:</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1FC5B-A7DF-46F1-B96F-44C5EB1954F0}" type="slidenum">
              <a:rPr lang="en-US" altLang="en-US"/>
              <a:pPr/>
              <a:t>54</a:t>
            </a:fld>
            <a:endParaRPr lang="en-US" altLang="en-US"/>
          </a:p>
        </p:txBody>
      </p:sp>
      <p:sp>
        <p:nvSpPr>
          <p:cNvPr id="650244" name="Rectangle 4"/>
          <p:cNvSpPr>
            <a:spLocks noChangeArrowheads="1" noTextEdit="1"/>
          </p:cNvSpPr>
          <p:nvPr>
            <p:ph type="sldImg"/>
          </p:nvPr>
        </p:nvSpPr>
        <p:spPr>
          <a:ln/>
        </p:spPr>
      </p:sp>
      <p:sp>
        <p:nvSpPr>
          <p:cNvPr id="650245" name="Rectangle 5"/>
          <p:cNvSpPr>
            <a:spLocks noGrp="1" noChangeArrowheads="1"/>
          </p:cNvSpPr>
          <p:nvPr>
            <p:ph type="body" idx="1"/>
          </p:nvPr>
        </p:nvSpPr>
        <p:spPr/>
        <p:txBody>
          <a:bodyPr/>
          <a:lstStyle/>
          <a:p>
            <a:r>
              <a:rPr lang="en-GB" altLang="en-US"/>
              <a:t>KEY MESSAGE: </a:t>
            </a:r>
          </a:p>
          <a:p>
            <a:endParaRPr lang="en-GB" altLang="en-US"/>
          </a:p>
          <a:p>
            <a:r>
              <a:rPr lang="en-GB" altLang="en-US"/>
              <a:t>SLIDE SCRIPT:</a:t>
            </a:r>
          </a:p>
          <a:p>
            <a:r>
              <a:rPr lang="en-GB" altLang="en-US"/>
              <a:t>No need to do loops with explicit bounds checking. Just use foreach.</a:t>
            </a:r>
          </a:p>
          <a:p>
            <a:endParaRPr lang="en-GB" altLang="en-US"/>
          </a:p>
          <a:p>
            <a:r>
              <a:rPr lang="en-GB" altLang="en-US"/>
              <a:t>SLIDE TRANSISTION:</a:t>
            </a:r>
          </a:p>
          <a:p>
            <a:endParaRPr lang="en-GB" altLang="en-US"/>
          </a:p>
          <a:p>
            <a:r>
              <a:rPr lang="en-GB" altLang="en-US"/>
              <a:t>ADDITIONAL INFORMATION FOR PRESENTER:</a:t>
            </a:r>
          </a:p>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68856A-35C9-407E-928C-860255F0EC0B}" type="slidenum">
              <a:rPr lang="en-US" altLang="en-US"/>
              <a:pPr/>
              <a:t>55</a:t>
            </a:fld>
            <a:endParaRPr lang="en-US" altLang="en-US"/>
          </a:p>
        </p:txBody>
      </p:sp>
      <p:sp>
        <p:nvSpPr>
          <p:cNvPr id="652292" name="Rectangle 4"/>
          <p:cNvSpPr>
            <a:spLocks noChangeArrowheads="1" noTextEdit="1"/>
          </p:cNvSpPr>
          <p:nvPr>
            <p:ph type="sldImg"/>
          </p:nvPr>
        </p:nvSpPr>
        <p:spPr>
          <a:ln/>
        </p:spPr>
      </p:sp>
      <p:sp>
        <p:nvSpPr>
          <p:cNvPr id="652293" name="Rectangle 5"/>
          <p:cNvSpPr>
            <a:spLocks noGrp="1" noChangeArrowheads="1"/>
          </p:cNvSpPr>
          <p:nvPr>
            <p:ph type="body" idx="1"/>
          </p:nvPr>
        </p:nvSpPr>
        <p:spPr/>
        <p:txBody>
          <a:bodyPr/>
          <a:lstStyle/>
          <a:p>
            <a:r>
              <a:rPr lang="en-GB" altLang="en-US"/>
              <a:t>KEY MESSAGE: </a:t>
            </a:r>
          </a:p>
          <a:p>
            <a:endParaRPr lang="en-GB" altLang="en-US"/>
          </a:p>
          <a:p>
            <a:r>
              <a:rPr lang="en-GB" altLang="en-US"/>
              <a:t>SLIDE SCRIPT:</a:t>
            </a:r>
          </a:p>
          <a:p>
            <a:r>
              <a:rPr lang="en-GB" altLang="en-US"/>
              <a:t>Using parameter arrays, you can have type safe “printf” style methods, since everything is guaranteed to be an object. </a:t>
            </a:r>
          </a:p>
          <a:p>
            <a:endParaRPr lang="en-GB" altLang="en-US"/>
          </a:p>
          <a:p>
            <a:r>
              <a:rPr lang="en-GB" altLang="en-US"/>
              <a:t>SLIDE TRANSISTION:</a:t>
            </a:r>
          </a:p>
          <a:p>
            <a:endParaRPr lang="en-GB" altLang="en-US"/>
          </a:p>
          <a:p>
            <a:r>
              <a:rPr lang="en-GB" altLang="en-US"/>
              <a:t>ADDITIONAL INFORMATION FOR PRESENTER:</a:t>
            </a:r>
          </a:p>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D041FA-0581-4E14-ABF8-B0695857FBFB}" type="slidenum">
              <a:rPr lang="en-US" altLang="en-US"/>
              <a:pPr/>
              <a:t>56</a:t>
            </a:fld>
            <a:endParaRPr lang="en-US" altLang="en-US"/>
          </a:p>
        </p:txBody>
      </p:sp>
      <p:sp>
        <p:nvSpPr>
          <p:cNvPr id="654340" name="Rectangle 4"/>
          <p:cNvSpPr>
            <a:spLocks noChangeArrowheads="1" noTextEdit="1"/>
          </p:cNvSpPr>
          <p:nvPr>
            <p:ph type="sldImg"/>
          </p:nvPr>
        </p:nvSpPr>
        <p:spPr>
          <a:ln/>
        </p:spPr>
      </p:sp>
      <p:sp>
        <p:nvSpPr>
          <p:cNvPr id="654341" name="Rectangle 5"/>
          <p:cNvSpPr>
            <a:spLocks noGrp="1" noChangeArrowheads="1"/>
          </p:cNvSpPr>
          <p:nvPr>
            <p:ph type="body" idx="1"/>
          </p:nvPr>
        </p:nvSpPr>
        <p:spPr/>
        <p:txBody>
          <a:bodyPr/>
          <a:lstStyle/>
          <a:p>
            <a:r>
              <a:rPr lang="en-GB" altLang="en-US"/>
              <a:t>KEY MESSAGE: </a:t>
            </a:r>
          </a:p>
          <a:p>
            <a:endParaRPr lang="en-GB" altLang="en-US"/>
          </a:p>
          <a:p>
            <a:r>
              <a:rPr lang="en-GB" altLang="en-US"/>
              <a:t>SLIDE SCRIPT:</a:t>
            </a:r>
          </a:p>
          <a:p>
            <a:r>
              <a:rPr lang="en-GB" altLang="en-US"/>
              <a:t>Just like C++, C# supports operator overloading. For VB developers: this mean that you can create a class that represents an Complex number and define what the operator + means for this class, for example.</a:t>
            </a:r>
          </a:p>
          <a:p>
            <a:endParaRPr lang="en-GB" altLang="en-US"/>
          </a:p>
          <a:p>
            <a:r>
              <a:rPr lang="en-GB" altLang="en-US"/>
              <a:t>SLIDE TRANSISTION: Operator overloading example</a:t>
            </a:r>
          </a:p>
          <a:p>
            <a:endParaRPr lang="en-GB" altLang="en-US"/>
          </a:p>
          <a:p>
            <a:r>
              <a:rPr lang="en-GB" altLang="en-US"/>
              <a:t>ADDITIONAL INFORMATION FOR PRESENTER:</a:t>
            </a:r>
          </a:p>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A3403D-4410-47A8-A3CA-F527FC153FE8}" type="slidenum">
              <a:rPr lang="en-US" altLang="en-US"/>
              <a:pPr/>
              <a:t>57</a:t>
            </a:fld>
            <a:endParaRPr lang="en-US" altLang="en-US"/>
          </a:p>
        </p:txBody>
      </p:sp>
      <p:sp>
        <p:nvSpPr>
          <p:cNvPr id="656388" name="Rectangle 4"/>
          <p:cNvSpPr>
            <a:spLocks noChangeArrowheads="1" noTextEdit="1"/>
          </p:cNvSpPr>
          <p:nvPr>
            <p:ph type="sldImg"/>
          </p:nvPr>
        </p:nvSpPr>
        <p:spPr>
          <a:ln/>
        </p:spPr>
      </p:sp>
      <p:sp>
        <p:nvSpPr>
          <p:cNvPr id="656389" name="Rectangle 5"/>
          <p:cNvSpPr>
            <a:spLocks noGrp="1" noChangeArrowheads="1"/>
          </p:cNvSpPr>
          <p:nvPr>
            <p:ph type="body" idx="1"/>
          </p:nvPr>
        </p:nvSpPr>
        <p:spPr/>
        <p:txBody>
          <a:bodyPr/>
          <a:lstStyle/>
          <a:p>
            <a:r>
              <a:rPr lang="en-GB" altLang="en-US"/>
              <a:t>KEY MESSAGE: </a:t>
            </a:r>
          </a:p>
          <a:p>
            <a:endParaRPr lang="en-GB" altLang="en-US"/>
          </a:p>
          <a:p>
            <a:r>
              <a:rPr lang="en-GB" altLang="en-US"/>
              <a:t>SLIDE SCRIPT:</a:t>
            </a:r>
          </a:p>
          <a:p>
            <a:r>
              <a:rPr lang="en-GB" altLang="en-US"/>
              <a:t>Defining a new type called DBInt, which could be a integer that supports the concepts of NULLs to be compatible with database types. At the same time we support the operator + by overloading this operator so we can do operations like in the second box.</a:t>
            </a:r>
          </a:p>
          <a:p>
            <a:endParaRPr lang="en-GB" altLang="en-US"/>
          </a:p>
          <a:p>
            <a:r>
              <a:rPr lang="en-GB" altLang="en-US"/>
              <a:t>SLIDE TRANSISTION: versioning</a:t>
            </a:r>
          </a:p>
          <a:p>
            <a:endParaRPr lang="en-GB" altLang="en-US"/>
          </a:p>
          <a:p>
            <a:r>
              <a:rPr lang="en-GB" altLang="en-US"/>
              <a:t>ADDITIONAL INFORMATION FOR PRESENTER:</a:t>
            </a:r>
          </a:p>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5D24EE-7D1D-4D3E-82D6-1D42AD426BC7}" type="slidenum">
              <a:rPr lang="en-US" altLang="en-US"/>
              <a:pPr/>
              <a:t>58</a:t>
            </a:fld>
            <a:endParaRPr lang="en-US" altLang="en-US"/>
          </a:p>
        </p:txBody>
      </p:sp>
      <p:sp>
        <p:nvSpPr>
          <p:cNvPr id="658436" name="Rectangle 4"/>
          <p:cNvSpPr>
            <a:spLocks noChangeArrowheads="1" noTextEdit="1"/>
          </p:cNvSpPr>
          <p:nvPr>
            <p:ph type="sldImg"/>
          </p:nvPr>
        </p:nvSpPr>
        <p:spPr>
          <a:ln/>
        </p:spPr>
      </p:sp>
      <p:sp>
        <p:nvSpPr>
          <p:cNvPr id="658437" name="Rectangle 5"/>
          <p:cNvSpPr>
            <a:spLocks noGrp="1" noChangeArrowheads="1"/>
          </p:cNvSpPr>
          <p:nvPr>
            <p:ph type="body" idx="1"/>
          </p:nvPr>
        </p:nvSpPr>
        <p:spPr/>
        <p:txBody>
          <a:bodyPr/>
          <a:lstStyle/>
          <a:p>
            <a:r>
              <a:rPr lang="en-GB" altLang="en-US"/>
              <a:t>KEY MESSAGE: </a:t>
            </a:r>
          </a:p>
          <a:p>
            <a:endParaRPr lang="en-GB" altLang="en-US"/>
          </a:p>
          <a:p>
            <a:r>
              <a:rPr lang="en-GB" altLang="en-US"/>
              <a:t>SLIDE SCRIPT: </a:t>
            </a:r>
          </a:p>
          <a:p>
            <a:r>
              <a:rPr lang="en-GB" altLang="en-US"/>
              <a:t>One of the biggest problems in object oriented languages is how to handle versioning in base classes. This problem is so common that even has a name in OO circles: fragile base class. The problem is that in most languages there is no way to explicitly express the intent on what should happen when a base class change.</a:t>
            </a:r>
          </a:p>
          <a:p>
            <a:r>
              <a:rPr lang="en-GB" altLang="en-US"/>
              <a:t>C# on the other hand, provide exact semantics about how the base class versioning should happen.</a:t>
            </a:r>
          </a:p>
          <a:p>
            <a:endParaRPr lang="en-GB" altLang="en-US"/>
          </a:p>
          <a:p>
            <a:r>
              <a:rPr lang="en-GB" altLang="en-US"/>
              <a:t>SLIDE TRANSISTION: Versioning example</a:t>
            </a:r>
          </a:p>
          <a:p>
            <a:endParaRPr lang="en-GB" altLang="en-US"/>
          </a:p>
          <a:p>
            <a:r>
              <a:rPr lang="en-GB" altLang="en-US"/>
              <a:t>ADDITIONAL INFORMATION FOR PRESENTER:</a:t>
            </a:r>
          </a:p>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12747E-38A2-4214-88CB-322947476EE8}" type="slidenum">
              <a:rPr lang="en-US" altLang="en-US"/>
              <a:pPr/>
              <a:t>59</a:t>
            </a:fld>
            <a:endParaRPr lang="en-US" altLang="en-US"/>
          </a:p>
        </p:txBody>
      </p:sp>
      <p:sp>
        <p:nvSpPr>
          <p:cNvPr id="660484" name="Rectangle 4"/>
          <p:cNvSpPr>
            <a:spLocks noChangeArrowheads="1" noTextEdit="1"/>
          </p:cNvSpPr>
          <p:nvPr>
            <p:ph type="sldImg"/>
          </p:nvPr>
        </p:nvSpPr>
        <p:spPr>
          <a:ln/>
        </p:spPr>
      </p:sp>
      <p:sp>
        <p:nvSpPr>
          <p:cNvPr id="660485" name="Rectangle 5"/>
          <p:cNvSpPr>
            <a:spLocks noGrp="1" noChangeArrowheads="1"/>
          </p:cNvSpPr>
          <p:nvPr>
            <p:ph type="body" idx="1"/>
          </p:nvPr>
        </p:nvSpPr>
        <p:spPr/>
        <p:txBody>
          <a:bodyPr/>
          <a:lstStyle/>
          <a:p>
            <a:r>
              <a:rPr lang="en-GB" altLang="en-US" sz="1200"/>
              <a:t>KEY MESSAGE: </a:t>
            </a:r>
          </a:p>
          <a:p>
            <a:endParaRPr lang="en-GB" altLang="en-US" sz="1200"/>
          </a:p>
          <a:p>
            <a:r>
              <a:rPr lang="en-GB" altLang="en-US" sz="1200"/>
              <a:t>SLIDE SCRIPT:</a:t>
            </a:r>
          </a:p>
          <a:p>
            <a:r>
              <a:rPr lang="en-GB" altLang="en-US" sz="1200"/>
              <a:t>Let’s say that we have a base class that doesn’t do nothing.</a:t>
            </a:r>
          </a:p>
          <a:p>
            <a:r>
              <a:rPr lang="en-GB" altLang="en-US" sz="1200"/>
              <a:t>BUILD: Then a user of this class inherited this class and create a method named Foo()</a:t>
            </a:r>
          </a:p>
          <a:p>
            <a:r>
              <a:rPr lang="en-GB" altLang="en-US" sz="1200"/>
              <a:t>BUILD: Then the creator of the original base class realizes how Foo-ness is important and decided to implement that in the base class. Then we have a problem. How should this behave? Should the clients keep calling Derived.Foo or Base.Foo. In C# is guaranteed that Derived.Foo will be the one being called because it will most likely preserve the behaviour expected by the client. However the compiler will issue an warning saying that method Base.Foo was hid.</a:t>
            </a:r>
          </a:p>
          <a:p>
            <a:r>
              <a:rPr lang="en-GB" altLang="en-US" sz="1200"/>
              <a:t>BUILD: to suppress the warning, the programmer can use the keyword new, and explicitly hide the method Base.Foo. </a:t>
            </a:r>
          </a:p>
          <a:p>
            <a:r>
              <a:rPr lang="en-GB" altLang="en-US" sz="1200"/>
              <a:t>BUILD: Or if he can just override as any virtual method.</a:t>
            </a:r>
          </a:p>
          <a:p>
            <a:endParaRPr lang="en-GB" altLang="en-US" sz="1200"/>
          </a:p>
          <a:p>
            <a:r>
              <a:rPr lang="en-GB" altLang="en-US" sz="1200"/>
              <a:t>SLIDE TRANSISTION: Conditional Compilation</a:t>
            </a:r>
          </a:p>
          <a:p>
            <a:endParaRPr lang="en-GB" altLang="en-US" sz="1200"/>
          </a:p>
          <a:p>
            <a:r>
              <a:rPr lang="en-GB" altLang="en-US" sz="1200"/>
              <a:t>ADDITIONAL INFORMATION FOR PRESENTER:</a:t>
            </a:r>
          </a:p>
          <a:p>
            <a:endParaRPr lang="en-US" altLang="en-US" sz="120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AEA7B-B53C-4D3F-A404-C20926591B3F}" type="slidenum">
              <a:rPr lang="en-US" altLang="en-US"/>
              <a:pPr/>
              <a:t>60</a:t>
            </a:fld>
            <a:endParaRPr lang="en-US" altLang="en-US"/>
          </a:p>
        </p:txBody>
      </p:sp>
      <p:sp>
        <p:nvSpPr>
          <p:cNvPr id="662532" name="Rectangle 4"/>
          <p:cNvSpPr>
            <a:spLocks noChangeArrowheads="1" noTextEdit="1"/>
          </p:cNvSpPr>
          <p:nvPr>
            <p:ph type="sldImg"/>
          </p:nvPr>
        </p:nvSpPr>
        <p:spPr>
          <a:ln/>
        </p:spPr>
      </p:sp>
      <p:sp>
        <p:nvSpPr>
          <p:cNvPr id="662533" name="Rectangle 5"/>
          <p:cNvSpPr>
            <a:spLocks noGrp="1" noChangeArrowheads="1"/>
          </p:cNvSpPr>
          <p:nvPr>
            <p:ph type="body" idx="1"/>
          </p:nvPr>
        </p:nvSpPr>
        <p:spPr/>
        <p:txBody>
          <a:bodyPr/>
          <a:lstStyle/>
          <a:p>
            <a:r>
              <a:rPr lang="en-GB" altLang="en-US"/>
              <a:t>KEY MESSAGE: </a:t>
            </a:r>
          </a:p>
          <a:p>
            <a:endParaRPr lang="en-GB" altLang="en-US"/>
          </a:p>
          <a:p>
            <a:r>
              <a:rPr lang="en-GB" altLang="en-US"/>
              <a:t>SLIDE SCRIPT:</a:t>
            </a:r>
          </a:p>
          <a:p>
            <a:r>
              <a:rPr lang="en-US" altLang="en-US"/>
              <a:t>Compiler directives are supported just like in C++ with a notable exception of Macros. The reason is that macros can change the behavior of the code just by changing a define. It also makes debugger really harder and also makes a lot more difficult to make proper optimizations.</a:t>
            </a:r>
          </a:p>
          <a:p>
            <a:r>
              <a:rPr lang="en-US" altLang="en-US"/>
              <a:t>However, there is a attribute called Conditional that can be used to suppress methods based on a define. This is how a type-safe Assert is implemented in C# without macros.</a:t>
            </a:r>
          </a:p>
          <a:p>
            <a:endParaRPr lang="en-US" altLang="en-US"/>
          </a:p>
          <a:p>
            <a:r>
              <a:rPr lang="en-GB" altLang="en-US"/>
              <a:t>SLIDE TRANSISTION: Unsafe code</a:t>
            </a:r>
          </a:p>
          <a:p>
            <a:endParaRPr lang="en-GB" altLang="en-US"/>
          </a:p>
          <a:p>
            <a:r>
              <a:rPr lang="en-GB" altLang="en-US"/>
              <a:t>ADDITIONAL INFORMATION FOR PRESENTER:</a:t>
            </a:r>
          </a:p>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7EE6EC-DCF5-4D4D-B4E0-122964CFB115}" type="slidenum">
              <a:rPr lang="en-US" altLang="en-US"/>
              <a:pPr/>
              <a:t>61</a:t>
            </a:fld>
            <a:endParaRPr lang="en-US" altLang="en-US"/>
          </a:p>
        </p:txBody>
      </p:sp>
      <p:sp>
        <p:nvSpPr>
          <p:cNvPr id="664580" name="Rectangle 4"/>
          <p:cNvSpPr>
            <a:spLocks noChangeArrowheads="1" noTextEdit="1"/>
          </p:cNvSpPr>
          <p:nvPr>
            <p:ph type="sldImg"/>
          </p:nvPr>
        </p:nvSpPr>
        <p:spPr>
          <a:ln/>
        </p:spPr>
      </p:sp>
      <p:sp>
        <p:nvSpPr>
          <p:cNvPr id="664581" name="Rectangle 5"/>
          <p:cNvSpPr>
            <a:spLocks noGrp="1" noChangeArrowheads="1"/>
          </p:cNvSpPr>
          <p:nvPr>
            <p:ph type="body" idx="1"/>
          </p:nvPr>
        </p:nvSpPr>
        <p:spPr/>
        <p:txBody>
          <a:bodyPr/>
          <a:lstStyle/>
          <a:p>
            <a:r>
              <a:rPr lang="en-GB" altLang="en-US"/>
              <a:t>KEY MESSAGE: </a:t>
            </a:r>
          </a:p>
          <a:p>
            <a:endParaRPr lang="en-GB" altLang="en-US"/>
          </a:p>
          <a:p>
            <a:r>
              <a:rPr lang="en-GB" altLang="en-US"/>
              <a:t>SLIDE SCRIPT:</a:t>
            </a:r>
          </a:p>
          <a:p>
            <a:r>
              <a:rPr lang="en-GB" altLang="en-US"/>
              <a:t>If you need to do some real low level memory manipulation, you can declare a method unsafe and then you have access to full C pointer syntax. You can think of unsafe methods as inline C.</a:t>
            </a:r>
          </a:p>
          <a:p>
            <a:endParaRPr lang="en-GB" altLang="en-US"/>
          </a:p>
          <a:p>
            <a:r>
              <a:rPr lang="en-GB" altLang="en-US"/>
              <a:t>SLIDE TRANSISTION: Unsafe example</a:t>
            </a:r>
          </a:p>
          <a:p>
            <a:endParaRPr lang="en-GB" altLang="en-US"/>
          </a:p>
          <a:p>
            <a:r>
              <a:rPr lang="en-GB" altLang="en-US"/>
              <a:t>ADDITIONAL INFORMATION FOR PRESENTER:</a:t>
            </a:r>
          </a:p>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33E5C3-86E0-449D-930C-D99B1BD89E1C}" type="slidenum">
              <a:rPr lang="en-US" altLang="en-US"/>
              <a:pPr/>
              <a:t>62</a:t>
            </a:fld>
            <a:endParaRPr lang="en-US" altLang="en-US"/>
          </a:p>
        </p:txBody>
      </p:sp>
      <p:sp>
        <p:nvSpPr>
          <p:cNvPr id="666628" name="Rectangle 4"/>
          <p:cNvSpPr>
            <a:spLocks noChangeArrowheads="1" noTextEdit="1"/>
          </p:cNvSpPr>
          <p:nvPr>
            <p:ph type="sldImg"/>
          </p:nvPr>
        </p:nvSpPr>
        <p:spPr>
          <a:ln/>
        </p:spPr>
      </p:sp>
      <p:sp>
        <p:nvSpPr>
          <p:cNvPr id="666629" name="Rectangle 5"/>
          <p:cNvSpPr>
            <a:spLocks noGrp="1" noChangeArrowheads="1"/>
          </p:cNvSpPr>
          <p:nvPr>
            <p:ph type="body" idx="1"/>
          </p:nvPr>
        </p:nvSpPr>
        <p:spPr/>
        <p:txBody>
          <a:bodyPr/>
          <a:lstStyle/>
          <a:p>
            <a:r>
              <a:rPr lang="en-GB" altLang="en-US"/>
              <a:t>KEY MESSAGE: </a:t>
            </a:r>
          </a:p>
          <a:p>
            <a:endParaRPr lang="en-GB" altLang="en-US"/>
          </a:p>
          <a:p>
            <a:r>
              <a:rPr lang="en-GB" altLang="en-US"/>
              <a:t>SLIDE SCRIPT:</a:t>
            </a:r>
          </a:p>
          <a:p>
            <a:r>
              <a:rPr lang="en-GB" altLang="en-US"/>
              <a:t>Just declare the unsafe keyword and you can do full memory manipulation</a:t>
            </a:r>
          </a:p>
          <a:p>
            <a:endParaRPr lang="en-GB" altLang="en-US"/>
          </a:p>
          <a:p>
            <a:r>
              <a:rPr lang="en-GB" altLang="en-US"/>
              <a:t>SLIDE TRANSISTION: COM support</a:t>
            </a:r>
          </a:p>
          <a:p>
            <a:endParaRPr lang="en-GB" altLang="en-US"/>
          </a:p>
          <a:p>
            <a:r>
              <a:rPr lang="en-GB" altLang="en-US"/>
              <a:t>ADDITIONAL INFORMATION FOR PRESENTER:</a:t>
            </a:r>
          </a:p>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B7ACBE-BBC7-4DA2-A954-FB9D7BA723F1}" type="slidenum">
              <a:rPr lang="en-US" altLang="en-US"/>
              <a:pPr/>
              <a:t>63</a:t>
            </a:fld>
            <a:endParaRPr lang="en-US" altLang="en-US"/>
          </a:p>
        </p:txBody>
      </p:sp>
      <p:sp>
        <p:nvSpPr>
          <p:cNvPr id="696324" name="Rectangle 4"/>
          <p:cNvSpPr>
            <a:spLocks noChangeArrowheads="1" noTextEdit="1"/>
          </p:cNvSpPr>
          <p:nvPr>
            <p:ph type="sldImg"/>
          </p:nvPr>
        </p:nvSpPr>
        <p:spPr>
          <a:ln/>
        </p:spPr>
      </p:sp>
      <p:sp>
        <p:nvSpPr>
          <p:cNvPr id="696325" name="Rectangle 5"/>
          <p:cNvSpPr>
            <a:spLocks noGrp="1" noChangeArrowheads="1"/>
          </p:cNvSpPr>
          <p:nvPr>
            <p:ph type="body" idx="1"/>
          </p:nvPr>
        </p:nvSpPr>
        <p:spPr/>
        <p:txBody>
          <a:bodyPr/>
          <a:lstStyle/>
          <a:p>
            <a:r>
              <a:rPr lang="en-GB" altLang="en-US" sz="1200"/>
              <a:t>KEY MESSAGE: </a:t>
            </a:r>
          </a:p>
          <a:p>
            <a:endParaRPr lang="en-GB" altLang="en-US" sz="1200"/>
          </a:p>
          <a:p>
            <a:r>
              <a:rPr lang="en-GB" altLang="en-US" sz="1200"/>
              <a:t>SLIDE SCRIPT:</a:t>
            </a:r>
          </a:p>
          <a:p>
            <a:r>
              <a:rPr lang="en-GB" altLang="en-US" sz="1200"/>
              <a:t>This is one are of great confusion among users. Gartner Group says that COM is dead. This is not true. If we’re talking about COM as a method to interoperate between languages, then, of course inside the Common Language Runtime we have much better means to do so. However, COM accessing existing COM components from .NET applications is almost seamless. Also COM+ Services like transactions are here to stay, they’re integral part of the .NET Strategy. In fact, to use COM+ Transactions, you just need to add an attribute to your class.</a:t>
            </a:r>
          </a:p>
          <a:p>
            <a:endParaRPr lang="en-GB" altLang="en-US" sz="1200"/>
          </a:p>
          <a:p>
            <a:r>
              <a:rPr lang="en-GB" altLang="en-US" sz="1200"/>
              <a:t>To use a COM component from C#, just use TLBIMP to create a proxy class and you’re ready to go.</a:t>
            </a:r>
          </a:p>
          <a:p>
            <a:endParaRPr lang="en-GB" altLang="en-US" sz="1200"/>
          </a:p>
          <a:p>
            <a:r>
              <a:rPr lang="en-GB" altLang="en-US" sz="1200"/>
              <a:t>SLIDE TRANSISTION: More COM Support</a:t>
            </a:r>
          </a:p>
          <a:p>
            <a:endParaRPr lang="en-GB" altLang="en-US" sz="1200"/>
          </a:p>
          <a:p>
            <a:r>
              <a:rPr lang="en-GB" altLang="en-US" sz="1200"/>
              <a:t>ADDITIONAL INFORMATION FOR PRESENTER:</a:t>
            </a:r>
          </a:p>
          <a:p>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304ECE-E7E5-423D-9629-735815CDD159}" type="slidenum">
              <a:rPr lang="en-US" altLang="en-US"/>
              <a:pPr/>
              <a:t>6</a:t>
            </a:fld>
            <a:endParaRPr lang="en-US" altLang="en-US"/>
          </a:p>
        </p:txBody>
      </p:sp>
      <p:sp>
        <p:nvSpPr>
          <p:cNvPr id="727044" name="Rectangle 4"/>
          <p:cNvSpPr>
            <a:spLocks noChangeArrowheads="1" noTextEdit="1"/>
          </p:cNvSpPr>
          <p:nvPr>
            <p:ph type="sldImg"/>
          </p:nvPr>
        </p:nvSpPr>
        <p:spPr>
          <a:ln/>
        </p:spPr>
      </p:sp>
      <p:sp>
        <p:nvSpPr>
          <p:cNvPr id="727045" name="Rectangle 5"/>
          <p:cNvSpPr>
            <a:spLocks noGrp="1" noChangeArrowheads="1"/>
          </p:cNvSpPr>
          <p:nvPr>
            <p:ph type="body" idx="1"/>
          </p:nvPr>
        </p:nvSpPr>
        <p:spPr/>
        <p:txBody>
          <a:bodyPr/>
          <a:lstStyle/>
          <a:p>
            <a:r>
              <a:rPr lang="en-GB" altLang="en-US" sz="1200"/>
              <a:t>KEY MESSAGE: Hello World is really simple in C#!</a:t>
            </a:r>
          </a:p>
          <a:p>
            <a:endParaRPr lang="en-GB" altLang="en-US" sz="1200"/>
          </a:p>
          <a:p>
            <a:r>
              <a:rPr lang="en-GB" altLang="en-US" sz="1200"/>
              <a:t>SLIDE SCRIPT:</a:t>
            </a:r>
          </a:p>
          <a:p>
            <a:r>
              <a:rPr lang="en-GB" altLang="en-US" sz="1200"/>
              <a:t>The Hello World application is very simple in C#. Some key points: </a:t>
            </a:r>
          </a:p>
          <a:p>
            <a:pPr>
              <a:buFontTx/>
              <a:buChar char="•"/>
            </a:pPr>
            <a:r>
              <a:rPr lang="en-GB" altLang="en-US" sz="1200"/>
              <a:t>In C# there is no global methods. Everything belongs to a class. </a:t>
            </a:r>
          </a:p>
          <a:p>
            <a:pPr>
              <a:buFontTx/>
              <a:buChar char="•"/>
            </a:pPr>
            <a:r>
              <a:rPr lang="en-GB" altLang="en-US" sz="1200"/>
              <a:t>A method named Main is the entry point for a C# application. Note that Main is spelled with a capital “M”, which is different than C and C++. The reason is that for consistency, all method names start with a capital letter in the .NET Framework</a:t>
            </a:r>
          </a:p>
          <a:p>
            <a:pPr>
              <a:buFontTx/>
              <a:buChar char="•"/>
            </a:pPr>
            <a:r>
              <a:rPr lang="en-GB" altLang="en-US" sz="1200"/>
              <a:t>The line using System; means that we’ll be accessing members of the System namespace. In a very rough comparison, a namespace could be translated to a Unit in Turbo Pascal/Delphi or a .LIB file in C/C++. So in the Hello World example, the class Console, which contains the method WriteLine belongs to the System namespace. We could avoid the “using” statement by writing the complete path of the method:</a:t>
            </a:r>
            <a:br>
              <a:rPr lang="en-GB" altLang="en-US" sz="1200"/>
            </a:br>
            <a:r>
              <a:rPr lang="en-GB" altLang="en-US" sz="1200"/>
              <a:t>System.Console.WriteLine(“Hello World”);</a:t>
            </a:r>
          </a:p>
          <a:p>
            <a:endParaRPr lang="en-GB" altLang="en-US" sz="1200"/>
          </a:p>
          <a:p>
            <a:r>
              <a:rPr lang="en-GB" altLang="en-US" sz="1200"/>
              <a:t>SLIDE TRANSISTION: Agenda</a:t>
            </a:r>
          </a:p>
          <a:p>
            <a:endParaRPr lang="en-GB" altLang="en-US" sz="1200"/>
          </a:p>
          <a:p>
            <a:r>
              <a:rPr lang="en-GB" altLang="en-US" sz="1200"/>
              <a:t>ADDITIONAL INFORMATION FOR PRESENTER:</a:t>
            </a:r>
          </a:p>
          <a:p>
            <a:endParaRPr lang="en-US" altLang="en-US" sz="120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4E2AED-4F05-405F-A407-068C1EDFBB38}" type="slidenum">
              <a:rPr lang="en-US" altLang="en-US"/>
              <a:pPr/>
              <a:t>64</a:t>
            </a:fld>
            <a:endParaRPr lang="en-US" altLang="en-US"/>
          </a:p>
        </p:txBody>
      </p:sp>
      <p:sp>
        <p:nvSpPr>
          <p:cNvPr id="698372" name="Rectangle 4"/>
          <p:cNvSpPr>
            <a:spLocks noChangeArrowheads="1" noTextEdit="1"/>
          </p:cNvSpPr>
          <p:nvPr>
            <p:ph type="sldImg"/>
          </p:nvPr>
        </p:nvSpPr>
        <p:spPr>
          <a:ln/>
        </p:spPr>
      </p:sp>
      <p:sp>
        <p:nvSpPr>
          <p:cNvPr id="698373" name="Rectangle 5"/>
          <p:cNvSpPr>
            <a:spLocks noGrp="1" noChangeArrowheads="1"/>
          </p:cNvSpPr>
          <p:nvPr>
            <p:ph type="body" idx="1"/>
          </p:nvPr>
        </p:nvSpPr>
        <p:spPr/>
        <p:txBody>
          <a:bodyPr/>
          <a:lstStyle/>
          <a:p>
            <a:r>
              <a:rPr lang="en-GB" altLang="en-US"/>
              <a:t>KEY MESSAGE: </a:t>
            </a:r>
          </a:p>
          <a:p>
            <a:endParaRPr lang="en-GB" altLang="en-US"/>
          </a:p>
          <a:p>
            <a:r>
              <a:rPr lang="en-GB" altLang="en-US"/>
              <a:t>SLIDE SCRIPT:</a:t>
            </a:r>
          </a:p>
          <a:p>
            <a:r>
              <a:rPr lang="en-GB" altLang="en-US"/>
              <a:t>If you need more control you can access the namespace System.Runtime.Interopservices which provide a complete set of COM services.</a:t>
            </a:r>
          </a:p>
          <a:p>
            <a:endParaRPr lang="en-GB" altLang="en-US"/>
          </a:p>
          <a:p>
            <a:endParaRPr lang="en-GB" altLang="en-US"/>
          </a:p>
          <a:p>
            <a:r>
              <a:rPr lang="en-GB" altLang="en-US"/>
              <a:t>SLIDE TRANSISTION: Calling a COM component from C# demo</a:t>
            </a:r>
          </a:p>
          <a:p>
            <a:endParaRPr lang="en-GB" altLang="en-US"/>
          </a:p>
          <a:p>
            <a:r>
              <a:rPr lang="en-GB" altLang="en-US"/>
              <a:t>ADDITIONAL INFORMATION FOR PRESENTER:</a:t>
            </a:r>
          </a:p>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707594-2B16-437C-B805-35C4D8F0A8FF}" type="slidenum">
              <a:rPr lang="en-US" altLang="en-US"/>
              <a:pPr/>
              <a:t>65</a:t>
            </a:fld>
            <a:endParaRPr lang="en-US" altLang="en-US"/>
          </a:p>
        </p:txBody>
      </p:sp>
      <p:sp>
        <p:nvSpPr>
          <p:cNvPr id="700420" name="Rectangle 4"/>
          <p:cNvSpPr>
            <a:spLocks noChangeArrowheads="1" noTextEdit="1"/>
          </p:cNvSpPr>
          <p:nvPr>
            <p:ph type="sldImg"/>
          </p:nvPr>
        </p:nvSpPr>
        <p:spPr>
          <a:ln/>
        </p:spPr>
      </p:sp>
      <p:sp>
        <p:nvSpPr>
          <p:cNvPr id="700421" name="Rectangle 5"/>
          <p:cNvSpPr>
            <a:spLocks noGrp="1" noChangeArrowheads="1"/>
          </p:cNvSpPr>
          <p:nvPr>
            <p:ph type="body" idx="1"/>
          </p:nvPr>
        </p:nvSpPr>
        <p:spPr/>
        <p:txBody>
          <a:bodyPr/>
          <a:lstStyle/>
          <a:p>
            <a:r>
              <a:rPr lang="en-GB" altLang="en-US"/>
              <a:t>KEY MESSAGE: </a:t>
            </a:r>
          </a:p>
          <a:p>
            <a:endParaRPr lang="en-GB" altLang="en-US"/>
          </a:p>
          <a:p>
            <a:r>
              <a:rPr lang="en-GB" altLang="en-US"/>
              <a:t>SLIDE SCRIPT:</a:t>
            </a:r>
          </a:p>
          <a:p>
            <a:endParaRPr lang="en-GB" altLang="en-US"/>
          </a:p>
          <a:p>
            <a:r>
              <a:rPr lang="en-GB" altLang="en-US"/>
              <a:t>SLIDE TRANSISTION:</a:t>
            </a:r>
          </a:p>
          <a:p>
            <a:endParaRPr lang="en-GB" altLang="en-US"/>
          </a:p>
          <a:p>
            <a:r>
              <a:rPr lang="en-GB" altLang="en-US"/>
              <a:t>ADDITIONAL INFORMATION FOR PRESENTER:</a:t>
            </a:r>
          </a:p>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813F8D-7026-47B7-9585-C43E96210E62}" type="slidenum">
              <a:rPr lang="en-US" altLang="en-US"/>
              <a:pPr/>
              <a:t>66</a:t>
            </a:fld>
            <a:endParaRPr lang="en-US" altLang="en-US"/>
          </a:p>
        </p:txBody>
      </p:sp>
      <p:sp>
        <p:nvSpPr>
          <p:cNvPr id="787458" name="Rectangle 2"/>
          <p:cNvSpPr>
            <a:spLocks noChangeArrowheads="1" noTextEdit="1"/>
          </p:cNvSpPr>
          <p:nvPr>
            <p:ph type="sldImg"/>
          </p:nvPr>
        </p:nvSpPr>
        <p:spPr>
          <a:ln/>
        </p:spPr>
      </p:sp>
      <p:sp>
        <p:nvSpPr>
          <p:cNvPr id="787459" name="Rectangle 3"/>
          <p:cNvSpPr>
            <a:spLocks noGrp="1" noChangeArrowheads="1"/>
          </p:cNvSpPr>
          <p:nvPr>
            <p:ph type="body" idx="1"/>
          </p:nvPr>
        </p:nvSpPr>
        <p:spPr/>
        <p:txBody>
          <a:bodyPr/>
          <a:lstStyle/>
          <a:p>
            <a:r>
              <a:rPr lang="en-GB" altLang="en-US"/>
              <a:t>KEY MESSAGE: </a:t>
            </a:r>
          </a:p>
          <a:p>
            <a:endParaRPr lang="en-GB" altLang="en-US"/>
          </a:p>
          <a:p>
            <a:r>
              <a:rPr lang="en-GB" altLang="en-US"/>
              <a:t>SLIDE SCRIPT:</a:t>
            </a:r>
          </a:p>
          <a:p>
            <a:endParaRPr lang="en-GB" altLang="en-US"/>
          </a:p>
          <a:p>
            <a:r>
              <a:rPr lang="en-GB" altLang="en-US"/>
              <a:t>SLIDE TRANSISTION:</a:t>
            </a:r>
          </a:p>
          <a:p>
            <a:endParaRPr lang="en-GB" altLang="en-US"/>
          </a:p>
          <a:p>
            <a:r>
              <a:rPr lang="en-GB" altLang="en-US"/>
              <a:t>ADDITIONAL INFORMATION FOR PRESENTER:</a:t>
            </a:r>
          </a:p>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AEB488-CCE4-4F80-BA82-6BFADCB736DE}" type="slidenum">
              <a:rPr lang="en-US" altLang="en-US"/>
              <a:pPr/>
              <a:t>70</a:t>
            </a:fld>
            <a:endParaRPr lang="en-US" altLang="en-US"/>
          </a:p>
        </p:txBody>
      </p:sp>
      <p:sp>
        <p:nvSpPr>
          <p:cNvPr id="460804" name="Rectangle 4"/>
          <p:cNvSpPr>
            <a:spLocks noChangeArrowheads="1" noTextEdit="1"/>
          </p:cNvSpPr>
          <p:nvPr>
            <p:ph type="sldImg"/>
          </p:nvPr>
        </p:nvSpPr>
        <p:spPr>
          <a:ln/>
        </p:spPr>
      </p:sp>
      <p:sp>
        <p:nvSpPr>
          <p:cNvPr id="460805" name="Rectangle 5"/>
          <p:cNvSpPr>
            <a:spLocks noGrp="1" noChangeArrowheads="1"/>
          </p:cNvSpPr>
          <p:nvPr>
            <p:ph type="body" idx="1"/>
          </p:nvPr>
        </p:nvSpPr>
        <p:spPr/>
        <p:txBody>
          <a:bodyP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4462E7-30A0-4781-A08A-981E88202DBF}" type="slidenum">
              <a:rPr lang="en-US" altLang="en-US"/>
              <a:pPr/>
              <a:t>71</a:t>
            </a:fld>
            <a:endParaRPr lang="en-US" altLang="en-US"/>
          </a:p>
        </p:txBody>
      </p:sp>
      <p:sp>
        <p:nvSpPr>
          <p:cNvPr id="482308" name="Rectangle 4"/>
          <p:cNvSpPr>
            <a:spLocks noChangeArrowheads="1" noTextEdit="1"/>
          </p:cNvSpPr>
          <p:nvPr>
            <p:ph type="sldImg"/>
          </p:nvPr>
        </p:nvSpPr>
        <p:spPr>
          <a:ln/>
        </p:spPr>
      </p:sp>
      <p:sp>
        <p:nvSpPr>
          <p:cNvPr id="482309" name="Rectangle 5"/>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FD371C-A7A7-4E3D-998F-889D68F63DA8}" type="slidenum">
              <a:rPr lang="en-US" altLang="en-US"/>
              <a:pPr/>
              <a:t>7</a:t>
            </a:fld>
            <a:endParaRPr lang="en-US" altLang="en-US"/>
          </a:p>
        </p:txBody>
      </p:sp>
      <p:sp>
        <p:nvSpPr>
          <p:cNvPr id="596996" name="Rectangle 4"/>
          <p:cNvSpPr>
            <a:spLocks noChangeArrowheads="1" noTextEdit="1"/>
          </p:cNvSpPr>
          <p:nvPr>
            <p:ph type="sldImg"/>
          </p:nvPr>
        </p:nvSpPr>
        <p:spPr>
          <a:ln/>
        </p:spPr>
      </p:sp>
      <p:sp>
        <p:nvSpPr>
          <p:cNvPr id="596997" name="Rectangle 5"/>
          <p:cNvSpPr>
            <a:spLocks noGrp="1" noChangeArrowheads="1"/>
          </p:cNvSpPr>
          <p:nvPr>
            <p:ph type="body" idx="1"/>
          </p:nvPr>
        </p:nvSpPr>
        <p:spPr/>
        <p:txBody>
          <a:bodyPr/>
          <a:lstStyle/>
          <a:p>
            <a:r>
              <a:rPr lang="en-GB" altLang="en-US"/>
              <a:t>KEY MESSAGE: Agenda Slide</a:t>
            </a:r>
          </a:p>
          <a:p>
            <a:endParaRPr lang="en-GB" altLang="en-US"/>
          </a:p>
          <a:p>
            <a:r>
              <a:rPr lang="en-GB" altLang="en-US"/>
              <a:t>SLIDE SCRIPT: </a:t>
            </a:r>
          </a:p>
          <a:p>
            <a:r>
              <a:rPr lang="en-GB" altLang="en-US"/>
              <a:t>We’ll now give a brief introduction to the .NET Framework.</a:t>
            </a:r>
          </a:p>
          <a:p>
            <a:endParaRPr lang="en-GB" altLang="en-US"/>
          </a:p>
          <a:p>
            <a:r>
              <a:rPr lang="en-GB" altLang="en-US"/>
              <a:t>SLIDE TRANSISTION: Introduction to the .NET Framework</a:t>
            </a:r>
          </a:p>
          <a:p>
            <a:endParaRPr lang="en-GB" altLang="en-US"/>
          </a:p>
          <a:p>
            <a:r>
              <a:rPr lang="en-GB" altLang="en-US"/>
              <a:t>ADDITIONAL INFORMATION FOR PRESENTER: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BEA7E7-CFA2-4C4C-A210-D10E81E24BD6}" type="slidenum">
              <a:rPr lang="en-US" altLang="en-US"/>
              <a:pPr/>
              <a:t>8</a:t>
            </a:fld>
            <a:endParaRPr lang="en-US" altLang="en-US"/>
          </a:p>
        </p:txBody>
      </p:sp>
      <p:sp>
        <p:nvSpPr>
          <p:cNvPr id="720900" name="Rectangle 1028"/>
          <p:cNvSpPr>
            <a:spLocks noChangeArrowheads="1" noTextEdit="1"/>
          </p:cNvSpPr>
          <p:nvPr>
            <p:ph type="sldImg"/>
          </p:nvPr>
        </p:nvSpPr>
        <p:spPr>
          <a:ln/>
        </p:spPr>
      </p:sp>
      <p:sp>
        <p:nvSpPr>
          <p:cNvPr id="720901" name="Rectangle 1029"/>
          <p:cNvSpPr>
            <a:spLocks noGrp="1" noChangeArrowheads="1"/>
          </p:cNvSpPr>
          <p:nvPr>
            <p:ph type="body" idx="1"/>
          </p:nvPr>
        </p:nvSpPr>
        <p:spPr/>
        <p:txBody>
          <a:bodyPr/>
          <a:lstStyle/>
          <a:p>
            <a:r>
              <a:rPr lang="en-GB" altLang="en-US" sz="1000"/>
              <a:t>OPTIONAL SLIDE, USE IF AUDIENCE HAD NO PREVIOUS EXPOSURE TO .NET</a:t>
            </a:r>
          </a:p>
          <a:p>
            <a:endParaRPr lang="en-GB" altLang="en-US" sz="1000"/>
          </a:p>
          <a:p>
            <a:r>
              <a:rPr lang="en-GB" altLang="en-US" sz="1000"/>
              <a:t>KEY MESSAGE: </a:t>
            </a:r>
          </a:p>
          <a:p>
            <a:r>
              <a:rPr lang="en-GB" altLang="en-US" sz="1000"/>
              <a:t>The .NET Framework is a complete set of technologies that makes it easy to create the next generation of applications. And VS.NET is the set of tools that takes advantage of this infrastructure.</a:t>
            </a:r>
          </a:p>
          <a:p>
            <a:endParaRPr lang="en-GB" altLang="en-US" sz="1000"/>
          </a:p>
          <a:p>
            <a:r>
              <a:rPr lang="en-GB" altLang="en-US" sz="1000"/>
              <a:t>SLIDE SCRIPT:</a:t>
            </a:r>
          </a:p>
          <a:p>
            <a:r>
              <a:rPr lang="en-GB" altLang="en-US" sz="1000"/>
              <a:t>The .NET framework exposes numerous classes to the developer.   These classes allow the development of rich client applications and Web based applications alike.  In the above slide these classes have been divided into 4 areas.</a:t>
            </a:r>
          </a:p>
          <a:p>
            <a:r>
              <a:rPr lang="en-GB" altLang="en-US" sz="1000"/>
              <a:t>ASP.NET provides the core Web infrastructure such as Web Forms for UI based development and Web Services for programmatic interface development, </a:t>
            </a:r>
          </a:p>
          <a:p>
            <a:r>
              <a:rPr lang="en-GB" altLang="en-US" sz="1000"/>
              <a:t>User interface development on the Windows platform can be done using Windows Forms</a:t>
            </a:r>
          </a:p>
          <a:p>
            <a:r>
              <a:rPr lang="en-GB" altLang="en-US" sz="1000"/>
              <a:t>ADO.NET and XML provide the functionality for  data access.</a:t>
            </a:r>
          </a:p>
          <a:p>
            <a:r>
              <a:rPr lang="en-GB" altLang="en-US" sz="1000"/>
              <a:t>Finally, the core base classes provide infrastructure services such as security, transaction management etc.</a:t>
            </a:r>
          </a:p>
          <a:p>
            <a:endParaRPr lang="en-GB" altLang="en-US" sz="1000"/>
          </a:p>
          <a:p>
            <a:r>
              <a:rPr lang="en-GB" altLang="en-US" sz="1000"/>
              <a:t>SLIDE TRANSISTION: Common Language Runtime</a:t>
            </a:r>
          </a:p>
          <a:p>
            <a:endParaRPr lang="en-US" altLang="en-US" sz="1000"/>
          </a:p>
          <a:p>
            <a:endParaRPr lang="en-US" altLang="en-US" sz="10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1771A9-3061-4ABF-A606-1B0AD646E262}" type="slidenum">
              <a:rPr lang="en-US" altLang="en-US"/>
              <a:pPr/>
              <a:t>9</a:t>
            </a:fld>
            <a:endParaRPr lang="en-US" altLang="en-US"/>
          </a:p>
        </p:txBody>
      </p:sp>
      <p:sp>
        <p:nvSpPr>
          <p:cNvPr id="722948" name="Rectangle 4"/>
          <p:cNvSpPr>
            <a:spLocks noChangeArrowheads="1" noTextEdit="1"/>
          </p:cNvSpPr>
          <p:nvPr>
            <p:ph type="sldImg"/>
          </p:nvPr>
        </p:nvSpPr>
        <p:spPr>
          <a:ln/>
        </p:spPr>
      </p:sp>
      <p:sp>
        <p:nvSpPr>
          <p:cNvPr id="722949" name="Rectangle 5"/>
          <p:cNvSpPr>
            <a:spLocks noGrp="1" noChangeArrowheads="1"/>
          </p:cNvSpPr>
          <p:nvPr>
            <p:ph type="body" idx="1"/>
          </p:nvPr>
        </p:nvSpPr>
        <p:spPr/>
        <p:txBody>
          <a:bodyPr/>
          <a:lstStyle/>
          <a:p>
            <a:r>
              <a:rPr lang="en-GB" altLang="en-US" sz="1200"/>
              <a:t>KEY MESSAGE: Common Language Runtime</a:t>
            </a:r>
          </a:p>
          <a:p>
            <a:endParaRPr lang="en-GB" altLang="en-US" sz="1200"/>
          </a:p>
          <a:p>
            <a:r>
              <a:rPr lang="en-GB" altLang="en-US" sz="1200"/>
              <a:t>SLIDE SCRIPT:</a:t>
            </a:r>
          </a:p>
          <a:p>
            <a:r>
              <a:rPr lang="en-GB" altLang="en-US" sz="1200"/>
              <a:t>At the core of the .NET Framework is the Common Language Runtime which provides a managed environment for all languages. The Common Language Runtime is one of the key differentiators of the .NET Framework from everything else. For example, before the .NET Framework, each language had to implement services like memory management or object layout. This means that for anything but the simplest data types, some kind of conversion would definitely would be needed to, let’s say, use a piece of memory allocated in C++ in VB or Java. The Common Language Runtime eliminates these needs, it allows you to inherit a C# class in Visual Basic or COBOL.</a:t>
            </a:r>
          </a:p>
          <a:p>
            <a:r>
              <a:rPr lang="en-GB" altLang="en-US" sz="1200"/>
              <a:t>Also it is important to note that the CLR is not platform specific, in fact, is part of our strategy to use the CLR to make it easy to develop the next generation of applications to other devices like cell phones or handhelds.</a:t>
            </a:r>
          </a:p>
          <a:p>
            <a:endParaRPr lang="en-GB" altLang="en-US" sz="1200"/>
          </a:p>
          <a:p>
            <a:r>
              <a:rPr lang="en-GB" altLang="en-US" sz="1200"/>
              <a:t>SLIDE TRANSISTION:</a:t>
            </a:r>
          </a:p>
          <a:p>
            <a:endParaRPr lang="en-GB" altLang="en-US" sz="1200"/>
          </a:p>
          <a:p>
            <a:r>
              <a:rPr lang="en-GB" altLang="en-US" sz="1200"/>
              <a:t>ADDITIONAL INFORMATION FOR PRESENTER:</a:t>
            </a:r>
          </a:p>
          <a:p>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070419552"/>
      </p:ext>
    </p:extLst>
  </p:cSld>
  <p:clrMapOvr>
    <a:masterClrMapping/>
  </p:clrMapOvr>
  <p:transition spd="med">
    <p:strips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50651889"/>
      </p:ext>
    </p:extLst>
  </p:cSld>
  <p:clrMapOvr>
    <a:masterClrMapping/>
  </p:clrMapOvr>
  <p:transition spd="med">
    <p:strips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28600"/>
            <a:ext cx="2133600" cy="35480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28600"/>
            <a:ext cx="6248400" cy="35480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72643316"/>
      </p:ext>
    </p:extLst>
  </p:cSld>
  <p:clrMapOvr>
    <a:masterClrMapping/>
  </p:clrMapOvr>
  <p:transition spd="med">
    <p:strips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0"/>
            <a:ext cx="8532812" cy="7508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419225"/>
            <a:ext cx="4189413" cy="23574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2813" y="1419225"/>
            <a:ext cx="4191000" cy="23574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82697078"/>
      </p:ext>
    </p:extLst>
  </p:cSld>
  <p:clrMapOvr>
    <a:masterClrMapping/>
  </p:clrMapOvr>
  <p:transition spd="med">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12662090"/>
      </p:ext>
    </p:extLst>
  </p:cSld>
  <p:clrMapOvr>
    <a:masterClrMapping/>
  </p:clrMapOvr>
  <p:transition spd="med">
    <p:strips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25124445"/>
      </p:ext>
    </p:extLst>
  </p:cSld>
  <p:clrMapOvr>
    <a:masterClrMapping/>
  </p:clrMapOvr>
  <p:transition spd="med">
    <p:strips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9225"/>
            <a:ext cx="4189413" cy="23574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2813" y="1419225"/>
            <a:ext cx="4191000" cy="23574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10166844"/>
      </p:ext>
    </p:extLst>
  </p:cSld>
  <p:clrMapOvr>
    <a:masterClrMapping/>
  </p:clrMapOvr>
  <p:transition spd="med">
    <p:strips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8234651"/>
      </p:ext>
    </p:extLst>
  </p:cSld>
  <p:clrMapOvr>
    <a:masterClrMapping/>
  </p:clrMapOvr>
  <p:transition spd="med">
    <p:strips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38977522"/>
      </p:ext>
    </p:extLst>
  </p:cSld>
  <p:clrMapOvr>
    <a:masterClrMapping/>
  </p:clrMapOvr>
  <p:transition spd="med">
    <p:strips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5438221"/>
      </p:ext>
    </p:extLst>
  </p:cSld>
  <p:clrMapOvr>
    <a:masterClrMapping/>
  </p:clrMapOvr>
  <p:transition spd="med">
    <p:strips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91709616"/>
      </p:ext>
    </p:extLst>
  </p:cSld>
  <p:clrMapOvr>
    <a:masterClrMapping/>
  </p:clrMapOvr>
  <p:transition spd="med">
    <p:strips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96569564"/>
      </p:ext>
    </p:extLst>
  </p:cSld>
  <p:clrMapOvr>
    <a:masterClrMapping/>
  </p:clrMapOvr>
  <p:transition spd="med">
    <p:strips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734210" name="Rectangle 2"/>
          <p:cNvSpPr>
            <a:spLocks noGrp="1" noChangeArrowheads="1"/>
          </p:cNvSpPr>
          <p:nvPr>
            <p:ph type="title"/>
          </p:nvPr>
        </p:nvSpPr>
        <p:spPr bwMode="auto">
          <a:xfrm>
            <a:off x="382588" y="228600"/>
            <a:ext cx="8532812"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spAutoFit/>
          </a:bodyPr>
          <a:lstStyle/>
          <a:p>
            <a:pPr lvl="0"/>
            <a:r>
              <a:rPr lang="en-US" altLang="en-US" smtClean="0"/>
              <a:t>Slide Title</a:t>
            </a:r>
          </a:p>
        </p:txBody>
      </p:sp>
      <p:sp>
        <p:nvSpPr>
          <p:cNvPr id="734211" name="Rectangle 3"/>
          <p:cNvSpPr>
            <a:spLocks noGrp="1" noChangeArrowheads="1"/>
          </p:cNvSpPr>
          <p:nvPr>
            <p:ph type="body" idx="1"/>
          </p:nvPr>
        </p:nvSpPr>
        <p:spPr bwMode="auto">
          <a:xfrm>
            <a:off x="381000" y="1419225"/>
            <a:ext cx="8532813" cy="235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spAutoFit/>
          </a:bodyPr>
          <a:lstStyle/>
          <a:p>
            <a:pPr lvl="0"/>
            <a:r>
              <a:rPr lang="en-US" altLang="en-US" smtClean="0"/>
              <a:t>Body Text</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spd="med">
    <p:strips dir="rd"/>
  </p:transition>
  <p:txStyles>
    <p:titleStyle>
      <a:lvl1pPr algn="l" rtl="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2pPr>
      <a:lvl3pPr algn="l" rtl="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3pPr>
      <a:lvl4pPr algn="l" rtl="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4pPr>
      <a:lvl5pPr algn="l" rtl="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5pPr>
      <a:lvl6pPr marL="457200" algn="l" rtl="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6pPr>
      <a:lvl7pPr marL="914400" algn="l" rtl="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7pPr>
      <a:lvl8pPr marL="1371600" algn="l" rtl="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8pPr>
      <a:lvl9pPr marL="1828800" algn="l" rtl="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9pPr>
    </p:titleStyle>
    <p:bodyStyle>
      <a:lvl1pPr marL="565150" indent="-565150" algn="l" rtl="0" eaLnBrk="0" fontAlgn="base" hangingPunct="0">
        <a:lnSpc>
          <a:spcPct val="90000"/>
        </a:lnSpc>
        <a:spcBef>
          <a:spcPct val="30000"/>
        </a:spcBef>
        <a:spcAft>
          <a:spcPct val="0"/>
        </a:spcAft>
        <a:buClr>
          <a:schemeClr val="tx2"/>
        </a:buClr>
        <a:buSzPct val="75000"/>
        <a:buFont typeface="Wingdings" pitchFamily="2" charset="2"/>
        <a:buChar char="u"/>
        <a:defRPr sz="3200" b="1">
          <a:solidFill>
            <a:schemeClr val="tx1"/>
          </a:solidFill>
          <a:effectLst>
            <a:outerShdw blurRad="38100" dist="38100" dir="2700000" algn="tl">
              <a:srgbClr val="000000"/>
            </a:outerShdw>
          </a:effectLst>
          <a:latin typeface="+mn-lt"/>
          <a:ea typeface="+mn-ea"/>
          <a:cs typeface="+mn-cs"/>
        </a:defRPr>
      </a:lvl1pPr>
      <a:lvl2pPr marL="969963" indent="-403225" algn="l" rtl="0" eaLnBrk="0" fontAlgn="base" hangingPunct="0">
        <a:lnSpc>
          <a:spcPct val="90000"/>
        </a:lnSpc>
        <a:spcBef>
          <a:spcPct val="30000"/>
        </a:spcBef>
        <a:spcAft>
          <a:spcPct val="0"/>
        </a:spcAft>
        <a:buClr>
          <a:schemeClr val="tx2"/>
        </a:buClr>
        <a:buSzPct val="75000"/>
        <a:buFont typeface="Wingdings" pitchFamily="2" charset="2"/>
        <a:buChar char="Ø"/>
        <a:defRPr sz="2800" b="1">
          <a:solidFill>
            <a:schemeClr val="tx1"/>
          </a:solidFill>
          <a:effectLst>
            <a:outerShdw blurRad="38100" dist="38100" dir="2700000" algn="tl">
              <a:srgbClr val="000000"/>
            </a:outerShdw>
          </a:effectLst>
          <a:latin typeface="+mn-lt"/>
        </a:defRPr>
      </a:lvl2pPr>
      <a:lvl3pPr marL="1411288" indent="-439738" algn="l" rtl="0" eaLnBrk="0" fontAlgn="base" hangingPunct="0">
        <a:lnSpc>
          <a:spcPct val="90000"/>
        </a:lnSpc>
        <a:spcBef>
          <a:spcPct val="30000"/>
        </a:spcBef>
        <a:spcAft>
          <a:spcPct val="0"/>
        </a:spcAft>
        <a:buClr>
          <a:schemeClr val="tx2"/>
        </a:buClr>
        <a:buSzPct val="75000"/>
        <a:buFont typeface="Wingdings" pitchFamily="2" charset="2"/>
        <a:buChar char="Ø"/>
        <a:defRPr sz="2400" b="1">
          <a:solidFill>
            <a:schemeClr val="tx1"/>
          </a:solidFill>
          <a:effectLst>
            <a:outerShdw blurRad="38100" dist="38100" dir="2700000" algn="tl">
              <a:srgbClr val="000000"/>
            </a:outerShdw>
          </a:effectLst>
          <a:latin typeface="+mn-lt"/>
        </a:defRPr>
      </a:lvl3pPr>
      <a:lvl4pPr marL="1870075" indent="-457200" algn="l" rtl="0" eaLnBrk="0" fontAlgn="base" hangingPunct="0">
        <a:lnSpc>
          <a:spcPct val="90000"/>
        </a:lnSpc>
        <a:spcBef>
          <a:spcPct val="30000"/>
        </a:spcBef>
        <a:spcAft>
          <a:spcPct val="0"/>
        </a:spcAft>
        <a:buClr>
          <a:schemeClr val="tx2"/>
        </a:buClr>
        <a:buSzPct val="75000"/>
        <a:buFont typeface="Wingdings" pitchFamily="2" charset="2"/>
        <a:buChar char="Ø"/>
        <a:defRPr sz="2400" b="1">
          <a:solidFill>
            <a:schemeClr val="tx1"/>
          </a:solidFill>
          <a:effectLst>
            <a:outerShdw blurRad="38100" dist="38100" dir="2700000" algn="tl">
              <a:srgbClr val="000000"/>
            </a:outerShdw>
          </a:effectLst>
          <a:latin typeface="+mn-lt"/>
        </a:defRPr>
      </a:lvl4pPr>
      <a:lvl5pPr marL="2405063" indent="-420688" algn="l" rtl="0" eaLnBrk="0" fontAlgn="base" hangingPunct="0">
        <a:lnSpc>
          <a:spcPct val="90000"/>
        </a:lnSpc>
        <a:spcBef>
          <a:spcPct val="30000"/>
        </a:spcBef>
        <a:spcAft>
          <a:spcPct val="0"/>
        </a:spcAft>
        <a:buClr>
          <a:schemeClr val="tx2"/>
        </a:buClr>
        <a:buSzPct val="75000"/>
        <a:buFont typeface="Wingdings" pitchFamily="2" charset="2"/>
        <a:buChar char="Ø"/>
        <a:defRPr sz="2400" b="1">
          <a:solidFill>
            <a:schemeClr val="tx1"/>
          </a:solidFill>
          <a:effectLst>
            <a:outerShdw blurRad="38100" dist="38100" dir="2700000" algn="tl">
              <a:srgbClr val="000000"/>
            </a:outerShdw>
          </a:effectLst>
          <a:latin typeface="+mn-lt"/>
        </a:defRPr>
      </a:lvl5pPr>
      <a:lvl6pPr marL="2862263" indent="-420688" algn="l" rtl="0" eaLnBrk="0" fontAlgn="base" hangingPunct="0">
        <a:lnSpc>
          <a:spcPct val="90000"/>
        </a:lnSpc>
        <a:spcBef>
          <a:spcPct val="30000"/>
        </a:spcBef>
        <a:spcAft>
          <a:spcPct val="0"/>
        </a:spcAft>
        <a:buClr>
          <a:schemeClr val="tx2"/>
        </a:buClr>
        <a:buSzPct val="75000"/>
        <a:buFont typeface="Wingdings" pitchFamily="2" charset="2"/>
        <a:buChar char="Ø"/>
        <a:defRPr sz="2400" b="1">
          <a:solidFill>
            <a:schemeClr val="tx1"/>
          </a:solidFill>
          <a:effectLst>
            <a:outerShdw blurRad="38100" dist="38100" dir="2700000" algn="tl">
              <a:srgbClr val="000000"/>
            </a:outerShdw>
          </a:effectLst>
          <a:latin typeface="+mn-lt"/>
        </a:defRPr>
      </a:lvl6pPr>
      <a:lvl7pPr marL="3319463" indent="-420688" algn="l" rtl="0" eaLnBrk="0" fontAlgn="base" hangingPunct="0">
        <a:lnSpc>
          <a:spcPct val="90000"/>
        </a:lnSpc>
        <a:spcBef>
          <a:spcPct val="30000"/>
        </a:spcBef>
        <a:spcAft>
          <a:spcPct val="0"/>
        </a:spcAft>
        <a:buClr>
          <a:schemeClr val="tx2"/>
        </a:buClr>
        <a:buSzPct val="75000"/>
        <a:buFont typeface="Wingdings" pitchFamily="2" charset="2"/>
        <a:buChar char="Ø"/>
        <a:defRPr sz="2400" b="1">
          <a:solidFill>
            <a:schemeClr val="tx1"/>
          </a:solidFill>
          <a:effectLst>
            <a:outerShdw blurRad="38100" dist="38100" dir="2700000" algn="tl">
              <a:srgbClr val="000000"/>
            </a:outerShdw>
          </a:effectLst>
          <a:latin typeface="+mn-lt"/>
        </a:defRPr>
      </a:lvl7pPr>
      <a:lvl8pPr marL="3776663" indent="-420688" algn="l" rtl="0" eaLnBrk="0" fontAlgn="base" hangingPunct="0">
        <a:lnSpc>
          <a:spcPct val="90000"/>
        </a:lnSpc>
        <a:spcBef>
          <a:spcPct val="30000"/>
        </a:spcBef>
        <a:spcAft>
          <a:spcPct val="0"/>
        </a:spcAft>
        <a:buClr>
          <a:schemeClr val="tx2"/>
        </a:buClr>
        <a:buSzPct val="75000"/>
        <a:buFont typeface="Wingdings" pitchFamily="2" charset="2"/>
        <a:buChar char="Ø"/>
        <a:defRPr sz="2400" b="1">
          <a:solidFill>
            <a:schemeClr val="tx1"/>
          </a:solidFill>
          <a:effectLst>
            <a:outerShdw blurRad="38100" dist="38100" dir="2700000" algn="tl">
              <a:srgbClr val="000000"/>
            </a:outerShdw>
          </a:effectLst>
          <a:latin typeface="+mn-lt"/>
        </a:defRPr>
      </a:lvl8pPr>
      <a:lvl9pPr marL="4233863" indent="-420688" algn="l" rtl="0" eaLnBrk="0" fontAlgn="base" hangingPunct="0">
        <a:lnSpc>
          <a:spcPct val="90000"/>
        </a:lnSpc>
        <a:spcBef>
          <a:spcPct val="30000"/>
        </a:spcBef>
        <a:spcAft>
          <a:spcPct val="0"/>
        </a:spcAft>
        <a:buClr>
          <a:schemeClr val="tx2"/>
        </a:buClr>
        <a:buSzPct val="75000"/>
        <a:buFont typeface="Wingdings" pitchFamily="2" charset="2"/>
        <a:buChar char="Ø"/>
        <a:defRPr sz="2400" b="1">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9.png"/><Relationship Id="rId4" Type="http://schemas.openxmlformats.org/officeDocument/2006/relationships/oleObject" Target="../embeddings/oleObject1.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9.png"/><Relationship Id="rId4" Type="http://schemas.openxmlformats.org/officeDocument/2006/relationships/oleObject" Target="../embeddings/oleObject2.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9.png"/><Relationship Id="rId4" Type="http://schemas.openxmlformats.org/officeDocument/2006/relationships/oleObject" Target="../embeddings/oleObject3.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9.png"/><Relationship Id="rId4" Type="http://schemas.openxmlformats.org/officeDocument/2006/relationships/oleObject" Target="../embeddings/oleObject4.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9.png"/><Relationship Id="rId4" Type="http://schemas.openxmlformats.org/officeDocument/2006/relationships/oleObject" Target="../embeddings/oleObject5.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jpeg"/><Relationship Id="rId7" Type="http://schemas.openxmlformats.org/officeDocument/2006/relationships/image" Target="../media/image20.jpeg"/><Relationship Id="rId12" Type="http://schemas.openxmlformats.org/officeDocument/2006/relationships/image" Target="../media/image25.png"/><Relationship Id="rId2" Type="http://schemas.openxmlformats.org/officeDocument/2006/relationships/image" Target="../media/image15.jpeg"/><Relationship Id="rId1" Type="http://schemas.openxmlformats.org/officeDocument/2006/relationships/slideLayout" Target="../slideLayouts/slideLayout7.xml"/><Relationship Id="rId6" Type="http://schemas.openxmlformats.org/officeDocument/2006/relationships/image" Target="../media/image19.jpeg"/><Relationship Id="rId11" Type="http://schemas.openxmlformats.org/officeDocument/2006/relationships/image" Target="../media/image24.jpeg"/><Relationship Id="rId5" Type="http://schemas.openxmlformats.org/officeDocument/2006/relationships/image" Target="../media/image18.jpe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s>
</file>

<file path=ppt/slides/_rels/slide69.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6.png"/><Relationship Id="rId18" Type="http://schemas.openxmlformats.org/officeDocument/2006/relationships/image" Target="../media/image39.png"/><Relationship Id="rId26" Type="http://schemas.openxmlformats.org/officeDocument/2006/relationships/image" Target="../media/image45.png"/><Relationship Id="rId3" Type="http://schemas.openxmlformats.org/officeDocument/2006/relationships/image" Target="../media/image27.jpeg"/><Relationship Id="rId21" Type="http://schemas.openxmlformats.org/officeDocument/2006/relationships/image" Target="../media/image42.png"/><Relationship Id="rId34" Type="http://schemas.openxmlformats.org/officeDocument/2006/relationships/image" Target="../media/image52.png"/><Relationship Id="rId7" Type="http://schemas.openxmlformats.org/officeDocument/2006/relationships/image" Target="../media/image31.png"/><Relationship Id="rId12" Type="http://schemas.openxmlformats.org/officeDocument/2006/relationships/image" Target="../media/image35.png"/><Relationship Id="rId17" Type="http://schemas.openxmlformats.org/officeDocument/2006/relationships/hyperlink" Target="http://www.frontrange.com/" TargetMode="External"/><Relationship Id="rId25" Type="http://schemas.openxmlformats.org/officeDocument/2006/relationships/hyperlink" Target="http://www.drkw.com/" TargetMode="External"/><Relationship Id="rId33" Type="http://schemas.openxmlformats.org/officeDocument/2006/relationships/image" Target="../media/image51.png"/><Relationship Id="rId2" Type="http://schemas.openxmlformats.org/officeDocument/2006/relationships/image" Target="../media/image26.png"/><Relationship Id="rId16" Type="http://schemas.openxmlformats.org/officeDocument/2006/relationships/image" Target="../media/image38.png"/><Relationship Id="rId20" Type="http://schemas.openxmlformats.org/officeDocument/2006/relationships/image" Target="../media/image41.png"/><Relationship Id="rId29"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hyperlink" Target="http://www.loreal.com/us/index.asp" TargetMode="External"/><Relationship Id="rId24" Type="http://schemas.openxmlformats.org/officeDocument/2006/relationships/image" Target="../media/image44.png"/><Relationship Id="rId32" Type="http://schemas.openxmlformats.org/officeDocument/2006/relationships/image" Target="../media/image50.png"/><Relationship Id="rId37" Type="http://schemas.openxmlformats.org/officeDocument/2006/relationships/image" Target="../media/image55.png"/><Relationship Id="rId5" Type="http://schemas.openxmlformats.org/officeDocument/2006/relationships/image" Target="../media/image29.png"/><Relationship Id="rId15" Type="http://schemas.openxmlformats.org/officeDocument/2006/relationships/image" Target="../media/image37.png"/><Relationship Id="rId23" Type="http://schemas.openxmlformats.org/officeDocument/2006/relationships/hyperlink" Target="http://www.tcs.com/" TargetMode="External"/><Relationship Id="rId28" Type="http://schemas.openxmlformats.org/officeDocument/2006/relationships/image" Target="../media/image47.png"/><Relationship Id="rId36" Type="http://schemas.openxmlformats.org/officeDocument/2006/relationships/image" Target="../media/image54.png"/><Relationship Id="rId10" Type="http://schemas.openxmlformats.org/officeDocument/2006/relationships/image" Target="../media/image34.png"/><Relationship Id="rId19" Type="http://schemas.openxmlformats.org/officeDocument/2006/relationships/image" Target="../media/image40.png"/><Relationship Id="rId31" Type="http://schemas.openxmlformats.org/officeDocument/2006/relationships/image" Target="../media/image49.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hyperlink" Target="http://www.xerox.com/go/xrx/template/013.jsp?Xcntry=USA&amp;Xlang=en_US&amp;Xseg=corp" TargetMode="External"/><Relationship Id="rId22" Type="http://schemas.openxmlformats.org/officeDocument/2006/relationships/image" Target="../media/image43.png"/><Relationship Id="rId27" Type="http://schemas.openxmlformats.org/officeDocument/2006/relationships/image" Target="../media/image46.jpeg"/><Relationship Id="rId30" Type="http://schemas.openxmlformats.org/officeDocument/2006/relationships/hyperlink" Target="http://www.marksandspencer.com/?/ObjectBuilder/ObjectBuilder.iwx?ProcessName=Main" TargetMode="External"/><Relationship Id="rId35" Type="http://schemas.openxmlformats.org/officeDocument/2006/relationships/image" Target="../media/image5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msdn.microsoft.com/"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spd="med">
    <p:strips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3" name="Rectangle 5"/>
          <p:cNvSpPr>
            <a:spLocks noChangeArrowheads="1"/>
          </p:cNvSpPr>
          <p:nvPr/>
        </p:nvSpPr>
        <p:spPr bwMode="auto">
          <a:xfrm>
            <a:off x="382588" y="1571625"/>
            <a:ext cx="8456612"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65150" indent="-565150">
              <a:lnSpc>
                <a:spcPct val="90000"/>
              </a:lnSpc>
              <a:buClr>
                <a:schemeClr val="tx2"/>
              </a:buClr>
              <a:buSzPct val="75000"/>
              <a:buFont typeface="Wingdings" pitchFamily="2" charset="2"/>
              <a:buChar char="u"/>
              <a:defRPr sz="3200" b="1">
                <a:solidFill>
                  <a:schemeClr val="tx1"/>
                </a:solidFill>
                <a:effectLst>
                  <a:outerShdw blurRad="38100" dist="38100" dir="2700000" algn="tl">
                    <a:srgbClr val="000000"/>
                  </a:outerShdw>
                </a:effectLst>
                <a:latin typeface="Arial" charset="0"/>
              </a:defRPr>
            </a:lvl1pPr>
            <a:lvl2pPr marL="969963" indent="-403225">
              <a:lnSpc>
                <a:spcPct val="90000"/>
              </a:lnSpc>
              <a:buClr>
                <a:schemeClr val="tx2"/>
              </a:buClr>
              <a:buSzPct val="75000"/>
              <a:buFont typeface="Wingdings" pitchFamily="2" charset="2"/>
              <a:buChar char="Ø"/>
              <a:defRPr sz="2800" b="1">
                <a:solidFill>
                  <a:schemeClr val="tx1"/>
                </a:solidFill>
                <a:effectLst>
                  <a:outerShdw blurRad="38100" dist="38100" dir="2700000" algn="tl">
                    <a:srgbClr val="000000"/>
                  </a:outerShdw>
                </a:effectLst>
                <a:latin typeface="Arial" charset="0"/>
              </a:defRPr>
            </a:lvl2pPr>
            <a:lvl3pPr marL="1411288" indent="-439738">
              <a:lnSpc>
                <a:spcPct val="90000"/>
              </a:lnSpc>
              <a:buClr>
                <a:schemeClr val="tx2"/>
              </a:buClr>
              <a:buSzPct val="75000"/>
              <a:buFont typeface="Wingdings" pitchFamily="2" charset="2"/>
              <a:buChar char="Ø"/>
              <a:defRPr sz="2400" b="1">
                <a:solidFill>
                  <a:schemeClr val="tx1"/>
                </a:solidFill>
                <a:effectLst>
                  <a:outerShdw blurRad="38100" dist="38100" dir="2700000" algn="tl">
                    <a:srgbClr val="000000"/>
                  </a:outerShdw>
                </a:effectLst>
                <a:latin typeface="Arial" charset="0"/>
              </a:defRPr>
            </a:lvl3pPr>
            <a:lvl4pPr marL="1870075" indent="-457200">
              <a:lnSpc>
                <a:spcPct val="90000"/>
              </a:lnSpc>
              <a:buClr>
                <a:schemeClr val="tx2"/>
              </a:buClr>
              <a:buSzPct val="75000"/>
              <a:buFont typeface="Wingdings" pitchFamily="2" charset="2"/>
              <a:buChar char="Ø"/>
              <a:defRPr sz="2400" b="1">
                <a:solidFill>
                  <a:schemeClr val="tx1"/>
                </a:solidFill>
                <a:effectLst>
                  <a:outerShdw blurRad="38100" dist="38100" dir="2700000" algn="tl">
                    <a:srgbClr val="000000"/>
                  </a:outerShdw>
                </a:effectLst>
                <a:latin typeface="Arial" charset="0"/>
              </a:defRPr>
            </a:lvl4pPr>
            <a:lvl5pPr marL="2405063" indent="-420688">
              <a:lnSpc>
                <a:spcPct val="90000"/>
              </a:lnSpc>
              <a:buClr>
                <a:schemeClr val="tx2"/>
              </a:buClr>
              <a:buSzPct val="75000"/>
              <a:buFont typeface="Wingdings" pitchFamily="2" charset="2"/>
              <a:buChar char="Ø"/>
              <a:defRPr sz="2400" b="1">
                <a:solidFill>
                  <a:schemeClr val="tx1"/>
                </a:solidFill>
                <a:effectLst>
                  <a:outerShdw blurRad="38100" dist="38100" dir="2700000" algn="tl">
                    <a:srgbClr val="000000"/>
                  </a:outerShdw>
                </a:effectLst>
                <a:latin typeface="Arial" charset="0"/>
              </a:defRPr>
            </a:lvl5pPr>
            <a:lvl6pPr marL="2862263" indent="-420688" eaLnBrk="0" fontAlgn="base" hangingPunct="0">
              <a:lnSpc>
                <a:spcPct val="90000"/>
              </a:lnSpc>
              <a:spcBef>
                <a:spcPct val="30000"/>
              </a:spcBef>
              <a:spcAft>
                <a:spcPct val="0"/>
              </a:spcAft>
              <a:buClr>
                <a:schemeClr val="tx2"/>
              </a:buClr>
              <a:buSzPct val="75000"/>
              <a:buFont typeface="Wingdings" pitchFamily="2" charset="2"/>
              <a:buChar char="Ø"/>
              <a:defRPr sz="2400" b="1">
                <a:solidFill>
                  <a:schemeClr val="tx1"/>
                </a:solidFill>
                <a:effectLst>
                  <a:outerShdw blurRad="38100" dist="38100" dir="2700000" algn="tl">
                    <a:srgbClr val="000000"/>
                  </a:outerShdw>
                </a:effectLst>
                <a:latin typeface="Arial" charset="0"/>
              </a:defRPr>
            </a:lvl6pPr>
            <a:lvl7pPr marL="3319463" indent="-420688" eaLnBrk="0" fontAlgn="base" hangingPunct="0">
              <a:lnSpc>
                <a:spcPct val="90000"/>
              </a:lnSpc>
              <a:spcBef>
                <a:spcPct val="30000"/>
              </a:spcBef>
              <a:spcAft>
                <a:spcPct val="0"/>
              </a:spcAft>
              <a:buClr>
                <a:schemeClr val="tx2"/>
              </a:buClr>
              <a:buSzPct val="75000"/>
              <a:buFont typeface="Wingdings" pitchFamily="2" charset="2"/>
              <a:buChar char="Ø"/>
              <a:defRPr sz="2400" b="1">
                <a:solidFill>
                  <a:schemeClr val="tx1"/>
                </a:solidFill>
                <a:effectLst>
                  <a:outerShdw blurRad="38100" dist="38100" dir="2700000" algn="tl">
                    <a:srgbClr val="000000"/>
                  </a:outerShdw>
                </a:effectLst>
                <a:latin typeface="Arial" charset="0"/>
              </a:defRPr>
            </a:lvl7pPr>
            <a:lvl8pPr marL="3776663" indent="-420688" eaLnBrk="0" fontAlgn="base" hangingPunct="0">
              <a:lnSpc>
                <a:spcPct val="90000"/>
              </a:lnSpc>
              <a:spcBef>
                <a:spcPct val="30000"/>
              </a:spcBef>
              <a:spcAft>
                <a:spcPct val="0"/>
              </a:spcAft>
              <a:buClr>
                <a:schemeClr val="tx2"/>
              </a:buClr>
              <a:buSzPct val="75000"/>
              <a:buFont typeface="Wingdings" pitchFamily="2" charset="2"/>
              <a:buChar char="Ø"/>
              <a:defRPr sz="2400" b="1">
                <a:solidFill>
                  <a:schemeClr val="tx1"/>
                </a:solidFill>
                <a:effectLst>
                  <a:outerShdw blurRad="38100" dist="38100" dir="2700000" algn="tl">
                    <a:srgbClr val="000000"/>
                  </a:outerShdw>
                </a:effectLst>
                <a:latin typeface="Arial" charset="0"/>
              </a:defRPr>
            </a:lvl8pPr>
            <a:lvl9pPr marL="4233863" indent="-420688" eaLnBrk="0" fontAlgn="base" hangingPunct="0">
              <a:lnSpc>
                <a:spcPct val="90000"/>
              </a:lnSpc>
              <a:spcBef>
                <a:spcPct val="30000"/>
              </a:spcBef>
              <a:spcAft>
                <a:spcPct val="0"/>
              </a:spcAft>
              <a:buClr>
                <a:schemeClr val="tx2"/>
              </a:buClr>
              <a:buSzPct val="75000"/>
              <a:buFont typeface="Wingdings" pitchFamily="2" charset="2"/>
              <a:buChar char="Ø"/>
              <a:defRPr sz="2400" b="1">
                <a:solidFill>
                  <a:schemeClr val="tx1"/>
                </a:solidFill>
                <a:effectLst>
                  <a:outerShdw blurRad="38100" dist="38100" dir="2700000" algn="tl">
                    <a:srgbClr val="000000"/>
                  </a:outerShdw>
                </a:effectLst>
                <a:latin typeface="Arial" charset="0"/>
              </a:defRPr>
            </a:lvl9pPr>
          </a:lstStyle>
          <a:p>
            <a:pPr>
              <a:lnSpc>
                <a:spcPct val="80000"/>
              </a:lnSpc>
            </a:pPr>
            <a:r>
              <a:rPr lang="en-US" altLang="en-US"/>
              <a:t>New Runtime Environment – Common Language Runtime</a:t>
            </a:r>
          </a:p>
          <a:p>
            <a:pPr lvl="1">
              <a:lnSpc>
                <a:spcPct val="80000"/>
              </a:lnSpc>
            </a:pPr>
            <a:r>
              <a:rPr lang="en-US" altLang="en-US"/>
              <a:t>Language Interoperability</a:t>
            </a:r>
          </a:p>
          <a:p>
            <a:pPr lvl="1">
              <a:lnSpc>
                <a:spcPct val="80000"/>
              </a:lnSpc>
            </a:pPr>
            <a:r>
              <a:rPr lang="en-US" altLang="en-US"/>
              <a:t>Common Classes for all Languages</a:t>
            </a:r>
          </a:p>
          <a:p>
            <a:pPr lvl="1">
              <a:lnSpc>
                <a:spcPct val="80000"/>
              </a:lnSpc>
            </a:pPr>
            <a:r>
              <a:rPr lang="en-US" altLang="en-US"/>
              <a:t>Common Types for all Languages</a:t>
            </a:r>
          </a:p>
          <a:p>
            <a:pPr lvl="1">
              <a:lnSpc>
                <a:spcPct val="80000"/>
              </a:lnSpc>
            </a:pPr>
            <a:r>
              <a:rPr lang="en-US" altLang="en-US"/>
              <a:t>Runtime Controls Compilation to Machine Code</a:t>
            </a:r>
          </a:p>
          <a:p>
            <a:pPr lvl="1">
              <a:lnSpc>
                <a:spcPct val="80000"/>
              </a:lnSpc>
            </a:pPr>
            <a:r>
              <a:rPr lang="en-US" altLang="en-US"/>
              <a:t>Assemblies</a:t>
            </a:r>
          </a:p>
          <a:p>
            <a:pPr lvl="1">
              <a:lnSpc>
                <a:spcPct val="80000"/>
              </a:lnSpc>
            </a:pPr>
            <a:r>
              <a:rPr lang="en-US" altLang="en-US"/>
              <a:t>Application Domains</a:t>
            </a:r>
          </a:p>
        </p:txBody>
      </p:sp>
      <p:sp>
        <p:nvSpPr>
          <p:cNvPr id="754694" name="Rectangle 6"/>
          <p:cNvSpPr>
            <a:spLocks noChangeArrowheads="1"/>
          </p:cNvSpPr>
          <p:nvPr/>
        </p:nvSpPr>
        <p:spPr bwMode="auto">
          <a:xfrm>
            <a:off x="382588" y="228600"/>
            <a:ext cx="8532812"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nSpc>
                <a:spcPct val="90000"/>
              </a:lnSpc>
              <a:spcBef>
                <a:spcPct val="0"/>
              </a:spcBef>
              <a:defRPr sz="4800" b="1">
                <a:solidFill>
                  <a:schemeClr val="tx2"/>
                </a:solidFill>
                <a:effectLst>
                  <a:outerShdw blurRad="38100" dist="38100" dir="2700000" algn="tl">
                    <a:srgbClr val="000000"/>
                  </a:outerShdw>
                </a:effectLst>
                <a:latin typeface="Arial" charset="0"/>
              </a:defRPr>
            </a:lvl1pPr>
            <a:lvl2pPr>
              <a:lnSpc>
                <a:spcPct val="90000"/>
              </a:lnSpc>
              <a:spcBef>
                <a:spcPct val="0"/>
              </a:spcBef>
              <a:defRPr sz="4800" b="1">
                <a:solidFill>
                  <a:schemeClr val="tx2"/>
                </a:solidFill>
                <a:effectLst>
                  <a:outerShdw blurRad="38100" dist="38100" dir="2700000" algn="tl">
                    <a:srgbClr val="000000"/>
                  </a:outerShdw>
                </a:effectLst>
                <a:latin typeface="Arial" charset="0"/>
              </a:defRPr>
            </a:lvl2pPr>
            <a:lvl3pPr>
              <a:lnSpc>
                <a:spcPct val="90000"/>
              </a:lnSpc>
              <a:spcBef>
                <a:spcPct val="0"/>
              </a:spcBef>
              <a:defRPr sz="4800" b="1">
                <a:solidFill>
                  <a:schemeClr val="tx2"/>
                </a:solidFill>
                <a:effectLst>
                  <a:outerShdw blurRad="38100" dist="38100" dir="2700000" algn="tl">
                    <a:srgbClr val="000000"/>
                  </a:outerShdw>
                </a:effectLst>
                <a:latin typeface="Arial" charset="0"/>
              </a:defRPr>
            </a:lvl3pPr>
            <a:lvl4pPr>
              <a:lnSpc>
                <a:spcPct val="90000"/>
              </a:lnSpc>
              <a:spcBef>
                <a:spcPct val="0"/>
              </a:spcBef>
              <a:defRPr sz="4800" b="1">
                <a:solidFill>
                  <a:schemeClr val="tx2"/>
                </a:solidFill>
                <a:effectLst>
                  <a:outerShdw blurRad="38100" dist="38100" dir="2700000" algn="tl">
                    <a:srgbClr val="000000"/>
                  </a:outerShdw>
                </a:effectLst>
                <a:latin typeface="Arial" charset="0"/>
              </a:defRPr>
            </a:lvl4pPr>
            <a:lvl5pPr>
              <a:lnSpc>
                <a:spcPct val="90000"/>
              </a:lnSpc>
              <a:spcBef>
                <a:spcPct val="0"/>
              </a:spcBef>
              <a:defRPr sz="4800" b="1">
                <a:solidFill>
                  <a:schemeClr val="tx2"/>
                </a:solidFill>
                <a:effectLst>
                  <a:outerShdw blurRad="38100" dist="38100" dir="2700000" algn="tl">
                    <a:srgbClr val="000000"/>
                  </a:outerShdw>
                </a:effectLst>
                <a:latin typeface="Arial" charset="0"/>
              </a:defRPr>
            </a:lvl5pPr>
            <a:lvl6pPr marL="45720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6pPr>
            <a:lvl7pPr marL="91440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7pPr>
            <a:lvl8pPr marL="137160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8pPr>
            <a:lvl9pPr marL="182880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9pPr>
          </a:lstStyle>
          <a:p>
            <a:pPr>
              <a:buFontTx/>
              <a:buNone/>
            </a:pPr>
            <a:r>
              <a:rPr lang="en-US" altLang="en-US"/>
              <a:t>The .NET Framework</a:t>
            </a:r>
            <a:r>
              <a:rPr lang="en-US" altLang="en-US">
                <a:solidFill>
                  <a:schemeClr val="accent1"/>
                </a:solidFill>
              </a:rPr>
              <a:t/>
            </a:r>
            <a:br>
              <a:rPr lang="en-US" altLang="en-US">
                <a:solidFill>
                  <a:schemeClr val="accent1"/>
                </a:solidFill>
              </a:rPr>
            </a:br>
            <a:r>
              <a:rPr lang="en-US" altLang="en-US" sz="3600">
                <a:solidFill>
                  <a:schemeClr val="hlink"/>
                </a:solidFill>
              </a:rPr>
              <a:t>Common Language Runtime</a:t>
            </a:r>
          </a:p>
        </p:txBody>
      </p:sp>
    </p:spTree>
  </p:cSld>
  <p:clrMapOvr>
    <a:masterClrMapping/>
  </p:clrMapOvr>
  <p:transition spd="med">
    <p:strips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8" name="Rectangle 4"/>
          <p:cNvSpPr>
            <a:spLocks noGrp="1" noChangeArrowheads="1"/>
          </p:cNvSpPr>
          <p:nvPr>
            <p:ph type="title"/>
          </p:nvPr>
        </p:nvSpPr>
        <p:spPr>
          <a:xfrm>
            <a:off x="382588" y="228600"/>
            <a:ext cx="8532812" cy="1244600"/>
          </a:xfrm>
        </p:spPr>
        <p:txBody>
          <a:bodyPr/>
          <a:lstStyle/>
          <a:p>
            <a:r>
              <a:rPr lang="en-US" altLang="en-US"/>
              <a:t>The .NET Framework</a:t>
            </a:r>
            <a:r>
              <a:rPr lang="en-US" altLang="en-US">
                <a:solidFill>
                  <a:schemeClr val="accent1"/>
                </a:solidFill>
              </a:rPr>
              <a:t/>
            </a:r>
            <a:br>
              <a:rPr lang="en-US" altLang="en-US">
                <a:solidFill>
                  <a:schemeClr val="accent1"/>
                </a:solidFill>
              </a:rPr>
            </a:br>
            <a:r>
              <a:rPr lang="en-US" altLang="en-US" sz="3600">
                <a:solidFill>
                  <a:schemeClr val="hlink"/>
                </a:solidFill>
              </a:rPr>
              <a:t>Common Language Runtime</a:t>
            </a:r>
          </a:p>
        </p:txBody>
      </p:sp>
      <p:sp>
        <p:nvSpPr>
          <p:cNvPr id="728069" name="Rectangle 5"/>
          <p:cNvSpPr>
            <a:spLocks noGrp="1" noChangeArrowheads="1"/>
          </p:cNvSpPr>
          <p:nvPr>
            <p:ph type="body" idx="1"/>
          </p:nvPr>
        </p:nvSpPr>
        <p:spPr>
          <a:xfrm>
            <a:off x="381000" y="1905000"/>
            <a:ext cx="8532813" cy="4065588"/>
          </a:xfrm>
        </p:spPr>
        <p:txBody>
          <a:bodyPr/>
          <a:lstStyle/>
          <a:p>
            <a:pPr marL="465138" indent="-465138"/>
            <a:r>
              <a:rPr lang="en-US" altLang="en-US" sz="2800"/>
              <a:t>Simplified development</a:t>
            </a:r>
          </a:p>
          <a:p>
            <a:pPr marL="465138" indent="-465138"/>
            <a:r>
              <a:rPr lang="en-US" altLang="en-US" sz="2800"/>
              <a:t>XCOPY deployment</a:t>
            </a:r>
          </a:p>
          <a:p>
            <a:pPr marL="465138" indent="-465138"/>
            <a:r>
              <a:rPr lang="en-US" altLang="en-US" sz="2800"/>
              <a:t>Scalability</a:t>
            </a:r>
          </a:p>
          <a:p>
            <a:pPr marL="465138" indent="-465138"/>
            <a:r>
              <a:rPr lang="en-US" altLang="en-US" sz="2800"/>
              <a:t>Rich Web clients and safe Web hosting</a:t>
            </a:r>
          </a:p>
          <a:p>
            <a:pPr marL="465138" indent="-465138"/>
            <a:r>
              <a:rPr lang="en-US" altLang="en-US" sz="2800"/>
              <a:t>Potentially multi-platform</a:t>
            </a:r>
          </a:p>
          <a:p>
            <a:pPr marL="465138" indent="-465138"/>
            <a:r>
              <a:rPr lang="en-US" altLang="en-US" sz="2800"/>
              <a:t>Multiple languages (cross inheritance)</a:t>
            </a:r>
          </a:p>
          <a:p>
            <a:pPr marL="465138" indent="-465138"/>
            <a:r>
              <a:rPr lang="en-US" altLang="en-US" sz="2800"/>
              <a:t>Increases productivity</a:t>
            </a:r>
          </a:p>
          <a:p>
            <a:pPr marL="465138" indent="-465138"/>
            <a:r>
              <a:rPr lang="en-US" altLang="en-US" sz="2800"/>
              <a:t>Robust and secure execution environment</a:t>
            </a:r>
          </a:p>
        </p:txBody>
      </p:sp>
    </p:spTree>
  </p:cSld>
  <p:clrMapOvr>
    <a:masterClrMapping/>
  </p:clrMapOvr>
  <p:transition>
    <p:strips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8" name="Line 4"/>
          <p:cNvSpPr>
            <a:spLocks noChangeShapeType="1"/>
          </p:cNvSpPr>
          <p:nvPr/>
        </p:nvSpPr>
        <p:spPr bwMode="auto">
          <a:xfrm>
            <a:off x="4495800" y="5867400"/>
            <a:ext cx="0" cy="3810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57150">
                <a:solidFill>
                  <a:schemeClr val="tx2"/>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789" name="Line 5"/>
          <p:cNvSpPr>
            <a:spLocks noChangeShapeType="1"/>
          </p:cNvSpPr>
          <p:nvPr/>
        </p:nvSpPr>
        <p:spPr bwMode="auto">
          <a:xfrm flipH="1">
            <a:off x="5334000" y="5334000"/>
            <a:ext cx="0" cy="3048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a:solidFill>
                  <a:schemeClr val="tx2"/>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790" name="Rectangle 6"/>
          <p:cNvSpPr>
            <a:spLocks noChangeArrowheads="1"/>
          </p:cNvSpPr>
          <p:nvPr/>
        </p:nvSpPr>
        <p:spPr bwMode="auto">
          <a:xfrm>
            <a:off x="382588" y="250825"/>
            <a:ext cx="8455025"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90000"/>
              </a:lnSpc>
              <a:spcBef>
                <a:spcPct val="0"/>
              </a:spcBef>
              <a:defRPr sz="4800" b="1">
                <a:solidFill>
                  <a:schemeClr val="tx2"/>
                </a:solidFill>
                <a:effectLst>
                  <a:outerShdw blurRad="38100" dist="38100" dir="2700000" algn="tl">
                    <a:srgbClr val="000000"/>
                  </a:outerShdw>
                </a:effectLst>
                <a:latin typeface="Arial" charset="0"/>
              </a:defRPr>
            </a:lvl1pPr>
            <a:lvl2pPr>
              <a:lnSpc>
                <a:spcPct val="90000"/>
              </a:lnSpc>
              <a:spcBef>
                <a:spcPct val="0"/>
              </a:spcBef>
              <a:defRPr sz="4800" b="1">
                <a:solidFill>
                  <a:schemeClr val="tx2"/>
                </a:solidFill>
                <a:effectLst>
                  <a:outerShdw blurRad="38100" dist="38100" dir="2700000" algn="tl">
                    <a:srgbClr val="000000"/>
                  </a:outerShdw>
                </a:effectLst>
                <a:latin typeface="Arial" charset="0"/>
              </a:defRPr>
            </a:lvl2pPr>
            <a:lvl3pPr>
              <a:lnSpc>
                <a:spcPct val="90000"/>
              </a:lnSpc>
              <a:spcBef>
                <a:spcPct val="0"/>
              </a:spcBef>
              <a:defRPr sz="4800" b="1">
                <a:solidFill>
                  <a:schemeClr val="tx2"/>
                </a:solidFill>
                <a:effectLst>
                  <a:outerShdw blurRad="38100" dist="38100" dir="2700000" algn="tl">
                    <a:srgbClr val="000000"/>
                  </a:outerShdw>
                </a:effectLst>
                <a:latin typeface="Arial" charset="0"/>
              </a:defRPr>
            </a:lvl3pPr>
            <a:lvl4pPr>
              <a:lnSpc>
                <a:spcPct val="90000"/>
              </a:lnSpc>
              <a:spcBef>
                <a:spcPct val="0"/>
              </a:spcBef>
              <a:defRPr sz="4800" b="1">
                <a:solidFill>
                  <a:schemeClr val="tx2"/>
                </a:solidFill>
                <a:effectLst>
                  <a:outerShdw blurRad="38100" dist="38100" dir="2700000" algn="tl">
                    <a:srgbClr val="000000"/>
                  </a:outerShdw>
                </a:effectLst>
                <a:latin typeface="Arial" charset="0"/>
              </a:defRPr>
            </a:lvl4pPr>
            <a:lvl5pPr>
              <a:lnSpc>
                <a:spcPct val="90000"/>
              </a:lnSpc>
              <a:spcBef>
                <a:spcPct val="0"/>
              </a:spcBef>
              <a:defRPr sz="4800" b="1">
                <a:solidFill>
                  <a:schemeClr val="tx2"/>
                </a:solidFill>
                <a:effectLst>
                  <a:outerShdw blurRad="38100" dist="38100" dir="2700000" algn="tl">
                    <a:srgbClr val="000000"/>
                  </a:outerShdw>
                </a:effectLst>
                <a:latin typeface="Arial" charset="0"/>
              </a:defRPr>
            </a:lvl5pPr>
            <a:lvl6pPr marL="45720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6pPr>
            <a:lvl7pPr marL="91440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7pPr>
            <a:lvl8pPr marL="137160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8pPr>
            <a:lvl9pPr marL="182880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9pPr>
          </a:lstStyle>
          <a:p>
            <a:pPr>
              <a:buFontTx/>
              <a:buNone/>
            </a:pPr>
            <a:r>
              <a:rPr lang="en-US" altLang="en-US"/>
              <a:t>.NET Framework and CLR </a:t>
            </a:r>
            <a:br>
              <a:rPr lang="en-US" altLang="en-US"/>
            </a:br>
            <a:r>
              <a:rPr lang="en-US" altLang="en-US" sz="3600">
                <a:solidFill>
                  <a:schemeClr val="hlink"/>
                </a:solidFill>
              </a:rPr>
              <a:t>CLR Execution Model</a:t>
            </a:r>
          </a:p>
        </p:txBody>
      </p:sp>
      <p:sp>
        <p:nvSpPr>
          <p:cNvPr id="758791" name="AutoShape 7"/>
          <p:cNvSpPr>
            <a:spLocks noChangeArrowheads="1"/>
          </p:cNvSpPr>
          <p:nvPr/>
        </p:nvSpPr>
        <p:spPr bwMode="auto">
          <a:xfrm>
            <a:off x="1905000" y="1905000"/>
            <a:ext cx="990600" cy="304800"/>
          </a:xfrm>
          <a:prstGeom prst="roundRect">
            <a:avLst>
              <a:gd name="adj" fmla="val 0"/>
            </a:avLst>
          </a:prstGeom>
          <a:gradFill rotWithShape="0">
            <a:gsLst>
              <a:gs pos="0">
                <a:schemeClr val="accent2"/>
              </a:gs>
              <a:gs pos="100000">
                <a:schemeClr val="accent2">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FontTx/>
              <a:buNone/>
            </a:pPr>
            <a:r>
              <a:rPr lang="en-US" altLang="en-US" b="1">
                <a:effectLst>
                  <a:outerShdw blurRad="38100" dist="38100" dir="2700000" algn="tl">
                    <a:srgbClr val="000000"/>
                  </a:outerShdw>
                </a:effectLst>
              </a:rPr>
              <a:t>VB</a:t>
            </a:r>
          </a:p>
        </p:txBody>
      </p:sp>
      <p:sp>
        <p:nvSpPr>
          <p:cNvPr id="758792" name="Text Box 8"/>
          <p:cNvSpPr txBox="1">
            <a:spLocks noChangeArrowheads="1"/>
          </p:cNvSpPr>
          <p:nvPr/>
        </p:nvSpPr>
        <p:spPr bwMode="auto">
          <a:xfrm>
            <a:off x="533400" y="1752600"/>
            <a:ext cx="1295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GB" altLang="en-US" sz="2000" b="1">
                <a:effectLst>
                  <a:outerShdw blurRad="38100" dist="38100" dir="2700000" algn="tl">
                    <a:srgbClr val="000000"/>
                  </a:outerShdw>
                </a:effectLst>
              </a:rPr>
              <a:t>Source code</a:t>
            </a:r>
          </a:p>
        </p:txBody>
      </p:sp>
      <p:sp>
        <p:nvSpPr>
          <p:cNvPr id="758793" name="AutoShape 9"/>
          <p:cNvSpPr>
            <a:spLocks noChangeArrowheads="1"/>
          </p:cNvSpPr>
          <p:nvPr/>
        </p:nvSpPr>
        <p:spPr bwMode="auto">
          <a:xfrm>
            <a:off x="1905000" y="2438400"/>
            <a:ext cx="990600" cy="228600"/>
          </a:xfrm>
          <a:prstGeom prst="roundRect">
            <a:avLst>
              <a:gd name="adj" fmla="val 0"/>
            </a:avLst>
          </a:prstGeom>
          <a:gradFill rotWithShape="0">
            <a:gsLst>
              <a:gs pos="0">
                <a:schemeClr val="hlink"/>
              </a:gs>
              <a:gs pos="100000">
                <a:schemeClr val="hlink">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FontTx/>
              <a:buNone/>
            </a:pPr>
            <a:r>
              <a:rPr lang="en-US" altLang="en-US" b="1">
                <a:effectLst>
                  <a:outerShdw blurRad="38100" dist="38100" dir="2700000" algn="tl">
                    <a:srgbClr val="000000"/>
                  </a:outerShdw>
                </a:effectLst>
              </a:rPr>
              <a:t>Compiler</a:t>
            </a:r>
          </a:p>
        </p:txBody>
      </p:sp>
      <p:sp>
        <p:nvSpPr>
          <p:cNvPr id="758794" name="AutoShape 10"/>
          <p:cNvSpPr>
            <a:spLocks noChangeArrowheads="1"/>
          </p:cNvSpPr>
          <p:nvPr/>
        </p:nvSpPr>
        <p:spPr bwMode="auto">
          <a:xfrm>
            <a:off x="5257800" y="1905000"/>
            <a:ext cx="990600" cy="304800"/>
          </a:xfrm>
          <a:prstGeom prst="roundRect">
            <a:avLst>
              <a:gd name="adj" fmla="val 0"/>
            </a:avLst>
          </a:prstGeom>
          <a:gradFill rotWithShape="0">
            <a:gsLst>
              <a:gs pos="0">
                <a:schemeClr val="accent2"/>
              </a:gs>
              <a:gs pos="100000">
                <a:schemeClr val="accent2">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FontTx/>
              <a:buNone/>
            </a:pPr>
            <a:r>
              <a:rPr lang="en-US" altLang="en-US" b="1">
                <a:effectLst>
                  <a:outerShdw blurRad="38100" dist="38100" dir="2700000" algn="tl">
                    <a:srgbClr val="000000"/>
                  </a:outerShdw>
                </a:effectLst>
              </a:rPr>
              <a:t>C++</a:t>
            </a:r>
          </a:p>
        </p:txBody>
      </p:sp>
      <p:sp>
        <p:nvSpPr>
          <p:cNvPr id="758795" name="AutoShape 11"/>
          <p:cNvSpPr>
            <a:spLocks noChangeArrowheads="1"/>
          </p:cNvSpPr>
          <p:nvPr/>
        </p:nvSpPr>
        <p:spPr bwMode="auto">
          <a:xfrm>
            <a:off x="3581400" y="1905000"/>
            <a:ext cx="990600" cy="304800"/>
          </a:xfrm>
          <a:prstGeom prst="roundRect">
            <a:avLst>
              <a:gd name="adj" fmla="val 0"/>
            </a:avLst>
          </a:prstGeom>
          <a:gradFill rotWithShape="0">
            <a:gsLst>
              <a:gs pos="0">
                <a:schemeClr val="accent2"/>
              </a:gs>
              <a:gs pos="100000">
                <a:schemeClr val="accent2">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FontTx/>
              <a:buNone/>
            </a:pPr>
            <a:r>
              <a:rPr lang="en-US" altLang="en-US" b="1">
                <a:effectLst>
                  <a:outerShdw blurRad="38100" dist="38100" dir="2700000" algn="tl">
                    <a:srgbClr val="000000"/>
                  </a:outerShdw>
                </a:effectLst>
              </a:rPr>
              <a:t>C#</a:t>
            </a:r>
          </a:p>
        </p:txBody>
      </p:sp>
      <p:sp>
        <p:nvSpPr>
          <p:cNvPr id="758796" name="AutoShape 12"/>
          <p:cNvSpPr>
            <a:spLocks noChangeArrowheads="1"/>
          </p:cNvSpPr>
          <p:nvPr/>
        </p:nvSpPr>
        <p:spPr bwMode="auto">
          <a:xfrm>
            <a:off x="5257800" y="2438400"/>
            <a:ext cx="990600" cy="228600"/>
          </a:xfrm>
          <a:prstGeom prst="roundRect">
            <a:avLst>
              <a:gd name="adj" fmla="val 0"/>
            </a:avLst>
          </a:prstGeom>
          <a:gradFill rotWithShape="0">
            <a:gsLst>
              <a:gs pos="0">
                <a:schemeClr val="hlink"/>
              </a:gs>
              <a:gs pos="100000">
                <a:schemeClr val="hlink">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FontTx/>
              <a:buNone/>
            </a:pPr>
            <a:r>
              <a:rPr lang="en-US" altLang="en-US" b="1">
                <a:effectLst>
                  <a:outerShdw blurRad="38100" dist="38100" dir="2700000" algn="tl">
                    <a:srgbClr val="000000"/>
                  </a:outerShdw>
                </a:effectLst>
              </a:rPr>
              <a:t>Compiler</a:t>
            </a:r>
          </a:p>
        </p:txBody>
      </p:sp>
      <p:sp>
        <p:nvSpPr>
          <p:cNvPr id="758797" name="AutoShape 13"/>
          <p:cNvSpPr>
            <a:spLocks noChangeArrowheads="1"/>
          </p:cNvSpPr>
          <p:nvPr/>
        </p:nvSpPr>
        <p:spPr bwMode="auto">
          <a:xfrm>
            <a:off x="3581400" y="2438400"/>
            <a:ext cx="990600" cy="228600"/>
          </a:xfrm>
          <a:prstGeom prst="roundRect">
            <a:avLst>
              <a:gd name="adj" fmla="val 0"/>
            </a:avLst>
          </a:prstGeom>
          <a:gradFill rotWithShape="0">
            <a:gsLst>
              <a:gs pos="0">
                <a:schemeClr val="hlink"/>
              </a:gs>
              <a:gs pos="100000">
                <a:schemeClr val="hlink">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FontTx/>
              <a:buNone/>
            </a:pPr>
            <a:r>
              <a:rPr lang="en-US" altLang="en-US" b="1">
                <a:effectLst>
                  <a:outerShdw blurRad="38100" dist="38100" dir="2700000" algn="tl">
                    <a:srgbClr val="000000"/>
                  </a:outerShdw>
                </a:effectLst>
              </a:rPr>
              <a:t>Compiler</a:t>
            </a:r>
          </a:p>
        </p:txBody>
      </p:sp>
      <p:sp>
        <p:nvSpPr>
          <p:cNvPr id="758798" name="AutoShape 14"/>
          <p:cNvSpPr>
            <a:spLocks noChangeArrowheads="1"/>
          </p:cNvSpPr>
          <p:nvPr/>
        </p:nvSpPr>
        <p:spPr bwMode="auto">
          <a:xfrm>
            <a:off x="3581400" y="3048000"/>
            <a:ext cx="990600" cy="457200"/>
          </a:xfrm>
          <a:prstGeom prst="roundRect">
            <a:avLst>
              <a:gd name="adj" fmla="val 0"/>
            </a:avLst>
          </a:prstGeom>
          <a:gradFill rotWithShape="0">
            <a:gsLst>
              <a:gs pos="0">
                <a:srgbClr val="FF9900"/>
              </a:gs>
              <a:gs pos="100000">
                <a:srgbClr val="FF9900">
                  <a:gamma/>
                  <a:shade val="46275"/>
                  <a:invGamma/>
                </a:srgb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99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FontTx/>
              <a:buNone/>
            </a:pPr>
            <a:r>
              <a:rPr lang="en-US" altLang="en-US" b="1">
                <a:effectLst>
                  <a:outerShdw blurRad="38100" dist="38100" dir="2700000" algn="tl">
                    <a:srgbClr val="000000"/>
                  </a:outerShdw>
                </a:effectLst>
              </a:rPr>
              <a:t>Assembly</a:t>
            </a:r>
          </a:p>
          <a:p>
            <a:pPr algn="ctr">
              <a:spcBef>
                <a:spcPct val="0"/>
              </a:spcBef>
              <a:buFontTx/>
              <a:buNone/>
            </a:pPr>
            <a:r>
              <a:rPr lang="en-US" altLang="en-US" b="1">
                <a:effectLst>
                  <a:outerShdw blurRad="38100" dist="38100" dir="2700000" algn="tl">
                    <a:srgbClr val="000000"/>
                  </a:outerShdw>
                </a:effectLst>
              </a:rPr>
              <a:t>IL Code</a:t>
            </a:r>
          </a:p>
        </p:txBody>
      </p:sp>
      <p:sp>
        <p:nvSpPr>
          <p:cNvPr id="758799" name="AutoShape 15"/>
          <p:cNvSpPr>
            <a:spLocks noChangeArrowheads="1"/>
          </p:cNvSpPr>
          <p:nvPr/>
        </p:nvSpPr>
        <p:spPr bwMode="auto">
          <a:xfrm>
            <a:off x="5257800" y="3048000"/>
            <a:ext cx="990600" cy="457200"/>
          </a:xfrm>
          <a:prstGeom prst="roundRect">
            <a:avLst>
              <a:gd name="adj" fmla="val 0"/>
            </a:avLst>
          </a:prstGeom>
          <a:gradFill rotWithShape="0">
            <a:gsLst>
              <a:gs pos="0">
                <a:srgbClr val="FF9900"/>
              </a:gs>
              <a:gs pos="100000">
                <a:srgbClr val="FF9900">
                  <a:gamma/>
                  <a:shade val="46275"/>
                  <a:invGamma/>
                </a:srgb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99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FontTx/>
              <a:buNone/>
            </a:pPr>
            <a:r>
              <a:rPr lang="en-US" altLang="en-US" b="1">
                <a:effectLst>
                  <a:outerShdw blurRad="38100" dist="38100" dir="2700000" algn="tl">
                    <a:srgbClr val="000000"/>
                  </a:outerShdw>
                </a:effectLst>
              </a:rPr>
              <a:t>Assembly</a:t>
            </a:r>
          </a:p>
          <a:p>
            <a:pPr algn="ctr">
              <a:spcBef>
                <a:spcPct val="0"/>
              </a:spcBef>
              <a:buFontTx/>
              <a:buNone/>
            </a:pPr>
            <a:r>
              <a:rPr lang="en-US" altLang="en-US" b="1">
                <a:effectLst>
                  <a:outerShdw blurRad="38100" dist="38100" dir="2700000" algn="tl">
                    <a:srgbClr val="000000"/>
                  </a:outerShdw>
                </a:effectLst>
              </a:rPr>
              <a:t>IL Code</a:t>
            </a:r>
          </a:p>
        </p:txBody>
      </p:sp>
      <p:sp>
        <p:nvSpPr>
          <p:cNvPr id="758800" name="AutoShape 16"/>
          <p:cNvSpPr>
            <a:spLocks noChangeArrowheads="1"/>
          </p:cNvSpPr>
          <p:nvPr/>
        </p:nvSpPr>
        <p:spPr bwMode="auto">
          <a:xfrm>
            <a:off x="1905000" y="3048000"/>
            <a:ext cx="990600" cy="457200"/>
          </a:xfrm>
          <a:prstGeom prst="roundRect">
            <a:avLst>
              <a:gd name="adj" fmla="val 0"/>
            </a:avLst>
          </a:prstGeom>
          <a:gradFill rotWithShape="0">
            <a:gsLst>
              <a:gs pos="0">
                <a:srgbClr val="FF9900"/>
              </a:gs>
              <a:gs pos="100000">
                <a:srgbClr val="FF9900">
                  <a:gamma/>
                  <a:shade val="46275"/>
                  <a:invGamma/>
                </a:srgb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99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FontTx/>
              <a:buNone/>
            </a:pPr>
            <a:r>
              <a:rPr lang="en-US" altLang="en-US" b="1">
                <a:effectLst>
                  <a:outerShdw blurRad="38100" dist="38100" dir="2700000" algn="tl">
                    <a:srgbClr val="000000"/>
                  </a:outerShdw>
                </a:effectLst>
              </a:rPr>
              <a:t>Assembly</a:t>
            </a:r>
          </a:p>
          <a:p>
            <a:pPr algn="ctr">
              <a:spcBef>
                <a:spcPct val="0"/>
              </a:spcBef>
              <a:buFontTx/>
              <a:buNone/>
            </a:pPr>
            <a:r>
              <a:rPr lang="en-US" altLang="en-US" b="1">
                <a:effectLst>
                  <a:outerShdw blurRad="38100" dist="38100" dir="2700000" algn="tl">
                    <a:srgbClr val="000000"/>
                  </a:outerShdw>
                </a:effectLst>
              </a:rPr>
              <a:t>IL Code</a:t>
            </a:r>
          </a:p>
        </p:txBody>
      </p:sp>
      <p:sp>
        <p:nvSpPr>
          <p:cNvPr id="758801" name="AutoShape 17"/>
          <p:cNvSpPr>
            <a:spLocks noChangeArrowheads="1"/>
          </p:cNvSpPr>
          <p:nvPr/>
        </p:nvSpPr>
        <p:spPr bwMode="auto">
          <a:xfrm>
            <a:off x="914400" y="5943600"/>
            <a:ext cx="7924800" cy="685800"/>
          </a:xfrm>
          <a:prstGeom prst="cube">
            <a:avLst>
              <a:gd name="adj" fmla="val 25000"/>
            </a:avLst>
          </a:prstGeom>
          <a:gradFill rotWithShape="0">
            <a:gsLst>
              <a:gs pos="0">
                <a:srgbClr val="33CC33"/>
              </a:gs>
              <a:gs pos="100000">
                <a:srgbClr val="33CC33">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spcBef>
                <a:spcPct val="0"/>
              </a:spcBef>
              <a:buFontTx/>
              <a:buNone/>
            </a:pPr>
            <a:r>
              <a:rPr lang="en-GB" altLang="en-US" sz="2000" b="1">
                <a:effectLst>
                  <a:outerShdw blurRad="38100" dist="38100" dir="2700000" algn="tl">
                    <a:srgbClr val="000000"/>
                  </a:outerShdw>
                </a:effectLst>
              </a:rPr>
              <a:t>Operating System Services</a:t>
            </a:r>
          </a:p>
        </p:txBody>
      </p:sp>
      <p:sp>
        <p:nvSpPr>
          <p:cNvPr id="758802" name="AutoShape 18"/>
          <p:cNvSpPr>
            <a:spLocks noChangeArrowheads="1"/>
          </p:cNvSpPr>
          <p:nvPr/>
        </p:nvSpPr>
        <p:spPr bwMode="auto">
          <a:xfrm>
            <a:off x="990600" y="3733800"/>
            <a:ext cx="6248400" cy="1600200"/>
          </a:xfrm>
          <a:prstGeom prst="cube">
            <a:avLst>
              <a:gd name="adj" fmla="val 25000"/>
            </a:avLst>
          </a:prstGeom>
          <a:gradFill rotWithShape="0">
            <a:gsLst>
              <a:gs pos="0">
                <a:srgbClr val="33CC33"/>
              </a:gs>
              <a:gs pos="100000">
                <a:srgbClr val="33CC33">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buFontTx/>
              <a:buNone/>
            </a:pPr>
            <a:r>
              <a:rPr lang="en-GB" altLang="en-US" sz="2000" b="1">
                <a:effectLst>
                  <a:outerShdw blurRad="38100" dist="38100" dir="2700000" algn="tl">
                    <a:srgbClr val="000000"/>
                  </a:outerShdw>
                </a:effectLst>
              </a:rPr>
              <a:t>Common Language Runtime</a:t>
            </a:r>
          </a:p>
        </p:txBody>
      </p:sp>
      <p:sp>
        <p:nvSpPr>
          <p:cNvPr id="758803" name="Line 19"/>
          <p:cNvSpPr>
            <a:spLocks noChangeShapeType="1"/>
          </p:cNvSpPr>
          <p:nvPr/>
        </p:nvSpPr>
        <p:spPr bwMode="auto">
          <a:xfrm>
            <a:off x="2438400" y="3505200"/>
            <a:ext cx="0" cy="533400"/>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4" name="Line 20"/>
          <p:cNvSpPr>
            <a:spLocks noChangeShapeType="1"/>
          </p:cNvSpPr>
          <p:nvPr/>
        </p:nvSpPr>
        <p:spPr bwMode="auto">
          <a:xfrm>
            <a:off x="5791200" y="3505200"/>
            <a:ext cx="0" cy="533400"/>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5" name="Line 21"/>
          <p:cNvSpPr>
            <a:spLocks noChangeShapeType="1"/>
          </p:cNvSpPr>
          <p:nvPr/>
        </p:nvSpPr>
        <p:spPr bwMode="auto">
          <a:xfrm>
            <a:off x="4114800" y="3505200"/>
            <a:ext cx="0" cy="533400"/>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6" name="AutoShape 22"/>
          <p:cNvSpPr>
            <a:spLocks noChangeArrowheads="1"/>
          </p:cNvSpPr>
          <p:nvPr/>
        </p:nvSpPr>
        <p:spPr bwMode="auto">
          <a:xfrm>
            <a:off x="2362200" y="4648200"/>
            <a:ext cx="3048000" cy="609600"/>
          </a:xfrm>
          <a:prstGeom prst="roundRect">
            <a:avLst>
              <a:gd name="adj" fmla="val 7708"/>
            </a:avLst>
          </a:prstGeom>
          <a:gradFill rotWithShape="0">
            <a:gsLst>
              <a:gs pos="0">
                <a:schemeClr val="hlink"/>
              </a:gs>
              <a:gs pos="100000">
                <a:schemeClr val="hlink">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FontTx/>
              <a:buNone/>
            </a:pPr>
            <a:r>
              <a:rPr lang="en-US" altLang="en-US" sz="1800" b="1">
                <a:effectLst>
                  <a:outerShdw blurRad="38100" dist="38100" dir="2700000" algn="tl">
                    <a:srgbClr val="000000"/>
                  </a:outerShdw>
                </a:effectLst>
              </a:rPr>
              <a:t>JIT Compiler</a:t>
            </a:r>
          </a:p>
        </p:txBody>
      </p:sp>
      <p:sp>
        <p:nvSpPr>
          <p:cNvPr id="758807" name="AutoShape 23"/>
          <p:cNvSpPr>
            <a:spLocks noChangeArrowheads="1"/>
          </p:cNvSpPr>
          <p:nvPr/>
        </p:nvSpPr>
        <p:spPr bwMode="auto">
          <a:xfrm>
            <a:off x="2819400" y="5486400"/>
            <a:ext cx="3276600" cy="381000"/>
          </a:xfrm>
          <a:prstGeom prst="cube">
            <a:avLst>
              <a:gd name="adj" fmla="val 25000"/>
            </a:avLst>
          </a:prstGeom>
          <a:gradFill rotWithShape="0">
            <a:gsLst>
              <a:gs pos="0">
                <a:schemeClr val="folHlink"/>
              </a:gs>
              <a:gs pos="100000">
                <a:schemeClr val="folHlink">
                  <a:gamma/>
                  <a:shade val="46275"/>
                  <a:invGamma/>
                </a:scheme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lang="en-GB" altLang="en-US" b="1">
                <a:effectLst>
                  <a:outerShdw blurRad="38100" dist="38100" dir="2700000" algn="tl">
                    <a:srgbClr val="000000"/>
                  </a:outerShdw>
                </a:effectLst>
              </a:rPr>
              <a:t>Native Code</a:t>
            </a:r>
          </a:p>
        </p:txBody>
      </p:sp>
      <p:sp>
        <p:nvSpPr>
          <p:cNvPr id="758808" name="Text Box 24"/>
          <p:cNvSpPr txBox="1">
            <a:spLocks noChangeArrowheads="1"/>
          </p:cNvSpPr>
          <p:nvPr/>
        </p:nvSpPr>
        <p:spPr bwMode="auto">
          <a:xfrm>
            <a:off x="533400" y="2971800"/>
            <a:ext cx="12858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GB" altLang="en-US" sz="2000" b="1">
                <a:effectLst>
                  <a:outerShdw blurRad="38100" dist="38100" dir="2700000" algn="tl">
                    <a:srgbClr val="000000"/>
                  </a:outerShdw>
                </a:effectLst>
              </a:rPr>
              <a:t>Managed</a:t>
            </a:r>
          </a:p>
          <a:p>
            <a:pPr>
              <a:spcBef>
                <a:spcPct val="0"/>
              </a:spcBef>
              <a:buFontTx/>
              <a:buNone/>
            </a:pPr>
            <a:r>
              <a:rPr lang="en-GB" altLang="en-US" sz="2000" b="1">
                <a:effectLst>
                  <a:outerShdw blurRad="38100" dist="38100" dir="2700000" algn="tl">
                    <a:srgbClr val="000000"/>
                  </a:outerShdw>
                </a:effectLst>
              </a:rPr>
              <a:t>code</a:t>
            </a:r>
          </a:p>
        </p:txBody>
      </p:sp>
      <p:sp>
        <p:nvSpPr>
          <p:cNvPr id="758809" name="Line 25"/>
          <p:cNvSpPr>
            <a:spLocks noChangeShapeType="1"/>
          </p:cNvSpPr>
          <p:nvPr/>
        </p:nvSpPr>
        <p:spPr bwMode="auto">
          <a:xfrm>
            <a:off x="2438400" y="2667000"/>
            <a:ext cx="0" cy="22860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10" name="Line 26"/>
          <p:cNvSpPr>
            <a:spLocks noChangeShapeType="1"/>
          </p:cNvSpPr>
          <p:nvPr/>
        </p:nvSpPr>
        <p:spPr bwMode="auto">
          <a:xfrm>
            <a:off x="4114800" y="2667000"/>
            <a:ext cx="0" cy="22860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11" name="Line 27"/>
          <p:cNvSpPr>
            <a:spLocks noChangeShapeType="1"/>
          </p:cNvSpPr>
          <p:nvPr/>
        </p:nvSpPr>
        <p:spPr bwMode="auto">
          <a:xfrm>
            <a:off x="5791200" y="2667000"/>
            <a:ext cx="0" cy="22860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12" name="Line 28"/>
          <p:cNvSpPr>
            <a:spLocks noChangeShapeType="1"/>
          </p:cNvSpPr>
          <p:nvPr/>
        </p:nvSpPr>
        <p:spPr bwMode="auto">
          <a:xfrm>
            <a:off x="6324600" y="2438400"/>
            <a:ext cx="1066800"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13" name="AutoShape 29"/>
          <p:cNvSpPr>
            <a:spLocks noChangeArrowheads="1"/>
          </p:cNvSpPr>
          <p:nvPr/>
        </p:nvSpPr>
        <p:spPr bwMode="auto">
          <a:xfrm>
            <a:off x="7391400" y="2209800"/>
            <a:ext cx="1219200" cy="685800"/>
          </a:xfrm>
          <a:prstGeom prst="roundRect">
            <a:avLst>
              <a:gd name="adj" fmla="val 0"/>
            </a:avLst>
          </a:prstGeom>
          <a:gradFill rotWithShape="0">
            <a:gsLst>
              <a:gs pos="0">
                <a:schemeClr val="folHlink"/>
              </a:gs>
              <a:gs pos="100000">
                <a:schemeClr val="folHlink">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FontTx/>
              <a:buNone/>
            </a:pPr>
            <a:r>
              <a:rPr lang="en-US" altLang="en-US" b="1">
                <a:effectLst>
                  <a:outerShdw blurRad="38100" dist="38100" dir="2700000" algn="tl">
                    <a:srgbClr val="000000"/>
                  </a:outerShdw>
                </a:effectLst>
              </a:rPr>
              <a:t>Unmanaged</a:t>
            </a:r>
          </a:p>
          <a:p>
            <a:pPr algn="ctr">
              <a:spcBef>
                <a:spcPct val="0"/>
              </a:spcBef>
              <a:buFontTx/>
              <a:buNone/>
            </a:pPr>
            <a:r>
              <a:rPr lang="en-US" altLang="en-US" b="1">
                <a:effectLst>
                  <a:outerShdw blurRad="38100" dist="38100" dir="2700000" algn="tl">
                    <a:srgbClr val="000000"/>
                  </a:outerShdw>
                </a:effectLst>
              </a:rPr>
              <a:t>Component</a:t>
            </a:r>
          </a:p>
        </p:txBody>
      </p:sp>
      <p:sp>
        <p:nvSpPr>
          <p:cNvPr id="758814" name="Line 30"/>
          <p:cNvSpPr>
            <a:spLocks noChangeShapeType="1"/>
          </p:cNvSpPr>
          <p:nvPr/>
        </p:nvSpPr>
        <p:spPr bwMode="auto">
          <a:xfrm>
            <a:off x="7924800" y="2895600"/>
            <a:ext cx="0" cy="312420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15" name="Line 31"/>
          <p:cNvSpPr>
            <a:spLocks noChangeShapeType="1"/>
          </p:cNvSpPr>
          <p:nvPr/>
        </p:nvSpPr>
        <p:spPr bwMode="auto">
          <a:xfrm flipH="1">
            <a:off x="3352800" y="5257800"/>
            <a:ext cx="0" cy="38100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spd="med">
    <p:strips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Grp="1" noChangeArrowheads="1"/>
          </p:cNvSpPr>
          <p:nvPr>
            <p:ph type="title"/>
          </p:nvPr>
        </p:nvSpPr>
        <p:spPr>
          <a:xfrm>
            <a:off x="382588" y="228600"/>
            <a:ext cx="8532812" cy="1244600"/>
          </a:xfrm>
        </p:spPr>
        <p:txBody>
          <a:bodyPr/>
          <a:lstStyle/>
          <a:p>
            <a:r>
              <a:rPr lang="en-US" altLang="en-US"/>
              <a:t>The .NET Framework</a:t>
            </a:r>
            <a:r>
              <a:rPr lang="en-US" altLang="en-US">
                <a:solidFill>
                  <a:schemeClr val="accent1"/>
                </a:solidFill>
              </a:rPr>
              <a:t/>
            </a:r>
            <a:br>
              <a:rPr lang="en-US" altLang="en-US">
                <a:solidFill>
                  <a:schemeClr val="accent1"/>
                </a:solidFill>
              </a:rPr>
            </a:br>
            <a:r>
              <a:rPr lang="en-US" altLang="en-US" sz="3600">
                <a:solidFill>
                  <a:schemeClr val="hlink"/>
                </a:solidFill>
              </a:rPr>
              <a:t>.NET Framework Services</a:t>
            </a:r>
          </a:p>
        </p:txBody>
      </p:sp>
      <p:sp>
        <p:nvSpPr>
          <p:cNvPr id="730115" name="Rectangle 3"/>
          <p:cNvSpPr>
            <a:spLocks noChangeArrowheads="1"/>
          </p:cNvSpPr>
          <p:nvPr/>
        </p:nvSpPr>
        <p:spPr bwMode="auto">
          <a:xfrm>
            <a:off x="457200" y="5129213"/>
            <a:ext cx="5562600" cy="533400"/>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FontTx/>
              <a:buNone/>
            </a:pPr>
            <a:r>
              <a:rPr lang="en-US" altLang="en-US" sz="2400" b="1">
                <a:effectLst>
                  <a:outerShdw blurRad="38100" dist="38100" dir="2700000" algn="tl">
                    <a:srgbClr val="000000"/>
                  </a:outerShdw>
                </a:effectLst>
              </a:rPr>
              <a:t>Base Class Library</a:t>
            </a:r>
          </a:p>
        </p:txBody>
      </p:sp>
      <p:sp>
        <p:nvSpPr>
          <p:cNvPr id="730116" name="Rectangle 4"/>
          <p:cNvSpPr>
            <a:spLocks noChangeArrowheads="1"/>
          </p:cNvSpPr>
          <p:nvPr/>
        </p:nvSpPr>
        <p:spPr bwMode="auto">
          <a:xfrm>
            <a:off x="457200" y="2538413"/>
            <a:ext cx="5562600" cy="609600"/>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FontTx/>
              <a:buNone/>
            </a:pPr>
            <a:r>
              <a:rPr lang="en-US" altLang="en-US" sz="2400" b="1">
                <a:effectLst>
                  <a:outerShdw blurRad="38100" dist="38100" dir="2700000" algn="tl">
                    <a:srgbClr val="000000"/>
                  </a:outerShdw>
                </a:effectLst>
              </a:rPr>
              <a:t>Common Language Specification</a:t>
            </a:r>
          </a:p>
        </p:txBody>
      </p:sp>
      <p:sp>
        <p:nvSpPr>
          <p:cNvPr id="730117" name="Rectangle 5"/>
          <p:cNvSpPr>
            <a:spLocks noChangeArrowheads="1"/>
          </p:cNvSpPr>
          <p:nvPr/>
        </p:nvSpPr>
        <p:spPr bwMode="auto">
          <a:xfrm>
            <a:off x="457200" y="6043613"/>
            <a:ext cx="5562600" cy="685800"/>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FontTx/>
              <a:buNone/>
            </a:pPr>
            <a:r>
              <a:rPr lang="en-US" altLang="en-US" sz="2400" b="1">
                <a:effectLst>
                  <a:outerShdw blurRad="38100" dist="38100" dir="2700000" algn="tl">
                    <a:srgbClr val="000000"/>
                  </a:outerShdw>
                </a:effectLst>
              </a:rPr>
              <a:t>Common Language Runtime</a:t>
            </a:r>
          </a:p>
        </p:txBody>
      </p:sp>
      <p:sp>
        <p:nvSpPr>
          <p:cNvPr id="730118" name="Rectangle 6"/>
          <p:cNvSpPr>
            <a:spLocks noChangeArrowheads="1"/>
          </p:cNvSpPr>
          <p:nvPr/>
        </p:nvSpPr>
        <p:spPr bwMode="auto">
          <a:xfrm>
            <a:off x="457200" y="4443413"/>
            <a:ext cx="5562600" cy="533400"/>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FontTx/>
              <a:buNone/>
            </a:pPr>
            <a:r>
              <a:rPr lang="en-US" altLang="en-US" sz="2400" b="1">
                <a:effectLst>
                  <a:outerShdw blurRad="38100" dist="38100" dir="2700000" algn="tl">
                    <a:srgbClr val="000000"/>
                  </a:outerShdw>
                </a:effectLst>
              </a:rPr>
              <a:t>ADO.NET: Data and XML</a:t>
            </a:r>
          </a:p>
        </p:txBody>
      </p:sp>
      <p:sp>
        <p:nvSpPr>
          <p:cNvPr id="730119" name="Rectangle 7"/>
          <p:cNvSpPr>
            <a:spLocks noChangeArrowheads="1"/>
          </p:cNvSpPr>
          <p:nvPr/>
        </p:nvSpPr>
        <p:spPr bwMode="auto">
          <a:xfrm>
            <a:off x="457200" y="1776413"/>
            <a:ext cx="914400" cy="609600"/>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FontTx/>
              <a:buNone/>
            </a:pPr>
            <a:r>
              <a:rPr lang="en-US" altLang="en-US" sz="2400" b="1">
                <a:effectLst>
                  <a:outerShdw blurRad="38100" dist="38100" dir="2700000" algn="tl">
                    <a:srgbClr val="000000"/>
                  </a:outerShdw>
                </a:effectLst>
              </a:rPr>
              <a:t>VB</a:t>
            </a:r>
          </a:p>
        </p:txBody>
      </p:sp>
      <p:sp>
        <p:nvSpPr>
          <p:cNvPr id="730120" name="Rectangle 8"/>
          <p:cNvSpPr>
            <a:spLocks noChangeArrowheads="1"/>
          </p:cNvSpPr>
          <p:nvPr/>
        </p:nvSpPr>
        <p:spPr bwMode="auto">
          <a:xfrm>
            <a:off x="1524000" y="1776413"/>
            <a:ext cx="914400" cy="609600"/>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FontTx/>
              <a:buNone/>
            </a:pPr>
            <a:r>
              <a:rPr lang="en-US" altLang="en-US" sz="2400" b="1">
                <a:effectLst>
                  <a:outerShdw blurRad="38100" dist="38100" dir="2700000" algn="tl">
                    <a:srgbClr val="000000"/>
                  </a:outerShdw>
                </a:effectLst>
              </a:rPr>
              <a:t>C++</a:t>
            </a:r>
          </a:p>
        </p:txBody>
      </p:sp>
      <p:sp>
        <p:nvSpPr>
          <p:cNvPr id="730121" name="Rectangle 9"/>
          <p:cNvSpPr>
            <a:spLocks noChangeArrowheads="1"/>
          </p:cNvSpPr>
          <p:nvPr/>
        </p:nvSpPr>
        <p:spPr bwMode="auto">
          <a:xfrm>
            <a:off x="2590800" y="1776413"/>
            <a:ext cx="914400" cy="609600"/>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FontTx/>
              <a:buNone/>
            </a:pPr>
            <a:r>
              <a:rPr lang="en-US" altLang="en-US" sz="2400" b="1">
                <a:effectLst>
                  <a:outerShdw blurRad="38100" dist="38100" dir="2700000" algn="tl">
                    <a:srgbClr val="000000"/>
                  </a:outerShdw>
                </a:effectLst>
              </a:rPr>
              <a:t>C#</a:t>
            </a:r>
          </a:p>
        </p:txBody>
      </p:sp>
      <p:sp>
        <p:nvSpPr>
          <p:cNvPr id="730122" name="Rectangle 10"/>
          <p:cNvSpPr>
            <a:spLocks noChangeArrowheads="1"/>
          </p:cNvSpPr>
          <p:nvPr/>
        </p:nvSpPr>
        <p:spPr bwMode="auto">
          <a:xfrm>
            <a:off x="6400800" y="1776413"/>
            <a:ext cx="1676400" cy="4953000"/>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flatTx/>
          </a:bodyPr>
          <a:lstStyle/>
          <a:p>
            <a:pPr algn="ctr">
              <a:spcBef>
                <a:spcPct val="0"/>
              </a:spcBef>
              <a:buFontTx/>
              <a:buNone/>
            </a:pPr>
            <a:r>
              <a:rPr lang="en-US" altLang="en-US" sz="2400" b="1">
                <a:effectLst>
                  <a:outerShdw blurRad="38100" dist="38100" dir="2700000" algn="tl">
                    <a:srgbClr val="000000"/>
                  </a:outerShdw>
                </a:effectLst>
              </a:rPr>
              <a:t>Visual Studio.NET</a:t>
            </a:r>
          </a:p>
        </p:txBody>
      </p:sp>
      <p:sp>
        <p:nvSpPr>
          <p:cNvPr id="730123" name="Rectangle 11"/>
          <p:cNvSpPr>
            <a:spLocks noChangeArrowheads="1"/>
          </p:cNvSpPr>
          <p:nvPr/>
        </p:nvSpPr>
        <p:spPr bwMode="auto">
          <a:xfrm>
            <a:off x="457200" y="3452813"/>
            <a:ext cx="3657600" cy="762000"/>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FontTx/>
              <a:buNone/>
            </a:pPr>
            <a:r>
              <a:rPr lang="en-US" altLang="en-US" sz="2400" b="1">
                <a:effectLst>
                  <a:outerShdw blurRad="38100" dist="38100" dir="2700000" algn="tl">
                    <a:srgbClr val="000000"/>
                  </a:outerShdw>
                </a:effectLst>
              </a:rPr>
              <a:t>ASP.NET: Web Services</a:t>
            </a:r>
          </a:p>
          <a:p>
            <a:pPr algn="ctr">
              <a:spcBef>
                <a:spcPct val="0"/>
              </a:spcBef>
              <a:buFontTx/>
              <a:buNone/>
            </a:pPr>
            <a:r>
              <a:rPr lang="en-US" altLang="en-US" sz="2400" b="1">
                <a:effectLst>
                  <a:outerShdw blurRad="38100" dist="38100" dir="2700000" algn="tl">
                    <a:srgbClr val="000000"/>
                  </a:outerShdw>
                </a:effectLst>
              </a:rPr>
              <a:t>and Web Forms</a:t>
            </a:r>
          </a:p>
        </p:txBody>
      </p:sp>
      <p:sp>
        <p:nvSpPr>
          <p:cNvPr id="730124" name="Rectangle 12"/>
          <p:cNvSpPr>
            <a:spLocks noChangeArrowheads="1"/>
          </p:cNvSpPr>
          <p:nvPr/>
        </p:nvSpPr>
        <p:spPr bwMode="auto">
          <a:xfrm>
            <a:off x="3657600" y="1776413"/>
            <a:ext cx="1143000" cy="609600"/>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FontTx/>
              <a:buNone/>
            </a:pPr>
            <a:r>
              <a:rPr lang="en-US" altLang="en-US" sz="2400" b="1">
                <a:effectLst>
                  <a:outerShdw blurRad="38100" dist="38100" dir="2700000" algn="tl">
                    <a:srgbClr val="000000"/>
                  </a:outerShdw>
                </a:effectLst>
              </a:rPr>
              <a:t>JScript</a:t>
            </a:r>
          </a:p>
        </p:txBody>
      </p:sp>
      <p:sp>
        <p:nvSpPr>
          <p:cNvPr id="730125" name="Rectangle 13"/>
          <p:cNvSpPr>
            <a:spLocks noChangeArrowheads="1"/>
          </p:cNvSpPr>
          <p:nvPr/>
        </p:nvSpPr>
        <p:spPr bwMode="auto">
          <a:xfrm>
            <a:off x="4953000" y="1776413"/>
            <a:ext cx="1066800" cy="609600"/>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FontTx/>
              <a:buNone/>
            </a:pPr>
            <a:r>
              <a:rPr lang="en-US" altLang="en-US" sz="2400" b="1">
                <a:effectLst>
                  <a:outerShdw blurRad="38100" dist="38100" dir="2700000" algn="tl">
                    <a:srgbClr val="000000"/>
                  </a:outerShdw>
                </a:effectLst>
              </a:rPr>
              <a:t>…</a:t>
            </a:r>
          </a:p>
        </p:txBody>
      </p:sp>
      <p:sp>
        <p:nvSpPr>
          <p:cNvPr id="730126" name="Rectangle 14"/>
          <p:cNvSpPr>
            <a:spLocks noChangeArrowheads="1"/>
          </p:cNvSpPr>
          <p:nvPr/>
        </p:nvSpPr>
        <p:spPr bwMode="auto">
          <a:xfrm>
            <a:off x="4267200" y="3452813"/>
            <a:ext cx="1752600" cy="762000"/>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FontTx/>
              <a:buNone/>
            </a:pPr>
            <a:r>
              <a:rPr lang="en-US" altLang="en-US" sz="2400" b="1">
                <a:effectLst>
                  <a:outerShdw blurRad="38100" dist="38100" dir="2700000" algn="tl">
                    <a:srgbClr val="000000"/>
                  </a:outerShdw>
                </a:effectLst>
              </a:rPr>
              <a:t>Windows</a:t>
            </a:r>
            <a:br>
              <a:rPr lang="en-US" altLang="en-US" sz="2400" b="1">
                <a:effectLst>
                  <a:outerShdw blurRad="38100" dist="38100" dir="2700000" algn="tl">
                    <a:srgbClr val="000000"/>
                  </a:outerShdw>
                </a:effectLst>
              </a:rPr>
            </a:br>
            <a:r>
              <a:rPr lang="en-US" altLang="en-US" sz="2400" b="1">
                <a:effectLst>
                  <a:outerShdw blurRad="38100" dist="38100" dir="2700000" algn="tl">
                    <a:srgbClr val="000000"/>
                  </a:outerShdw>
                </a:effectLst>
              </a:rPr>
              <a:t>Forms</a:t>
            </a:r>
          </a:p>
        </p:txBody>
      </p:sp>
    </p:spTree>
  </p:cSld>
  <p:clrMapOvr>
    <a:masterClrMapping/>
  </p:clrMapOvr>
  <p:transition>
    <p:strips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4" name="Rectangle 1028"/>
          <p:cNvSpPr>
            <a:spLocks noGrp="1" noChangeArrowheads="1"/>
          </p:cNvSpPr>
          <p:nvPr>
            <p:ph type="title"/>
          </p:nvPr>
        </p:nvSpPr>
        <p:spPr>
          <a:xfrm>
            <a:off x="382588" y="228600"/>
            <a:ext cx="8532812" cy="1244600"/>
          </a:xfrm>
        </p:spPr>
        <p:txBody>
          <a:bodyPr/>
          <a:lstStyle/>
          <a:p>
            <a:r>
              <a:rPr lang="en-US" altLang="en-US"/>
              <a:t>The .NET Framework</a:t>
            </a:r>
            <a:r>
              <a:rPr lang="en-US" altLang="en-US">
                <a:solidFill>
                  <a:schemeClr val="accent1"/>
                </a:solidFill>
              </a:rPr>
              <a:t/>
            </a:r>
            <a:br>
              <a:rPr lang="en-US" altLang="en-US">
                <a:solidFill>
                  <a:schemeClr val="accent1"/>
                </a:solidFill>
              </a:rPr>
            </a:br>
            <a:r>
              <a:rPr lang="en-US" altLang="en-US" sz="3600">
                <a:solidFill>
                  <a:schemeClr val="hlink"/>
                </a:solidFill>
              </a:rPr>
              <a:t>.NET Framework Services</a:t>
            </a:r>
          </a:p>
        </p:txBody>
      </p:sp>
      <p:sp>
        <p:nvSpPr>
          <p:cNvPr id="732165" name="Rectangle 1029"/>
          <p:cNvSpPr>
            <a:spLocks noGrp="1" noChangeArrowheads="1"/>
          </p:cNvSpPr>
          <p:nvPr>
            <p:ph type="body" idx="1"/>
          </p:nvPr>
        </p:nvSpPr>
        <p:spPr>
          <a:xfrm>
            <a:off x="381000" y="1905000"/>
            <a:ext cx="8532813" cy="4643438"/>
          </a:xfrm>
        </p:spPr>
        <p:txBody>
          <a:bodyPr/>
          <a:lstStyle/>
          <a:p>
            <a:r>
              <a:rPr lang="en-US" altLang="en-US" sz="2800"/>
              <a:t>ASP.NET</a:t>
            </a:r>
          </a:p>
          <a:p>
            <a:pPr lvl="1"/>
            <a:r>
              <a:rPr lang="en-US" altLang="en-US" sz="2400"/>
              <a:t>Separation of code and presentation</a:t>
            </a:r>
          </a:p>
          <a:p>
            <a:pPr lvl="1"/>
            <a:r>
              <a:rPr lang="en-US" altLang="en-US" sz="2400"/>
              <a:t>Compiled</a:t>
            </a:r>
          </a:p>
          <a:p>
            <a:pPr lvl="1"/>
            <a:r>
              <a:rPr lang="en-US" altLang="en-US" sz="2400"/>
              <a:t>Web Forms </a:t>
            </a:r>
          </a:p>
          <a:p>
            <a:pPr lvl="1"/>
            <a:r>
              <a:rPr lang="en-US" altLang="en-US" sz="2400"/>
              <a:t>Web Services</a:t>
            </a:r>
          </a:p>
          <a:p>
            <a:r>
              <a:rPr lang="en-US" altLang="en-US" sz="2800"/>
              <a:t>Windows</a:t>
            </a:r>
            <a:r>
              <a:rPr lang="en-US" altLang="en-US" sz="2800" baseline="30000"/>
              <a:t>®</a:t>
            </a:r>
            <a:r>
              <a:rPr lang="en-US" altLang="en-US" sz="2800"/>
              <a:t> Forms</a:t>
            </a:r>
          </a:p>
          <a:p>
            <a:pPr lvl="1"/>
            <a:r>
              <a:rPr lang="en-US" altLang="en-US" sz="2400"/>
              <a:t>Framework for building rich clients</a:t>
            </a:r>
          </a:p>
          <a:p>
            <a:r>
              <a:rPr lang="en-US" altLang="en-US" sz="2800"/>
              <a:t>ADO.NET, Evolution of ADO</a:t>
            </a:r>
          </a:p>
          <a:p>
            <a:pPr lvl="1"/>
            <a:r>
              <a:rPr lang="en-US" altLang="en-US" sz="2400"/>
              <a:t>New objects (e.g., DataSets)</a:t>
            </a:r>
          </a:p>
          <a:p>
            <a:r>
              <a:rPr lang="en-US" altLang="en-US" sz="2800"/>
              <a:t>XML support throughout</a:t>
            </a:r>
          </a:p>
        </p:txBody>
      </p:sp>
    </p:spTree>
  </p:cSld>
  <p:clrMapOvr>
    <a:masterClrMapping/>
  </p:clrMapOvr>
  <p:transition>
    <p:strips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1026"/>
          <p:cNvSpPr>
            <a:spLocks noGrp="1" noChangeArrowheads="1"/>
          </p:cNvSpPr>
          <p:nvPr>
            <p:ph type="title"/>
          </p:nvPr>
        </p:nvSpPr>
        <p:spPr/>
        <p:txBody>
          <a:bodyPr/>
          <a:lstStyle/>
          <a:p>
            <a:r>
              <a:rPr lang="en-US" altLang="en-US"/>
              <a:t>Agenda</a:t>
            </a:r>
            <a:endParaRPr lang="en-US" altLang="en-US" sz="3600">
              <a:solidFill>
                <a:schemeClr val="hlink"/>
              </a:solidFill>
            </a:endParaRPr>
          </a:p>
        </p:txBody>
      </p:sp>
      <p:sp>
        <p:nvSpPr>
          <p:cNvPr id="671747" name="Rectangle 1027"/>
          <p:cNvSpPr>
            <a:spLocks noGrp="1" noChangeArrowheads="1"/>
          </p:cNvSpPr>
          <p:nvPr>
            <p:ph type="body" idx="1"/>
          </p:nvPr>
        </p:nvSpPr>
        <p:spPr>
          <a:xfrm>
            <a:off x="381000" y="1419225"/>
            <a:ext cx="8532813" cy="2282825"/>
          </a:xfrm>
        </p:spPr>
        <p:txBody>
          <a:bodyPr/>
          <a:lstStyle/>
          <a:p>
            <a:r>
              <a:rPr lang="en-US" altLang="en-US"/>
              <a:t>Hello World</a:t>
            </a:r>
          </a:p>
          <a:p>
            <a:r>
              <a:rPr lang="en-US" altLang="en-US"/>
              <a:t>The .NET Framework</a:t>
            </a:r>
          </a:p>
          <a:p>
            <a:r>
              <a:rPr lang="en-US" altLang="en-US">
                <a:solidFill>
                  <a:schemeClr val="tx2"/>
                </a:solidFill>
              </a:rPr>
              <a:t>Design Goals of C#</a:t>
            </a:r>
          </a:p>
          <a:p>
            <a:r>
              <a:rPr lang="en-US" altLang="en-US"/>
              <a:t>Language Features</a:t>
            </a:r>
          </a:p>
        </p:txBody>
      </p:sp>
    </p:spTree>
  </p:cSld>
  <p:clrMapOvr>
    <a:masterClrMapping/>
  </p:clrMapOvr>
  <p:transition>
    <p:strips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4" name="Rectangle 6"/>
          <p:cNvSpPr>
            <a:spLocks noGrp="1" noChangeArrowheads="1"/>
          </p:cNvSpPr>
          <p:nvPr>
            <p:ph type="title"/>
          </p:nvPr>
        </p:nvSpPr>
        <p:spPr>
          <a:xfrm>
            <a:off x="382588" y="228600"/>
            <a:ext cx="8532812" cy="1244600"/>
          </a:xfrm>
        </p:spPr>
        <p:txBody>
          <a:bodyPr/>
          <a:lstStyle/>
          <a:p>
            <a:r>
              <a:rPr lang="en-US" altLang="en-US"/>
              <a:t>Design Goals of C#</a:t>
            </a:r>
            <a:r>
              <a:rPr lang="en-US" altLang="en-US">
                <a:solidFill>
                  <a:schemeClr val="accent1"/>
                </a:solidFill>
              </a:rPr>
              <a:t/>
            </a:r>
            <a:br>
              <a:rPr lang="en-US" altLang="en-US">
                <a:solidFill>
                  <a:schemeClr val="accent1"/>
                </a:solidFill>
              </a:rPr>
            </a:br>
            <a:r>
              <a:rPr lang="en-US" altLang="en-US" sz="3600">
                <a:solidFill>
                  <a:schemeClr val="hlink"/>
                </a:solidFill>
              </a:rPr>
              <a:t>The Big Ideas</a:t>
            </a:r>
          </a:p>
        </p:txBody>
      </p:sp>
      <p:sp>
        <p:nvSpPr>
          <p:cNvPr id="585735" name="Rectangle 7"/>
          <p:cNvSpPr>
            <a:spLocks noGrp="1" noChangeArrowheads="1"/>
          </p:cNvSpPr>
          <p:nvPr>
            <p:ph type="body" idx="1"/>
          </p:nvPr>
        </p:nvSpPr>
        <p:spPr>
          <a:xfrm>
            <a:off x="381000" y="1905000"/>
            <a:ext cx="7500938" cy="3159125"/>
          </a:xfrm>
        </p:spPr>
        <p:txBody>
          <a:bodyPr/>
          <a:lstStyle/>
          <a:p>
            <a:r>
              <a:rPr lang="en-US" altLang="en-US"/>
              <a:t>The first </a:t>
            </a:r>
            <a:r>
              <a:rPr lang="lv-LV" altLang="en-US"/>
              <a:t>“C</a:t>
            </a:r>
            <a:r>
              <a:rPr lang="en-US" altLang="en-US"/>
              <a:t>omponent </a:t>
            </a:r>
            <a:r>
              <a:rPr lang="lv-LV" altLang="en-US"/>
              <a:t>O</a:t>
            </a:r>
            <a:r>
              <a:rPr lang="en-US" altLang="en-US"/>
              <a:t>riented</a:t>
            </a:r>
            <a:r>
              <a:rPr lang="lv-LV" altLang="en-US"/>
              <a:t>”</a:t>
            </a:r>
            <a:r>
              <a:rPr lang="en-US" altLang="en-US"/>
              <a:t> language in the C/C++ family</a:t>
            </a:r>
          </a:p>
          <a:p>
            <a:r>
              <a:rPr lang="en-US" altLang="en-US"/>
              <a:t>Everything really is an object</a:t>
            </a:r>
          </a:p>
          <a:p>
            <a:r>
              <a:rPr lang="en-US" altLang="en-US"/>
              <a:t>Next generation robust and durable software</a:t>
            </a:r>
          </a:p>
          <a:p>
            <a:r>
              <a:rPr lang="en-US" altLang="en-US"/>
              <a:t>Preserving your investment</a:t>
            </a:r>
          </a:p>
        </p:txBody>
      </p:sp>
    </p:spTree>
  </p:cSld>
  <p:clrMapOvr>
    <a:masterClrMapping/>
  </p:clrMapOvr>
  <p:transition>
    <p:strips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82" name="Rectangle 1030"/>
          <p:cNvSpPr>
            <a:spLocks noGrp="1" noChangeArrowheads="1"/>
          </p:cNvSpPr>
          <p:nvPr>
            <p:ph type="title"/>
          </p:nvPr>
        </p:nvSpPr>
        <p:spPr>
          <a:xfrm>
            <a:off x="382588" y="228600"/>
            <a:ext cx="8532812" cy="1244600"/>
          </a:xfrm>
        </p:spPr>
        <p:txBody>
          <a:bodyPr/>
          <a:lstStyle/>
          <a:p>
            <a:r>
              <a:rPr lang="en-US" altLang="en-US"/>
              <a:t>Design Goals of C#</a:t>
            </a:r>
            <a:r>
              <a:rPr lang="en-US" altLang="en-US">
                <a:solidFill>
                  <a:schemeClr val="accent1"/>
                </a:solidFill>
              </a:rPr>
              <a:t> </a:t>
            </a:r>
            <a:br>
              <a:rPr lang="en-US" altLang="en-US">
                <a:solidFill>
                  <a:schemeClr val="accent1"/>
                </a:solidFill>
              </a:rPr>
            </a:br>
            <a:r>
              <a:rPr lang="en-US" altLang="en-US" sz="3600">
                <a:solidFill>
                  <a:schemeClr val="hlink"/>
                </a:solidFill>
              </a:rPr>
              <a:t>A Component Oriented Language</a:t>
            </a:r>
          </a:p>
        </p:txBody>
      </p:sp>
      <p:sp>
        <p:nvSpPr>
          <p:cNvPr id="587783" name="Rectangle 1031"/>
          <p:cNvSpPr>
            <a:spLocks noGrp="1" noChangeArrowheads="1"/>
          </p:cNvSpPr>
          <p:nvPr>
            <p:ph type="body" idx="1"/>
          </p:nvPr>
        </p:nvSpPr>
        <p:spPr>
          <a:xfrm>
            <a:off x="381000" y="1905000"/>
            <a:ext cx="8532813" cy="4700588"/>
          </a:xfrm>
        </p:spPr>
        <p:txBody>
          <a:bodyPr/>
          <a:lstStyle/>
          <a:p>
            <a:r>
              <a:rPr lang="en-US" altLang="en-US"/>
              <a:t>C# is the first “Component Oriented” language in the C/C++ family</a:t>
            </a:r>
          </a:p>
          <a:p>
            <a:r>
              <a:rPr lang="en-US" altLang="en-US"/>
              <a:t>Component concepts are first class</a:t>
            </a:r>
          </a:p>
          <a:p>
            <a:pPr lvl="1"/>
            <a:r>
              <a:rPr lang="en-US" altLang="en-US"/>
              <a:t>Properties, methods, events</a:t>
            </a:r>
          </a:p>
          <a:p>
            <a:pPr lvl="1"/>
            <a:r>
              <a:rPr lang="en-US" altLang="en-US"/>
              <a:t>Design-time and run-time attributes</a:t>
            </a:r>
          </a:p>
          <a:p>
            <a:pPr lvl="1"/>
            <a:r>
              <a:rPr lang="en-US" altLang="en-US"/>
              <a:t>Integrated documentation using XML</a:t>
            </a:r>
          </a:p>
          <a:p>
            <a:r>
              <a:rPr lang="en-US" altLang="en-US"/>
              <a:t>Enables one-stop programming</a:t>
            </a:r>
          </a:p>
          <a:p>
            <a:pPr lvl="1"/>
            <a:r>
              <a:rPr lang="en-US" altLang="en-US"/>
              <a:t>No </a:t>
            </a:r>
            <a:r>
              <a:rPr lang="lv-LV" altLang="en-US"/>
              <a:t>external files like </a:t>
            </a:r>
            <a:r>
              <a:rPr lang="en-US" altLang="en-US"/>
              <a:t>header files, IDL, etc.</a:t>
            </a:r>
          </a:p>
          <a:p>
            <a:pPr lvl="1"/>
            <a:r>
              <a:rPr lang="en-US" altLang="en-US"/>
              <a:t>Can be embedded in ASP pages</a:t>
            </a:r>
          </a:p>
        </p:txBody>
      </p:sp>
    </p:spTree>
  </p:cSld>
  <p:clrMapOvr>
    <a:masterClrMapping/>
  </p:clrMapOvr>
  <p:transition>
    <p:strips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32" name="Rectangle 8"/>
          <p:cNvSpPr>
            <a:spLocks noGrp="1" noChangeArrowheads="1"/>
          </p:cNvSpPr>
          <p:nvPr>
            <p:ph type="title"/>
          </p:nvPr>
        </p:nvSpPr>
        <p:spPr>
          <a:xfrm>
            <a:off x="382588" y="228600"/>
            <a:ext cx="8532812" cy="1244600"/>
          </a:xfrm>
        </p:spPr>
        <p:txBody>
          <a:bodyPr/>
          <a:lstStyle/>
          <a:p>
            <a:r>
              <a:rPr lang="en-US" altLang="en-US"/>
              <a:t>Design Goals of C#</a:t>
            </a:r>
            <a:r>
              <a:rPr lang="en-US" altLang="en-US">
                <a:solidFill>
                  <a:schemeClr val="accent1"/>
                </a:solidFill>
              </a:rPr>
              <a:t> </a:t>
            </a:r>
            <a:br>
              <a:rPr lang="en-US" altLang="en-US">
                <a:solidFill>
                  <a:schemeClr val="accent1"/>
                </a:solidFill>
              </a:rPr>
            </a:br>
            <a:r>
              <a:rPr lang="en-US" altLang="en-US" sz="3600">
                <a:solidFill>
                  <a:schemeClr val="hlink"/>
                </a:solidFill>
              </a:rPr>
              <a:t>Everything Really Is an Object</a:t>
            </a:r>
          </a:p>
        </p:txBody>
      </p:sp>
      <p:sp>
        <p:nvSpPr>
          <p:cNvPr id="589833" name="Rectangle 9"/>
          <p:cNvSpPr>
            <a:spLocks noGrp="1" noChangeArrowheads="1"/>
          </p:cNvSpPr>
          <p:nvPr>
            <p:ph type="body" idx="1"/>
          </p:nvPr>
        </p:nvSpPr>
        <p:spPr>
          <a:xfrm>
            <a:off x="381000" y="1905000"/>
            <a:ext cx="8532813" cy="4656138"/>
          </a:xfrm>
        </p:spPr>
        <p:txBody>
          <a:bodyPr/>
          <a:lstStyle/>
          <a:p>
            <a:pPr>
              <a:lnSpc>
                <a:spcPct val="85000"/>
              </a:lnSpc>
              <a:spcBef>
                <a:spcPct val="25000"/>
              </a:spcBef>
            </a:pPr>
            <a:r>
              <a:rPr lang="en-US" altLang="en-US"/>
              <a:t>Traditional views</a:t>
            </a:r>
          </a:p>
          <a:p>
            <a:pPr lvl="1">
              <a:lnSpc>
                <a:spcPct val="85000"/>
              </a:lnSpc>
              <a:spcBef>
                <a:spcPct val="25000"/>
              </a:spcBef>
            </a:pPr>
            <a:r>
              <a:rPr lang="en-US" altLang="en-US"/>
              <a:t>C++, Java</a:t>
            </a:r>
            <a:r>
              <a:rPr lang="en-US" altLang="en-US" baseline="30000"/>
              <a:t>™</a:t>
            </a:r>
            <a:r>
              <a:rPr lang="en-US" altLang="en-US"/>
              <a:t>:  Primitive types are “magic” and do not interoperate with objects</a:t>
            </a:r>
          </a:p>
          <a:p>
            <a:pPr lvl="1">
              <a:lnSpc>
                <a:spcPct val="85000"/>
              </a:lnSpc>
              <a:spcBef>
                <a:spcPct val="25000"/>
              </a:spcBef>
            </a:pPr>
            <a:r>
              <a:rPr lang="en-US" altLang="en-US"/>
              <a:t>Smalltalk, Lisp:  Primitive types are objects, but at great performance cost</a:t>
            </a:r>
          </a:p>
          <a:p>
            <a:pPr>
              <a:lnSpc>
                <a:spcPct val="85000"/>
              </a:lnSpc>
              <a:spcBef>
                <a:spcPct val="25000"/>
              </a:spcBef>
            </a:pPr>
            <a:r>
              <a:rPr lang="en-US" altLang="en-US"/>
              <a:t>C# unifies with no performance cost</a:t>
            </a:r>
          </a:p>
          <a:p>
            <a:pPr lvl="1">
              <a:lnSpc>
                <a:spcPct val="85000"/>
              </a:lnSpc>
              <a:spcBef>
                <a:spcPct val="25000"/>
              </a:spcBef>
            </a:pPr>
            <a:r>
              <a:rPr lang="en-US" altLang="en-US"/>
              <a:t>Deep simplicity throughout system</a:t>
            </a:r>
          </a:p>
          <a:p>
            <a:pPr>
              <a:lnSpc>
                <a:spcPct val="85000"/>
              </a:lnSpc>
              <a:spcBef>
                <a:spcPct val="25000"/>
              </a:spcBef>
            </a:pPr>
            <a:r>
              <a:rPr lang="en-US" altLang="en-US"/>
              <a:t>Improved extensibility and reusability</a:t>
            </a:r>
          </a:p>
          <a:p>
            <a:pPr lvl="1">
              <a:lnSpc>
                <a:spcPct val="85000"/>
              </a:lnSpc>
              <a:spcBef>
                <a:spcPct val="25000"/>
              </a:spcBef>
            </a:pPr>
            <a:r>
              <a:rPr lang="en-US" altLang="en-US"/>
              <a:t>New primitive types:  Decimal, SQL…</a:t>
            </a:r>
          </a:p>
          <a:p>
            <a:pPr lvl="1">
              <a:lnSpc>
                <a:spcPct val="85000"/>
              </a:lnSpc>
              <a:spcBef>
                <a:spcPct val="25000"/>
              </a:spcBef>
            </a:pPr>
            <a:r>
              <a:rPr lang="en-US" altLang="en-US"/>
              <a:t>Collections, etc., work for all types</a:t>
            </a:r>
          </a:p>
        </p:txBody>
      </p:sp>
    </p:spTree>
  </p:cSld>
  <p:clrMapOvr>
    <a:masterClrMapping/>
  </p:clrMapOvr>
  <p:transition>
    <p:strips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8" name="Rectangle 2054"/>
          <p:cNvSpPr>
            <a:spLocks noGrp="1" noChangeArrowheads="1"/>
          </p:cNvSpPr>
          <p:nvPr>
            <p:ph type="title"/>
          </p:nvPr>
        </p:nvSpPr>
        <p:spPr>
          <a:xfrm>
            <a:off x="382588" y="228600"/>
            <a:ext cx="8532812" cy="1244600"/>
          </a:xfrm>
        </p:spPr>
        <p:txBody>
          <a:bodyPr/>
          <a:lstStyle/>
          <a:p>
            <a:r>
              <a:rPr lang="en-US" altLang="en-US"/>
              <a:t>Design Goals of C#</a:t>
            </a:r>
            <a:r>
              <a:rPr lang="en-US" altLang="en-US">
                <a:solidFill>
                  <a:schemeClr val="accent1"/>
                </a:solidFill>
              </a:rPr>
              <a:t> </a:t>
            </a:r>
            <a:br>
              <a:rPr lang="en-US" altLang="en-US">
                <a:solidFill>
                  <a:schemeClr val="accent1"/>
                </a:solidFill>
              </a:rPr>
            </a:br>
            <a:r>
              <a:rPr lang="en-US" altLang="en-US" sz="3600">
                <a:solidFill>
                  <a:schemeClr val="hlink"/>
                </a:solidFill>
              </a:rPr>
              <a:t>Robust and Durable Software</a:t>
            </a:r>
          </a:p>
        </p:txBody>
      </p:sp>
      <p:sp>
        <p:nvSpPr>
          <p:cNvPr id="591879" name="Rectangle 2055"/>
          <p:cNvSpPr>
            <a:spLocks noGrp="1" noChangeArrowheads="1"/>
          </p:cNvSpPr>
          <p:nvPr>
            <p:ph type="body" idx="1"/>
          </p:nvPr>
        </p:nvSpPr>
        <p:spPr>
          <a:xfrm>
            <a:off x="381000" y="1905000"/>
            <a:ext cx="8532813" cy="4718050"/>
          </a:xfrm>
        </p:spPr>
        <p:txBody>
          <a:bodyPr/>
          <a:lstStyle/>
          <a:p>
            <a:r>
              <a:rPr lang="en-US" altLang="en-US"/>
              <a:t>Garbage collection</a:t>
            </a:r>
          </a:p>
          <a:p>
            <a:pPr lvl="1"/>
            <a:r>
              <a:rPr lang="en-US" altLang="en-US"/>
              <a:t>No memory leaks and stray pointers</a:t>
            </a:r>
          </a:p>
          <a:p>
            <a:r>
              <a:rPr lang="en-US" altLang="en-US"/>
              <a:t>Exceptions</a:t>
            </a:r>
          </a:p>
          <a:p>
            <a:pPr lvl="1"/>
            <a:r>
              <a:rPr lang="en-US" altLang="en-US"/>
              <a:t>Error handling is not an afterthought</a:t>
            </a:r>
          </a:p>
          <a:p>
            <a:r>
              <a:rPr lang="en-US" altLang="en-US"/>
              <a:t>Type-safety</a:t>
            </a:r>
          </a:p>
          <a:p>
            <a:pPr lvl="1"/>
            <a:r>
              <a:rPr lang="en-US" altLang="en-US"/>
              <a:t>No uninitialized variables, unsafe casts</a:t>
            </a:r>
          </a:p>
          <a:p>
            <a:r>
              <a:rPr lang="en-US" altLang="en-US"/>
              <a:t>Versioning</a:t>
            </a:r>
          </a:p>
          <a:p>
            <a:pPr lvl="1"/>
            <a:r>
              <a:rPr lang="en-US" altLang="en-US"/>
              <a:t>Pervasive versioning considerations in all aspects of language design</a:t>
            </a:r>
          </a:p>
        </p:txBody>
      </p:sp>
    </p:spTree>
  </p:cSld>
  <p:clrMapOvr>
    <a:masterClrMapping/>
  </p:clrMapOvr>
  <p:transition>
    <p:strips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68" name="Rectangle 12"/>
          <p:cNvSpPr>
            <a:spLocks noGrp="1" noChangeArrowheads="1"/>
          </p:cNvSpPr>
          <p:nvPr>
            <p:ph type="title"/>
          </p:nvPr>
        </p:nvSpPr>
        <p:spPr>
          <a:xfrm>
            <a:off x="382588" y="228600"/>
            <a:ext cx="8532812" cy="5689600"/>
          </a:xfrm>
        </p:spPr>
        <p:txBody>
          <a:bodyPr/>
          <a:lstStyle/>
          <a:p>
            <a:r>
              <a:rPr lang="lv-LV" altLang="en-US"/>
              <a:t/>
            </a:r>
            <a:br>
              <a:rPr lang="lv-LV" altLang="en-US"/>
            </a:br>
            <a:r>
              <a:rPr lang="en-US" altLang="en-US" sz="6000"/>
              <a:t>Introduction to C#</a:t>
            </a:r>
            <a:br>
              <a:rPr lang="en-US" altLang="en-US" sz="6000"/>
            </a:br>
            <a:r>
              <a:rPr lang="lv-LV" altLang="en-US"/>
              <a:t/>
            </a:r>
            <a:br>
              <a:rPr lang="lv-LV" altLang="en-US"/>
            </a:br>
            <a:r>
              <a:rPr lang="lv-LV" altLang="en-US"/>
              <a:t/>
            </a:r>
            <a:br>
              <a:rPr lang="lv-LV" altLang="en-US"/>
            </a:br>
            <a:r>
              <a:rPr lang="en-US" altLang="en-US"/>
              <a:t/>
            </a:r>
            <a:br>
              <a:rPr lang="en-US" altLang="en-US"/>
            </a:br>
            <a:r>
              <a:rPr lang="en-US" altLang="en-US"/>
              <a:t/>
            </a:r>
            <a:br>
              <a:rPr lang="en-US" altLang="en-US"/>
            </a:br>
            <a:r>
              <a:rPr lang="en-US" altLang="en-US" sz="3600"/>
              <a:t>Raimonds Rudmanis</a:t>
            </a:r>
            <a:br>
              <a:rPr lang="en-US" altLang="en-US" sz="3600"/>
            </a:br>
            <a:r>
              <a:rPr lang="en-US" altLang="en-US" sz="3600"/>
              <a:t>Senior Consultant</a:t>
            </a:r>
            <a:br>
              <a:rPr lang="en-US" altLang="en-US" sz="3600"/>
            </a:br>
            <a:r>
              <a:rPr lang="en-US" altLang="en-US" sz="3600"/>
              <a:t>Microsoft </a:t>
            </a:r>
            <a:r>
              <a:rPr lang="lv-LV" altLang="en-US" sz="3600"/>
              <a:t>Baltic</a:t>
            </a:r>
            <a:endParaRPr lang="en-US" altLang="en-US" sz="3600"/>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6" name="Rectangle 6"/>
          <p:cNvSpPr>
            <a:spLocks noGrp="1" noChangeArrowheads="1"/>
          </p:cNvSpPr>
          <p:nvPr>
            <p:ph type="title"/>
          </p:nvPr>
        </p:nvSpPr>
        <p:spPr>
          <a:xfrm>
            <a:off x="382588" y="228600"/>
            <a:ext cx="8532812" cy="1244600"/>
          </a:xfrm>
        </p:spPr>
        <p:txBody>
          <a:bodyPr/>
          <a:lstStyle/>
          <a:p>
            <a:r>
              <a:rPr lang="en-US" altLang="en-US"/>
              <a:t>Design Goals of C#</a:t>
            </a:r>
            <a:r>
              <a:rPr lang="en-US" altLang="en-US">
                <a:solidFill>
                  <a:schemeClr val="accent1"/>
                </a:solidFill>
              </a:rPr>
              <a:t> </a:t>
            </a:r>
            <a:br>
              <a:rPr lang="en-US" altLang="en-US">
                <a:solidFill>
                  <a:schemeClr val="accent1"/>
                </a:solidFill>
              </a:rPr>
            </a:br>
            <a:r>
              <a:rPr lang="en-US" altLang="en-US" sz="3600">
                <a:solidFill>
                  <a:schemeClr val="hlink"/>
                </a:solidFill>
              </a:rPr>
              <a:t>Preserving Your Investment</a:t>
            </a:r>
          </a:p>
        </p:txBody>
      </p:sp>
      <p:sp>
        <p:nvSpPr>
          <p:cNvPr id="593927" name="Rectangle 7"/>
          <p:cNvSpPr>
            <a:spLocks noGrp="1" noChangeArrowheads="1"/>
          </p:cNvSpPr>
          <p:nvPr>
            <p:ph type="body" idx="1"/>
          </p:nvPr>
        </p:nvSpPr>
        <p:spPr>
          <a:xfrm>
            <a:off x="381000" y="1676400"/>
            <a:ext cx="8201025" cy="5186363"/>
          </a:xfrm>
        </p:spPr>
        <p:txBody>
          <a:bodyPr/>
          <a:lstStyle/>
          <a:p>
            <a:pPr marL="465138" indent="-465138">
              <a:lnSpc>
                <a:spcPct val="80000"/>
              </a:lnSpc>
            </a:pPr>
            <a:r>
              <a:rPr lang="en-US" altLang="en-US"/>
              <a:t>C++ Heritage</a:t>
            </a:r>
          </a:p>
          <a:p>
            <a:pPr marL="846138" lvl="1" indent="-379413">
              <a:lnSpc>
                <a:spcPct val="80000"/>
              </a:lnSpc>
            </a:pPr>
            <a:r>
              <a:rPr lang="en-US" altLang="en-US"/>
              <a:t>Namespaces, </a:t>
            </a:r>
            <a:r>
              <a:rPr lang="lv-LV" altLang="en-US"/>
              <a:t>enums, </a:t>
            </a:r>
            <a:r>
              <a:rPr lang="en-US" altLang="en-US"/>
              <a:t>pointers (in unsafe code), unsigned types, etc.</a:t>
            </a:r>
          </a:p>
          <a:p>
            <a:pPr marL="846138" lvl="1" indent="-379413">
              <a:lnSpc>
                <a:spcPct val="80000"/>
              </a:lnSpc>
            </a:pPr>
            <a:r>
              <a:rPr lang="en-US" altLang="en-US"/>
              <a:t>No unnecessary sacrifices</a:t>
            </a:r>
            <a:endParaRPr lang="lv-LV" altLang="en-US"/>
          </a:p>
          <a:p>
            <a:pPr marL="465138" indent="-465138">
              <a:lnSpc>
                <a:spcPct val="80000"/>
              </a:lnSpc>
            </a:pPr>
            <a:r>
              <a:rPr lang="en-US" altLang="en-US"/>
              <a:t>Real-world useful constructs</a:t>
            </a:r>
          </a:p>
          <a:p>
            <a:pPr marL="846138" lvl="1" indent="-379413">
              <a:lnSpc>
                <a:spcPct val="80000"/>
              </a:lnSpc>
            </a:pPr>
            <a:r>
              <a:rPr lang="en-US" altLang="en-US"/>
              <a:t>foreach, using, switch on string</a:t>
            </a:r>
          </a:p>
          <a:p>
            <a:pPr marL="846138" lvl="1" indent="-379413">
              <a:lnSpc>
                <a:spcPct val="80000"/>
              </a:lnSpc>
            </a:pPr>
            <a:r>
              <a:rPr lang="en-US" altLang="en-US"/>
              <a:t>decimal type for financial applications</a:t>
            </a:r>
          </a:p>
          <a:p>
            <a:pPr marL="846138" lvl="1" indent="-379413">
              <a:lnSpc>
                <a:spcPct val="80000"/>
              </a:lnSpc>
            </a:pPr>
            <a:r>
              <a:rPr lang="en-US" altLang="en-US"/>
              <a:t>ref and out parameters</a:t>
            </a:r>
          </a:p>
          <a:p>
            <a:pPr marL="465138" indent="-465138">
              <a:lnSpc>
                <a:spcPct val="80000"/>
              </a:lnSpc>
            </a:pPr>
            <a:r>
              <a:rPr lang="en-US" altLang="en-US"/>
              <a:t>Millions of lines of C# code in .NET</a:t>
            </a:r>
          </a:p>
          <a:p>
            <a:pPr marL="846138" lvl="1" indent="-379413">
              <a:lnSpc>
                <a:spcPct val="80000"/>
              </a:lnSpc>
            </a:pPr>
            <a:r>
              <a:rPr lang="en-US" altLang="en-US"/>
              <a:t>Short learning curve</a:t>
            </a:r>
          </a:p>
          <a:p>
            <a:pPr marL="846138" lvl="1" indent="-379413">
              <a:lnSpc>
                <a:spcPct val="80000"/>
              </a:lnSpc>
            </a:pPr>
            <a:r>
              <a:rPr lang="en-US" altLang="en-US"/>
              <a:t>Increased productivity</a:t>
            </a:r>
          </a:p>
        </p:txBody>
      </p:sp>
    </p:spTree>
  </p:cSld>
  <p:clrMapOvr>
    <a:masterClrMapping/>
  </p:clrMapOvr>
  <p:transition>
    <p:strips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a:xfrm>
            <a:off x="382588" y="228600"/>
            <a:ext cx="8532812" cy="1244600"/>
          </a:xfrm>
        </p:spPr>
        <p:txBody>
          <a:bodyPr/>
          <a:lstStyle/>
          <a:p>
            <a:r>
              <a:rPr lang="en-US" altLang="en-US"/>
              <a:t>Design Goals of C#</a:t>
            </a:r>
            <a:r>
              <a:rPr lang="en-US" altLang="en-US">
                <a:solidFill>
                  <a:schemeClr val="accent1"/>
                </a:solidFill>
              </a:rPr>
              <a:t> </a:t>
            </a:r>
            <a:br>
              <a:rPr lang="en-US" altLang="en-US">
                <a:solidFill>
                  <a:schemeClr val="accent1"/>
                </a:solidFill>
              </a:rPr>
            </a:br>
            <a:r>
              <a:rPr lang="en-US" altLang="en-US" sz="3600">
                <a:solidFill>
                  <a:schemeClr val="hlink"/>
                </a:solidFill>
              </a:rPr>
              <a:t>Interoperability</a:t>
            </a:r>
          </a:p>
        </p:txBody>
      </p:sp>
      <p:sp>
        <p:nvSpPr>
          <p:cNvPr id="744452" name="Rectangle 4"/>
          <p:cNvSpPr>
            <a:spLocks noChangeArrowheads="1"/>
          </p:cNvSpPr>
          <p:nvPr/>
        </p:nvSpPr>
        <p:spPr bwMode="auto">
          <a:xfrm>
            <a:off x="3276600" y="3657600"/>
            <a:ext cx="1295400" cy="1066800"/>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2700000" scaled="1"/>
          </a:gradFill>
          <a:ln w="12700">
            <a:solidFill>
              <a:schemeClr val="accent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FontTx/>
              <a:buNone/>
            </a:pPr>
            <a:r>
              <a:rPr lang="en-US" altLang="en-US" sz="3200" b="1">
                <a:effectLst>
                  <a:outerShdw blurRad="38100" dist="38100" dir="2700000" algn="tl">
                    <a:srgbClr val="000000"/>
                  </a:outerShdw>
                </a:effectLst>
              </a:rPr>
              <a:t>C#</a:t>
            </a:r>
          </a:p>
        </p:txBody>
      </p:sp>
      <p:grpSp>
        <p:nvGrpSpPr>
          <p:cNvPr id="744453" name="Group 5"/>
          <p:cNvGrpSpPr>
            <a:grpSpLocks/>
          </p:cNvGrpSpPr>
          <p:nvPr/>
        </p:nvGrpSpPr>
        <p:grpSpPr bwMode="auto">
          <a:xfrm>
            <a:off x="228600" y="2590800"/>
            <a:ext cx="3048000" cy="3810000"/>
            <a:chOff x="144" y="1344"/>
            <a:chExt cx="1920" cy="2400"/>
          </a:xfrm>
        </p:grpSpPr>
        <p:sp>
          <p:nvSpPr>
            <p:cNvPr id="744454" name="Rectangle 6"/>
            <p:cNvSpPr>
              <a:spLocks noChangeArrowheads="1"/>
            </p:cNvSpPr>
            <p:nvPr/>
          </p:nvSpPr>
          <p:spPr bwMode="auto">
            <a:xfrm>
              <a:off x="384" y="1680"/>
              <a:ext cx="1104" cy="480"/>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2700000" scaled="1"/>
            </a:gradFill>
            <a:ln w="12700">
              <a:solidFill>
                <a:schemeClr va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FontTx/>
                <a:buNone/>
              </a:pPr>
              <a:r>
                <a:rPr lang="en-US" altLang="en-US" sz="2800" b="1">
                  <a:effectLst>
                    <a:outerShdw blurRad="38100" dist="38100" dir="2700000" algn="tl">
                      <a:srgbClr val="000000"/>
                    </a:outerShdw>
                  </a:effectLst>
                </a:rPr>
                <a:t>VB.NET</a:t>
              </a:r>
            </a:p>
          </p:txBody>
        </p:sp>
        <p:sp>
          <p:nvSpPr>
            <p:cNvPr id="744455" name="Rectangle 7"/>
            <p:cNvSpPr>
              <a:spLocks noChangeArrowheads="1"/>
            </p:cNvSpPr>
            <p:nvPr/>
          </p:nvSpPr>
          <p:spPr bwMode="auto">
            <a:xfrm>
              <a:off x="384" y="2208"/>
              <a:ext cx="1104" cy="480"/>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2700000" scaled="1"/>
            </a:gradFill>
            <a:ln w="12700">
              <a:solidFill>
                <a:schemeClr va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FontTx/>
                <a:buNone/>
              </a:pPr>
              <a:r>
                <a:rPr lang="en-US" altLang="en-US" sz="2800" b="1">
                  <a:effectLst>
                    <a:outerShdw blurRad="38100" dist="38100" dir="2700000" algn="tl">
                      <a:srgbClr val="000000"/>
                    </a:outerShdw>
                  </a:effectLst>
                </a:rPr>
                <a:t>MC++</a:t>
              </a:r>
            </a:p>
          </p:txBody>
        </p:sp>
        <p:sp>
          <p:nvSpPr>
            <p:cNvPr id="744456" name="Rectangle 8"/>
            <p:cNvSpPr>
              <a:spLocks noChangeArrowheads="1"/>
            </p:cNvSpPr>
            <p:nvPr/>
          </p:nvSpPr>
          <p:spPr bwMode="auto">
            <a:xfrm>
              <a:off x="384" y="2736"/>
              <a:ext cx="1104" cy="480"/>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2700000" scaled="1"/>
            </a:gradFill>
            <a:ln w="12700">
              <a:solidFill>
                <a:schemeClr va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FontTx/>
                <a:buNone/>
              </a:pPr>
              <a:r>
                <a:rPr lang="en-US" altLang="en-US" sz="2800" b="1">
                  <a:effectLst>
                    <a:outerShdw blurRad="38100" dist="38100" dir="2700000" algn="tl">
                      <a:srgbClr val="000000"/>
                    </a:outerShdw>
                  </a:effectLst>
                </a:rPr>
                <a:t>JScript </a:t>
              </a:r>
            </a:p>
          </p:txBody>
        </p:sp>
        <p:sp>
          <p:nvSpPr>
            <p:cNvPr id="744457" name="AutoShape 9"/>
            <p:cNvSpPr>
              <a:spLocks noChangeArrowheads="1"/>
            </p:cNvSpPr>
            <p:nvPr/>
          </p:nvSpPr>
          <p:spPr bwMode="auto">
            <a:xfrm>
              <a:off x="1488" y="2208"/>
              <a:ext cx="576" cy="336"/>
            </a:xfrm>
            <a:prstGeom prst="leftRightArrow">
              <a:avLst>
                <a:gd name="adj1" fmla="val 50000"/>
                <a:gd name="adj2" fmla="val 34286"/>
              </a:avLst>
            </a:prstGeom>
            <a:gradFill rotWithShape="1">
              <a:gsLst>
                <a:gs pos="0">
                  <a:srgbClr val="5E9EFF"/>
                </a:gs>
                <a:gs pos="50000">
                  <a:srgbClr val="5E9EFF">
                    <a:gamma/>
                    <a:shade val="46275"/>
                    <a:invGamma/>
                  </a:srgbClr>
                </a:gs>
                <a:gs pos="100000">
                  <a:srgbClr val="5E9EFF"/>
                </a:gs>
              </a:gsLst>
              <a:lin ang="0" scaled="1"/>
            </a:gradFill>
            <a:ln w="12700">
              <a:solidFill>
                <a:schemeClr va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458" name="Rectangle 10"/>
            <p:cNvSpPr>
              <a:spLocks noChangeArrowheads="1"/>
            </p:cNvSpPr>
            <p:nvPr/>
          </p:nvSpPr>
          <p:spPr bwMode="auto">
            <a:xfrm>
              <a:off x="384" y="3264"/>
              <a:ext cx="1104" cy="480"/>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2700000" scaled="1"/>
            </a:gradFill>
            <a:ln w="12700">
              <a:solidFill>
                <a:schemeClr va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FontTx/>
                <a:buNone/>
              </a:pPr>
              <a:r>
                <a:rPr lang="en-US" altLang="en-US" sz="2800" b="1">
                  <a:effectLst>
                    <a:outerShdw blurRad="38100" dist="38100" dir="2700000" algn="tl">
                      <a:srgbClr val="000000"/>
                    </a:outerShdw>
                  </a:effectLst>
                </a:rPr>
                <a:t>... </a:t>
              </a:r>
            </a:p>
          </p:txBody>
        </p:sp>
        <p:sp>
          <p:nvSpPr>
            <p:cNvPr id="744459" name="Text Box 11"/>
            <p:cNvSpPr txBox="1">
              <a:spLocks noChangeArrowheads="1"/>
            </p:cNvSpPr>
            <p:nvPr/>
          </p:nvSpPr>
          <p:spPr bwMode="auto">
            <a:xfrm>
              <a:off x="144" y="1344"/>
              <a:ext cx="16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0"/>
                </a:spcBef>
                <a:buFontTx/>
                <a:buNone/>
              </a:pPr>
              <a:r>
                <a:rPr lang="en-US" altLang="en-US" sz="2400" b="1">
                  <a:effectLst>
                    <a:outerShdw blurRad="38100" dist="38100" dir="2700000" algn="tl">
                      <a:srgbClr val="000000"/>
                    </a:outerShdw>
                  </a:effectLst>
                </a:rPr>
                <a:t>.NET Languages</a:t>
              </a:r>
            </a:p>
          </p:txBody>
        </p:sp>
      </p:grpSp>
      <p:grpSp>
        <p:nvGrpSpPr>
          <p:cNvPr id="744460" name="Group 12"/>
          <p:cNvGrpSpPr>
            <a:grpSpLocks/>
          </p:cNvGrpSpPr>
          <p:nvPr/>
        </p:nvGrpSpPr>
        <p:grpSpPr bwMode="auto">
          <a:xfrm>
            <a:off x="4572000" y="3429000"/>
            <a:ext cx="4038600" cy="1524000"/>
            <a:chOff x="2880" y="1872"/>
            <a:chExt cx="2544" cy="960"/>
          </a:xfrm>
        </p:grpSpPr>
        <p:sp>
          <p:nvSpPr>
            <p:cNvPr id="744461" name="Rectangle 13"/>
            <p:cNvSpPr>
              <a:spLocks noChangeArrowheads="1"/>
            </p:cNvSpPr>
            <p:nvPr/>
          </p:nvSpPr>
          <p:spPr bwMode="auto">
            <a:xfrm>
              <a:off x="3456" y="1872"/>
              <a:ext cx="1968" cy="96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a:solidFill>
                <a:schemeClr val="fo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FontTx/>
                <a:buNone/>
              </a:pPr>
              <a:r>
                <a:rPr lang="en-US" altLang="en-US" sz="2800" b="1">
                  <a:effectLst>
                    <a:outerShdw blurRad="38100" dist="38100" dir="2700000" algn="tl">
                      <a:srgbClr val="000000"/>
                    </a:outerShdw>
                  </a:effectLst>
                </a:rPr>
                <a:t>COM</a:t>
              </a:r>
            </a:p>
            <a:p>
              <a:pPr algn="ctr" eaLnBrk="1" hangingPunct="1">
                <a:spcBef>
                  <a:spcPct val="0"/>
                </a:spcBef>
                <a:buFontTx/>
                <a:buNone/>
              </a:pPr>
              <a:r>
                <a:rPr lang="en-US" altLang="en-US" sz="2800" b="1">
                  <a:effectLst>
                    <a:outerShdw blurRad="38100" dist="38100" dir="2700000" algn="tl">
                      <a:srgbClr val="000000"/>
                    </a:outerShdw>
                  </a:effectLst>
                </a:rPr>
                <a:t>OLE Automation</a:t>
              </a:r>
            </a:p>
          </p:txBody>
        </p:sp>
        <p:sp>
          <p:nvSpPr>
            <p:cNvPr id="744462" name="AutoShape 14"/>
            <p:cNvSpPr>
              <a:spLocks noChangeArrowheads="1"/>
            </p:cNvSpPr>
            <p:nvPr/>
          </p:nvSpPr>
          <p:spPr bwMode="auto">
            <a:xfrm>
              <a:off x="2880" y="2208"/>
              <a:ext cx="576" cy="336"/>
            </a:xfrm>
            <a:prstGeom prst="leftRightArrow">
              <a:avLst>
                <a:gd name="adj1" fmla="val 50000"/>
                <a:gd name="adj2" fmla="val 34286"/>
              </a:avLst>
            </a:prstGeom>
            <a:gradFill rotWithShape="1">
              <a:gsLst>
                <a:gs pos="0">
                  <a:srgbClr val="5E9EFF"/>
                </a:gs>
                <a:gs pos="50000">
                  <a:srgbClr val="5E9EFF">
                    <a:gamma/>
                    <a:shade val="46275"/>
                    <a:invGamma/>
                  </a:srgbClr>
                </a:gs>
                <a:gs pos="100000">
                  <a:srgbClr val="5E9EFF"/>
                </a:gs>
              </a:gsLst>
              <a:lin ang="0" scaled="1"/>
            </a:gradFill>
            <a:ln w="12700">
              <a:solidFill>
                <a:schemeClr va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44463" name="Group 15"/>
          <p:cNvGrpSpPr>
            <a:grpSpLocks/>
          </p:cNvGrpSpPr>
          <p:nvPr/>
        </p:nvGrpSpPr>
        <p:grpSpPr bwMode="auto">
          <a:xfrm>
            <a:off x="1447800" y="1295400"/>
            <a:ext cx="5432425" cy="2362200"/>
            <a:chOff x="912" y="528"/>
            <a:chExt cx="3422" cy="1488"/>
          </a:xfrm>
        </p:grpSpPr>
        <p:pic>
          <p:nvPicPr>
            <p:cNvPr id="744464" name="Picture 16" descr="internet cloud smaller"/>
            <p:cNvPicPr>
              <a:picLocks noChangeAspect="1" noChangeArrowheads="1"/>
            </p:cNvPicPr>
            <p:nvPr/>
          </p:nvPicPr>
          <p:blipFill>
            <a:blip r:embed="rId3">
              <a:extLst>
                <a:ext uri="{28A0092B-C50C-407E-A947-70E740481C1C}">
                  <a14:useLocalDpi xmlns:a14="http://schemas.microsoft.com/office/drawing/2010/main" val="0"/>
                </a:ext>
              </a:extLst>
            </a:blip>
            <a:srcRect t="17404" r="2827" b="4279"/>
            <a:stretch>
              <a:fillRect/>
            </a:stretch>
          </p:blipFill>
          <p:spPr bwMode="auto">
            <a:xfrm>
              <a:off x="1920" y="672"/>
              <a:ext cx="1104" cy="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44465" name="Group 17"/>
            <p:cNvGrpSpPr>
              <a:grpSpLocks/>
            </p:cNvGrpSpPr>
            <p:nvPr/>
          </p:nvGrpSpPr>
          <p:grpSpPr bwMode="auto">
            <a:xfrm>
              <a:off x="3360" y="528"/>
              <a:ext cx="974" cy="588"/>
              <a:chOff x="1913" y="1190"/>
              <a:chExt cx="974" cy="588"/>
            </a:xfrm>
          </p:grpSpPr>
          <p:pic>
            <p:nvPicPr>
              <p:cNvPr id="744466"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3" y="1403"/>
                <a:ext cx="974" cy="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7295DC"/>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pic>
          <p:grpSp>
            <p:nvGrpSpPr>
              <p:cNvPr id="744467" name="Group 19"/>
              <p:cNvGrpSpPr>
                <a:grpSpLocks/>
              </p:cNvGrpSpPr>
              <p:nvPr/>
            </p:nvGrpSpPr>
            <p:grpSpPr bwMode="auto">
              <a:xfrm>
                <a:off x="2128" y="1190"/>
                <a:ext cx="632" cy="529"/>
                <a:chOff x="4122" y="1291"/>
                <a:chExt cx="632" cy="529"/>
              </a:xfrm>
            </p:grpSpPr>
            <p:grpSp>
              <p:nvGrpSpPr>
                <p:cNvPr id="744468" name="Group 20"/>
                <p:cNvGrpSpPr>
                  <a:grpSpLocks/>
                </p:cNvGrpSpPr>
                <p:nvPr/>
              </p:nvGrpSpPr>
              <p:grpSpPr bwMode="auto">
                <a:xfrm>
                  <a:off x="4466" y="1383"/>
                  <a:ext cx="288" cy="383"/>
                  <a:chOff x="3439" y="865"/>
                  <a:chExt cx="442" cy="589"/>
                </a:xfrm>
              </p:grpSpPr>
              <p:sp>
                <p:nvSpPr>
                  <p:cNvPr id="744469" name="AutoShape 21"/>
                  <p:cNvSpPr>
                    <a:spLocks noChangeArrowheads="1"/>
                  </p:cNvSpPr>
                  <p:nvPr/>
                </p:nvSpPr>
                <p:spPr bwMode="auto">
                  <a:xfrm>
                    <a:off x="3439" y="865"/>
                    <a:ext cx="326" cy="389"/>
                  </a:xfrm>
                  <a:prstGeom prst="can">
                    <a:avLst>
                      <a:gd name="adj" fmla="val 24009"/>
                    </a:avLst>
                  </a:prstGeom>
                  <a:gradFill rotWithShape="0">
                    <a:gsLst>
                      <a:gs pos="0">
                        <a:srgbClr val="333333">
                          <a:gamma/>
                          <a:shade val="0"/>
                          <a:invGamma/>
                        </a:srgbClr>
                      </a:gs>
                      <a:gs pos="50000">
                        <a:srgbClr val="333333"/>
                      </a:gs>
                      <a:gs pos="100000">
                        <a:srgbClr val="333333">
                          <a:gamma/>
                          <a:shade val="0"/>
                          <a:invGamma/>
                        </a:srgbClr>
                      </a:gs>
                    </a:gsLst>
                    <a:lin ang="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ctr">
                      <a:buClr>
                        <a:schemeClr val="tx2"/>
                      </a:buClr>
                      <a:buSzPct val="75000"/>
                      <a:buFont typeface="Wingdings" pitchFamily="2" charset="2"/>
                      <a:buNone/>
                    </a:pPr>
                    <a:endParaRPr lang="en-US" altLang="en-US" sz="2400" b="1">
                      <a:effectLst>
                        <a:outerShdw blurRad="38100" dist="38100" dir="2700000" algn="tl">
                          <a:srgbClr val="000000"/>
                        </a:outerShdw>
                      </a:effectLst>
                    </a:endParaRPr>
                  </a:p>
                </p:txBody>
              </p:sp>
              <p:sp>
                <p:nvSpPr>
                  <p:cNvPr id="744470" name="AutoShape 22"/>
                  <p:cNvSpPr>
                    <a:spLocks noChangeArrowheads="1"/>
                  </p:cNvSpPr>
                  <p:nvPr/>
                </p:nvSpPr>
                <p:spPr bwMode="auto">
                  <a:xfrm>
                    <a:off x="3556" y="1065"/>
                    <a:ext cx="325" cy="389"/>
                  </a:xfrm>
                  <a:prstGeom prst="can">
                    <a:avLst>
                      <a:gd name="adj" fmla="val 24083"/>
                    </a:avLst>
                  </a:prstGeom>
                  <a:gradFill rotWithShape="0">
                    <a:gsLst>
                      <a:gs pos="0">
                        <a:srgbClr val="333333">
                          <a:gamma/>
                          <a:shade val="0"/>
                          <a:invGamma/>
                        </a:srgbClr>
                      </a:gs>
                      <a:gs pos="50000">
                        <a:srgbClr val="333333"/>
                      </a:gs>
                      <a:gs pos="100000">
                        <a:srgbClr val="333333">
                          <a:gamma/>
                          <a:shade val="0"/>
                          <a:invGamma/>
                        </a:srgbClr>
                      </a:gs>
                    </a:gsLst>
                    <a:lin ang="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ctr">
                      <a:buClr>
                        <a:schemeClr val="tx2"/>
                      </a:buClr>
                      <a:buSzPct val="75000"/>
                      <a:buFont typeface="Wingdings" pitchFamily="2" charset="2"/>
                      <a:buNone/>
                    </a:pPr>
                    <a:endParaRPr lang="en-US" altLang="en-US" sz="2400" b="1">
                      <a:effectLst>
                        <a:outerShdw blurRad="38100" dist="38100" dir="2700000" algn="tl">
                          <a:srgbClr val="000000"/>
                        </a:outerShdw>
                      </a:effectLst>
                    </a:endParaRPr>
                  </a:p>
                </p:txBody>
              </p:sp>
            </p:grpSp>
            <p:pic>
              <p:nvPicPr>
                <p:cNvPr id="744471" name="Picture 23" descr="Compaq iPac 11_9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2" y="1291"/>
                  <a:ext cx="312" cy="529"/>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744472" name="Group 24"/>
            <p:cNvGrpSpPr>
              <a:grpSpLocks/>
            </p:cNvGrpSpPr>
            <p:nvPr/>
          </p:nvGrpSpPr>
          <p:grpSpPr bwMode="auto">
            <a:xfrm>
              <a:off x="912" y="768"/>
              <a:ext cx="662" cy="408"/>
              <a:chOff x="3964" y="2101"/>
              <a:chExt cx="976" cy="632"/>
            </a:xfrm>
          </p:grpSpPr>
          <p:pic>
            <p:nvPicPr>
              <p:cNvPr id="744473" name="Picture 25"/>
              <p:cNvPicPr>
                <a:picLocks noChangeAspect="1" noChangeArrowheads="1"/>
              </p:cNvPicPr>
              <p:nvPr/>
            </p:nvPicPr>
            <p:blipFill>
              <a:blip r:embed="rId6">
                <a:lum bright="18000"/>
                <a:extLst>
                  <a:ext uri="{28A0092B-C50C-407E-A947-70E740481C1C}">
                    <a14:useLocalDpi xmlns:a14="http://schemas.microsoft.com/office/drawing/2010/main" val="0"/>
                  </a:ext>
                </a:extLst>
              </a:blip>
              <a:srcRect/>
              <a:stretch>
                <a:fillRect/>
              </a:stretch>
            </p:blipFill>
            <p:spPr bwMode="auto">
              <a:xfrm>
                <a:off x="3964" y="2357"/>
                <a:ext cx="976" cy="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7295DC"/>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pic>
          <p:pic>
            <p:nvPicPr>
              <p:cNvPr id="744474" name="Picture 26" descr="dell poweredge 63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1" y="2101"/>
                <a:ext cx="550" cy="590"/>
              </a:xfrm>
              <a:prstGeom prst="rect">
                <a:avLst/>
              </a:prstGeom>
              <a:noFill/>
              <a:extLst>
                <a:ext uri="{909E8E84-426E-40DD-AFC4-6F175D3DCCD1}">
                  <a14:hiddenFill xmlns:a14="http://schemas.microsoft.com/office/drawing/2010/main">
                    <a:solidFill>
                      <a:srgbClr val="FFFFFF"/>
                    </a:solidFill>
                  </a14:hiddenFill>
                </a:ext>
              </a:extLst>
            </p:spPr>
          </p:pic>
          <p:grpSp>
            <p:nvGrpSpPr>
              <p:cNvPr id="744475" name="Group 27"/>
              <p:cNvGrpSpPr>
                <a:grpSpLocks/>
              </p:cNvGrpSpPr>
              <p:nvPr/>
            </p:nvGrpSpPr>
            <p:grpSpPr bwMode="auto">
              <a:xfrm>
                <a:off x="4519" y="2236"/>
                <a:ext cx="301" cy="402"/>
                <a:chOff x="3439" y="865"/>
                <a:chExt cx="442" cy="589"/>
              </a:xfrm>
            </p:grpSpPr>
            <p:sp>
              <p:nvSpPr>
                <p:cNvPr id="744476" name="AutoShape 28"/>
                <p:cNvSpPr>
                  <a:spLocks noChangeArrowheads="1"/>
                </p:cNvSpPr>
                <p:nvPr/>
              </p:nvSpPr>
              <p:spPr bwMode="auto">
                <a:xfrm>
                  <a:off x="3439" y="865"/>
                  <a:ext cx="326" cy="389"/>
                </a:xfrm>
                <a:prstGeom prst="can">
                  <a:avLst>
                    <a:gd name="adj" fmla="val 24009"/>
                  </a:avLst>
                </a:prstGeom>
                <a:gradFill rotWithShape="0">
                  <a:gsLst>
                    <a:gs pos="0">
                      <a:srgbClr val="333333">
                        <a:gamma/>
                        <a:shade val="0"/>
                        <a:invGamma/>
                      </a:srgbClr>
                    </a:gs>
                    <a:gs pos="50000">
                      <a:srgbClr val="333333"/>
                    </a:gs>
                    <a:gs pos="100000">
                      <a:srgbClr val="333333">
                        <a:gamma/>
                        <a:shade val="0"/>
                        <a:invGamma/>
                      </a:srgbClr>
                    </a:gs>
                  </a:gsLst>
                  <a:lin ang="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ctr">
                    <a:buClr>
                      <a:schemeClr val="tx2"/>
                    </a:buClr>
                    <a:buSzPct val="75000"/>
                    <a:buFont typeface="Wingdings" pitchFamily="2" charset="2"/>
                    <a:buNone/>
                  </a:pPr>
                  <a:endParaRPr lang="en-US" altLang="en-US" sz="2400" b="1">
                    <a:effectLst>
                      <a:outerShdw blurRad="38100" dist="38100" dir="2700000" algn="tl">
                        <a:srgbClr val="000000"/>
                      </a:outerShdw>
                    </a:effectLst>
                  </a:endParaRPr>
                </a:p>
              </p:txBody>
            </p:sp>
            <p:sp>
              <p:nvSpPr>
                <p:cNvPr id="744477" name="AutoShape 29"/>
                <p:cNvSpPr>
                  <a:spLocks noChangeArrowheads="1"/>
                </p:cNvSpPr>
                <p:nvPr/>
              </p:nvSpPr>
              <p:spPr bwMode="auto">
                <a:xfrm>
                  <a:off x="3556" y="1065"/>
                  <a:ext cx="325" cy="389"/>
                </a:xfrm>
                <a:prstGeom prst="can">
                  <a:avLst>
                    <a:gd name="adj" fmla="val 24083"/>
                  </a:avLst>
                </a:prstGeom>
                <a:gradFill rotWithShape="0">
                  <a:gsLst>
                    <a:gs pos="0">
                      <a:srgbClr val="333333">
                        <a:gamma/>
                        <a:shade val="0"/>
                        <a:invGamma/>
                      </a:srgbClr>
                    </a:gs>
                    <a:gs pos="50000">
                      <a:srgbClr val="333333"/>
                    </a:gs>
                    <a:gs pos="100000">
                      <a:srgbClr val="333333">
                        <a:gamma/>
                        <a:shade val="0"/>
                        <a:invGamma/>
                      </a:srgbClr>
                    </a:gs>
                  </a:gsLst>
                  <a:lin ang="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ctr">
                    <a:buClr>
                      <a:schemeClr val="tx2"/>
                    </a:buClr>
                    <a:buSzPct val="75000"/>
                    <a:buFont typeface="Wingdings" pitchFamily="2" charset="2"/>
                    <a:buNone/>
                  </a:pPr>
                  <a:endParaRPr lang="en-US" altLang="en-US" sz="2400" b="1">
                    <a:effectLst>
                      <a:outerShdw blurRad="38100" dist="38100" dir="2700000" algn="tl">
                        <a:srgbClr val="000000"/>
                      </a:outerShdw>
                    </a:effectLst>
                  </a:endParaRPr>
                </a:p>
              </p:txBody>
            </p:sp>
          </p:grpSp>
        </p:grpSp>
        <p:sp>
          <p:nvSpPr>
            <p:cNvPr id="744478" name="AutoShape 30"/>
            <p:cNvSpPr>
              <a:spLocks noChangeArrowheads="1"/>
            </p:cNvSpPr>
            <p:nvPr/>
          </p:nvSpPr>
          <p:spPr bwMode="auto">
            <a:xfrm>
              <a:off x="2304" y="1344"/>
              <a:ext cx="336" cy="672"/>
            </a:xfrm>
            <a:prstGeom prst="upDownArrow">
              <a:avLst>
                <a:gd name="adj1" fmla="val 50000"/>
                <a:gd name="adj2" fmla="val 40000"/>
              </a:avLst>
            </a:prstGeom>
            <a:gradFill rotWithShape="1">
              <a:gsLst>
                <a:gs pos="0">
                  <a:srgbClr val="5E9EFF"/>
                </a:gs>
                <a:gs pos="50000">
                  <a:srgbClr val="5E9EFF">
                    <a:gamma/>
                    <a:shade val="46275"/>
                    <a:invGamma/>
                  </a:srgbClr>
                </a:gs>
                <a:gs pos="100000">
                  <a:srgbClr val="5E9EFF"/>
                </a:gs>
              </a:gsLst>
              <a:lin ang="5400000" scaled="1"/>
            </a:gradFill>
            <a:ln w="12700">
              <a:solidFill>
                <a:schemeClr va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479" name="Text Box 31"/>
            <p:cNvSpPr txBox="1">
              <a:spLocks noChangeArrowheads="1"/>
            </p:cNvSpPr>
            <p:nvPr/>
          </p:nvSpPr>
          <p:spPr bwMode="auto">
            <a:xfrm>
              <a:off x="2688" y="1440"/>
              <a:ext cx="11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0"/>
                </a:spcBef>
                <a:buFontTx/>
                <a:buNone/>
              </a:pPr>
              <a:r>
                <a:rPr lang="en-US" altLang="en-US" sz="2400" b="1">
                  <a:effectLst>
                    <a:outerShdw blurRad="38100" dist="38100" dir="2700000" algn="tl">
                      <a:srgbClr val="000000"/>
                    </a:outerShdw>
                  </a:effectLst>
                </a:rPr>
                <a:t>XML/SOAP</a:t>
              </a:r>
            </a:p>
          </p:txBody>
        </p:sp>
        <p:sp>
          <p:nvSpPr>
            <p:cNvPr id="744480" name="Line 32"/>
            <p:cNvSpPr>
              <a:spLocks noChangeShapeType="1"/>
            </p:cNvSpPr>
            <p:nvPr/>
          </p:nvSpPr>
          <p:spPr bwMode="auto">
            <a:xfrm>
              <a:off x="1584" y="1056"/>
              <a:ext cx="384" cy="4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481" name="Line 33"/>
            <p:cNvSpPr>
              <a:spLocks noChangeShapeType="1"/>
            </p:cNvSpPr>
            <p:nvPr/>
          </p:nvSpPr>
          <p:spPr bwMode="auto">
            <a:xfrm flipV="1">
              <a:off x="2976" y="1008"/>
              <a:ext cx="432" cy="4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44482" name="Group 34"/>
          <p:cNvGrpSpPr>
            <a:grpSpLocks/>
          </p:cNvGrpSpPr>
          <p:nvPr/>
        </p:nvGrpSpPr>
        <p:grpSpPr bwMode="auto">
          <a:xfrm>
            <a:off x="3276600" y="4724400"/>
            <a:ext cx="5334000" cy="1676400"/>
            <a:chOff x="2064" y="2688"/>
            <a:chExt cx="3360" cy="1056"/>
          </a:xfrm>
        </p:grpSpPr>
        <p:sp>
          <p:nvSpPr>
            <p:cNvPr id="744483" name="Rectangle 35"/>
            <p:cNvSpPr>
              <a:spLocks noChangeArrowheads="1"/>
            </p:cNvSpPr>
            <p:nvPr/>
          </p:nvSpPr>
          <p:spPr bwMode="auto">
            <a:xfrm>
              <a:off x="2064" y="3264"/>
              <a:ext cx="3360" cy="48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a:solidFill>
                <a:schemeClr val="fo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FontTx/>
                <a:buNone/>
              </a:pPr>
              <a:r>
                <a:rPr lang="en-US" altLang="en-US" sz="2800" b="1">
                  <a:effectLst>
                    <a:outerShdw blurRad="38100" dist="38100" dir="2700000" algn="tl">
                      <a:srgbClr val="000000"/>
                    </a:outerShdw>
                  </a:effectLst>
                </a:rPr>
                <a:t>Dynamic Link Libraries</a:t>
              </a:r>
            </a:p>
          </p:txBody>
        </p:sp>
        <p:sp>
          <p:nvSpPr>
            <p:cNvPr id="744484" name="AutoShape 36"/>
            <p:cNvSpPr>
              <a:spLocks noChangeArrowheads="1"/>
            </p:cNvSpPr>
            <p:nvPr/>
          </p:nvSpPr>
          <p:spPr bwMode="auto">
            <a:xfrm>
              <a:off x="2304" y="2688"/>
              <a:ext cx="336" cy="576"/>
            </a:xfrm>
            <a:prstGeom prst="upDownArrow">
              <a:avLst>
                <a:gd name="adj1" fmla="val 50000"/>
                <a:gd name="adj2" fmla="val 34286"/>
              </a:avLst>
            </a:prstGeom>
            <a:gradFill rotWithShape="1">
              <a:gsLst>
                <a:gs pos="0">
                  <a:srgbClr val="5E9EFF"/>
                </a:gs>
                <a:gs pos="50000">
                  <a:srgbClr val="5E9EFF">
                    <a:gamma/>
                    <a:shade val="46275"/>
                    <a:invGamma/>
                  </a:srgbClr>
                </a:gs>
                <a:gs pos="100000">
                  <a:srgbClr val="5E9EFF"/>
                </a:gs>
              </a:gsLst>
              <a:lin ang="5400000" scaled="1"/>
            </a:gradFill>
            <a:ln w="12700">
              <a:solidFill>
                <a:schemeClr va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485" name="Text Box 37"/>
            <p:cNvSpPr txBox="1">
              <a:spLocks noChangeArrowheads="1"/>
            </p:cNvSpPr>
            <p:nvPr/>
          </p:nvSpPr>
          <p:spPr bwMode="auto">
            <a:xfrm>
              <a:off x="2688" y="2928"/>
              <a:ext cx="24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0"/>
                </a:spcBef>
                <a:buFontTx/>
                <a:buNone/>
              </a:pPr>
              <a:r>
                <a:rPr lang="en-US" altLang="en-US" sz="2400" b="1">
                  <a:effectLst>
                    <a:outerShdw blurRad="38100" dist="38100" dir="2700000" algn="tl">
                      <a:srgbClr val="000000"/>
                    </a:outerShdw>
                  </a:effectLst>
                </a:rPr>
                <a:t>P/Invoke and unsafe code</a:t>
              </a:r>
            </a:p>
          </p:txBody>
        </p:sp>
      </p:grpSp>
    </p:spTree>
  </p:cSld>
  <p:clrMapOvr>
    <a:masterClrMapping/>
  </p:clrMapOvr>
  <p:transition>
    <p:strips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p:txBody>
          <a:bodyPr/>
          <a:lstStyle/>
          <a:p>
            <a:r>
              <a:rPr lang="en-US" altLang="en-US"/>
              <a:t>Agenda</a:t>
            </a:r>
            <a:endParaRPr lang="en-US" altLang="en-US" sz="3600">
              <a:solidFill>
                <a:schemeClr val="hlink"/>
              </a:solidFill>
            </a:endParaRPr>
          </a:p>
        </p:txBody>
      </p:sp>
      <p:sp>
        <p:nvSpPr>
          <p:cNvPr id="667651" name="Rectangle 3"/>
          <p:cNvSpPr>
            <a:spLocks noGrp="1" noChangeArrowheads="1"/>
          </p:cNvSpPr>
          <p:nvPr>
            <p:ph type="body" idx="1"/>
          </p:nvPr>
        </p:nvSpPr>
        <p:spPr>
          <a:xfrm>
            <a:off x="381000" y="1419225"/>
            <a:ext cx="8532813" cy="2282825"/>
          </a:xfrm>
        </p:spPr>
        <p:txBody>
          <a:bodyPr/>
          <a:lstStyle/>
          <a:p>
            <a:r>
              <a:rPr lang="en-US" altLang="en-US"/>
              <a:t>Hello World</a:t>
            </a:r>
          </a:p>
          <a:p>
            <a:r>
              <a:rPr lang="en-US" altLang="en-US"/>
              <a:t>The .NET Framework</a:t>
            </a:r>
          </a:p>
          <a:p>
            <a:r>
              <a:rPr lang="en-US" altLang="en-US"/>
              <a:t>Design Goals of C#</a:t>
            </a:r>
          </a:p>
          <a:p>
            <a:r>
              <a:rPr lang="en-US" altLang="en-US">
                <a:solidFill>
                  <a:schemeClr val="tx2"/>
                </a:solidFill>
              </a:rPr>
              <a:t>Language Features</a:t>
            </a:r>
          </a:p>
        </p:txBody>
      </p:sp>
    </p:spTree>
  </p:cSld>
  <p:clrMapOvr>
    <a:masterClrMapping/>
  </p:clrMapOvr>
  <p:transition>
    <p:strips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70" name="Rectangle 1030"/>
          <p:cNvSpPr>
            <a:spLocks noGrp="1" noChangeArrowheads="1"/>
          </p:cNvSpPr>
          <p:nvPr>
            <p:ph type="title"/>
          </p:nvPr>
        </p:nvSpPr>
        <p:spPr>
          <a:xfrm>
            <a:off x="382588" y="228600"/>
            <a:ext cx="8532812" cy="1244600"/>
          </a:xfrm>
        </p:spPr>
        <p:txBody>
          <a:bodyPr/>
          <a:lstStyle/>
          <a:p>
            <a:r>
              <a:rPr lang="en-US" altLang="en-US"/>
              <a:t>Language Features</a:t>
            </a:r>
            <a:r>
              <a:rPr lang="en-US" altLang="en-US">
                <a:solidFill>
                  <a:schemeClr val="accent1"/>
                </a:solidFill>
              </a:rPr>
              <a:t/>
            </a:r>
            <a:br>
              <a:rPr lang="en-US" altLang="en-US">
                <a:solidFill>
                  <a:schemeClr val="accent1"/>
                </a:solidFill>
              </a:rPr>
            </a:br>
            <a:r>
              <a:rPr lang="en-US" altLang="en-US" sz="3600">
                <a:solidFill>
                  <a:schemeClr val="hlink"/>
                </a:solidFill>
              </a:rPr>
              <a:t>Program Structure</a:t>
            </a:r>
          </a:p>
        </p:txBody>
      </p:sp>
      <p:sp>
        <p:nvSpPr>
          <p:cNvPr id="600071" name="Rectangle 1031"/>
          <p:cNvSpPr>
            <a:spLocks noGrp="1" noChangeArrowheads="1"/>
          </p:cNvSpPr>
          <p:nvPr>
            <p:ph type="body" idx="1"/>
          </p:nvPr>
        </p:nvSpPr>
        <p:spPr>
          <a:xfrm>
            <a:off x="381000" y="1905000"/>
            <a:ext cx="8532813" cy="4657725"/>
          </a:xfrm>
        </p:spPr>
        <p:txBody>
          <a:bodyPr/>
          <a:lstStyle/>
          <a:p>
            <a:pPr>
              <a:lnSpc>
                <a:spcPct val="85000"/>
              </a:lnSpc>
            </a:pPr>
            <a:r>
              <a:rPr lang="en-US" altLang="en-US" sz="2800"/>
              <a:t>Namespaces</a:t>
            </a:r>
          </a:p>
          <a:p>
            <a:pPr lvl="1">
              <a:lnSpc>
                <a:spcPct val="85000"/>
              </a:lnSpc>
            </a:pPr>
            <a:r>
              <a:rPr lang="en-US" altLang="en-US" sz="2400"/>
              <a:t>Contain types and other namespaces</a:t>
            </a:r>
          </a:p>
          <a:p>
            <a:pPr>
              <a:lnSpc>
                <a:spcPct val="85000"/>
              </a:lnSpc>
            </a:pPr>
            <a:r>
              <a:rPr lang="en-US" altLang="en-US" sz="2800"/>
              <a:t>Type declarations</a:t>
            </a:r>
          </a:p>
          <a:p>
            <a:pPr lvl="1">
              <a:lnSpc>
                <a:spcPct val="85000"/>
              </a:lnSpc>
            </a:pPr>
            <a:r>
              <a:rPr lang="en-US" altLang="en-US" sz="2400"/>
              <a:t>Classes, structs, interfaces, enums, </a:t>
            </a:r>
            <a:br>
              <a:rPr lang="en-US" altLang="en-US" sz="2400"/>
            </a:br>
            <a:r>
              <a:rPr lang="en-US" altLang="en-US" sz="2400"/>
              <a:t>and delegates</a:t>
            </a:r>
          </a:p>
          <a:p>
            <a:pPr>
              <a:lnSpc>
                <a:spcPct val="85000"/>
              </a:lnSpc>
            </a:pPr>
            <a:r>
              <a:rPr lang="en-US" altLang="en-US" sz="2800"/>
              <a:t>Members</a:t>
            </a:r>
          </a:p>
          <a:p>
            <a:pPr lvl="1">
              <a:lnSpc>
                <a:spcPct val="85000"/>
              </a:lnSpc>
            </a:pPr>
            <a:r>
              <a:rPr lang="en-US" altLang="en-US" sz="2400"/>
              <a:t>Constants, fields, methods, properties, indexers, events, operators, constructors, destructors</a:t>
            </a:r>
          </a:p>
          <a:p>
            <a:pPr>
              <a:lnSpc>
                <a:spcPct val="85000"/>
              </a:lnSpc>
            </a:pPr>
            <a:r>
              <a:rPr lang="en-US" altLang="en-US" sz="2800"/>
              <a:t>Organization</a:t>
            </a:r>
          </a:p>
          <a:p>
            <a:pPr lvl="1">
              <a:lnSpc>
                <a:spcPct val="85000"/>
              </a:lnSpc>
            </a:pPr>
            <a:r>
              <a:rPr lang="en-US" altLang="en-US" sz="2400"/>
              <a:t>No header files, code written “in-line”</a:t>
            </a:r>
          </a:p>
          <a:p>
            <a:pPr lvl="1">
              <a:lnSpc>
                <a:spcPct val="85000"/>
              </a:lnSpc>
            </a:pPr>
            <a:r>
              <a:rPr lang="en-US" altLang="en-US" sz="2400"/>
              <a:t>No declaration order dependence</a:t>
            </a:r>
          </a:p>
        </p:txBody>
      </p:sp>
    </p:spTree>
  </p:cSld>
  <p:clrMapOvr>
    <a:masterClrMapping/>
  </p:clrMapOvr>
  <p:transition>
    <p:strips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7" name="Rectangle 1029"/>
          <p:cNvSpPr>
            <a:spLocks noGrp="1" noChangeArrowheads="1"/>
          </p:cNvSpPr>
          <p:nvPr>
            <p:ph type="title"/>
          </p:nvPr>
        </p:nvSpPr>
        <p:spPr>
          <a:xfrm>
            <a:off x="382588" y="228600"/>
            <a:ext cx="8532812" cy="1244600"/>
          </a:xfrm>
        </p:spPr>
        <p:txBody>
          <a:bodyPr/>
          <a:lstStyle/>
          <a:p>
            <a:r>
              <a:rPr lang="en-US" altLang="en-US"/>
              <a:t>Language Features</a:t>
            </a:r>
            <a:r>
              <a:rPr lang="en-US" altLang="en-US">
                <a:solidFill>
                  <a:schemeClr val="accent1"/>
                </a:solidFill>
              </a:rPr>
              <a:t> </a:t>
            </a:r>
            <a:br>
              <a:rPr lang="en-US" altLang="en-US">
                <a:solidFill>
                  <a:schemeClr val="accent1"/>
                </a:solidFill>
              </a:rPr>
            </a:br>
            <a:r>
              <a:rPr lang="en-US" altLang="en-US" sz="3600">
                <a:solidFill>
                  <a:schemeClr val="hlink"/>
                </a:solidFill>
              </a:rPr>
              <a:t>Program Structure</a:t>
            </a:r>
          </a:p>
        </p:txBody>
      </p:sp>
      <p:sp>
        <p:nvSpPr>
          <p:cNvPr id="602115" name="Text Box 1027"/>
          <p:cNvSpPr txBox="1">
            <a:spLocks noChangeArrowheads="1"/>
          </p:cNvSpPr>
          <p:nvPr/>
        </p:nvSpPr>
        <p:spPr bwMode="auto">
          <a:xfrm>
            <a:off x="152400" y="1524000"/>
            <a:ext cx="8839200" cy="4918075"/>
          </a:xfrm>
          <a:prstGeom prst="rect">
            <a:avLst/>
          </a:prstGeom>
          <a:gradFill rotWithShape="0">
            <a:gsLst>
              <a:gs pos="0">
                <a:schemeClr val="folHlink"/>
              </a:gs>
              <a:gs pos="100000">
                <a:schemeClr val="folHlink">
                  <a:gamma/>
                  <a:shade val="46275"/>
                  <a:invGamma/>
                </a:schemeClr>
              </a:gs>
            </a:gsLst>
            <a:lin ang="2700000" scaled="1"/>
          </a:gradFill>
          <a:ln w="12700">
            <a:solidFill>
              <a:schemeClr val="fo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137160">
            <a:spAutoFit/>
          </a:bodyPr>
          <a:lstStyle/>
          <a:p>
            <a:pPr>
              <a:buFontTx/>
              <a:buNone/>
            </a:pPr>
            <a:r>
              <a:rPr lang="en-US" altLang="en-US" sz="1400" b="1">
                <a:effectLst>
                  <a:outerShdw blurRad="38100" dist="38100" dir="2700000" algn="tl">
                    <a:srgbClr val="000000"/>
                  </a:outerShdw>
                </a:effectLst>
                <a:latin typeface="Lucida Console" pitchFamily="49" charset="0"/>
              </a:rPr>
              <a:t>using System;</a:t>
            </a:r>
          </a:p>
          <a:p>
            <a:pPr>
              <a:buFontTx/>
              <a:buNone/>
            </a:pPr>
            <a:r>
              <a:rPr lang="en-US" altLang="en-US" sz="1400" b="1">
                <a:effectLst>
                  <a:outerShdw blurRad="38100" dist="38100" dir="2700000" algn="tl">
                    <a:srgbClr val="000000"/>
                  </a:outerShdw>
                </a:effectLst>
                <a:latin typeface="Lucida Console" pitchFamily="49" charset="0"/>
              </a:rPr>
              <a:t>namespace System.Collections</a:t>
            </a:r>
          </a:p>
          <a:p>
            <a:pPr>
              <a:buFontTx/>
              <a:buNone/>
            </a:pPr>
            <a:r>
              <a:rPr lang="en-US" altLang="en-US" sz="1400" b="1">
                <a:effectLst>
                  <a:outerShdw blurRad="38100" dist="38100" dir="2700000" algn="tl">
                    <a:srgbClr val="000000"/>
                  </a:outerShdw>
                </a:effectLst>
                <a:latin typeface="Lucida Console" pitchFamily="49" charset="0"/>
              </a:rPr>
              <a:t>{</a:t>
            </a:r>
          </a:p>
          <a:p>
            <a:pPr>
              <a:buFontTx/>
              <a:buNone/>
            </a:pPr>
            <a:r>
              <a:rPr lang="en-US" altLang="en-US" sz="1400" b="1">
                <a:effectLst>
                  <a:outerShdw blurRad="38100" dist="38100" dir="2700000" algn="tl">
                    <a:srgbClr val="000000"/>
                  </a:outerShdw>
                </a:effectLst>
                <a:latin typeface="Lucida Console" pitchFamily="49" charset="0"/>
              </a:rPr>
              <a:t>   public class Stack</a:t>
            </a:r>
          </a:p>
          <a:p>
            <a:pPr>
              <a:buFontTx/>
              <a:buNone/>
            </a:pPr>
            <a:r>
              <a:rPr lang="en-US" altLang="en-US" sz="1400" b="1">
                <a:effectLst>
                  <a:outerShdw blurRad="38100" dist="38100" dir="2700000" algn="tl">
                    <a:srgbClr val="000000"/>
                  </a:outerShdw>
                </a:effectLst>
                <a:latin typeface="Lucida Console" pitchFamily="49" charset="0"/>
              </a:rPr>
              <a:t>   {</a:t>
            </a:r>
          </a:p>
          <a:p>
            <a:pPr>
              <a:buFontTx/>
              <a:buNone/>
            </a:pPr>
            <a:r>
              <a:rPr lang="en-US" altLang="en-US" sz="1400" b="1">
                <a:effectLst>
                  <a:outerShdw blurRad="38100" dist="38100" dir="2700000" algn="tl">
                    <a:srgbClr val="000000"/>
                  </a:outerShdw>
                </a:effectLst>
                <a:latin typeface="Lucida Console" pitchFamily="49" charset="0"/>
              </a:rPr>
              <a:t>      Entry top;</a:t>
            </a:r>
          </a:p>
          <a:p>
            <a:pPr>
              <a:buFontTx/>
              <a:buNone/>
            </a:pPr>
            <a:r>
              <a:rPr lang="en-US" altLang="en-US" sz="1400" b="1">
                <a:effectLst>
                  <a:outerShdw blurRad="38100" dist="38100" dir="2700000" algn="tl">
                    <a:srgbClr val="000000"/>
                  </a:outerShdw>
                </a:effectLst>
                <a:latin typeface="Lucida Console" pitchFamily="49" charset="0"/>
              </a:rPr>
              <a:t>      public void Push(object data) {</a:t>
            </a:r>
          </a:p>
          <a:p>
            <a:pPr>
              <a:buFontTx/>
              <a:buNone/>
            </a:pPr>
            <a:r>
              <a:rPr lang="en-US" altLang="en-US" sz="1400" b="1">
                <a:effectLst>
                  <a:outerShdw blurRad="38100" dist="38100" dir="2700000" algn="tl">
                    <a:srgbClr val="000000"/>
                  </a:outerShdw>
                </a:effectLst>
                <a:latin typeface="Lucida Console" pitchFamily="49" charset="0"/>
              </a:rPr>
              <a:t>         top = new Entry(top, data);</a:t>
            </a:r>
          </a:p>
          <a:p>
            <a:pPr>
              <a:buFontTx/>
              <a:buNone/>
            </a:pPr>
            <a:r>
              <a:rPr lang="en-US" altLang="en-US" sz="1400" b="1">
                <a:effectLst>
                  <a:outerShdw blurRad="38100" dist="38100" dir="2700000" algn="tl">
                    <a:srgbClr val="000000"/>
                  </a:outerShdw>
                </a:effectLst>
                <a:latin typeface="Lucida Console" pitchFamily="49" charset="0"/>
              </a:rPr>
              <a:t>      }</a:t>
            </a:r>
          </a:p>
          <a:p>
            <a:pPr>
              <a:buFontTx/>
              <a:buNone/>
            </a:pPr>
            <a:r>
              <a:rPr lang="en-US" altLang="en-US" sz="1400" b="1">
                <a:effectLst>
                  <a:outerShdw blurRad="38100" dist="38100" dir="2700000" algn="tl">
                    <a:srgbClr val="000000"/>
                  </a:outerShdw>
                </a:effectLst>
                <a:latin typeface="Lucida Console" pitchFamily="49" charset="0"/>
              </a:rPr>
              <a:t>      public object Pop() {</a:t>
            </a:r>
          </a:p>
          <a:p>
            <a:pPr>
              <a:buFontTx/>
              <a:buNone/>
            </a:pPr>
            <a:r>
              <a:rPr lang="en-US" altLang="en-US" sz="1400" b="1">
                <a:effectLst>
                  <a:outerShdw blurRad="38100" dist="38100" dir="2700000" algn="tl">
                    <a:srgbClr val="000000"/>
                  </a:outerShdw>
                </a:effectLst>
                <a:latin typeface="Lucida Console" pitchFamily="49" charset="0"/>
              </a:rPr>
              <a:t>         if (top == null) throw new InvalidOperationException();</a:t>
            </a:r>
          </a:p>
          <a:p>
            <a:pPr>
              <a:buFontTx/>
              <a:buNone/>
            </a:pPr>
            <a:r>
              <a:rPr lang="en-US" altLang="en-US" sz="1400" b="1">
                <a:effectLst>
                  <a:outerShdw blurRad="38100" dist="38100" dir="2700000" algn="tl">
                    <a:srgbClr val="000000"/>
                  </a:outerShdw>
                </a:effectLst>
                <a:latin typeface="Lucida Console" pitchFamily="49" charset="0"/>
              </a:rPr>
              <a:t>         object result = top.data;</a:t>
            </a:r>
          </a:p>
          <a:p>
            <a:pPr>
              <a:buFontTx/>
              <a:buNone/>
            </a:pPr>
            <a:r>
              <a:rPr lang="en-US" altLang="en-US" sz="1400" b="1">
                <a:effectLst>
                  <a:outerShdw blurRad="38100" dist="38100" dir="2700000" algn="tl">
                    <a:srgbClr val="000000"/>
                  </a:outerShdw>
                </a:effectLst>
                <a:latin typeface="Lucida Console" pitchFamily="49" charset="0"/>
              </a:rPr>
              <a:t>         top = top.next;</a:t>
            </a:r>
          </a:p>
          <a:p>
            <a:pPr>
              <a:buFontTx/>
              <a:buNone/>
            </a:pPr>
            <a:r>
              <a:rPr lang="en-US" altLang="en-US" sz="1400" b="1">
                <a:effectLst>
                  <a:outerShdw blurRad="38100" dist="38100" dir="2700000" algn="tl">
                    <a:srgbClr val="000000"/>
                  </a:outerShdw>
                </a:effectLst>
                <a:latin typeface="Lucida Console" pitchFamily="49" charset="0"/>
              </a:rPr>
              <a:t>         return result;</a:t>
            </a:r>
          </a:p>
          <a:p>
            <a:pPr>
              <a:buFontTx/>
              <a:buNone/>
            </a:pPr>
            <a:r>
              <a:rPr lang="en-US" altLang="en-US" sz="1400" b="1">
                <a:effectLst>
                  <a:outerShdw blurRad="38100" dist="38100" dir="2700000" algn="tl">
                    <a:srgbClr val="000000"/>
                  </a:outerShdw>
                </a:effectLst>
                <a:latin typeface="Lucida Console" pitchFamily="49" charset="0"/>
              </a:rPr>
              <a:t>     }</a:t>
            </a:r>
          </a:p>
          <a:p>
            <a:pPr>
              <a:buFontTx/>
              <a:buNone/>
            </a:pPr>
            <a:r>
              <a:rPr lang="en-US" altLang="en-US" sz="1400" b="1">
                <a:effectLst>
                  <a:outerShdw blurRad="38100" dist="38100" dir="2700000" algn="tl">
                    <a:srgbClr val="000000"/>
                  </a:outerShdw>
                </a:effectLst>
                <a:latin typeface="Lucida Console" pitchFamily="49" charset="0"/>
              </a:rPr>
              <a:t>   }</a:t>
            </a:r>
          </a:p>
          <a:p>
            <a:pPr>
              <a:buFontTx/>
              <a:buNone/>
            </a:pPr>
            <a:r>
              <a:rPr lang="en-US" altLang="en-US" sz="1400" b="1">
                <a:effectLst>
                  <a:outerShdw blurRad="38100" dist="38100" dir="2700000" algn="tl">
                    <a:srgbClr val="000000"/>
                  </a:outerShdw>
                </a:effectLst>
                <a:latin typeface="Lucida Console" pitchFamily="49" charset="0"/>
              </a:rPr>
              <a:t>}</a:t>
            </a:r>
          </a:p>
        </p:txBody>
      </p:sp>
    </p:spTree>
  </p:cSld>
  <p:clrMapOvr>
    <a:masterClrMapping/>
  </p:clrMapOvr>
  <p:transition>
    <p:strips dir="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5" name="Rectangle 15"/>
          <p:cNvSpPr>
            <a:spLocks noGrp="1" noChangeArrowheads="1"/>
          </p:cNvSpPr>
          <p:nvPr>
            <p:ph type="title"/>
          </p:nvPr>
        </p:nvSpPr>
        <p:spPr>
          <a:xfrm>
            <a:off x="382588" y="228600"/>
            <a:ext cx="8532812" cy="1244600"/>
          </a:xfrm>
        </p:spPr>
        <p:txBody>
          <a:bodyPr/>
          <a:lstStyle/>
          <a:p>
            <a:r>
              <a:rPr lang="en-US" altLang="en-US"/>
              <a:t>Language Features</a:t>
            </a:r>
            <a:r>
              <a:rPr lang="en-US" altLang="en-US">
                <a:solidFill>
                  <a:schemeClr val="accent1"/>
                </a:solidFill>
              </a:rPr>
              <a:t>  </a:t>
            </a:r>
            <a:br>
              <a:rPr lang="en-US" altLang="en-US">
                <a:solidFill>
                  <a:schemeClr val="accent1"/>
                </a:solidFill>
              </a:rPr>
            </a:br>
            <a:r>
              <a:rPr lang="en-US" altLang="en-US" sz="3600">
                <a:solidFill>
                  <a:schemeClr val="hlink"/>
                </a:solidFill>
              </a:rPr>
              <a:t>Type System</a:t>
            </a:r>
          </a:p>
        </p:txBody>
      </p:sp>
      <p:sp>
        <p:nvSpPr>
          <p:cNvPr id="604176" name="Rectangle 16"/>
          <p:cNvSpPr>
            <a:spLocks noGrp="1" noChangeArrowheads="1"/>
          </p:cNvSpPr>
          <p:nvPr>
            <p:ph type="body" idx="1"/>
          </p:nvPr>
        </p:nvSpPr>
        <p:spPr>
          <a:xfrm>
            <a:off x="381000" y="1905000"/>
            <a:ext cx="8532813" cy="2678113"/>
          </a:xfrm>
        </p:spPr>
        <p:txBody>
          <a:bodyPr/>
          <a:lstStyle/>
          <a:p>
            <a:pPr>
              <a:lnSpc>
                <a:spcPct val="80000"/>
              </a:lnSpc>
              <a:spcBef>
                <a:spcPct val="20000"/>
              </a:spcBef>
            </a:pPr>
            <a:r>
              <a:rPr lang="en-US" altLang="en-US"/>
              <a:t>Value types</a:t>
            </a:r>
          </a:p>
          <a:p>
            <a:pPr lvl="1">
              <a:lnSpc>
                <a:spcPct val="80000"/>
              </a:lnSpc>
              <a:spcBef>
                <a:spcPct val="20000"/>
              </a:spcBef>
            </a:pPr>
            <a:r>
              <a:rPr lang="en-US" altLang="en-US"/>
              <a:t>Directly contain data</a:t>
            </a:r>
          </a:p>
          <a:p>
            <a:pPr lvl="1">
              <a:lnSpc>
                <a:spcPct val="80000"/>
              </a:lnSpc>
              <a:spcBef>
                <a:spcPct val="20000"/>
              </a:spcBef>
            </a:pPr>
            <a:r>
              <a:rPr lang="en-US" altLang="en-US"/>
              <a:t>Cannot be null</a:t>
            </a:r>
          </a:p>
          <a:p>
            <a:pPr>
              <a:lnSpc>
                <a:spcPct val="80000"/>
              </a:lnSpc>
              <a:spcBef>
                <a:spcPct val="20000"/>
              </a:spcBef>
            </a:pPr>
            <a:r>
              <a:rPr lang="en-US" altLang="en-US"/>
              <a:t>Reference types</a:t>
            </a:r>
          </a:p>
          <a:p>
            <a:pPr lvl="1">
              <a:lnSpc>
                <a:spcPct val="80000"/>
              </a:lnSpc>
              <a:spcBef>
                <a:spcPct val="20000"/>
              </a:spcBef>
            </a:pPr>
            <a:r>
              <a:rPr lang="en-US" altLang="en-US"/>
              <a:t>Contain references to objects</a:t>
            </a:r>
          </a:p>
          <a:p>
            <a:pPr lvl="1">
              <a:lnSpc>
                <a:spcPct val="80000"/>
              </a:lnSpc>
              <a:spcBef>
                <a:spcPct val="20000"/>
              </a:spcBef>
            </a:pPr>
            <a:r>
              <a:rPr lang="en-US" altLang="en-US"/>
              <a:t>May be null</a:t>
            </a:r>
          </a:p>
        </p:txBody>
      </p:sp>
      <p:sp>
        <p:nvSpPr>
          <p:cNvPr id="604164" name="Text Box 4"/>
          <p:cNvSpPr txBox="1">
            <a:spLocks noChangeArrowheads="1"/>
          </p:cNvSpPr>
          <p:nvPr/>
        </p:nvSpPr>
        <p:spPr bwMode="auto">
          <a:xfrm>
            <a:off x="2133600" y="4572000"/>
            <a:ext cx="5486400" cy="895350"/>
          </a:xfrm>
          <a:prstGeom prst="rect">
            <a:avLst/>
          </a:prstGeom>
          <a:noFill/>
          <a:ln>
            <a:noFill/>
          </a:ln>
          <a:effectLst/>
          <a:extLst>
            <a:ext uri="{909E8E84-426E-40DD-AFC4-6F175D3DCCD1}">
              <a14:hiddenFill xmlns:a14="http://schemas.microsoft.com/office/drawing/2010/main">
                <a:gradFill rotWithShape="0">
                  <a:gsLst>
                    <a:gs pos="0">
                      <a:schemeClr val="accent2">
                        <a:gamma/>
                        <a:shade val="46275"/>
                        <a:invGamma/>
                      </a:schemeClr>
                    </a:gs>
                    <a:gs pos="100000">
                      <a:schemeClr val="accent2"/>
                    </a:gs>
                  </a:gsLst>
                  <a:lin ang="5400000" scaled="1"/>
                </a:gra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137160">
            <a:spAutoFit/>
          </a:bodyPr>
          <a:lstStyle/>
          <a:p>
            <a:pPr>
              <a:lnSpc>
                <a:spcPct val="85000"/>
              </a:lnSpc>
              <a:spcBef>
                <a:spcPct val="0"/>
              </a:spcBef>
              <a:buFontTx/>
              <a:buNone/>
            </a:pPr>
            <a:r>
              <a:rPr lang="en-US" altLang="en-US" sz="2400" b="1">
                <a:effectLst>
                  <a:outerShdw blurRad="38100" dist="38100" dir="2700000" algn="tl">
                    <a:srgbClr val="000000"/>
                  </a:outerShdw>
                </a:effectLst>
                <a:latin typeface="Lucida Console" pitchFamily="49" charset="0"/>
              </a:rPr>
              <a:t>int i = 123;</a:t>
            </a:r>
          </a:p>
          <a:p>
            <a:pPr>
              <a:lnSpc>
                <a:spcPct val="85000"/>
              </a:lnSpc>
              <a:spcBef>
                <a:spcPct val="0"/>
              </a:spcBef>
              <a:buFontTx/>
              <a:buNone/>
            </a:pPr>
            <a:r>
              <a:rPr lang="en-US" altLang="en-US" sz="2400" b="1">
                <a:effectLst>
                  <a:outerShdw blurRad="38100" dist="38100" dir="2700000" algn="tl">
                    <a:srgbClr val="000000"/>
                  </a:outerShdw>
                </a:effectLst>
                <a:latin typeface="Lucida Console" pitchFamily="49" charset="0"/>
              </a:rPr>
              <a:t>string s = "Hello world";</a:t>
            </a:r>
          </a:p>
        </p:txBody>
      </p:sp>
      <p:sp>
        <p:nvSpPr>
          <p:cNvPr id="604165" name="Rectangle 5"/>
          <p:cNvSpPr>
            <a:spLocks noChangeArrowheads="1"/>
          </p:cNvSpPr>
          <p:nvPr/>
        </p:nvSpPr>
        <p:spPr bwMode="auto">
          <a:xfrm>
            <a:off x="2362200" y="5486400"/>
            <a:ext cx="1066800" cy="457200"/>
          </a:xfrm>
          <a:prstGeom prst="rect">
            <a:avLst/>
          </a:prstGeom>
          <a:gradFill rotWithShape="0">
            <a:gsLst>
              <a:gs pos="0">
                <a:schemeClr val="accent1">
                  <a:gamma/>
                  <a:shade val="46275"/>
                  <a:invGamma/>
                </a:schemeClr>
              </a:gs>
              <a:gs pos="100000">
                <a:schemeClr val="accent1"/>
              </a:gs>
            </a:gsLst>
            <a:lin ang="5400000" scaled="1"/>
          </a:gradFill>
          <a:ln w="25400">
            <a:solidFill>
              <a:schemeClr val="accent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pPr algn="ctr">
              <a:spcBef>
                <a:spcPct val="0"/>
              </a:spcBef>
              <a:buFontTx/>
              <a:buNone/>
            </a:pPr>
            <a:r>
              <a:rPr lang="en-US" altLang="en-US" sz="2000" b="1">
                <a:effectLst>
                  <a:outerShdw blurRad="38100" dist="38100" dir="2700000" algn="tl">
                    <a:srgbClr val="000000"/>
                  </a:outerShdw>
                </a:effectLst>
              </a:rPr>
              <a:t>123</a:t>
            </a:r>
          </a:p>
        </p:txBody>
      </p:sp>
      <p:sp>
        <p:nvSpPr>
          <p:cNvPr id="604166" name="Text Box 6"/>
          <p:cNvSpPr txBox="1">
            <a:spLocks noChangeArrowheads="1"/>
          </p:cNvSpPr>
          <p:nvPr/>
        </p:nvSpPr>
        <p:spPr bwMode="auto">
          <a:xfrm>
            <a:off x="1676400" y="5486400"/>
            <a:ext cx="587375" cy="396875"/>
          </a:xfrm>
          <a:prstGeom prst="rect">
            <a:avLst/>
          </a:prstGeom>
          <a:noFill/>
          <a:ln>
            <a:noFill/>
          </a:ln>
          <a:effectLst/>
          <a:extLst>
            <a:ext uri="{909E8E84-426E-40DD-AFC4-6F175D3DCCD1}">
              <a14:hiddenFill xmlns:a14="http://schemas.microsoft.com/office/drawing/2010/main">
                <a:solidFill>
                  <a:srgbClr val="FFBE7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nchor="ctr">
            <a:spAutoFit/>
          </a:bodyPr>
          <a:lstStyle/>
          <a:p>
            <a:pPr algn="r">
              <a:spcBef>
                <a:spcPct val="0"/>
              </a:spcBef>
              <a:buFontTx/>
              <a:buNone/>
            </a:pPr>
            <a:r>
              <a:rPr lang="en-US" altLang="en-US" sz="2000" b="1">
                <a:effectLst>
                  <a:outerShdw blurRad="38100" dist="38100" dir="2700000" algn="tl">
                    <a:srgbClr val="000000"/>
                  </a:outerShdw>
                </a:effectLst>
              </a:rPr>
              <a:t>i</a:t>
            </a:r>
          </a:p>
        </p:txBody>
      </p:sp>
      <p:sp>
        <p:nvSpPr>
          <p:cNvPr id="604167" name="Rectangle 7"/>
          <p:cNvSpPr>
            <a:spLocks noChangeArrowheads="1"/>
          </p:cNvSpPr>
          <p:nvPr/>
        </p:nvSpPr>
        <p:spPr bwMode="auto">
          <a:xfrm>
            <a:off x="2362200" y="6172200"/>
            <a:ext cx="1066800" cy="457200"/>
          </a:xfrm>
          <a:prstGeom prst="rect">
            <a:avLst/>
          </a:prstGeom>
          <a:gradFill rotWithShape="0">
            <a:gsLst>
              <a:gs pos="0">
                <a:schemeClr val="accent1">
                  <a:gamma/>
                  <a:shade val="46275"/>
                  <a:invGamma/>
                </a:schemeClr>
              </a:gs>
              <a:gs pos="100000">
                <a:schemeClr val="accent1"/>
              </a:gs>
            </a:gsLst>
            <a:lin ang="5400000" scaled="1"/>
          </a:gradFill>
          <a:ln w="25400">
            <a:solidFill>
              <a:schemeClr val="accent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pPr algn="ctr">
              <a:spcBef>
                <a:spcPct val="0"/>
              </a:spcBef>
              <a:buFontTx/>
              <a:buNone/>
            </a:pPr>
            <a:endParaRPr lang="en-US" altLang="en-US" sz="2000" b="1">
              <a:effectLst>
                <a:outerShdw blurRad="38100" dist="38100" dir="2700000" algn="tl">
                  <a:srgbClr val="000000"/>
                </a:outerShdw>
              </a:effectLst>
              <a:latin typeface="Lucida Console" pitchFamily="49" charset="0"/>
            </a:endParaRPr>
          </a:p>
        </p:txBody>
      </p:sp>
      <p:sp>
        <p:nvSpPr>
          <p:cNvPr id="604168" name="Text Box 8"/>
          <p:cNvSpPr txBox="1">
            <a:spLocks noChangeArrowheads="1"/>
          </p:cNvSpPr>
          <p:nvPr/>
        </p:nvSpPr>
        <p:spPr bwMode="auto">
          <a:xfrm>
            <a:off x="1676400" y="6172200"/>
            <a:ext cx="587375" cy="396875"/>
          </a:xfrm>
          <a:prstGeom prst="rect">
            <a:avLst/>
          </a:prstGeom>
          <a:noFill/>
          <a:ln>
            <a:noFill/>
          </a:ln>
          <a:effectLst/>
          <a:extLst>
            <a:ext uri="{909E8E84-426E-40DD-AFC4-6F175D3DCCD1}">
              <a14:hiddenFill xmlns:a14="http://schemas.microsoft.com/office/drawing/2010/main">
                <a:solidFill>
                  <a:srgbClr val="FFBE7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nchor="ctr">
            <a:spAutoFit/>
          </a:bodyPr>
          <a:lstStyle/>
          <a:p>
            <a:pPr algn="r">
              <a:spcBef>
                <a:spcPct val="0"/>
              </a:spcBef>
              <a:buFontTx/>
              <a:buNone/>
            </a:pPr>
            <a:r>
              <a:rPr lang="en-US" altLang="en-US" sz="2000" b="1">
                <a:effectLst>
                  <a:outerShdw blurRad="38100" dist="38100" dir="2700000" algn="tl">
                    <a:srgbClr val="000000"/>
                  </a:outerShdw>
                </a:effectLst>
              </a:rPr>
              <a:t>s</a:t>
            </a:r>
          </a:p>
        </p:txBody>
      </p:sp>
      <p:sp>
        <p:nvSpPr>
          <p:cNvPr id="604169" name="Rectangle 9"/>
          <p:cNvSpPr>
            <a:spLocks noChangeArrowheads="1"/>
          </p:cNvSpPr>
          <p:nvPr/>
        </p:nvSpPr>
        <p:spPr bwMode="auto">
          <a:xfrm>
            <a:off x="4267200" y="6172200"/>
            <a:ext cx="2286000" cy="457200"/>
          </a:xfrm>
          <a:prstGeom prst="rect">
            <a:avLst/>
          </a:prstGeom>
          <a:gradFill rotWithShape="0">
            <a:gsLst>
              <a:gs pos="0">
                <a:schemeClr val="accent1">
                  <a:gamma/>
                  <a:shade val="46275"/>
                  <a:invGamma/>
                </a:schemeClr>
              </a:gs>
              <a:gs pos="100000">
                <a:schemeClr val="accent1"/>
              </a:gs>
            </a:gsLst>
            <a:lin ang="5400000" scaled="1"/>
          </a:gradFill>
          <a:ln w="25400">
            <a:solidFill>
              <a:schemeClr val="accent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pPr algn="ctr">
              <a:spcBef>
                <a:spcPct val="0"/>
              </a:spcBef>
              <a:buFontTx/>
              <a:buNone/>
            </a:pPr>
            <a:r>
              <a:rPr lang="en-US" altLang="en-US" sz="2000" b="1">
                <a:effectLst>
                  <a:outerShdw blurRad="38100" dist="38100" dir="2700000" algn="tl">
                    <a:srgbClr val="000000"/>
                  </a:outerShdw>
                </a:effectLst>
              </a:rPr>
              <a:t>"Hello world"</a:t>
            </a:r>
          </a:p>
        </p:txBody>
      </p:sp>
      <p:sp>
        <p:nvSpPr>
          <p:cNvPr id="604170" name="Line 10"/>
          <p:cNvSpPr>
            <a:spLocks noChangeShapeType="1"/>
          </p:cNvSpPr>
          <p:nvPr/>
        </p:nvSpPr>
        <p:spPr bwMode="auto">
          <a:xfrm>
            <a:off x="2895600" y="6400800"/>
            <a:ext cx="1371600" cy="0"/>
          </a:xfrm>
          <a:prstGeom prst="line">
            <a:avLst/>
          </a:prstGeom>
          <a:noFill/>
          <a:ln w="25400">
            <a:solidFill>
              <a:schemeClr val="tx1"/>
            </a:solidFill>
            <a:round/>
            <a:headEnd type="oval" w="med" len="me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strips dir="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4" name="Rectangle 6"/>
          <p:cNvSpPr>
            <a:spLocks noGrp="1" noChangeArrowheads="1"/>
          </p:cNvSpPr>
          <p:nvPr>
            <p:ph type="title"/>
          </p:nvPr>
        </p:nvSpPr>
        <p:spPr>
          <a:xfrm>
            <a:off x="382588" y="228600"/>
            <a:ext cx="8532812" cy="1244600"/>
          </a:xfrm>
        </p:spPr>
        <p:txBody>
          <a:bodyPr/>
          <a:lstStyle/>
          <a:p>
            <a:r>
              <a:rPr lang="en-US" altLang="en-US"/>
              <a:t>Language Features</a:t>
            </a:r>
            <a:r>
              <a:rPr lang="en-US" altLang="en-US">
                <a:solidFill>
                  <a:schemeClr val="accent1"/>
                </a:solidFill>
              </a:rPr>
              <a:t>  </a:t>
            </a:r>
            <a:br>
              <a:rPr lang="en-US" altLang="en-US">
                <a:solidFill>
                  <a:schemeClr val="accent1"/>
                </a:solidFill>
              </a:rPr>
            </a:br>
            <a:r>
              <a:rPr lang="en-US" altLang="en-US" sz="3600">
                <a:solidFill>
                  <a:schemeClr val="hlink"/>
                </a:solidFill>
              </a:rPr>
              <a:t>Type System</a:t>
            </a:r>
          </a:p>
        </p:txBody>
      </p:sp>
      <p:sp>
        <p:nvSpPr>
          <p:cNvPr id="606215" name="Rectangle 7"/>
          <p:cNvSpPr>
            <a:spLocks noGrp="1" noChangeArrowheads="1"/>
          </p:cNvSpPr>
          <p:nvPr>
            <p:ph type="body" idx="1"/>
          </p:nvPr>
        </p:nvSpPr>
        <p:spPr>
          <a:xfrm>
            <a:off x="381000" y="1905000"/>
            <a:ext cx="8532813" cy="4511675"/>
          </a:xfrm>
        </p:spPr>
        <p:txBody>
          <a:bodyPr/>
          <a:lstStyle/>
          <a:p>
            <a:pPr>
              <a:lnSpc>
                <a:spcPct val="85000"/>
              </a:lnSpc>
              <a:tabLst>
                <a:tab pos="3484563" algn="l"/>
              </a:tabLst>
            </a:pPr>
            <a:r>
              <a:rPr lang="en-US" altLang="en-US">
                <a:solidFill>
                  <a:schemeClr val="tx2"/>
                </a:solidFill>
              </a:rPr>
              <a:t>Value types</a:t>
            </a:r>
          </a:p>
          <a:p>
            <a:pPr lvl="1">
              <a:lnSpc>
                <a:spcPct val="85000"/>
              </a:lnSpc>
              <a:tabLst>
                <a:tab pos="3484563" algn="l"/>
              </a:tabLst>
            </a:pPr>
            <a:r>
              <a:rPr lang="en-US" altLang="en-US"/>
              <a:t>Primitives	 	int i;</a:t>
            </a:r>
          </a:p>
          <a:p>
            <a:pPr lvl="1">
              <a:lnSpc>
                <a:spcPct val="85000"/>
              </a:lnSpc>
              <a:tabLst>
                <a:tab pos="3484563" algn="l"/>
              </a:tabLst>
            </a:pPr>
            <a:r>
              <a:rPr lang="en-US" altLang="en-US"/>
              <a:t>Enums		enum State { Off, On }</a:t>
            </a:r>
          </a:p>
          <a:p>
            <a:pPr lvl="1">
              <a:lnSpc>
                <a:spcPct val="85000"/>
              </a:lnSpc>
              <a:tabLst>
                <a:tab pos="3484563" algn="l"/>
              </a:tabLst>
            </a:pPr>
            <a:r>
              <a:rPr lang="en-US" altLang="en-US"/>
              <a:t>Structs		struct Point { int x, y; }</a:t>
            </a:r>
          </a:p>
          <a:p>
            <a:pPr>
              <a:lnSpc>
                <a:spcPct val="85000"/>
              </a:lnSpc>
              <a:tabLst>
                <a:tab pos="3484563" algn="l"/>
              </a:tabLst>
            </a:pPr>
            <a:r>
              <a:rPr lang="en-US" altLang="en-US">
                <a:solidFill>
                  <a:schemeClr val="tx2"/>
                </a:solidFill>
              </a:rPr>
              <a:t>Reference types</a:t>
            </a:r>
          </a:p>
          <a:p>
            <a:pPr lvl="1">
              <a:lnSpc>
                <a:spcPct val="85000"/>
              </a:lnSpc>
              <a:tabLst>
                <a:tab pos="3484563" algn="l"/>
              </a:tabLst>
            </a:pPr>
            <a:r>
              <a:rPr lang="en-US" altLang="en-US"/>
              <a:t>Classes		class Foo: Bar, IFoo {...}</a:t>
            </a:r>
          </a:p>
          <a:p>
            <a:pPr lvl="1">
              <a:lnSpc>
                <a:spcPct val="85000"/>
              </a:lnSpc>
              <a:tabLst>
                <a:tab pos="3484563" algn="l"/>
              </a:tabLst>
            </a:pPr>
            <a:r>
              <a:rPr lang="en-US" altLang="en-US"/>
              <a:t>Interfaces	 	interface IFoo: IBar {...}</a:t>
            </a:r>
          </a:p>
          <a:p>
            <a:pPr lvl="1">
              <a:lnSpc>
                <a:spcPct val="85000"/>
              </a:lnSpc>
              <a:tabLst>
                <a:tab pos="3484563" algn="l"/>
              </a:tabLst>
            </a:pPr>
            <a:r>
              <a:rPr lang="en-US" altLang="en-US"/>
              <a:t>Arrays		string[] a = new string[10];</a:t>
            </a:r>
          </a:p>
          <a:p>
            <a:pPr lvl="1">
              <a:lnSpc>
                <a:spcPct val="85000"/>
              </a:lnSpc>
              <a:tabLst>
                <a:tab pos="3484563" algn="l"/>
              </a:tabLst>
            </a:pPr>
            <a:r>
              <a:rPr lang="en-US" altLang="en-US"/>
              <a:t>Delegates		delegate void Empty();</a:t>
            </a:r>
          </a:p>
        </p:txBody>
      </p:sp>
    </p:spTree>
  </p:cSld>
  <p:clrMapOvr>
    <a:masterClrMapping/>
  </p:clrMapOvr>
  <p:transition>
    <p:strips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62" name="Rectangle 6"/>
          <p:cNvSpPr>
            <a:spLocks noGrp="1" noChangeArrowheads="1"/>
          </p:cNvSpPr>
          <p:nvPr>
            <p:ph type="title"/>
          </p:nvPr>
        </p:nvSpPr>
        <p:spPr>
          <a:xfrm>
            <a:off x="382588" y="228600"/>
            <a:ext cx="8532812" cy="1244600"/>
          </a:xfrm>
        </p:spPr>
        <p:txBody>
          <a:bodyPr/>
          <a:lstStyle/>
          <a:p>
            <a:r>
              <a:rPr lang="en-US" altLang="en-US"/>
              <a:t>Language Features</a:t>
            </a:r>
            <a:r>
              <a:rPr lang="en-US" altLang="en-US">
                <a:solidFill>
                  <a:schemeClr val="accent1"/>
                </a:solidFill>
              </a:rPr>
              <a:t>  </a:t>
            </a:r>
            <a:br>
              <a:rPr lang="en-US" altLang="en-US">
                <a:solidFill>
                  <a:schemeClr val="accent1"/>
                </a:solidFill>
              </a:rPr>
            </a:br>
            <a:r>
              <a:rPr lang="en-US" altLang="en-US" sz="3600">
                <a:solidFill>
                  <a:schemeClr val="hlink"/>
                </a:solidFill>
              </a:rPr>
              <a:t>Predefined Types</a:t>
            </a:r>
          </a:p>
        </p:txBody>
      </p:sp>
      <p:sp>
        <p:nvSpPr>
          <p:cNvPr id="608263" name="Rectangle 7"/>
          <p:cNvSpPr>
            <a:spLocks noGrp="1" noChangeArrowheads="1"/>
          </p:cNvSpPr>
          <p:nvPr>
            <p:ph type="body" idx="1"/>
          </p:nvPr>
        </p:nvSpPr>
        <p:spPr>
          <a:xfrm>
            <a:off x="381000" y="1905000"/>
            <a:ext cx="8532813" cy="4746625"/>
          </a:xfrm>
        </p:spPr>
        <p:txBody>
          <a:bodyPr/>
          <a:lstStyle/>
          <a:p>
            <a:pPr>
              <a:lnSpc>
                <a:spcPct val="85000"/>
              </a:lnSpc>
              <a:spcBef>
                <a:spcPct val="25000"/>
              </a:spcBef>
              <a:tabLst>
                <a:tab pos="3997325" algn="l"/>
              </a:tabLst>
            </a:pPr>
            <a:r>
              <a:rPr lang="en-US" altLang="en-US">
                <a:solidFill>
                  <a:schemeClr val="tx2"/>
                </a:solidFill>
              </a:rPr>
              <a:t>C# predefined types</a:t>
            </a:r>
          </a:p>
          <a:p>
            <a:pPr lvl="1">
              <a:lnSpc>
                <a:spcPct val="85000"/>
              </a:lnSpc>
              <a:spcBef>
                <a:spcPct val="25000"/>
              </a:spcBef>
              <a:tabLst>
                <a:tab pos="3997325" algn="l"/>
              </a:tabLst>
            </a:pPr>
            <a:r>
              <a:rPr lang="en-US" altLang="en-US"/>
              <a:t>Reference	object, string</a:t>
            </a:r>
          </a:p>
          <a:p>
            <a:pPr lvl="1">
              <a:lnSpc>
                <a:spcPct val="85000"/>
              </a:lnSpc>
              <a:spcBef>
                <a:spcPct val="25000"/>
              </a:spcBef>
              <a:tabLst>
                <a:tab pos="3997325" algn="l"/>
              </a:tabLst>
            </a:pPr>
            <a:r>
              <a:rPr lang="en-US" altLang="en-US"/>
              <a:t>Signed	sbyte, short, int, long</a:t>
            </a:r>
          </a:p>
          <a:p>
            <a:pPr lvl="1">
              <a:lnSpc>
                <a:spcPct val="85000"/>
              </a:lnSpc>
              <a:spcBef>
                <a:spcPct val="25000"/>
              </a:spcBef>
              <a:tabLst>
                <a:tab pos="3997325" algn="l"/>
              </a:tabLst>
            </a:pPr>
            <a:r>
              <a:rPr lang="en-US" altLang="en-US"/>
              <a:t>Unsigned 	byte, ushort, uint, ulong</a:t>
            </a:r>
          </a:p>
          <a:p>
            <a:pPr lvl="1">
              <a:lnSpc>
                <a:spcPct val="85000"/>
              </a:lnSpc>
              <a:spcBef>
                <a:spcPct val="25000"/>
              </a:spcBef>
              <a:tabLst>
                <a:tab pos="3997325" algn="l"/>
              </a:tabLst>
            </a:pPr>
            <a:r>
              <a:rPr lang="en-US" altLang="en-US"/>
              <a:t>Character	char</a:t>
            </a:r>
          </a:p>
          <a:p>
            <a:pPr lvl="1">
              <a:lnSpc>
                <a:spcPct val="85000"/>
              </a:lnSpc>
              <a:spcBef>
                <a:spcPct val="25000"/>
              </a:spcBef>
              <a:tabLst>
                <a:tab pos="3997325" algn="l"/>
              </a:tabLst>
            </a:pPr>
            <a:r>
              <a:rPr lang="en-US" altLang="en-US"/>
              <a:t>Floating-point	float, double, decimal</a:t>
            </a:r>
          </a:p>
          <a:p>
            <a:pPr lvl="1">
              <a:lnSpc>
                <a:spcPct val="85000"/>
              </a:lnSpc>
              <a:spcBef>
                <a:spcPct val="25000"/>
              </a:spcBef>
              <a:tabLst>
                <a:tab pos="3997325" algn="l"/>
              </a:tabLst>
            </a:pPr>
            <a:r>
              <a:rPr lang="en-US" altLang="en-US"/>
              <a:t>Logical	bool</a:t>
            </a:r>
          </a:p>
          <a:p>
            <a:pPr>
              <a:lnSpc>
                <a:spcPct val="85000"/>
              </a:lnSpc>
              <a:spcBef>
                <a:spcPct val="25000"/>
              </a:spcBef>
              <a:tabLst>
                <a:tab pos="3997325" algn="l"/>
              </a:tabLst>
            </a:pPr>
            <a:r>
              <a:rPr lang="en-US" altLang="en-US">
                <a:solidFill>
                  <a:schemeClr val="tx2"/>
                </a:solidFill>
              </a:rPr>
              <a:t>Predefined types are simply aliases for system-provided types</a:t>
            </a:r>
          </a:p>
          <a:p>
            <a:pPr lvl="1">
              <a:lnSpc>
                <a:spcPct val="85000"/>
              </a:lnSpc>
              <a:spcBef>
                <a:spcPct val="25000"/>
              </a:spcBef>
              <a:tabLst>
                <a:tab pos="3997325" algn="l"/>
              </a:tabLst>
            </a:pPr>
            <a:r>
              <a:rPr lang="en-US" altLang="en-US"/>
              <a:t>For example, int = System.Int32</a:t>
            </a:r>
          </a:p>
        </p:txBody>
      </p:sp>
    </p:spTree>
  </p:cSld>
  <p:clrMapOvr>
    <a:masterClrMapping/>
  </p:clrMapOvr>
  <p:transition>
    <p:strips dir="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10" name="Rectangle 6"/>
          <p:cNvSpPr>
            <a:spLocks noGrp="1" noChangeArrowheads="1"/>
          </p:cNvSpPr>
          <p:nvPr>
            <p:ph type="title"/>
          </p:nvPr>
        </p:nvSpPr>
        <p:spPr>
          <a:xfrm>
            <a:off x="382588" y="228600"/>
            <a:ext cx="8532812" cy="1244600"/>
          </a:xfrm>
        </p:spPr>
        <p:txBody>
          <a:bodyPr/>
          <a:lstStyle/>
          <a:p>
            <a:r>
              <a:rPr lang="en-US" altLang="en-US"/>
              <a:t>Language Features</a:t>
            </a:r>
            <a:r>
              <a:rPr lang="en-US" altLang="en-US">
                <a:solidFill>
                  <a:schemeClr val="accent1"/>
                </a:solidFill>
              </a:rPr>
              <a:t>  </a:t>
            </a:r>
            <a:br>
              <a:rPr lang="en-US" altLang="en-US">
                <a:solidFill>
                  <a:schemeClr val="accent1"/>
                </a:solidFill>
              </a:rPr>
            </a:br>
            <a:r>
              <a:rPr lang="en-US" altLang="en-US" sz="3600">
                <a:solidFill>
                  <a:schemeClr val="hlink"/>
                </a:solidFill>
              </a:rPr>
              <a:t>Classes</a:t>
            </a:r>
          </a:p>
        </p:txBody>
      </p:sp>
      <p:sp>
        <p:nvSpPr>
          <p:cNvPr id="610311" name="Rectangle 7"/>
          <p:cNvSpPr>
            <a:spLocks noGrp="1" noChangeArrowheads="1"/>
          </p:cNvSpPr>
          <p:nvPr>
            <p:ph type="body" idx="1"/>
          </p:nvPr>
        </p:nvSpPr>
        <p:spPr>
          <a:xfrm>
            <a:off x="381000" y="1905000"/>
            <a:ext cx="7620000" cy="4722813"/>
          </a:xfrm>
        </p:spPr>
        <p:txBody>
          <a:bodyPr/>
          <a:lstStyle/>
          <a:p>
            <a:pPr>
              <a:lnSpc>
                <a:spcPct val="85000"/>
              </a:lnSpc>
              <a:spcBef>
                <a:spcPct val="25000"/>
              </a:spcBef>
            </a:pPr>
            <a:r>
              <a:rPr lang="en-US" altLang="en-US"/>
              <a:t>Single inheritance</a:t>
            </a:r>
          </a:p>
          <a:p>
            <a:pPr>
              <a:lnSpc>
                <a:spcPct val="85000"/>
              </a:lnSpc>
              <a:spcBef>
                <a:spcPct val="25000"/>
              </a:spcBef>
            </a:pPr>
            <a:r>
              <a:rPr lang="en-US" altLang="en-US"/>
              <a:t>Multiple interface implementation</a:t>
            </a:r>
          </a:p>
          <a:p>
            <a:pPr>
              <a:lnSpc>
                <a:spcPct val="85000"/>
              </a:lnSpc>
              <a:spcBef>
                <a:spcPct val="25000"/>
              </a:spcBef>
            </a:pPr>
            <a:r>
              <a:rPr lang="en-US" altLang="en-US"/>
              <a:t>Class members</a:t>
            </a:r>
          </a:p>
          <a:p>
            <a:pPr lvl="1">
              <a:lnSpc>
                <a:spcPct val="85000"/>
              </a:lnSpc>
              <a:spcBef>
                <a:spcPct val="25000"/>
              </a:spcBef>
            </a:pPr>
            <a:r>
              <a:rPr lang="en-US" altLang="en-US"/>
              <a:t>Constants, fields, methods, properties, indexers, events, operators, constructors, destructors</a:t>
            </a:r>
          </a:p>
          <a:p>
            <a:pPr lvl="1">
              <a:lnSpc>
                <a:spcPct val="85000"/>
              </a:lnSpc>
              <a:spcBef>
                <a:spcPct val="25000"/>
              </a:spcBef>
            </a:pPr>
            <a:r>
              <a:rPr lang="en-US" altLang="en-US"/>
              <a:t>Static and instance members</a:t>
            </a:r>
          </a:p>
          <a:p>
            <a:pPr lvl="1">
              <a:lnSpc>
                <a:spcPct val="85000"/>
              </a:lnSpc>
              <a:spcBef>
                <a:spcPct val="25000"/>
              </a:spcBef>
            </a:pPr>
            <a:r>
              <a:rPr lang="en-US" altLang="en-US"/>
              <a:t>Nested types</a:t>
            </a:r>
          </a:p>
          <a:p>
            <a:pPr>
              <a:lnSpc>
                <a:spcPct val="85000"/>
              </a:lnSpc>
              <a:spcBef>
                <a:spcPct val="25000"/>
              </a:spcBef>
            </a:pPr>
            <a:r>
              <a:rPr lang="en-US" altLang="en-US"/>
              <a:t>Member access</a:t>
            </a:r>
          </a:p>
          <a:p>
            <a:pPr lvl="1">
              <a:lnSpc>
                <a:spcPct val="85000"/>
              </a:lnSpc>
              <a:spcBef>
                <a:spcPct val="25000"/>
              </a:spcBef>
            </a:pPr>
            <a:r>
              <a:rPr lang="en-US" altLang="en-US"/>
              <a:t>Public, protected, internal, private</a:t>
            </a:r>
          </a:p>
        </p:txBody>
      </p:sp>
    </p:spTree>
  </p:cSld>
  <p:clrMapOvr>
    <a:masterClrMapping/>
  </p:clrMapOvr>
  <p:transition>
    <p:strips dir="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8" name="Rectangle 2054"/>
          <p:cNvSpPr>
            <a:spLocks noGrp="1" noChangeArrowheads="1"/>
          </p:cNvSpPr>
          <p:nvPr>
            <p:ph type="title"/>
          </p:nvPr>
        </p:nvSpPr>
        <p:spPr>
          <a:xfrm>
            <a:off x="382588" y="228600"/>
            <a:ext cx="8532812" cy="1244600"/>
          </a:xfrm>
        </p:spPr>
        <p:txBody>
          <a:bodyPr/>
          <a:lstStyle/>
          <a:p>
            <a:r>
              <a:rPr lang="en-US" altLang="en-US"/>
              <a:t>Language Features</a:t>
            </a:r>
            <a:r>
              <a:rPr lang="en-US" altLang="en-US">
                <a:solidFill>
                  <a:schemeClr val="accent1"/>
                </a:solidFill>
              </a:rPr>
              <a:t>  </a:t>
            </a:r>
            <a:br>
              <a:rPr lang="en-US" altLang="en-US">
                <a:solidFill>
                  <a:schemeClr val="accent1"/>
                </a:solidFill>
              </a:rPr>
            </a:br>
            <a:r>
              <a:rPr lang="en-US" altLang="en-US" sz="3600">
                <a:solidFill>
                  <a:schemeClr val="hlink"/>
                </a:solidFill>
              </a:rPr>
              <a:t>Structs</a:t>
            </a:r>
          </a:p>
        </p:txBody>
      </p:sp>
      <p:sp>
        <p:nvSpPr>
          <p:cNvPr id="612359" name="Rectangle 2055"/>
          <p:cNvSpPr>
            <a:spLocks noGrp="1" noChangeArrowheads="1"/>
          </p:cNvSpPr>
          <p:nvPr>
            <p:ph type="body" idx="1"/>
          </p:nvPr>
        </p:nvSpPr>
        <p:spPr>
          <a:xfrm>
            <a:off x="381000" y="1905000"/>
            <a:ext cx="8532813" cy="4641850"/>
          </a:xfrm>
        </p:spPr>
        <p:txBody>
          <a:bodyPr/>
          <a:lstStyle/>
          <a:p>
            <a:pPr>
              <a:lnSpc>
                <a:spcPct val="80000"/>
              </a:lnSpc>
              <a:spcBef>
                <a:spcPct val="25000"/>
              </a:spcBef>
            </a:pPr>
            <a:r>
              <a:rPr lang="en-US" altLang="en-US"/>
              <a:t>Like classes, except</a:t>
            </a:r>
          </a:p>
          <a:p>
            <a:pPr lvl="1">
              <a:lnSpc>
                <a:spcPct val="80000"/>
              </a:lnSpc>
              <a:spcBef>
                <a:spcPct val="25000"/>
              </a:spcBef>
            </a:pPr>
            <a:r>
              <a:rPr lang="en-US" altLang="en-US"/>
              <a:t>Stored in-line, not heap allocated</a:t>
            </a:r>
          </a:p>
          <a:p>
            <a:pPr lvl="1">
              <a:lnSpc>
                <a:spcPct val="80000"/>
              </a:lnSpc>
              <a:spcBef>
                <a:spcPct val="25000"/>
              </a:spcBef>
            </a:pPr>
            <a:r>
              <a:rPr lang="en-US" altLang="en-US"/>
              <a:t>Assignment copies data, not reference</a:t>
            </a:r>
          </a:p>
          <a:p>
            <a:pPr lvl="1">
              <a:lnSpc>
                <a:spcPct val="80000"/>
              </a:lnSpc>
              <a:spcBef>
                <a:spcPct val="25000"/>
              </a:spcBef>
            </a:pPr>
            <a:r>
              <a:rPr lang="en-US" altLang="en-US"/>
              <a:t>No inheritance</a:t>
            </a:r>
          </a:p>
          <a:p>
            <a:pPr>
              <a:lnSpc>
                <a:spcPct val="80000"/>
              </a:lnSpc>
              <a:spcBef>
                <a:spcPct val="25000"/>
              </a:spcBef>
            </a:pPr>
            <a:r>
              <a:rPr lang="en-US" altLang="en-US"/>
              <a:t>Ideal for light weight objects</a:t>
            </a:r>
          </a:p>
          <a:p>
            <a:pPr lvl="1">
              <a:lnSpc>
                <a:spcPct val="80000"/>
              </a:lnSpc>
              <a:spcBef>
                <a:spcPct val="25000"/>
              </a:spcBef>
            </a:pPr>
            <a:r>
              <a:rPr lang="en-US" altLang="en-US"/>
              <a:t>Complex, point, rectangle, color</a:t>
            </a:r>
          </a:p>
          <a:p>
            <a:pPr lvl="1">
              <a:lnSpc>
                <a:spcPct val="80000"/>
              </a:lnSpc>
              <a:spcBef>
                <a:spcPct val="25000"/>
              </a:spcBef>
            </a:pPr>
            <a:r>
              <a:rPr lang="en-US" altLang="en-US"/>
              <a:t>int, float, double, etc., are all structs</a:t>
            </a:r>
          </a:p>
          <a:p>
            <a:pPr>
              <a:lnSpc>
                <a:spcPct val="80000"/>
              </a:lnSpc>
              <a:spcBef>
                <a:spcPct val="25000"/>
              </a:spcBef>
            </a:pPr>
            <a:r>
              <a:rPr lang="en-US" altLang="en-US"/>
              <a:t>Benefits</a:t>
            </a:r>
          </a:p>
          <a:p>
            <a:pPr lvl="1">
              <a:lnSpc>
                <a:spcPct val="80000"/>
              </a:lnSpc>
              <a:spcBef>
                <a:spcPct val="25000"/>
              </a:spcBef>
            </a:pPr>
            <a:r>
              <a:rPr lang="en-US" altLang="en-US"/>
              <a:t>No heap allocation, less GC pressure</a:t>
            </a:r>
          </a:p>
          <a:p>
            <a:pPr lvl="1">
              <a:lnSpc>
                <a:spcPct val="80000"/>
              </a:lnSpc>
              <a:spcBef>
                <a:spcPct val="25000"/>
              </a:spcBef>
            </a:pPr>
            <a:r>
              <a:rPr lang="en-US" altLang="en-US"/>
              <a:t>More efficient use of memory</a:t>
            </a:r>
          </a:p>
        </p:txBody>
      </p:sp>
    </p:spTree>
  </p:cSld>
  <p:clrMapOvr>
    <a:masterClrMapping/>
  </p:clrMapOvr>
  <p:transition>
    <p:strips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8" name="Rectangle 4"/>
          <p:cNvSpPr>
            <a:spLocks noGrp="1" noChangeArrowheads="1"/>
          </p:cNvSpPr>
          <p:nvPr>
            <p:ph type="title"/>
          </p:nvPr>
        </p:nvSpPr>
        <p:spPr/>
        <p:txBody>
          <a:bodyPr/>
          <a:lstStyle/>
          <a:p>
            <a:r>
              <a:rPr lang="en-GB" altLang="en-US"/>
              <a:t>Session Prerequisites</a:t>
            </a:r>
          </a:p>
        </p:txBody>
      </p:sp>
      <p:sp>
        <p:nvSpPr>
          <p:cNvPr id="548869" name="Rectangle 5"/>
          <p:cNvSpPr>
            <a:spLocks noGrp="1" noChangeArrowheads="1"/>
          </p:cNvSpPr>
          <p:nvPr>
            <p:ph type="body" idx="1"/>
          </p:nvPr>
        </p:nvSpPr>
        <p:spPr>
          <a:xfrm>
            <a:off x="381000" y="1447800"/>
            <a:ext cx="8532813" cy="2065338"/>
          </a:xfrm>
        </p:spPr>
        <p:txBody>
          <a:bodyPr/>
          <a:lstStyle/>
          <a:p>
            <a:r>
              <a:rPr lang="en-GB" altLang="en-US"/>
              <a:t>This session assumes that you understand the fundamentals of</a:t>
            </a:r>
          </a:p>
          <a:p>
            <a:pPr lvl="1"/>
            <a:r>
              <a:rPr lang="en-GB" altLang="en-US"/>
              <a:t>Object oriented programming </a:t>
            </a:r>
          </a:p>
          <a:p>
            <a:r>
              <a:rPr lang="en-GB" altLang="en-US"/>
              <a:t>This is a Level 200 Session</a:t>
            </a:r>
          </a:p>
        </p:txBody>
      </p:sp>
    </p:spTree>
  </p:cSld>
  <p:clrMapOvr>
    <a:masterClrMapping/>
  </p:clrMapOvr>
  <p:transition>
    <p:strips dir="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6" name="Rectangle 16"/>
          <p:cNvSpPr>
            <a:spLocks noGrp="1" noChangeArrowheads="1"/>
          </p:cNvSpPr>
          <p:nvPr>
            <p:ph type="title"/>
          </p:nvPr>
        </p:nvSpPr>
        <p:spPr>
          <a:xfrm>
            <a:off x="382588" y="228600"/>
            <a:ext cx="8532812" cy="1244600"/>
          </a:xfrm>
        </p:spPr>
        <p:txBody>
          <a:bodyPr/>
          <a:lstStyle/>
          <a:p>
            <a:r>
              <a:rPr lang="en-US" altLang="en-US"/>
              <a:t>Language Features</a:t>
            </a:r>
            <a:r>
              <a:rPr lang="en-US" altLang="en-US">
                <a:solidFill>
                  <a:schemeClr val="accent1"/>
                </a:solidFill>
              </a:rPr>
              <a:t>  </a:t>
            </a:r>
            <a:br>
              <a:rPr lang="en-US" altLang="en-US">
                <a:solidFill>
                  <a:schemeClr val="accent1"/>
                </a:solidFill>
              </a:rPr>
            </a:br>
            <a:r>
              <a:rPr lang="en-US" altLang="en-US" sz="3600">
                <a:solidFill>
                  <a:schemeClr val="hlink"/>
                </a:solidFill>
              </a:rPr>
              <a:t>Classes and Structs</a:t>
            </a:r>
          </a:p>
        </p:txBody>
      </p:sp>
      <p:sp>
        <p:nvSpPr>
          <p:cNvPr id="614403" name="Text Box 3"/>
          <p:cNvSpPr txBox="1">
            <a:spLocks noChangeArrowheads="1"/>
          </p:cNvSpPr>
          <p:nvPr/>
        </p:nvSpPr>
        <p:spPr bwMode="auto">
          <a:xfrm>
            <a:off x="381000" y="1885950"/>
            <a:ext cx="5892800" cy="1917700"/>
          </a:xfrm>
          <a:prstGeom prst="rect">
            <a:avLst/>
          </a:prstGeom>
          <a:noFill/>
          <a:ln>
            <a:noFill/>
          </a:ln>
          <a:effectLst/>
          <a:extLst>
            <a:ext uri="{909E8E84-426E-40DD-AFC4-6F175D3DCCD1}">
              <a14:hiddenFill xmlns:a14="http://schemas.microsoft.com/office/drawing/2010/main">
                <a:gradFill rotWithShape="0">
                  <a:gsLst>
                    <a:gs pos="0">
                      <a:schemeClr val="accent2">
                        <a:gamma/>
                        <a:shade val="46275"/>
                        <a:invGamma/>
                      </a:schemeClr>
                    </a:gs>
                    <a:gs pos="100000">
                      <a:schemeClr val="accent2"/>
                    </a:gs>
                  </a:gsLst>
                  <a:lin ang="5400000" scaled="1"/>
                </a:gra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2400" b="1">
                <a:effectLst>
                  <a:outerShdw blurRad="38100" dist="38100" dir="2700000" algn="tl">
                    <a:srgbClr val="000000"/>
                  </a:outerShdw>
                </a:effectLst>
                <a:latin typeface="Lucida Console" pitchFamily="49" charset="0"/>
              </a:rPr>
              <a:t>struct SPoint { int x, y; ... }</a:t>
            </a:r>
          </a:p>
          <a:p>
            <a:pPr>
              <a:spcBef>
                <a:spcPct val="0"/>
              </a:spcBef>
              <a:buFontTx/>
              <a:buNone/>
            </a:pPr>
            <a:r>
              <a:rPr lang="en-US" altLang="en-US" sz="2400" b="1">
                <a:effectLst>
                  <a:outerShdw blurRad="38100" dist="38100" dir="2700000" algn="tl">
                    <a:srgbClr val="000000"/>
                  </a:outerShdw>
                </a:effectLst>
                <a:latin typeface="Lucida Console" pitchFamily="49" charset="0"/>
              </a:rPr>
              <a:t> class CPoint { int x, y; ... }</a:t>
            </a:r>
          </a:p>
          <a:p>
            <a:pPr>
              <a:spcBef>
                <a:spcPct val="0"/>
              </a:spcBef>
              <a:buFontTx/>
              <a:buNone/>
            </a:pPr>
            <a:endParaRPr lang="en-US" altLang="en-US" sz="2400" b="1">
              <a:effectLst>
                <a:outerShdw blurRad="38100" dist="38100" dir="2700000" algn="tl">
                  <a:srgbClr val="000000"/>
                </a:outerShdw>
              </a:effectLst>
              <a:latin typeface="Lucida Console" pitchFamily="49" charset="0"/>
            </a:endParaRPr>
          </a:p>
          <a:p>
            <a:pPr>
              <a:spcBef>
                <a:spcPct val="0"/>
              </a:spcBef>
              <a:buFontTx/>
              <a:buNone/>
            </a:pPr>
            <a:r>
              <a:rPr lang="en-US" altLang="en-US" sz="2400" b="1">
                <a:effectLst>
                  <a:outerShdw blurRad="38100" dist="38100" dir="2700000" algn="tl">
                    <a:srgbClr val="000000"/>
                  </a:outerShdw>
                </a:effectLst>
                <a:latin typeface="Lucida Console" pitchFamily="49" charset="0"/>
              </a:rPr>
              <a:t>SPoint sp = new SPoint(10, 20);</a:t>
            </a:r>
          </a:p>
          <a:p>
            <a:pPr>
              <a:spcBef>
                <a:spcPct val="0"/>
              </a:spcBef>
              <a:buFontTx/>
              <a:buNone/>
            </a:pPr>
            <a:r>
              <a:rPr lang="en-US" altLang="en-US" sz="2400" b="1">
                <a:effectLst>
                  <a:outerShdw blurRad="38100" dist="38100" dir="2700000" algn="tl">
                    <a:srgbClr val="000000"/>
                  </a:outerShdw>
                </a:effectLst>
                <a:latin typeface="Lucida Console" pitchFamily="49" charset="0"/>
              </a:rPr>
              <a:t>CPoint cp = new CPoint(10, 20);</a:t>
            </a:r>
          </a:p>
        </p:txBody>
      </p:sp>
      <p:sp>
        <p:nvSpPr>
          <p:cNvPr id="614404" name="Rectangle 4"/>
          <p:cNvSpPr>
            <a:spLocks noChangeArrowheads="1"/>
          </p:cNvSpPr>
          <p:nvPr/>
        </p:nvSpPr>
        <p:spPr bwMode="auto">
          <a:xfrm>
            <a:off x="1066800" y="4038600"/>
            <a:ext cx="1066800" cy="457200"/>
          </a:xfrm>
          <a:prstGeom prst="rect">
            <a:avLst/>
          </a:prstGeom>
          <a:gradFill rotWithShape="0">
            <a:gsLst>
              <a:gs pos="0">
                <a:schemeClr val="accent1">
                  <a:gamma/>
                  <a:shade val="46275"/>
                  <a:invGamma/>
                </a:schemeClr>
              </a:gs>
              <a:gs pos="100000">
                <a:schemeClr val="accent1"/>
              </a:gs>
            </a:gsLst>
            <a:lin ang="5400000" scaled="1"/>
          </a:gradFill>
          <a:ln w="25400">
            <a:solidFill>
              <a:schemeClr val="accent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pPr algn="ctr">
              <a:spcBef>
                <a:spcPct val="0"/>
              </a:spcBef>
              <a:buFontTx/>
              <a:buNone/>
            </a:pPr>
            <a:r>
              <a:rPr lang="en-US" altLang="en-US" sz="2000" b="1">
                <a:effectLst>
                  <a:outerShdw blurRad="38100" dist="38100" dir="2700000" algn="tl">
                    <a:srgbClr val="000000"/>
                  </a:outerShdw>
                </a:effectLst>
              </a:rPr>
              <a:t>10</a:t>
            </a:r>
          </a:p>
        </p:txBody>
      </p:sp>
      <p:sp>
        <p:nvSpPr>
          <p:cNvPr id="614405" name="Rectangle 5"/>
          <p:cNvSpPr>
            <a:spLocks noChangeArrowheads="1"/>
          </p:cNvSpPr>
          <p:nvPr/>
        </p:nvSpPr>
        <p:spPr bwMode="auto">
          <a:xfrm>
            <a:off x="1066800" y="4495800"/>
            <a:ext cx="1066800" cy="457200"/>
          </a:xfrm>
          <a:prstGeom prst="rect">
            <a:avLst/>
          </a:prstGeom>
          <a:gradFill rotWithShape="0">
            <a:gsLst>
              <a:gs pos="0">
                <a:schemeClr val="accent1">
                  <a:gamma/>
                  <a:shade val="46275"/>
                  <a:invGamma/>
                </a:schemeClr>
              </a:gs>
              <a:gs pos="100000">
                <a:schemeClr val="accent1"/>
              </a:gs>
            </a:gsLst>
            <a:lin ang="5400000" scaled="1"/>
          </a:gradFill>
          <a:ln w="25400">
            <a:solidFill>
              <a:schemeClr val="accent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pPr algn="ctr">
              <a:spcBef>
                <a:spcPct val="0"/>
              </a:spcBef>
              <a:buFontTx/>
              <a:buNone/>
            </a:pPr>
            <a:r>
              <a:rPr lang="en-US" altLang="en-US" sz="2000" b="1">
                <a:effectLst>
                  <a:outerShdw blurRad="38100" dist="38100" dir="2700000" algn="tl">
                    <a:srgbClr val="000000"/>
                  </a:outerShdw>
                </a:effectLst>
              </a:rPr>
              <a:t>20</a:t>
            </a:r>
          </a:p>
        </p:txBody>
      </p:sp>
      <p:sp>
        <p:nvSpPr>
          <p:cNvPr id="614406" name="Text Box 6"/>
          <p:cNvSpPr txBox="1">
            <a:spLocks noChangeArrowheads="1"/>
          </p:cNvSpPr>
          <p:nvPr/>
        </p:nvSpPr>
        <p:spPr bwMode="auto">
          <a:xfrm>
            <a:off x="381000" y="4267200"/>
            <a:ext cx="587375" cy="396875"/>
          </a:xfrm>
          <a:prstGeom prst="rect">
            <a:avLst/>
          </a:prstGeom>
          <a:noFill/>
          <a:ln>
            <a:noFill/>
          </a:ln>
          <a:effectLst/>
          <a:extLst>
            <a:ext uri="{909E8E84-426E-40DD-AFC4-6F175D3DCCD1}">
              <a14:hiddenFill xmlns:a14="http://schemas.microsoft.com/office/drawing/2010/main">
                <a:solidFill>
                  <a:srgbClr val="FFBE7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nchor="ctr">
            <a:spAutoFit/>
          </a:bodyPr>
          <a:lstStyle/>
          <a:p>
            <a:pPr algn="r">
              <a:spcBef>
                <a:spcPct val="0"/>
              </a:spcBef>
              <a:buFontTx/>
              <a:buNone/>
            </a:pPr>
            <a:r>
              <a:rPr lang="en-US" altLang="en-US" sz="2000" b="1">
                <a:effectLst>
                  <a:outerShdw blurRad="38100" dist="38100" dir="2700000" algn="tl">
                    <a:srgbClr val="000000"/>
                  </a:outerShdw>
                </a:effectLst>
              </a:rPr>
              <a:t>sp</a:t>
            </a:r>
          </a:p>
        </p:txBody>
      </p:sp>
      <p:sp>
        <p:nvSpPr>
          <p:cNvPr id="614407" name="Rectangle 7"/>
          <p:cNvSpPr>
            <a:spLocks noChangeArrowheads="1"/>
          </p:cNvSpPr>
          <p:nvPr/>
        </p:nvSpPr>
        <p:spPr bwMode="auto">
          <a:xfrm>
            <a:off x="1066800" y="5257800"/>
            <a:ext cx="1066800" cy="457200"/>
          </a:xfrm>
          <a:prstGeom prst="rect">
            <a:avLst/>
          </a:prstGeom>
          <a:gradFill rotWithShape="0">
            <a:gsLst>
              <a:gs pos="0">
                <a:schemeClr val="accent1">
                  <a:gamma/>
                  <a:shade val="46275"/>
                  <a:invGamma/>
                </a:schemeClr>
              </a:gs>
              <a:gs pos="100000">
                <a:schemeClr val="accent1"/>
              </a:gs>
            </a:gsLst>
            <a:lin ang="5400000" scaled="1"/>
          </a:gradFill>
          <a:ln w="25400">
            <a:solidFill>
              <a:schemeClr val="accent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pPr algn="ctr">
              <a:spcBef>
                <a:spcPct val="0"/>
              </a:spcBef>
              <a:buFontTx/>
              <a:buNone/>
            </a:pPr>
            <a:endParaRPr lang="en-US" altLang="en-US" sz="2000" b="1">
              <a:effectLst>
                <a:outerShdw blurRad="38100" dist="38100" dir="2700000" algn="tl">
                  <a:srgbClr val="000000"/>
                </a:outerShdw>
              </a:effectLst>
            </a:endParaRPr>
          </a:p>
        </p:txBody>
      </p:sp>
      <p:sp>
        <p:nvSpPr>
          <p:cNvPr id="614408" name="Text Box 8"/>
          <p:cNvSpPr txBox="1">
            <a:spLocks noChangeArrowheads="1"/>
          </p:cNvSpPr>
          <p:nvPr/>
        </p:nvSpPr>
        <p:spPr bwMode="auto">
          <a:xfrm>
            <a:off x="381000" y="5257800"/>
            <a:ext cx="587375" cy="396875"/>
          </a:xfrm>
          <a:prstGeom prst="rect">
            <a:avLst/>
          </a:prstGeom>
          <a:noFill/>
          <a:ln>
            <a:noFill/>
          </a:ln>
          <a:effectLst/>
          <a:extLst>
            <a:ext uri="{909E8E84-426E-40DD-AFC4-6F175D3DCCD1}">
              <a14:hiddenFill xmlns:a14="http://schemas.microsoft.com/office/drawing/2010/main">
                <a:solidFill>
                  <a:srgbClr val="FFBE7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nchor="ctr">
            <a:spAutoFit/>
          </a:bodyPr>
          <a:lstStyle/>
          <a:p>
            <a:pPr algn="r">
              <a:spcBef>
                <a:spcPct val="0"/>
              </a:spcBef>
              <a:buFontTx/>
              <a:buNone/>
            </a:pPr>
            <a:r>
              <a:rPr lang="en-US" altLang="en-US" sz="2000" b="1">
                <a:effectLst>
                  <a:outerShdw blurRad="38100" dist="38100" dir="2700000" algn="tl">
                    <a:srgbClr val="000000"/>
                  </a:outerShdw>
                </a:effectLst>
              </a:rPr>
              <a:t>cp</a:t>
            </a:r>
          </a:p>
        </p:txBody>
      </p:sp>
      <p:sp>
        <p:nvSpPr>
          <p:cNvPr id="614409" name="Line 9"/>
          <p:cNvSpPr>
            <a:spLocks noChangeShapeType="1"/>
          </p:cNvSpPr>
          <p:nvPr/>
        </p:nvSpPr>
        <p:spPr bwMode="auto">
          <a:xfrm>
            <a:off x="1600200" y="5486400"/>
            <a:ext cx="1371600" cy="0"/>
          </a:xfrm>
          <a:prstGeom prst="line">
            <a:avLst/>
          </a:prstGeom>
          <a:noFill/>
          <a:ln w="25400">
            <a:solidFill>
              <a:schemeClr val="tx1"/>
            </a:solidFill>
            <a:round/>
            <a:headEnd type="oval" w="med" len="me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14410" name="Rectangle 10"/>
          <p:cNvSpPr>
            <a:spLocks noChangeArrowheads="1"/>
          </p:cNvSpPr>
          <p:nvPr/>
        </p:nvSpPr>
        <p:spPr bwMode="auto">
          <a:xfrm>
            <a:off x="2971800" y="5257800"/>
            <a:ext cx="1066800" cy="457200"/>
          </a:xfrm>
          <a:prstGeom prst="rect">
            <a:avLst/>
          </a:prstGeom>
          <a:gradFill rotWithShape="0">
            <a:gsLst>
              <a:gs pos="0">
                <a:schemeClr val="hlink">
                  <a:gamma/>
                  <a:shade val="46275"/>
                  <a:invGamma/>
                </a:schemeClr>
              </a:gs>
              <a:gs pos="100000">
                <a:schemeClr val="hlink"/>
              </a:gs>
            </a:gsLst>
            <a:lin ang="5400000" scaled="1"/>
          </a:gradFill>
          <a:ln w="25400">
            <a:solidFill>
              <a:schemeClr val="hlink"/>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pPr algn="ctr">
              <a:spcBef>
                <a:spcPct val="0"/>
              </a:spcBef>
              <a:buFontTx/>
              <a:buNone/>
            </a:pPr>
            <a:endParaRPr lang="en-US" altLang="en-US" sz="2000" b="1">
              <a:effectLst>
                <a:outerShdw blurRad="38100" dist="38100" dir="2700000" algn="tl">
                  <a:srgbClr val="000000"/>
                </a:outerShdw>
              </a:effectLst>
            </a:endParaRPr>
          </a:p>
        </p:txBody>
      </p:sp>
      <p:sp>
        <p:nvSpPr>
          <p:cNvPr id="614411" name="Rectangle 11"/>
          <p:cNvSpPr>
            <a:spLocks noChangeArrowheads="1"/>
          </p:cNvSpPr>
          <p:nvPr/>
        </p:nvSpPr>
        <p:spPr bwMode="auto">
          <a:xfrm>
            <a:off x="2971800" y="5715000"/>
            <a:ext cx="1066800" cy="457200"/>
          </a:xfrm>
          <a:prstGeom prst="rect">
            <a:avLst/>
          </a:prstGeom>
          <a:gradFill rotWithShape="0">
            <a:gsLst>
              <a:gs pos="0">
                <a:schemeClr val="accent1">
                  <a:gamma/>
                  <a:shade val="46275"/>
                  <a:invGamma/>
                </a:schemeClr>
              </a:gs>
              <a:gs pos="100000">
                <a:schemeClr val="accent1"/>
              </a:gs>
            </a:gsLst>
            <a:lin ang="5400000" scaled="1"/>
          </a:gradFill>
          <a:ln w="25400">
            <a:solidFill>
              <a:schemeClr val="accent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pPr algn="ctr">
              <a:spcBef>
                <a:spcPct val="0"/>
              </a:spcBef>
              <a:buFontTx/>
              <a:buNone/>
            </a:pPr>
            <a:r>
              <a:rPr lang="en-US" altLang="en-US" sz="2000" b="1">
                <a:effectLst>
                  <a:outerShdw blurRad="38100" dist="38100" dir="2700000" algn="tl">
                    <a:srgbClr val="000000"/>
                  </a:outerShdw>
                </a:effectLst>
              </a:rPr>
              <a:t>10</a:t>
            </a:r>
          </a:p>
        </p:txBody>
      </p:sp>
      <p:sp>
        <p:nvSpPr>
          <p:cNvPr id="614412" name="Rectangle 12"/>
          <p:cNvSpPr>
            <a:spLocks noChangeArrowheads="1"/>
          </p:cNvSpPr>
          <p:nvPr/>
        </p:nvSpPr>
        <p:spPr bwMode="auto">
          <a:xfrm>
            <a:off x="2971800" y="6172200"/>
            <a:ext cx="1066800" cy="457200"/>
          </a:xfrm>
          <a:prstGeom prst="rect">
            <a:avLst/>
          </a:prstGeom>
          <a:gradFill rotWithShape="0">
            <a:gsLst>
              <a:gs pos="0">
                <a:schemeClr val="accent1">
                  <a:gamma/>
                  <a:shade val="46275"/>
                  <a:invGamma/>
                </a:schemeClr>
              </a:gs>
              <a:gs pos="100000">
                <a:schemeClr val="accent1"/>
              </a:gs>
            </a:gsLst>
            <a:lin ang="5400000" scaled="1"/>
          </a:gradFill>
          <a:ln w="25400">
            <a:solidFill>
              <a:schemeClr val="accent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pPr algn="ctr">
              <a:spcBef>
                <a:spcPct val="0"/>
              </a:spcBef>
              <a:buFontTx/>
              <a:buNone/>
            </a:pPr>
            <a:r>
              <a:rPr lang="en-US" altLang="en-US" sz="2000" b="1">
                <a:effectLst>
                  <a:outerShdw blurRad="38100" dist="38100" dir="2700000" algn="tl">
                    <a:srgbClr val="000000"/>
                  </a:outerShdw>
                </a:effectLst>
              </a:rPr>
              <a:t>20</a:t>
            </a:r>
          </a:p>
        </p:txBody>
      </p:sp>
      <p:sp>
        <p:nvSpPr>
          <p:cNvPr id="614413" name="Line 13"/>
          <p:cNvSpPr>
            <a:spLocks noChangeShapeType="1"/>
          </p:cNvSpPr>
          <p:nvPr/>
        </p:nvSpPr>
        <p:spPr bwMode="auto">
          <a:xfrm>
            <a:off x="3505200" y="5486400"/>
            <a:ext cx="1371600" cy="0"/>
          </a:xfrm>
          <a:prstGeom prst="line">
            <a:avLst/>
          </a:prstGeom>
          <a:noFill/>
          <a:ln w="25400">
            <a:solidFill>
              <a:schemeClr val="tx1"/>
            </a:solidFill>
            <a:round/>
            <a:headEnd type="oval" w="med" len="me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14414" name="Rectangle 14"/>
          <p:cNvSpPr>
            <a:spLocks noChangeArrowheads="1"/>
          </p:cNvSpPr>
          <p:nvPr/>
        </p:nvSpPr>
        <p:spPr bwMode="auto">
          <a:xfrm>
            <a:off x="4876800" y="5257800"/>
            <a:ext cx="1295400" cy="457200"/>
          </a:xfrm>
          <a:prstGeom prst="rect">
            <a:avLst/>
          </a:prstGeom>
          <a:gradFill rotWithShape="0">
            <a:gsLst>
              <a:gs pos="0">
                <a:schemeClr val="hlink">
                  <a:gamma/>
                  <a:shade val="46275"/>
                  <a:invGamma/>
                </a:schemeClr>
              </a:gs>
              <a:gs pos="100000">
                <a:schemeClr val="hlink"/>
              </a:gs>
            </a:gsLst>
            <a:lin ang="5400000" scaled="1"/>
          </a:gradFill>
          <a:ln w="25400">
            <a:solidFill>
              <a:schemeClr val="hlink"/>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pPr algn="ctr">
              <a:spcBef>
                <a:spcPct val="0"/>
              </a:spcBef>
              <a:buFontTx/>
              <a:buNone/>
            </a:pPr>
            <a:r>
              <a:rPr lang="en-US" altLang="en-US" sz="2000" b="1">
                <a:effectLst>
                  <a:outerShdw blurRad="38100" dist="38100" dir="2700000" algn="tl">
                    <a:srgbClr val="000000"/>
                  </a:outerShdw>
                </a:effectLst>
              </a:rPr>
              <a:t>CPoint</a:t>
            </a:r>
          </a:p>
        </p:txBody>
      </p:sp>
    </p:spTree>
  </p:cSld>
  <p:clrMapOvr>
    <a:masterClrMapping/>
  </p:clrMapOvr>
  <p:transition>
    <p:strips dir="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5" name="Rectangle 2055"/>
          <p:cNvSpPr>
            <a:spLocks noGrp="1" noChangeArrowheads="1"/>
          </p:cNvSpPr>
          <p:nvPr>
            <p:ph type="title"/>
          </p:nvPr>
        </p:nvSpPr>
        <p:spPr>
          <a:xfrm>
            <a:off x="382588" y="228600"/>
            <a:ext cx="8532812" cy="1244600"/>
          </a:xfrm>
        </p:spPr>
        <p:txBody>
          <a:bodyPr/>
          <a:lstStyle/>
          <a:p>
            <a:r>
              <a:rPr lang="en-US" altLang="en-US"/>
              <a:t>Language Features</a:t>
            </a:r>
            <a:r>
              <a:rPr lang="en-US" altLang="en-US">
                <a:solidFill>
                  <a:schemeClr val="accent1"/>
                </a:solidFill>
              </a:rPr>
              <a:t>  </a:t>
            </a:r>
            <a:br>
              <a:rPr lang="en-US" altLang="en-US">
                <a:solidFill>
                  <a:schemeClr val="accent1"/>
                </a:solidFill>
              </a:rPr>
            </a:br>
            <a:r>
              <a:rPr lang="en-US" altLang="en-US" sz="3600">
                <a:solidFill>
                  <a:schemeClr val="hlink"/>
                </a:solidFill>
              </a:rPr>
              <a:t>Interfaces</a:t>
            </a:r>
          </a:p>
        </p:txBody>
      </p:sp>
      <p:sp>
        <p:nvSpPr>
          <p:cNvPr id="616456" name="Rectangle 2056"/>
          <p:cNvSpPr>
            <a:spLocks noGrp="1" noChangeArrowheads="1"/>
          </p:cNvSpPr>
          <p:nvPr>
            <p:ph type="body" idx="1"/>
          </p:nvPr>
        </p:nvSpPr>
        <p:spPr>
          <a:xfrm>
            <a:off x="381000" y="1905000"/>
            <a:ext cx="7772400" cy="1758950"/>
          </a:xfrm>
        </p:spPr>
        <p:txBody>
          <a:bodyPr/>
          <a:lstStyle/>
          <a:p>
            <a:pPr>
              <a:lnSpc>
                <a:spcPct val="85000"/>
              </a:lnSpc>
              <a:spcBef>
                <a:spcPct val="25000"/>
              </a:spcBef>
            </a:pPr>
            <a:r>
              <a:rPr lang="en-US" altLang="en-US" sz="2800"/>
              <a:t>Multiple inheritance</a:t>
            </a:r>
          </a:p>
          <a:p>
            <a:pPr>
              <a:lnSpc>
                <a:spcPct val="85000"/>
              </a:lnSpc>
              <a:spcBef>
                <a:spcPct val="25000"/>
              </a:spcBef>
            </a:pPr>
            <a:r>
              <a:rPr lang="en-US" altLang="en-US" sz="2800"/>
              <a:t>Can contain methods, properties, indexers and events</a:t>
            </a:r>
          </a:p>
          <a:p>
            <a:pPr>
              <a:lnSpc>
                <a:spcPct val="85000"/>
              </a:lnSpc>
              <a:spcBef>
                <a:spcPct val="25000"/>
              </a:spcBef>
            </a:pPr>
            <a:r>
              <a:rPr lang="en-US" altLang="en-US" sz="2800"/>
              <a:t>Private interface implementations</a:t>
            </a:r>
          </a:p>
        </p:txBody>
      </p:sp>
      <p:sp>
        <p:nvSpPr>
          <p:cNvPr id="616452" name="Text Box 2052"/>
          <p:cNvSpPr txBox="1">
            <a:spLocks noChangeArrowheads="1"/>
          </p:cNvSpPr>
          <p:nvPr/>
        </p:nvSpPr>
        <p:spPr bwMode="auto">
          <a:xfrm>
            <a:off x="679450" y="3733800"/>
            <a:ext cx="7785100" cy="2847975"/>
          </a:xfrm>
          <a:prstGeom prst="rect">
            <a:avLst/>
          </a:prstGeom>
          <a:gradFill rotWithShape="0">
            <a:gsLst>
              <a:gs pos="0">
                <a:schemeClr val="folHlink">
                  <a:gamma/>
                  <a:shade val="46275"/>
                  <a:invGamma/>
                </a:schemeClr>
              </a:gs>
              <a:gs pos="50000">
                <a:schemeClr val="folHlink"/>
              </a:gs>
              <a:gs pos="100000">
                <a:schemeClr val="folHlink">
                  <a:gamma/>
                  <a:shade val="46275"/>
                  <a:invGamma/>
                </a:schemeClr>
              </a:gs>
            </a:gsLst>
            <a:lin ang="2700000" scaled="1"/>
          </a:gra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sz="2000" b="1">
                <a:effectLst>
                  <a:outerShdw blurRad="38100" dist="38100" dir="2700000" algn="tl">
                    <a:srgbClr val="000000"/>
                  </a:outerShdw>
                </a:effectLst>
                <a:latin typeface="Lucida Console" pitchFamily="49" charset="0"/>
              </a:rPr>
              <a:t>interface IDataBound</a:t>
            </a:r>
          </a:p>
          <a:p>
            <a:pPr>
              <a:spcBef>
                <a:spcPct val="0"/>
              </a:spcBef>
              <a:buFontTx/>
              <a:buNone/>
            </a:pPr>
            <a:r>
              <a:rPr lang="en-US" altLang="en-US" sz="2000" b="1">
                <a:effectLst>
                  <a:outerShdw blurRad="38100" dist="38100" dir="2700000" algn="tl">
                    <a:srgbClr val="000000"/>
                  </a:outerShdw>
                </a:effectLst>
                <a:latin typeface="Lucida Console" pitchFamily="49" charset="0"/>
              </a:rPr>
              <a:t>{</a:t>
            </a:r>
          </a:p>
          <a:p>
            <a:pPr>
              <a:spcBef>
                <a:spcPct val="0"/>
              </a:spcBef>
              <a:buFontTx/>
              <a:buNone/>
            </a:pPr>
            <a:r>
              <a:rPr lang="en-US" altLang="en-US" sz="2000" b="1">
                <a:effectLst>
                  <a:outerShdw blurRad="38100" dist="38100" dir="2700000" algn="tl">
                    <a:srgbClr val="000000"/>
                  </a:outerShdw>
                </a:effectLst>
                <a:latin typeface="Lucida Console" pitchFamily="49" charset="0"/>
              </a:rPr>
              <a:t>   void Bind(IDataBinder binder);</a:t>
            </a:r>
          </a:p>
          <a:p>
            <a:pPr>
              <a:spcBef>
                <a:spcPct val="0"/>
              </a:spcBef>
              <a:buFontTx/>
              <a:buNone/>
            </a:pPr>
            <a:r>
              <a:rPr lang="en-US" altLang="en-US" sz="2000" b="1">
                <a:effectLst>
                  <a:outerShdw blurRad="38100" dist="38100" dir="2700000" algn="tl">
                    <a:srgbClr val="000000"/>
                  </a:outerShdw>
                </a:effectLst>
                <a:latin typeface="Lucida Console" pitchFamily="49" charset="0"/>
              </a:rPr>
              <a:t>}</a:t>
            </a:r>
          </a:p>
          <a:p>
            <a:pPr>
              <a:spcBef>
                <a:spcPct val="0"/>
              </a:spcBef>
              <a:buFontTx/>
              <a:buNone/>
            </a:pPr>
            <a:endParaRPr lang="en-US" altLang="en-US" sz="2000" b="1">
              <a:effectLst>
                <a:outerShdw blurRad="38100" dist="38100" dir="2700000" algn="tl">
                  <a:srgbClr val="000000"/>
                </a:outerShdw>
              </a:effectLst>
              <a:latin typeface="Lucida Console" pitchFamily="49" charset="0"/>
            </a:endParaRPr>
          </a:p>
          <a:p>
            <a:pPr>
              <a:spcBef>
                <a:spcPct val="0"/>
              </a:spcBef>
              <a:buFontTx/>
              <a:buNone/>
            </a:pPr>
            <a:r>
              <a:rPr lang="en-US" altLang="en-US" sz="2000" b="1">
                <a:effectLst>
                  <a:outerShdw blurRad="38100" dist="38100" dir="2700000" algn="tl">
                    <a:srgbClr val="000000"/>
                  </a:outerShdw>
                </a:effectLst>
                <a:latin typeface="Lucida Console" pitchFamily="49" charset="0"/>
              </a:rPr>
              <a:t>class EditBox: Control, IDataBound</a:t>
            </a:r>
          </a:p>
          <a:p>
            <a:pPr>
              <a:spcBef>
                <a:spcPct val="0"/>
              </a:spcBef>
              <a:buFontTx/>
              <a:buNone/>
            </a:pPr>
            <a:r>
              <a:rPr lang="en-US" altLang="en-US" sz="2000" b="1">
                <a:effectLst>
                  <a:outerShdw blurRad="38100" dist="38100" dir="2700000" algn="tl">
                    <a:srgbClr val="000000"/>
                  </a:outerShdw>
                </a:effectLst>
                <a:latin typeface="Lucida Console" pitchFamily="49" charset="0"/>
              </a:rPr>
              <a:t>{</a:t>
            </a:r>
          </a:p>
          <a:p>
            <a:pPr>
              <a:spcBef>
                <a:spcPct val="0"/>
              </a:spcBef>
              <a:buFontTx/>
              <a:buNone/>
            </a:pPr>
            <a:r>
              <a:rPr lang="en-US" altLang="en-US" sz="2000" b="1">
                <a:effectLst>
                  <a:outerShdw blurRad="38100" dist="38100" dir="2700000" algn="tl">
                    <a:srgbClr val="000000"/>
                  </a:outerShdw>
                </a:effectLst>
                <a:latin typeface="Lucida Console" pitchFamily="49" charset="0"/>
              </a:rPr>
              <a:t>   void IDataBound.Bind(IDataBinder binder) {...}</a:t>
            </a:r>
          </a:p>
          <a:p>
            <a:pPr>
              <a:spcBef>
                <a:spcPct val="0"/>
              </a:spcBef>
              <a:buFontTx/>
              <a:buNone/>
            </a:pPr>
            <a:r>
              <a:rPr lang="en-US" altLang="en-US" sz="2000" b="1">
                <a:effectLst>
                  <a:outerShdw blurRad="38100" dist="38100" dir="2700000" algn="tl">
                    <a:srgbClr val="000000"/>
                  </a:outerShdw>
                </a:effectLst>
                <a:latin typeface="Lucida Console" pitchFamily="49" charset="0"/>
              </a:rPr>
              <a:t>}</a:t>
            </a:r>
          </a:p>
        </p:txBody>
      </p:sp>
    </p:spTree>
  </p:cSld>
  <p:clrMapOvr>
    <a:masterClrMapping/>
  </p:clrMapOvr>
  <p:transition>
    <p:strips dir="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503" name="Rectangle 7"/>
          <p:cNvSpPr>
            <a:spLocks noGrp="1" noChangeArrowheads="1"/>
          </p:cNvSpPr>
          <p:nvPr>
            <p:ph type="title"/>
          </p:nvPr>
        </p:nvSpPr>
        <p:spPr>
          <a:xfrm>
            <a:off x="382588" y="228600"/>
            <a:ext cx="8532812" cy="1244600"/>
          </a:xfrm>
        </p:spPr>
        <p:txBody>
          <a:bodyPr/>
          <a:lstStyle/>
          <a:p>
            <a:r>
              <a:rPr lang="en-US" altLang="en-US"/>
              <a:t>Language Features</a:t>
            </a:r>
            <a:r>
              <a:rPr lang="en-US" altLang="en-US">
                <a:solidFill>
                  <a:schemeClr val="accent1"/>
                </a:solidFill>
              </a:rPr>
              <a:t>  </a:t>
            </a:r>
            <a:br>
              <a:rPr lang="en-US" altLang="en-US">
                <a:solidFill>
                  <a:schemeClr val="accent1"/>
                </a:solidFill>
              </a:rPr>
            </a:br>
            <a:r>
              <a:rPr lang="en-US" altLang="en-US" sz="3600">
                <a:solidFill>
                  <a:schemeClr val="hlink"/>
                </a:solidFill>
              </a:rPr>
              <a:t>Enums</a:t>
            </a:r>
          </a:p>
        </p:txBody>
      </p:sp>
      <p:sp>
        <p:nvSpPr>
          <p:cNvPr id="618504" name="Rectangle 8"/>
          <p:cNvSpPr>
            <a:spLocks noGrp="1" noChangeArrowheads="1"/>
          </p:cNvSpPr>
          <p:nvPr>
            <p:ph type="body" idx="1"/>
          </p:nvPr>
        </p:nvSpPr>
        <p:spPr>
          <a:xfrm>
            <a:off x="381000" y="1905000"/>
            <a:ext cx="8532813" cy="1955800"/>
          </a:xfrm>
        </p:spPr>
        <p:txBody>
          <a:bodyPr/>
          <a:lstStyle/>
          <a:p>
            <a:pPr>
              <a:lnSpc>
                <a:spcPct val="80000"/>
              </a:lnSpc>
              <a:spcBef>
                <a:spcPct val="20000"/>
              </a:spcBef>
            </a:pPr>
            <a:r>
              <a:rPr lang="en-US" altLang="en-US" sz="2800"/>
              <a:t>Strongly typed</a:t>
            </a:r>
          </a:p>
          <a:p>
            <a:pPr lvl="1">
              <a:lnSpc>
                <a:spcPct val="80000"/>
              </a:lnSpc>
              <a:spcBef>
                <a:spcPct val="20000"/>
              </a:spcBef>
            </a:pPr>
            <a:r>
              <a:rPr lang="en-US" altLang="en-US" sz="2400"/>
              <a:t>No implicit conversions to/from int</a:t>
            </a:r>
          </a:p>
          <a:p>
            <a:pPr lvl="1">
              <a:lnSpc>
                <a:spcPct val="80000"/>
              </a:lnSpc>
              <a:spcBef>
                <a:spcPct val="20000"/>
              </a:spcBef>
            </a:pPr>
            <a:r>
              <a:rPr lang="en-US" altLang="en-US" sz="2400"/>
              <a:t>Operators: +, -, ++, --, &amp;, |, ^, ~</a:t>
            </a:r>
          </a:p>
          <a:p>
            <a:pPr>
              <a:lnSpc>
                <a:spcPct val="80000"/>
              </a:lnSpc>
              <a:spcBef>
                <a:spcPct val="20000"/>
              </a:spcBef>
            </a:pPr>
            <a:r>
              <a:rPr lang="en-US" altLang="en-US" sz="2800"/>
              <a:t>Can specify underlying type</a:t>
            </a:r>
          </a:p>
          <a:p>
            <a:pPr lvl="1">
              <a:lnSpc>
                <a:spcPct val="80000"/>
              </a:lnSpc>
              <a:spcBef>
                <a:spcPct val="20000"/>
              </a:spcBef>
            </a:pPr>
            <a:r>
              <a:rPr lang="en-US" altLang="en-US" sz="2400"/>
              <a:t>Byte, short, int, long</a:t>
            </a:r>
          </a:p>
        </p:txBody>
      </p:sp>
      <p:sp>
        <p:nvSpPr>
          <p:cNvPr id="618500" name="Text Box 4"/>
          <p:cNvSpPr txBox="1">
            <a:spLocks noChangeArrowheads="1"/>
          </p:cNvSpPr>
          <p:nvPr/>
        </p:nvSpPr>
        <p:spPr bwMode="auto">
          <a:xfrm>
            <a:off x="2074863" y="4175125"/>
            <a:ext cx="5006975" cy="2416175"/>
          </a:xfrm>
          <a:prstGeom prst="rect">
            <a:avLst/>
          </a:prstGeom>
          <a:gradFill rotWithShape="0">
            <a:gsLst>
              <a:gs pos="0">
                <a:schemeClr val="folHlink">
                  <a:gamma/>
                  <a:shade val="46275"/>
                  <a:invGamma/>
                </a:schemeClr>
              </a:gs>
              <a:gs pos="50000">
                <a:schemeClr val="folHlink"/>
              </a:gs>
              <a:gs pos="100000">
                <a:schemeClr val="folHlink">
                  <a:gamma/>
                  <a:shade val="46275"/>
                  <a:invGamma/>
                </a:schemeClr>
              </a:gs>
            </a:gsLst>
            <a:lin ang="2700000" scaled="1"/>
          </a:gra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0"/>
              </a:spcBef>
              <a:buFontTx/>
              <a:buNone/>
            </a:pPr>
            <a:r>
              <a:rPr lang="en-US" altLang="en-US" sz="2100" b="1">
                <a:effectLst>
                  <a:outerShdw blurRad="38100" dist="38100" dir="2700000" algn="tl">
                    <a:srgbClr val="000000"/>
                  </a:outerShdw>
                </a:effectLst>
                <a:latin typeface="Lucida Console" pitchFamily="49" charset="0"/>
              </a:rPr>
              <a:t>enum Color: byte</a:t>
            </a:r>
          </a:p>
          <a:p>
            <a:pPr>
              <a:lnSpc>
                <a:spcPct val="90000"/>
              </a:lnSpc>
              <a:spcBef>
                <a:spcPct val="0"/>
              </a:spcBef>
              <a:buFontTx/>
              <a:buNone/>
            </a:pPr>
            <a:r>
              <a:rPr lang="en-US" altLang="en-US" sz="2100" b="1">
                <a:effectLst>
                  <a:outerShdw blurRad="38100" dist="38100" dir="2700000" algn="tl">
                    <a:srgbClr val="000000"/>
                  </a:outerShdw>
                </a:effectLst>
                <a:latin typeface="Lucida Console" pitchFamily="49" charset="0"/>
              </a:rPr>
              <a:t>{</a:t>
            </a:r>
          </a:p>
          <a:p>
            <a:pPr>
              <a:lnSpc>
                <a:spcPct val="90000"/>
              </a:lnSpc>
              <a:spcBef>
                <a:spcPct val="0"/>
              </a:spcBef>
              <a:buFontTx/>
              <a:buNone/>
            </a:pPr>
            <a:r>
              <a:rPr lang="en-US" altLang="en-US" sz="2100" b="1">
                <a:effectLst>
                  <a:outerShdw blurRad="38100" dist="38100" dir="2700000" algn="tl">
                    <a:srgbClr val="000000"/>
                  </a:outerShdw>
                </a:effectLst>
                <a:latin typeface="Lucida Console" pitchFamily="49" charset="0"/>
              </a:rPr>
              <a:t>   Red   = 1,</a:t>
            </a:r>
          </a:p>
          <a:p>
            <a:pPr>
              <a:lnSpc>
                <a:spcPct val="90000"/>
              </a:lnSpc>
              <a:spcBef>
                <a:spcPct val="0"/>
              </a:spcBef>
              <a:buFontTx/>
              <a:buNone/>
            </a:pPr>
            <a:r>
              <a:rPr lang="en-US" altLang="en-US" sz="2100" b="1">
                <a:effectLst>
                  <a:outerShdw blurRad="38100" dist="38100" dir="2700000" algn="tl">
                    <a:srgbClr val="000000"/>
                  </a:outerShdw>
                </a:effectLst>
                <a:latin typeface="Lucida Console" pitchFamily="49" charset="0"/>
              </a:rPr>
              <a:t>   Green = 2,</a:t>
            </a:r>
          </a:p>
          <a:p>
            <a:pPr>
              <a:lnSpc>
                <a:spcPct val="90000"/>
              </a:lnSpc>
              <a:spcBef>
                <a:spcPct val="0"/>
              </a:spcBef>
              <a:buFontTx/>
              <a:buNone/>
            </a:pPr>
            <a:r>
              <a:rPr lang="en-US" altLang="en-US" sz="2100" b="1">
                <a:effectLst>
                  <a:outerShdw blurRad="38100" dist="38100" dir="2700000" algn="tl">
                    <a:srgbClr val="000000"/>
                  </a:outerShdw>
                </a:effectLst>
                <a:latin typeface="Lucida Console" pitchFamily="49" charset="0"/>
              </a:rPr>
              <a:t>   Blue  = 4,</a:t>
            </a:r>
          </a:p>
          <a:p>
            <a:pPr>
              <a:lnSpc>
                <a:spcPct val="90000"/>
              </a:lnSpc>
              <a:spcBef>
                <a:spcPct val="0"/>
              </a:spcBef>
              <a:buFontTx/>
              <a:buNone/>
            </a:pPr>
            <a:r>
              <a:rPr lang="en-US" altLang="en-US" sz="2100" b="1">
                <a:effectLst>
                  <a:outerShdw blurRad="38100" dist="38100" dir="2700000" algn="tl">
                    <a:srgbClr val="000000"/>
                  </a:outerShdw>
                </a:effectLst>
                <a:latin typeface="Lucida Console" pitchFamily="49" charset="0"/>
              </a:rPr>
              <a:t>   Black = 0,</a:t>
            </a:r>
          </a:p>
          <a:p>
            <a:pPr>
              <a:lnSpc>
                <a:spcPct val="90000"/>
              </a:lnSpc>
              <a:spcBef>
                <a:spcPct val="0"/>
              </a:spcBef>
              <a:buFontTx/>
              <a:buNone/>
            </a:pPr>
            <a:r>
              <a:rPr lang="en-US" altLang="en-US" sz="2100" b="1">
                <a:effectLst>
                  <a:outerShdw blurRad="38100" dist="38100" dir="2700000" algn="tl">
                    <a:srgbClr val="000000"/>
                  </a:outerShdw>
                </a:effectLst>
                <a:latin typeface="Lucida Console" pitchFamily="49" charset="0"/>
              </a:rPr>
              <a:t>   White = Red | Green | Blue,</a:t>
            </a:r>
          </a:p>
          <a:p>
            <a:pPr>
              <a:lnSpc>
                <a:spcPct val="90000"/>
              </a:lnSpc>
              <a:spcBef>
                <a:spcPct val="0"/>
              </a:spcBef>
              <a:buFontTx/>
              <a:buNone/>
            </a:pPr>
            <a:r>
              <a:rPr lang="en-US" altLang="en-US" sz="2100" b="1">
                <a:effectLst>
                  <a:outerShdw blurRad="38100" dist="38100" dir="2700000" algn="tl">
                    <a:srgbClr val="000000"/>
                  </a:outerShdw>
                </a:effectLst>
                <a:latin typeface="Lucida Console" pitchFamily="49" charset="0"/>
              </a:rPr>
              <a:t>}</a:t>
            </a:r>
          </a:p>
        </p:txBody>
      </p:sp>
    </p:spTree>
  </p:cSld>
  <p:clrMapOvr>
    <a:masterClrMapping/>
  </p:clrMapOvr>
  <p:transition>
    <p:strips dir="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51" name="Rectangle 1031"/>
          <p:cNvSpPr>
            <a:spLocks noGrp="1" noChangeArrowheads="1"/>
          </p:cNvSpPr>
          <p:nvPr>
            <p:ph type="title"/>
          </p:nvPr>
        </p:nvSpPr>
        <p:spPr>
          <a:xfrm>
            <a:off x="382588" y="228600"/>
            <a:ext cx="8532812" cy="1244600"/>
          </a:xfrm>
        </p:spPr>
        <p:txBody>
          <a:bodyPr/>
          <a:lstStyle/>
          <a:p>
            <a:r>
              <a:rPr lang="en-US" altLang="en-US"/>
              <a:t>Language Features</a:t>
            </a:r>
            <a:r>
              <a:rPr lang="en-US" altLang="en-US">
                <a:solidFill>
                  <a:schemeClr val="accent1"/>
                </a:solidFill>
              </a:rPr>
              <a:t>  </a:t>
            </a:r>
            <a:br>
              <a:rPr lang="en-US" altLang="en-US">
                <a:solidFill>
                  <a:schemeClr val="accent1"/>
                </a:solidFill>
              </a:rPr>
            </a:br>
            <a:r>
              <a:rPr lang="en-US" altLang="en-US" sz="3600">
                <a:solidFill>
                  <a:schemeClr val="hlink"/>
                </a:solidFill>
              </a:rPr>
              <a:t>Delegates</a:t>
            </a:r>
          </a:p>
        </p:txBody>
      </p:sp>
      <p:sp>
        <p:nvSpPr>
          <p:cNvPr id="620552" name="Rectangle 1032"/>
          <p:cNvSpPr>
            <a:spLocks noGrp="1" noChangeArrowheads="1"/>
          </p:cNvSpPr>
          <p:nvPr>
            <p:ph type="body" idx="1"/>
          </p:nvPr>
        </p:nvSpPr>
        <p:spPr>
          <a:xfrm>
            <a:off x="381000" y="1905000"/>
            <a:ext cx="8532813" cy="2201863"/>
          </a:xfrm>
        </p:spPr>
        <p:txBody>
          <a:bodyPr/>
          <a:lstStyle/>
          <a:p>
            <a:pPr>
              <a:lnSpc>
                <a:spcPct val="85000"/>
              </a:lnSpc>
              <a:spcBef>
                <a:spcPct val="25000"/>
              </a:spcBef>
            </a:pPr>
            <a:r>
              <a:rPr lang="en-US" altLang="en-US" sz="2800"/>
              <a:t>Object oriented function pointers</a:t>
            </a:r>
          </a:p>
          <a:p>
            <a:pPr>
              <a:lnSpc>
                <a:spcPct val="85000"/>
              </a:lnSpc>
              <a:spcBef>
                <a:spcPct val="25000"/>
              </a:spcBef>
            </a:pPr>
            <a:r>
              <a:rPr lang="en-US" altLang="en-US" sz="2800"/>
              <a:t>Multiple receivers</a:t>
            </a:r>
          </a:p>
          <a:p>
            <a:pPr lvl="1">
              <a:lnSpc>
                <a:spcPct val="85000"/>
              </a:lnSpc>
              <a:spcBef>
                <a:spcPct val="25000"/>
              </a:spcBef>
            </a:pPr>
            <a:r>
              <a:rPr lang="en-US" altLang="en-US" sz="2400"/>
              <a:t>Each delegate has an invocation list</a:t>
            </a:r>
          </a:p>
          <a:p>
            <a:pPr lvl="1">
              <a:lnSpc>
                <a:spcPct val="85000"/>
              </a:lnSpc>
              <a:spcBef>
                <a:spcPct val="25000"/>
              </a:spcBef>
            </a:pPr>
            <a:r>
              <a:rPr lang="en-US" altLang="en-US" sz="2400"/>
              <a:t>Thread-safe + and - operations</a:t>
            </a:r>
          </a:p>
          <a:p>
            <a:pPr>
              <a:lnSpc>
                <a:spcPct val="85000"/>
              </a:lnSpc>
              <a:spcBef>
                <a:spcPct val="25000"/>
              </a:spcBef>
            </a:pPr>
            <a:r>
              <a:rPr lang="en-US" altLang="en-US" sz="2800"/>
              <a:t>Foundation for framework events</a:t>
            </a:r>
          </a:p>
        </p:txBody>
      </p:sp>
      <p:sp>
        <p:nvSpPr>
          <p:cNvPr id="620548" name="Text Box 1028"/>
          <p:cNvSpPr txBox="1">
            <a:spLocks noChangeArrowheads="1"/>
          </p:cNvSpPr>
          <p:nvPr/>
        </p:nvSpPr>
        <p:spPr bwMode="auto">
          <a:xfrm>
            <a:off x="919163" y="4554538"/>
            <a:ext cx="7366000" cy="2063750"/>
          </a:xfrm>
          <a:prstGeom prst="rect">
            <a:avLst/>
          </a:prstGeom>
          <a:gradFill rotWithShape="0">
            <a:gsLst>
              <a:gs pos="0">
                <a:schemeClr val="folHlink">
                  <a:gamma/>
                  <a:shade val="46275"/>
                  <a:invGamma/>
                </a:schemeClr>
              </a:gs>
              <a:gs pos="50000">
                <a:schemeClr val="folHlink"/>
              </a:gs>
              <a:gs pos="100000">
                <a:schemeClr val="folHlink">
                  <a:gamma/>
                  <a:shade val="46275"/>
                  <a:invGamma/>
                </a:schemeClr>
              </a:gs>
            </a:gsLst>
            <a:lin ang="2700000" scaled="1"/>
          </a:gradFill>
          <a:ln>
            <a:noFill/>
          </a:ln>
          <a:effectLst/>
          <a:extLs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0"/>
              </a:spcBef>
              <a:buFontTx/>
              <a:buNone/>
            </a:pPr>
            <a:r>
              <a:rPr lang="en-US" altLang="en-US" sz="2400" b="1">
                <a:effectLst>
                  <a:outerShdw blurRad="38100" dist="38100" dir="2700000" algn="tl">
                    <a:srgbClr val="000000"/>
                  </a:outerShdw>
                </a:effectLst>
                <a:latin typeface="Lucida Console" pitchFamily="49" charset="0"/>
              </a:rPr>
              <a:t>delegate void MouseEvent(int x, int y);</a:t>
            </a:r>
          </a:p>
          <a:p>
            <a:pPr>
              <a:lnSpc>
                <a:spcPct val="90000"/>
              </a:lnSpc>
              <a:spcBef>
                <a:spcPct val="0"/>
              </a:spcBef>
              <a:buFontTx/>
              <a:buNone/>
            </a:pPr>
            <a:endParaRPr lang="en-US" altLang="en-US" sz="2400" b="1">
              <a:effectLst>
                <a:outerShdw blurRad="38100" dist="38100" dir="2700000" algn="tl">
                  <a:srgbClr val="000000"/>
                </a:outerShdw>
              </a:effectLst>
              <a:latin typeface="Lucida Console" pitchFamily="49" charset="0"/>
            </a:endParaRPr>
          </a:p>
          <a:p>
            <a:pPr>
              <a:lnSpc>
                <a:spcPct val="90000"/>
              </a:lnSpc>
              <a:spcBef>
                <a:spcPct val="0"/>
              </a:spcBef>
              <a:buFontTx/>
              <a:buNone/>
            </a:pPr>
            <a:r>
              <a:rPr lang="en-US" altLang="en-US" sz="2400" b="1">
                <a:effectLst>
                  <a:outerShdw blurRad="38100" dist="38100" dir="2700000" algn="tl">
                    <a:srgbClr val="000000"/>
                  </a:outerShdw>
                </a:effectLst>
                <a:latin typeface="Lucida Console" pitchFamily="49" charset="0"/>
              </a:rPr>
              <a:t>delegate double Func(double x);</a:t>
            </a:r>
          </a:p>
          <a:p>
            <a:pPr>
              <a:lnSpc>
                <a:spcPct val="90000"/>
              </a:lnSpc>
              <a:spcBef>
                <a:spcPct val="0"/>
              </a:spcBef>
              <a:buFontTx/>
              <a:buNone/>
            </a:pPr>
            <a:endParaRPr lang="en-US" altLang="en-US" sz="2400" b="1">
              <a:effectLst>
                <a:outerShdw blurRad="38100" dist="38100" dir="2700000" algn="tl">
                  <a:srgbClr val="000000"/>
                </a:outerShdw>
              </a:effectLst>
              <a:latin typeface="Lucida Console" pitchFamily="49" charset="0"/>
            </a:endParaRPr>
          </a:p>
          <a:p>
            <a:pPr>
              <a:lnSpc>
                <a:spcPct val="90000"/>
              </a:lnSpc>
              <a:spcBef>
                <a:spcPct val="0"/>
              </a:spcBef>
              <a:buFontTx/>
              <a:buNone/>
            </a:pPr>
            <a:r>
              <a:rPr lang="en-US" altLang="en-US" sz="2400" b="1">
                <a:effectLst>
                  <a:outerShdw blurRad="38100" dist="38100" dir="2700000" algn="tl">
                    <a:srgbClr val="000000"/>
                  </a:outerShdw>
                </a:effectLst>
                <a:latin typeface="Lucida Console" pitchFamily="49" charset="0"/>
              </a:rPr>
              <a:t>Func func = new Func(Math.Sin);</a:t>
            </a:r>
          </a:p>
          <a:p>
            <a:pPr>
              <a:lnSpc>
                <a:spcPct val="90000"/>
              </a:lnSpc>
              <a:spcBef>
                <a:spcPct val="0"/>
              </a:spcBef>
              <a:buFontTx/>
              <a:buNone/>
            </a:pPr>
            <a:r>
              <a:rPr lang="en-US" altLang="en-US" sz="2400" b="1">
                <a:effectLst>
                  <a:outerShdw blurRad="38100" dist="38100" dir="2700000" algn="tl">
                    <a:srgbClr val="000000"/>
                  </a:outerShdw>
                </a:effectLst>
                <a:latin typeface="Lucida Console" pitchFamily="49" charset="0"/>
              </a:rPr>
              <a:t>double x = func(1.0);</a:t>
            </a:r>
          </a:p>
        </p:txBody>
      </p:sp>
    </p:spTree>
  </p:cSld>
  <p:clrMapOvr>
    <a:masterClrMapping/>
  </p:clrMapOvr>
  <p:transition>
    <p:strips dir="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Line 1026"/>
          <p:cNvSpPr>
            <a:spLocks noChangeShapeType="1"/>
          </p:cNvSpPr>
          <p:nvPr/>
        </p:nvSpPr>
        <p:spPr bwMode="auto">
          <a:xfrm>
            <a:off x="4191000" y="4572000"/>
            <a:ext cx="0" cy="457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2595" name="Line 1027"/>
          <p:cNvSpPr>
            <a:spLocks noChangeShapeType="1"/>
          </p:cNvSpPr>
          <p:nvPr/>
        </p:nvSpPr>
        <p:spPr bwMode="auto">
          <a:xfrm flipH="1">
            <a:off x="2438400" y="4572000"/>
            <a:ext cx="1447800" cy="457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2596" name="Line 1028"/>
          <p:cNvSpPr>
            <a:spLocks noChangeShapeType="1"/>
          </p:cNvSpPr>
          <p:nvPr/>
        </p:nvSpPr>
        <p:spPr bwMode="auto">
          <a:xfrm>
            <a:off x="2590800" y="5486400"/>
            <a:ext cx="762000" cy="457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2597" name="Line 1029"/>
          <p:cNvSpPr>
            <a:spLocks noChangeShapeType="1"/>
          </p:cNvSpPr>
          <p:nvPr/>
        </p:nvSpPr>
        <p:spPr bwMode="auto">
          <a:xfrm flipH="1">
            <a:off x="1676400" y="5486400"/>
            <a:ext cx="685800" cy="457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2598" name="Line 1030"/>
          <p:cNvSpPr>
            <a:spLocks noChangeShapeType="1"/>
          </p:cNvSpPr>
          <p:nvPr/>
        </p:nvSpPr>
        <p:spPr bwMode="auto">
          <a:xfrm>
            <a:off x="4343400" y="4572000"/>
            <a:ext cx="1066800" cy="457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2599" name="Line 1031"/>
          <p:cNvSpPr>
            <a:spLocks noChangeShapeType="1"/>
          </p:cNvSpPr>
          <p:nvPr/>
        </p:nvSpPr>
        <p:spPr bwMode="auto">
          <a:xfrm>
            <a:off x="4724400" y="4572000"/>
            <a:ext cx="2590800" cy="457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2611" name="Rectangle 1043"/>
          <p:cNvSpPr>
            <a:spLocks noGrp="1" noChangeArrowheads="1"/>
          </p:cNvSpPr>
          <p:nvPr>
            <p:ph type="title"/>
          </p:nvPr>
        </p:nvSpPr>
        <p:spPr>
          <a:xfrm>
            <a:off x="382588" y="228600"/>
            <a:ext cx="8532812" cy="1244600"/>
          </a:xfrm>
        </p:spPr>
        <p:txBody>
          <a:bodyPr/>
          <a:lstStyle/>
          <a:p>
            <a:r>
              <a:rPr lang="en-US" altLang="en-US"/>
              <a:t>Language Features</a:t>
            </a:r>
            <a:r>
              <a:rPr lang="en-US" altLang="en-US">
                <a:solidFill>
                  <a:schemeClr val="accent1"/>
                </a:solidFill>
              </a:rPr>
              <a:t/>
            </a:r>
            <a:br>
              <a:rPr lang="en-US" altLang="en-US">
                <a:solidFill>
                  <a:schemeClr val="accent1"/>
                </a:solidFill>
              </a:rPr>
            </a:br>
            <a:r>
              <a:rPr lang="en-US" altLang="en-US" sz="3600">
                <a:solidFill>
                  <a:schemeClr val="hlink"/>
                </a:solidFill>
              </a:rPr>
              <a:t>Unified Type System</a:t>
            </a:r>
          </a:p>
        </p:txBody>
      </p:sp>
      <p:sp>
        <p:nvSpPr>
          <p:cNvPr id="622612" name="Rectangle 1044"/>
          <p:cNvSpPr>
            <a:spLocks noGrp="1" noChangeArrowheads="1"/>
          </p:cNvSpPr>
          <p:nvPr>
            <p:ph type="body" idx="1"/>
          </p:nvPr>
        </p:nvSpPr>
        <p:spPr>
          <a:xfrm>
            <a:off x="381000" y="1905000"/>
            <a:ext cx="8153400" cy="2060575"/>
          </a:xfrm>
        </p:spPr>
        <p:txBody>
          <a:bodyPr/>
          <a:lstStyle/>
          <a:p>
            <a:pPr>
              <a:lnSpc>
                <a:spcPct val="80000"/>
              </a:lnSpc>
              <a:spcBef>
                <a:spcPct val="25000"/>
              </a:spcBef>
            </a:pPr>
            <a:r>
              <a:rPr lang="en-US" altLang="en-US"/>
              <a:t>Everything is an object</a:t>
            </a:r>
          </a:p>
          <a:p>
            <a:pPr lvl="1">
              <a:lnSpc>
                <a:spcPct val="80000"/>
              </a:lnSpc>
              <a:spcBef>
                <a:spcPct val="25000"/>
              </a:spcBef>
            </a:pPr>
            <a:r>
              <a:rPr lang="en-US" altLang="en-US"/>
              <a:t>All types ultimately inherit from object</a:t>
            </a:r>
          </a:p>
          <a:p>
            <a:pPr lvl="1">
              <a:lnSpc>
                <a:spcPct val="80000"/>
              </a:lnSpc>
              <a:spcBef>
                <a:spcPct val="25000"/>
              </a:spcBef>
            </a:pPr>
            <a:r>
              <a:rPr lang="en-US" altLang="en-US"/>
              <a:t>Any piece of data can be stored, transported, and manipulated with no extra work</a:t>
            </a:r>
          </a:p>
        </p:txBody>
      </p:sp>
      <p:sp>
        <p:nvSpPr>
          <p:cNvPr id="622602" name="Rectangle 1034"/>
          <p:cNvSpPr>
            <a:spLocks noChangeArrowheads="1"/>
          </p:cNvSpPr>
          <p:nvPr/>
        </p:nvSpPr>
        <p:spPr bwMode="auto">
          <a:xfrm>
            <a:off x="1752600" y="5029200"/>
            <a:ext cx="1371600" cy="457200"/>
          </a:xfrm>
          <a:prstGeom prst="rect">
            <a:avLst/>
          </a:prstGeom>
          <a:gradFill rotWithShape="0">
            <a:gsLst>
              <a:gs pos="0">
                <a:schemeClr val="accent1">
                  <a:gamma/>
                  <a:shade val="46275"/>
                  <a:invGamma/>
                </a:schemeClr>
              </a:gs>
              <a:gs pos="100000">
                <a:schemeClr val="accent1"/>
              </a:gs>
            </a:gsLst>
            <a:lin ang="5400000" scaled="1"/>
          </a:gradFill>
          <a:ln w="25400">
            <a:solidFill>
              <a:schemeClr val="accent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pPr algn="ctr">
              <a:spcBef>
                <a:spcPct val="0"/>
              </a:spcBef>
              <a:buFontTx/>
              <a:buNone/>
            </a:pPr>
            <a:r>
              <a:rPr lang="en-US" altLang="en-US" sz="2000" b="1">
                <a:effectLst>
                  <a:outerShdw blurRad="38100" dist="38100" dir="2700000" algn="tl">
                    <a:srgbClr val="000000"/>
                  </a:outerShdw>
                </a:effectLst>
              </a:rPr>
              <a:t>Stream</a:t>
            </a:r>
          </a:p>
        </p:txBody>
      </p:sp>
      <p:sp>
        <p:nvSpPr>
          <p:cNvPr id="622603" name="Rectangle 1035"/>
          <p:cNvSpPr>
            <a:spLocks noChangeArrowheads="1"/>
          </p:cNvSpPr>
          <p:nvPr/>
        </p:nvSpPr>
        <p:spPr bwMode="auto">
          <a:xfrm>
            <a:off x="457200" y="5943600"/>
            <a:ext cx="1905000" cy="457200"/>
          </a:xfrm>
          <a:prstGeom prst="rect">
            <a:avLst/>
          </a:prstGeom>
          <a:gradFill rotWithShape="0">
            <a:gsLst>
              <a:gs pos="0">
                <a:schemeClr val="accent1">
                  <a:gamma/>
                  <a:shade val="46275"/>
                  <a:invGamma/>
                </a:schemeClr>
              </a:gs>
              <a:gs pos="100000">
                <a:schemeClr val="accent1"/>
              </a:gs>
            </a:gsLst>
            <a:lin ang="5400000" scaled="1"/>
          </a:gradFill>
          <a:ln w="25400">
            <a:solidFill>
              <a:schemeClr val="accent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pPr algn="ctr">
              <a:spcBef>
                <a:spcPct val="0"/>
              </a:spcBef>
              <a:buFontTx/>
              <a:buNone/>
            </a:pPr>
            <a:r>
              <a:rPr lang="en-US" altLang="en-US" sz="2000" b="1">
                <a:effectLst>
                  <a:outerShdw blurRad="38100" dist="38100" dir="2700000" algn="tl">
                    <a:srgbClr val="000000"/>
                  </a:outerShdw>
                </a:effectLst>
              </a:rPr>
              <a:t>MemoryStream</a:t>
            </a:r>
          </a:p>
        </p:txBody>
      </p:sp>
      <p:sp>
        <p:nvSpPr>
          <p:cNvPr id="622604" name="Rectangle 1036"/>
          <p:cNvSpPr>
            <a:spLocks noChangeArrowheads="1"/>
          </p:cNvSpPr>
          <p:nvPr/>
        </p:nvSpPr>
        <p:spPr bwMode="auto">
          <a:xfrm>
            <a:off x="2590800" y="5943600"/>
            <a:ext cx="1905000" cy="457200"/>
          </a:xfrm>
          <a:prstGeom prst="rect">
            <a:avLst/>
          </a:prstGeom>
          <a:gradFill rotWithShape="0">
            <a:gsLst>
              <a:gs pos="0">
                <a:schemeClr val="accent1">
                  <a:gamma/>
                  <a:shade val="46275"/>
                  <a:invGamma/>
                </a:schemeClr>
              </a:gs>
              <a:gs pos="100000">
                <a:schemeClr val="accent1"/>
              </a:gs>
            </a:gsLst>
            <a:lin ang="5400000" scaled="1"/>
          </a:gradFill>
          <a:ln w="25400">
            <a:solidFill>
              <a:schemeClr val="accent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pPr algn="ctr">
              <a:spcBef>
                <a:spcPct val="0"/>
              </a:spcBef>
              <a:buFontTx/>
              <a:buNone/>
            </a:pPr>
            <a:r>
              <a:rPr lang="en-US" altLang="en-US" sz="2000" b="1">
                <a:effectLst>
                  <a:outerShdw blurRad="38100" dist="38100" dir="2700000" algn="tl">
                    <a:srgbClr val="000000"/>
                  </a:outerShdw>
                </a:effectLst>
              </a:rPr>
              <a:t>FileStream</a:t>
            </a:r>
          </a:p>
        </p:txBody>
      </p:sp>
      <p:sp>
        <p:nvSpPr>
          <p:cNvPr id="622605" name="Rectangle 1037"/>
          <p:cNvSpPr>
            <a:spLocks noChangeArrowheads="1"/>
          </p:cNvSpPr>
          <p:nvPr/>
        </p:nvSpPr>
        <p:spPr bwMode="auto">
          <a:xfrm>
            <a:off x="3505200" y="5029200"/>
            <a:ext cx="1371600" cy="457200"/>
          </a:xfrm>
          <a:prstGeom prst="rect">
            <a:avLst/>
          </a:prstGeom>
          <a:gradFill rotWithShape="0">
            <a:gsLst>
              <a:gs pos="0">
                <a:schemeClr val="accent1">
                  <a:gamma/>
                  <a:shade val="46275"/>
                  <a:invGamma/>
                </a:schemeClr>
              </a:gs>
              <a:gs pos="100000">
                <a:schemeClr val="accent1"/>
              </a:gs>
            </a:gsLst>
            <a:lin ang="5400000" scaled="1"/>
          </a:gradFill>
          <a:ln w="25400">
            <a:solidFill>
              <a:schemeClr val="accent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pPr algn="ctr">
              <a:spcBef>
                <a:spcPct val="0"/>
              </a:spcBef>
              <a:buFontTx/>
              <a:buNone/>
            </a:pPr>
            <a:r>
              <a:rPr lang="en-US" altLang="en-US" sz="2000" b="1">
                <a:effectLst>
                  <a:outerShdw blurRad="38100" dist="38100" dir="2700000" algn="tl">
                    <a:srgbClr val="000000"/>
                  </a:outerShdw>
                </a:effectLst>
              </a:rPr>
              <a:t>Hashtable</a:t>
            </a:r>
          </a:p>
        </p:txBody>
      </p:sp>
      <p:sp>
        <p:nvSpPr>
          <p:cNvPr id="622606" name="Rectangle 1038"/>
          <p:cNvSpPr>
            <a:spLocks noChangeArrowheads="1"/>
          </p:cNvSpPr>
          <p:nvPr/>
        </p:nvSpPr>
        <p:spPr bwMode="auto">
          <a:xfrm>
            <a:off x="7010400" y="5029200"/>
            <a:ext cx="1371600" cy="457200"/>
          </a:xfrm>
          <a:prstGeom prst="rect">
            <a:avLst/>
          </a:prstGeom>
          <a:gradFill rotWithShape="0">
            <a:gsLst>
              <a:gs pos="0">
                <a:schemeClr val="hlink">
                  <a:gamma/>
                  <a:shade val="46275"/>
                  <a:invGamma/>
                </a:schemeClr>
              </a:gs>
              <a:gs pos="100000">
                <a:schemeClr val="hlink"/>
              </a:gs>
            </a:gsLst>
            <a:lin ang="5400000" scaled="1"/>
          </a:gradFill>
          <a:ln w="25400">
            <a:solidFill>
              <a:schemeClr val="hlink"/>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pPr algn="ctr">
              <a:spcBef>
                <a:spcPct val="0"/>
              </a:spcBef>
              <a:buFontTx/>
              <a:buNone/>
            </a:pPr>
            <a:r>
              <a:rPr lang="en-US" altLang="en-US" sz="2000" b="1">
                <a:effectLst>
                  <a:outerShdw blurRad="38100" dist="38100" dir="2700000" algn="tl">
                    <a:srgbClr val="000000"/>
                  </a:outerShdw>
                </a:effectLst>
              </a:rPr>
              <a:t>double</a:t>
            </a:r>
          </a:p>
        </p:txBody>
      </p:sp>
      <p:sp>
        <p:nvSpPr>
          <p:cNvPr id="622607" name="Rectangle 1039"/>
          <p:cNvSpPr>
            <a:spLocks noChangeArrowheads="1"/>
          </p:cNvSpPr>
          <p:nvPr/>
        </p:nvSpPr>
        <p:spPr bwMode="auto">
          <a:xfrm>
            <a:off x="5257800" y="5029200"/>
            <a:ext cx="1371600" cy="457200"/>
          </a:xfrm>
          <a:prstGeom prst="rect">
            <a:avLst/>
          </a:prstGeom>
          <a:gradFill rotWithShape="0">
            <a:gsLst>
              <a:gs pos="0">
                <a:schemeClr val="hlink">
                  <a:gamma/>
                  <a:shade val="46275"/>
                  <a:invGamma/>
                </a:schemeClr>
              </a:gs>
              <a:gs pos="100000">
                <a:schemeClr val="hlink"/>
              </a:gs>
            </a:gsLst>
            <a:lin ang="5400000" scaled="1"/>
          </a:gradFill>
          <a:ln w="25400">
            <a:solidFill>
              <a:schemeClr val="hlink"/>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pPr algn="ctr">
              <a:spcBef>
                <a:spcPct val="0"/>
              </a:spcBef>
              <a:buFontTx/>
              <a:buNone/>
            </a:pPr>
            <a:r>
              <a:rPr lang="en-US" altLang="en-US" sz="2000" b="1">
                <a:effectLst>
                  <a:outerShdw blurRad="38100" dist="38100" dir="2700000" algn="tl">
                    <a:srgbClr val="000000"/>
                  </a:outerShdw>
                </a:effectLst>
              </a:rPr>
              <a:t>int</a:t>
            </a:r>
          </a:p>
        </p:txBody>
      </p:sp>
      <p:sp>
        <p:nvSpPr>
          <p:cNvPr id="622608" name="Rectangle 1040"/>
          <p:cNvSpPr>
            <a:spLocks noChangeArrowheads="1"/>
          </p:cNvSpPr>
          <p:nvPr/>
        </p:nvSpPr>
        <p:spPr bwMode="auto">
          <a:xfrm>
            <a:off x="3505200" y="4114800"/>
            <a:ext cx="1371600" cy="457200"/>
          </a:xfrm>
          <a:prstGeom prst="rect">
            <a:avLst/>
          </a:prstGeom>
          <a:gradFill rotWithShape="0">
            <a:gsLst>
              <a:gs pos="0">
                <a:schemeClr val="accent1">
                  <a:gamma/>
                  <a:shade val="46275"/>
                  <a:invGamma/>
                </a:schemeClr>
              </a:gs>
              <a:gs pos="100000">
                <a:schemeClr val="accent1"/>
              </a:gs>
            </a:gsLst>
            <a:lin ang="5400000" scaled="1"/>
          </a:gradFill>
          <a:ln w="25400">
            <a:solidFill>
              <a:schemeClr val="accent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pPr algn="ctr">
              <a:spcBef>
                <a:spcPct val="0"/>
              </a:spcBef>
              <a:buFontTx/>
              <a:buNone/>
            </a:pPr>
            <a:r>
              <a:rPr lang="en-US" altLang="en-US" sz="2000" b="1">
                <a:effectLst>
                  <a:outerShdw blurRad="38100" dist="38100" dir="2700000" algn="tl">
                    <a:srgbClr val="000000"/>
                  </a:outerShdw>
                </a:effectLst>
              </a:rPr>
              <a:t>object</a:t>
            </a:r>
          </a:p>
        </p:txBody>
      </p:sp>
    </p:spTree>
  </p:cSld>
  <p:clrMapOvr>
    <a:masterClrMapping/>
  </p:clrMapOvr>
  <p:transition>
    <p:strips dir="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8" name="Rectangle 18"/>
          <p:cNvSpPr>
            <a:spLocks noGrp="1" noChangeArrowheads="1"/>
          </p:cNvSpPr>
          <p:nvPr>
            <p:ph type="title"/>
          </p:nvPr>
        </p:nvSpPr>
        <p:spPr>
          <a:xfrm>
            <a:off x="382588" y="228600"/>
            <a:ext cx="8532812" cy="1244600"/>
          </a:xfrm>
        </p:spPr>
        <p:txBody>
          <a:bodyPr/>
          <a:lstStyle/>
          <a:p>
            <a:r>
              <a:rPr lang="en-US" altLang="en-US"/>
              <a:t>Language Features</a:t>
            </a:r>
            <a:r>
              <a:rPr lang="en-US" altLang="en-US">
                <a:solidFill>
                  <a:schemeClr val="accent1"/>
                </a:solidFill>
              </a:rPr>
              <a:t/>
            </a:r>
            <a:br>
              <a:rPr lang="en-US" altLang="en-US">
                <a:solidFill>
                  <a:schemeClr val="accent1"/>
                </a:solidFill>
              </a:rPr>
            </a:br>
            <a:r>
              <a:rPr lang="en-US" altLang="en-US" sz="3600">
                <a:solidFill>
                  <a:schemeClr val="hlink"/>
                </a:solidFill>
              </a:rPr>
              <a:t>Unified Type System</a:t>
            </a:r>
          </a:p>
        </p:txBody>
      </p:sp>
      <p:sp>
        <p:nvSpPr>
          <p:cNvPr id="624659" name="Rectangle 19"/>
          <p:cNvSpPr>
            <a:spLocks noGrp="1" noChangeArrowheads="1"/>
          </p:cNvSpPr>
          <p:nvPr>
            <p:ph type="body" idx="1"/>
          </p:nvPr>
        </p:nvSpPr>
        <p:spPr>
          <a:xfrm>
            <a:off x="381000" y="1905000"/>
            <a:ext cx="8532813" cy="1824038"/>
          </a:xfrm>
        </p:spPr>
        <p:txBody>
          <a:bodyPr/>
          <a:lstStyle/>
          <a:p>
            <a:pPr>
              <a:lnSpc>
                <a:spcPct val="80000"/>
              </a:lnSpc>
              <a:spcBef>
                <a:spcPct val="20000"/>
              </a:spcBef>
            </a:pPr>
            <a:r>
              <a:rPr lang="en-US" altLang="en-US"/>
              <a:t>Boxing</a:t>
            </a:r>
          </a:p>
          <a:p>
            <a:pPr lvl="1">
              <a:lnSpc>
                <a:spcPct val="80000"/>
              </a:lnSpc>
              <a:spcBef>
                <a:spcPct val="20000"/>
              </a:spcBef>
            </a:pPr>
            <a:r>
              <a:rPr lang="en-US" altLang="en-US"/>
              <a:t>Allocates box, copies value into it</a:t>
            </a:r>
          </a:p>
          <a:p>
            <a:pPr>
              <a:lnSpc>
                <a:spcPct val="80000"/>
              </a:lnSpc>
              <a:spcBef>
                <a:spcPct val="20000"/>
              </a:spcBef>
            </a:pPr>
            <a:r>
              <a:rPr lang="en-US" altLang="en-US"/>
              <a:t>Unboxing</a:t>
            </a:r>
          </a:p>
          <a:p>
            <a:pPr lvl="1">
              <a:lnSpc>
                <a:spcPct val="80000"/>
              </a:lnSpc>
              <a:spcBef>
                <a:spcPct val="20000"/>
              </a:spcBef>
            </a:pPr>
            <a:r>
              <a:rPr lang="en-US" altLang="en-US"/>
              <a:t>Checks type of box, copies value out</a:t>
            </a:r>
          </a:p>
        </p:txBody>
      </p:sp>
      <p:sp>
        <p:nvSpPr>
          <p:cNvPr id="624644" name="Text Box 4"/>
          <p:cNvSpPr txBox="1">
            <a:spLocks noChangeArrowheads="1"/>
          </p:cNvSpPr>
          <p:nvPr/>
        </p:nvSpPr>
        <p:spPr bwMode="auto">
          <a:xfrm>
            <a:off x="3200400" y="3962400"/>
            <a:ext cx="2946400" cy="1187450"/>
          </a:xfrm>
          <a:prstGeom prst="rect">
            <a:avLst/>
          </a:prstGeom>
          <a:gradFill rotWithShape="0">
            <a:gsLst>
              <a:gs pos="0">
                <a:schemeClr val="folHlink">
                  <a:gamma/>
                  <a:shade val="46275"/>
                  <a:invGamma/>
                </a:schemeClr>
              </a:gs>
              <a:gs pos="50000">
                <a:schemeClr val="folHlink"/>
              </a:gs>
              <a:gs pos="100000">
                <a:schemeClr val="folHlink">
                  <a:gamma/>
                  <a:shade val="46275"/>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spAutoFit/>
          </a:bodyPr>
          <a:lstStyle/>
          <a:p>
            <a:pPr>
              <a:spcBef>
                <a:spcPct val="0"/>
              </a:spcBef>
              <a:buFontTx/>
              <a:buNone/>
            </a:pPr>
            <a:r>
              <a:rPr lang="en-US" altLang="en-US" sz="2400" b="1">
                <a:effectLst>
                  <a:outerShdw blurRad="38100" dist="38100" dir="2700000" algn="tl">
                    <a:srgbClr val="000000"/>
                  </a:outerShdw>
                </a:effectLst>
                <a:latin typeface="Lucida Console" pitchFamily="49" charset="0"/>
              </a:rPr>
              <a:t>int i = 123;</a:t>
            </a:r>
          </a:p>
          <a:p>
            <a:pPr>
              <a:spcBef>
                <a:spcPct val="0"/>
              </a:spcBef>
              <a:buFontTx/>
              <a:buNone/>
            </a:pPr>
            <a:r>
              <a:rPr lang="en-US" altLang="en-US" sz="2400" b="1">
                <a:effectLst>
                  <a:outerShdw blurRad="38100" dist="38100" dir="2700000" algn="tl">
                    <a:srgbClr val="000000"/>
                  </a:outerShdw>
                </a:effectLst>
                <a:latin typeface="Lucida Console" pitchFamily="49" charset="0"/>
              </a:rPr>
              <a:t>object o = i;</a:t>
            </a:r>
          </a:p>
          <a:p>
            <a:pPr>
              <a:spcBef>
                <a:spcPct val="0"/>
              </a:spcBef>
              <a:buFontTx/>
              <a:buNone/>
            </a:pPr>
            <a:r>
              <a:rPr lang="en-US" altLang="en-US" sz="2400" b="1">
                <a:effectLst>
                  <a:outerShdw blurRad="38100" dist="38100" dir="2700000" algn="tl">
                    <a:srgbClr val="000000"/>
                  </a:outerShdw>
                </a:effectLst>
                <a:latin typeface="Lucida Console" pitchFamily="49" charset="0"/>
              </a:rPr>
              <a:t>int j = (int)o;</a:t>
            </a:r>
          </a:p>
        </p:txBody>
      </p:sp>
      <p:sp>
        <p:nvSpPr>
          <p:cNvPr id="624645" name="Text Box 5"/>
          <p:cNvSpPr txBox="1">
            <a:spLocks noChangeArrowheads="1"/>
          </p:cNvSpPr>
          <p:nvPr/>
        </p:nvSpPr>
        <p:spPr bwMode="auto">
          <a:xfrm>
            <a:off x="1741488" y="5059363"/>
            <a:ext cx="857250" cy="422275"/>
          </a:xfrm>
          <a:prstGeom prst="rect">
            <a:avLst/>
          </a:prstGeom>
          <a:gradFill rotWithShape="0">
            <a:gsLst>
              <a:gs pos="0">
                <a:schemeClr val="accent1">
                  <a:gamma/>
                  <a:shade val="46275"/>
                  <a:invGamma/>
                </a:schemeClr>
              </a:gs>
              <a:gs pos="100000">
                <a:schemeClr val="accent1"/>
              </a:gs>
            </a:gsLst>
            <a:lin ang="5400000" scaled="1"/>
          </a:gradFill>
          <a:ln w="25400">
            <a:solidFill>
              <a:schemeClr val="accent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nchor="ctr">
            <a:spAutoFit/>
          </a:bodyPr>
          <a:lstStyle/>
          <a:p>
            <a:pPr algn="ctr">
              <a:spcBef>
                <a:spcPct val="0"/>
              </a:spcBef>
              <a:buFontTx/>
              <a:buNone/>
            </a:pPr>
            <a:r>
              <a:rPr lang="en-US" altLang="en-US" sz="2000" b="1">
                <a:effectLst>
                  <a:outerShdw blurRad="38100" dist="38100" dir="2700000" algn="tl">
                    <a:srgbClr val="000000"/>
                  </a:outerShdw>
                </a:effectLst>
              </a:rPr>
              <a:t>123</a:t>
            </a:r>
          </a:p>
        </p:txBody>
      </p:sp>
      <p:sp>
        <p:nvSpPr>
          <p:cNvPr id="624646" name="Text Box 6"/>
          <p:cNvSpPr txBox="1">
            <a:spLocks noChangeArrowheads="1"/>
          </p:cNvSpPr>
          <p:nvPr/>
        </p:nvSpPr>
        <p:spPr bwMode="auto">
          <a:xfrm>
            <a:off x="1452563" y="5084763"/>
            <a:ext cx="241300" cy="396875"/>
          </a:xfrm>
          <a:prstGeom prst="rect">
            <a:avLst/>
          </a:prstGeom>
          <a:noFill/>
          <a:ln>
            <a:noFill/>
          </a:ln>
          <a:effectLst/>
          <a:extLst>
            <a:ext uri="{909E8E84-426E-40DD-AFC4-6F175D3DCCD1}">
              <a14:hiddenFill xmlns:a14="http://schemas.microsoft.com/office/drawing/2010/main">
                <a:solidFill>
                  <a:srgbClr val="FFBE7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spAutoFit/>
          </a:bodyPr>
          <a:lstStyle/>
          <a:p>
            <a:pPr algn="ctr">
              <a:spcBef>
                <a:spcPct val="0"/>
              </a:spcBef>
              <a:buFontTx/>
              <a:buNone/>
            </a:pPr>
            <a:r>
              <a:rPr lang="en-US" altLang="en-US" sz="2000"/>
              <a:t>i</a:t>
            </a:r>
          </a:p>
        </p:txBody>
      </p:sp>
      <p:sp>
        <p:nvSpPr>
          <p:cNvPr id="624647" name="Text Box 7"/>
          <p:cNvSpPr txBox="1">
            <a:spLocks noChangeArrowheads="1"/>
          </p:cNvSpPr>
          <p:nvPr/>
        </p:nvSpPr>
        <p:spPr bwMode="auto">
          <a:xfrm>
            <a:off x="1741488" y="5659438"/>
            <a:ext cx="857250" cy="422275"/>
          </a:xfrm>
          <a:prstGeom prst="rect">
            <a:avLst/>
          </a:prstGeom>
          <a:gradFill rotWithShape="0">
            <a:gsLst>
              <a:gs pos="0">
                <a:schemeClr val="accent1">
                  <a:gamma/>
                  <a:shade val="46275"/>
                  <a:invGamma/>
                </a:schemeClr>
              </a:gs>
              <a:gs pos="100000">
                <a:schemeClr val="accent1"/>
              </a:gs>
            </a:gsLst>
            <a:lin ang="5400000" scaled="1"/>
          </a:gradFill>
          <a:ln w="25400">
            <a:solidFill>
              <a:schemeClr val="accent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nchor="ctr">
            <a:spAutoFit/>
          </a:bodyPr>
          <a:lstStyle/>
          <a:p>
            <a:pPr algn="ctr">
              <a:spcBef>
                <a:spcPct val="0"/>
              </a:spcBef>
              <a:buFontTx/>
              <a:buNone/>
            </a:pPr>
            <a:endParaRPr lang="en-US" altLang="en-US" sz="2000"/>
          </a:p>
        </p:txBody>
      </p:sp>
      <p:sp>
        <p:nvSpPr>
          <p:cNvPr id="624648" name="Text Box 8"/>
          <p:cNvSpPr txBox="1">
            <a:spLocks noChangeArrowheads="1"/>
          </p:cNvSpPr>
          <p:nvPr/>
        </p:nvSpPr>
        <p:spPr bwMode="auto">
          <a:xfrm>
            <a:off x="1409700" y="5684838"/>
            <a:ext cx="325438" cy="396875"/>
          </a:xfrm>
          <a:prstGeom prst="rect">
            <a:avLst/>
          </a:prstGeom>
          <a:noFill/>
          <a:ln>
            <a:noFill/>
          </a:ln>
          <a:effectLst/>
          <a:extLst>
            <a:ext uri="{909E8E84-426E-40DD-AFC4-6F175D3DCCD1}">
              <a14:hiddenFill xmlns:a14="http://schemas.microsoft.com/office/drawing/2010/main">
                <a:solidFill>
                  <a:srgbClr val="FFBE7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spAutoFit/>
          </a:bodyPr>
          <a:lstStyle/>
          <a:p>
            <a:pPr algn="ctr">
              <a:spcBef>
                <a:spcPct val="0"/>
              </a:spcBef>
              <a:buFontTx/>
              <a:buNone/>
            </a:pPr>
            <a:r>
              <a:rPr lang="en-US" altLang="en-US" sz="2000"/>
              <a:t>o</a:t>
            </a:r>
          </a:p>
        </p:txBody>
      </p:sp>
      <p:sp>
        <p:nvSpPr>
          <p:cNvPr id="624649" name="Text Box 9"/>
          <p:cNvSpPr txBox="1">
            <a:spLocks noChangeArrowheads="1"/>
          </p:cNvSpPr>
          <p:nvPr/>
        </p:nvSpPr>
        <p:spPr bwMode="auto">
          <a:xfrm>
            <a:off x="3352800" y="5659438"/>
            <a:ext cx="857250" cy="422275"/>
          </a:xfrm>
          <a:prstGeom prst="rect">
            <a:avLst/>
          </a:prstGeom>
          <a:gradFill rotWithShape="0">
            <a:gsLst>
              <a:gs pos="0">
                <a:schemeClr val="hlink">
                  <a:gamma/>
                  <a:shade val="46275"/>
                  <a:invGamma/>
                </a:schemeClr>
              </a:gs>
              <a:gs pos="100000">
                <a:schemeClr val="hlink"/>
              </a:gs>
            </a:gsLst>
            <a:lin ang="5400000" scaled="1"/>
          </a:gradFill>
          <a:ln w="25400">
            <a:solidFill>
              <a:schemeClr val="hlink"/>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nchor="ctr">
            <a:spAutoFit/>
          </a:bodyPr>
          <a:lstStyle/>
          <a:p>
            <a:pPr algn="ctr">
              <a:spcBef>
                <a:spcPct val="0"/>
              </a:spcBef>
              <a:buFontTx/>
              <a:buNone/>
            </a:pPr>
            <a:endParaRPr lang="en-US" altLang="en-US" sz="2000"/>
          </a:p>
        </p:txBody>
      </p:sp>
      <p:sp>
        <p:nvSpPr>
          <p:cNvPr id="624650" name="Text Box 10"/>
          <p:cNvSpPr txBox="1">
            <a:spLocks noChangeArrowheads="1"/>
          </p:cNvSpPr>
          <p:nvPr/>
        </p:nvSpPr>
        <p:spPr bwMode="auto">
          <a:xfrm>
            <a:off x="3352800" y="6081713"/>
            <a:ext cx="857250" cy="422275"/>
          </a:xfrm>
          <a:prstGeom prst="rect">
            <a:avLst/>
          </a:prstGeom>
          <a:gradFill rotWithShape="0">
            <a:gsLst>
              <a:gs pos="0">
                <a:schemeClr val="accent1">
                  <a:gamma/>
                  <a:shade val="46275"/>
                  <a:invGamma/>
                </a:schemeClr>
              </a:gs>
              <a:gs pos="100000">
                <a:schemeClr val="accent1"/>
              </a:gs>
            </a:gsLst>
            <a:lin ang="5400000" scaled="1"/>
          </a:gradFill>
          <a:ln w="25400">
            <a:solidFill>
              <a:schemeClr val="accent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nchor="ctr">
            <a:spAutoFit/>
          </a:bodyPr>
          <a:lstStyle/>
          <a:p>
            <a:pPr algn="ctr">
              <a:spcBef>
                <a:spcPct val="0"/>
              </a:spcBef>
              <a:buFontTx/>
              <a:buNone/>
            </a:pPr>
            <a:r>
              <a:rPr lang="en-US" altLang="en-US" sz="2000" b="1">
                <a:effectLst>
                  <a:outerShdw blurRad="38100" dist="38100" dir="2700000" algn="tl">
                    <a:srgbClr val="000000"/>
                  </a:outerShdw>
                </a:effectLst>
              </a:rPr>
              <a:t>123</a:t>
            </a:r>
          </a:p>
        </p:txBody>
      </p:sp>
      <p:sp>
        <p:nvSpPr>
          <p:cNvPr id="624651" name="Line 11"/>
          <p:cNvSpPr>
            <a:spLocks noChangeShapeType="1"/>
          </p:cNvSpPr>
          <p:nvPr/>
        </p:nvSpPr>
        <p:spPr bwMode="auto">
          <a:xfrm>
            <a:off x="2149475" y="5853113"/>
            <a:ext cx="1211263" cy="0"/>
          </a:xfrm>
          <a:prstGeom prst="line">
            <a:avLst/>
          </a:prstGeom>
          <a:noFill/>
          <a:ln w="25400">
            <a:solidFill>
              <a:schemeClr val="tx1"/>
            </a:solidFill>
            <a:round/>
            <a:headEnd type="oval" w="med" len="me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24652" name="Text Box 12"/>
          <p:cNvSpPr txBox="1">
            <a:spLocks noChangeArrowheads="1"/>
          </p:cNvSpPr>
          <p:nvPr/>
        </p:nvSpPr>
        <p:spPr bwMode="auto">
          <a:xfrm>
            <a:off x="4960938" y="5659438"/>
            <a:ext cx="2133600" cy="422275"/>
          </a:xfrm>
          <a:prstGeom prst="rect">
            <a:avLst/>
          </a:prstGeom>
          <a:gradFill rotWithShape="0">
            <a:gsLst>
              <a:gs pos="0">
                <a:schemeClr val="hlink">
                  <a:gamma/>
                  <a:shade val="46275"/>
                  <a:invGamma/>
                </a:schemeClr>
              </a:gs>
              <a:gs pos="100000">
                <a:schemeClr val="hlink"/>
              </a:gs>
            </a:gsLst>
            <a:lin ang="5400000" scaled="1"/>
          </a:gradFill>
          <a:ln w="25400">
            <a:solidFill>
              <a:schemeClr val="hlink"/>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nchor="ctr">
            <a:spAutoFit/>
          </a:bodyPr>
          <a:lstStyle/>
          <a:p>
            <a:pPr algn="ctr">
              <a:spcBef>
                <a:spcPct val="0"/>
              </a:spcBef>
              <a:buFontTx/>
              <a:buNone/>
            </a:pPr>
            <a:r>
              <a:rPr lang="en-US" altLang="en-US" sz="2000" b="1">
                <a:effectLst>
                  <a:outerShdw blurRad="38100" dist="38100" dir="2700000" algn="tl">
                    <a:srgbClr val="000000"/>
                  </a:outerShdw>
                </a:effectLst>
              </a:rPr>
              <a:t>System.Int32</a:t>
            </a:r>
          </a:p>
        </p:txBody>
      </p:sp>
      <p:sp>
        <p:nvSpPr>
          <p:cNvPr id="624653" name="Line 13"/>
          <p:cNvSpPr>
            <a:spLocks noChangeShapeType="1"/>
          </p:cNvSpPr>
          <p:nvPr/>
        </p:nvSpPr>
        <p:spPr bwMode="auto">
          <a:xfrm>
            <a:off x="3749675" y="5853113"/>
            <a:ext cx="1211263" cy="0"/>
          </a:xfrm>
          <a:prstGeom prst="line">
            <a:avLst/>
          </a:prstGeom>
          <a:noFill/>
          <a:ln w="25400">
            <a:solidFill>
              <a:schemeClr val="tx1"/>
            </a:solidFill>
            <a:round/>
            <a:headEnd type="oval" w="med" len="me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24654" name="Text Box 14"/>
          <p:cNvSpPr txBox="1">
            <a:spLocks noChangeArrowheads="1"/>
          </p:cNvSpPr>
          <p:nvPr/>
        </p:nvSpPr>
        <p:spPr bwMode="auto">
          <a:xfrm>
            <a:off x="1741488" y="6243638"/>
            <a:ext cx="857250" cy="422275"/>
          </a:xfrm>
          <a:prstGeom prst="rect">
            <a:avLst/>
          </a:prstGeom>
          <a:gradFill rotWithShape="0">
            <a:gsLst>
              <a:gs pos="0">
                <a:schemeClr val="accent1">
                  <a:gamma/>
                  <a:shade val="46275"/>
                  <a:invGamma/>
                </a:schemeClr>
              </a:gs>
              <a:gs pos="100000">
                <a:schemeClr val="accent1"/>
              </a:gs>
            </a:gsLst>
            <a:lin ang="5400000" scaled="1"/>
          </a:gradFill>
          <a:ln w="25400">
            <a:solidFill>
              <a:schemeClr val="accent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nchor="ctr">
            <a:spAutoFit/>
          </a:bodyPr>
          <a:lstStyle/>
          <a:p>
            <a:pPr algn="ctr">
              <a:spcBef>
                <a:spcPct val="0"/>
              </a:spcBef>
              <a:buFontTx/>
              <a:buNone/>
            </a:pPr>
            <a:r>
              <a:rPr lang="en-US" altLang="en-US" sz="2000" b="1">
                <a:effectLst>
                  <a:outerShdw blurRad="38100" dist="38100" dir="2700000" algn="tl">
                    <a:srgbClr val="000000"/>
                  </a:outerShdw>
                </a:effectLst>
              </a:rPr>
              <a:t>123</a:t>
            </a:r>
          </a:p>
        </p:txBody>
      </p:sp>
      <p:sp>
        <p:nvSpPr>
          <p:cNvPr id="624655" name="Text Box 15"/>
          <p:cNvSpPr txBox="1">
            <a:spLocks noChangeArrowheads="1"/>
          </p:cNvSpPr>
          <p:nvPr/>
        </p:nvSpPr>
        <p:spPr bwMode="auto">
          <a:xfrm>
            <a:off x="1452563" y="6269038"/>
            <a:ext cx="241300" cy="396875"/>
          </a:xfrm>
          <a:prstGeom prst="rect">
            <a:avLst/>
          </a:prstGeom>
          <a:noFill/>
          <a:ln>
            <a:noFill/>
          </a:ln>
          <a:effectLst/>
          <a:extLst>
            <a:ext uri="{909E8E84-426E-40DD-AFC4-6F175D3DCCD1}">
              <a14:hiddenFill xmlns:a14="http://schemas.microsoft.com/office/drawing/2010/main">
                <a:solidFill>
                  <a:srgbClr val="FFBE7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spAutoFit/>
          </a:bodyPr>
          <a:lstStyle/>
          <a:p>
            <a:pPr algn="ctr">
              <a:spcBef>
                <a:spcPct val="0"/>
              </a:spcBef>
              <a:buFontTx/>
              <a:buNone/>
            </a:pPr>
            <a:r>
              <a:rPr lang="en-US" altLang="en-US" sz="2000"/>
              <a:t>j</a:t>
            </a:r>
          </a:p>
        </p:txBody>
      </p:sp>
    </p:spTree>
  </p:cSld>
  <p:clrMapOvr>
    <a:masterClrMapping/>
  </p:clrMapOvr>
  <p:transition>
    <p:strips dir="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5" name="Rectangle 7"/>
          <p:cNvSpPr>
            <a:spLocks noGrp="1" noChangeArrowheads="1"/>
          </p:cNvSpPr>
          <p:nvPr>
            <p:ph type="title"/>
          </p:nvPr>
        </p:nvSpPr>
        <p:spPr>
          <a:xfrm>
            <a:off x="382588" y="228600"/>
            <a:ext cx="8532812" cy="1244600"/>
          </a:xfrm>
        </p:spPr>
        <p:txBody>
          <a:bodyPr/>
          <a:lstStyle/>
          <a:p>
            <a:r>
              <a:rPr lang="en-US" altLang="en-US"/>
              <a:t>Language Features</a:t>
            </a:r>
            <a:r>
              <a:rPr lang="en-US" altLang="en-US">
                <a:solidFill>
                  <a:schemeClr val="accent1"/>
                </a:solidFill>
              </a:rPr>
              <a:t/>
            </a:r>
            <a:br>
              <a:rPr lang="en-US" altLang="en-US">
                <a:solidFill>
                  <a:schemeClr val="accent1"/>
                </a:solidFill>
              </a:rPr>
            </a:br>
            <a:r>
              <a:rPr lang="en-US" altLang="en-US" sz="3600">
                <a:solidFill>
                  <a:schemeClr val="hlink"/>
                </a:solidFill>
              </a:rPr>
              <a:t>Unified Type System</a:t>
            </a:r>
          </a:p>
        </p:txBody>
      </p:sp>
      <p:sp>
        <p:nvSpPr>
          <p:cNvPr id="626696" name="Rectangle 8"/>
          <p:cNvSpPr>
            <a:spLocks noGrp="1" noChangeArrowheads="1"/>
          </p:cNvSpPr>
          <p:nvPr>
            <p:ph type="body" idx="1"/>
          </p:nvPr>
        </p:nvSpPr>
        <p:spPr>
          <a:xfrm>
            <a:off x="381000" y="1905000"/>
            <a:ext cx="8532813" cy="2251075"/>
          </a:xfrm>
        </p:spPr>
        <p:txBody>
          <a:bodyPr/>
          <a:lstStyle/>
          <a:p>
            <a:pPr>
              <a:lnSpc>
                <a:spcPct val="80000"/>
              </a:lnSpc>
              <a:spcBef>
                <a:spcPct val="20000"/>
              </a:spcBef>
            </a:pPr>
            <a:r>
              <a:rPr lang="en-US" altLang="en-US"/>
              <a:t>Benefits</a:t>
            </a:r>
          </a:p>
          <a:p>
            <a:pPr lvl="1">
              <a:lnSpc>
                <a:spcPct val="80000"/>
              </a:lnSpc>
              <a:spcBef>
                <a:spcPct val="20000"/>
              </a:spcBef>
            </a:pPr>
            <a:r>
              <a:rPr lang="en-US" altLang="en-US"/>
              <a:t>Eliminates “wrapper classes”</a:t>
            </a:r>
          </a:p>
          <a:p>
            <a:pPr lvl="1">
              <a:lnSpc>
                <a:spcPct val="80000"/>
              </a:lnSpc>
              <a:spcBef>
                <a:spcPct val="20000"/>
              </a:spcBef>
            </a:pPr>
            <a:r>
              <a:rPr lang="en-US" altLang="en-US"/>
              <a:t>Collection classes work with all types</a:t>
            </a:r>
          </a:p>
          <a:p>
            <a:pPr lvl="1">
              <a:lnSpc>
                <a:spcPct val="80000"/>
              </a:lnSpc>
              <a:spcBef>
                <a:spcPct val="20000"/>
              </a:spcBef>
            </a:pPr>
            <a:r>
              <a:rPr lang="en-US" altLang="en-US"/>
              <a:t>Replaces OLE Automation's Variant</a:t>
            </a:r>
          </a:p>
          <a:p>
            <a:pPr>
              <a:lnSpc>
                <a:spcPct val="80000"/>
              </a:lnSpc>
              <a:spcBef>
                <a:spcPct val="20000"/>
              </a:spcBef>
            </a:pPr>
            <a:r>
              <a:rPr lang="en-US" altLang="en-US"/>
              <a:t>Lots of examples in .NET framework</a:t>
            </a:r>
          </a:p>
        </p:txBody>
      </p:sp>
      <p:sp>
        <p:nvSpPr>
          <p:cNvPr id="626692" name="Text Box 4"/>
          <p:cNvSpPr txBox="1">
            <a:spLocks noChangeArrowheads="1"/>
          </p:cNvSpPr>
          <p:nvPr/>
        </p:nvSpPr>
        <p:spPr bwMode="auto">
          <a:xfrm>
            <a:off x="693738" y="4333875"/>
            <a:ext cx="7769225" cy="2517775"/>
          </a:xfrm>
          <a:prstGeom prst="rect">
            <a:avLst/>
          </a:prstGeom>
          <a:gradFill rotWithShape="0">
            <a:gsLst>
              <a:gs pos="0">
                <a:schemeClr val="folHlink">
                  <a:gamma/>
                  <a:shade val="46275"/>
                  <a:invGamma/>
                </a:schemeClr>
              </a:gs>
              <a:gs pos="50000">
                <a:schemeClr val="folHlink"/>
              </a:gs>
              <a:gs pos="100000">
                <a:schemeClr val="folHlink">
                  <a:gamma/>
                  <a:shade val="46275"/>
                  <a:invGamma/>
                </a:schemeClr>
              </a:gs>
            </a:gsLst>
            <a:lin ang="2700000" scaled="1"/>
          </a:gra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0"/>
              </a:spcBef>
              <a:buFontTx/>
              <a:buNone/>
            </a:pPr>
            <a:r>
              <a:rPr lang="en-US" altLang="en-US" sz="2200" b="1">
                <a:effectLst>
                  <a:outerShdw blurRad="38100" dist="38100" dir="2700000" algn="tl">
                    <a:srgbClr val="000000"/>
                  </a:outerShdw>
                </a:effectLst>
                <a:latin typeface="Lucida Console" pitchFamily="49" charset="0"/>
              </a:rPr>
              <a:t>string s = string.Format(</a:t>
            </a:r>
          </a:p>
          <a:p>
            <a:pPr>
              <a:lnSpc>
                <a:spcPct val="90000"/>
              </a:lnSpc>
              <a:spcBef>
                <a:spcPct val="0"/>
              </a:spcBef>
              <a:buFontTx/>
              <a:buNone/>
            </a:pPr>
            <a:r>
              <a:rPr lang="en-US" altLang="en-US" sz="2200" b="1">
                <a:effectLst>
                  <a:outerShdw blurRad="38100" dist="38100" dir="2700000" algn="tl">
                    <a:srgbClr val="000000"/>
                  </a:outerShdw>
                </a:effectLst>
                <a:latin typeface="Lucida Console" pitchFamily="49" charset="0"/>
              </a:rPr>
              <a:t>   "Your total was {0} on {1}", total, date);</a:t>
            </a:r>
          </a:p>
          <a:p>
            <a:pPr>
              <a:lnSpc>
                <a:spcPct val="90000"/>
              </a:lnSpc>
              <a:spcBef>
                <a:spcPct val="0"/>
              </a:spcBef>
              <a:buFontTx/>
              <a:buNone/>
            </a:pPr>
            <a:endParaRPr lang="en-US" altLang="en-US" sz="2200" b="1">
              <a:effectLst>
                <a:outerShdw blurRad="38100" dist="38100" dir="2700000" algn="tl">
                  <a:srgbClr val="000000"/>
                </a:outerShdw>
              </a:effectLst>
              <a:latin typeface="Lucida Console" pitchFamily="49" charset="0"/>
            </a:endParaRPr>
          </a:p>
          <a:p>
            <a:pPr>
              <a:lnSpc>
                <a:spcPct val="90000"/>
              </a:lnSpc>
              <a:spcBef>
                <a:spcPct val="0"/>
              </a:spcBef>
              <a:buFontTx/>
              <a:buNone/>
            </a:pPr>
            <a:r>
              <a:rPr lang="en-US" altLang="en-US" sz="2200" b="1">
                <a:effectLst>
                  <a:outerShdw blurRad="38100" dist="38100" dir="2700000" algn="tl">
                    <a:srgbClr val="000000"/>
                  </a:outerShdw>
                </a:effectLst>
                <a:latin typeface="Lucida Console" pitchFamily="49" charset="0"/>
              </a:rPr>
              <a:t>ArrayList al = new ArrayList();</a:t>
            </a:r>
          </a:p>
          <a:p>
            <a:pPr>
              <a:lnSpc>
                <a:spcPct val="90000"/>
              </a:lnSpc>
              <a:spcBef>
                <a:spcPct val="0"/>
              </a:spcBef>
              <a:buFontTx/>
              <a:buNone/>
            </a:pPr>
            <a:endParaRPr lang="en-US" altLang="en-US" sz="2200" b="1">
              <a:effectLst>
                <a:outerShdw blurRad="38100" dist="38100" dir="2700000" algn="tl">
                  <a:srgbClr val="000000"/>
                </a:outerShdw>
              </a:effectLst>
              <a:latin typeface="Lucida Console" pitchFamily="49" charset="0"/>
            </a:endParaRPr>
          </a:p>
          <a:p>
            <a:pPr>
              <a:lnSpc>
                <a:spcPct val="90000"/>
              </a:lnSpc>
              <a:spcBef>
                <a:spcPct val="0"/>
              </a:spcBef>
              <a:buFontTx/>
              <a:buNone/>
            </a:pPr>
            <a:r>
              <a:rPr lang="en-US" altLang="en-US" sz="2200" b="1">
                <a:effectLst>
                  <a:outerShdw blurRad="38100" dist="38100" dir="2700000" algn="tl">
                    <a:srgbClr val="000000"/>
                  </a:outerShdw>
                </a:effectLst>
                <a:latin typeface="Lucida Console" pitchFamily="49" charset="0"/>
              </a:rPr>
              <a:t>al.Add( new Customer() );</a:t>
            </a:r>
          </a:p>
          <a:p>
            <a:pPr>
              <a:lnSpc>
                <a:spcPct val="90000"/>
              </a:lnSpc>
              <a:spcBef>
                <a:spcPct val="0"/>
              </a:spcBef>
              <a:buFontTx/>
              <a:buNone/>
            </a:pPr>
            <a:r>
              <a:rPr lang="en-US" altLang="en-US" sz="2200" b="1">
                <a:effectLst>
                  <a:outerShdw blurRad="38100" dist="38100" dir="2700000" algn="tl">
                    <a:srgbClr val="000000"/>
                  </a:outerShdw>
                </a:effectLst>
                <a:latin typeface="Lucida Console" pitchFamily="49" charset="0"/>
              </a:rPr>
              <a:t>al.Add( 1 );</a:t>
            </a:r>
          </a:p>
          <a:p>
            <a:pPr>
              <a:lnSpc>
                <a:spcPct val="90000"/>
              </a:lnSpc>
              <a:spcBef>
                <a:spcPct val="0"/>
              </a:spcBef>
              <a:buFontTx/>
              <a:buNone/>
            </a:pPr>
            <a:r>
              <a:rPr lang="en-US" altLang="en-US" sz="2200" b="1">
                <a:effectLst>
                  <a:outerShdw blurRad="38100" dist="38100" dir="2700000" algn="tl">
                    <a:srgbClr val="000000"/>
                  </a:outerShdw>
                </a:effectLst>
                <a:latin typeface="Lucida Console" pitchFamily="49" charset="0"/>
              </a:rPr>
              <a:t>al.Add( "test" );</a:t>
            </a:r>
          </a:p>
        </p:txBody>
      </p:sp>
    </p:spTree>
  </p:cSld>
  <p:clrMapOvr>
    <a:masterClrMapping/>
  </p:clrMapOvr>
  <p:transition>
    <p:strips dir="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44" name="Rectangle 8"/>
          <p:cNvSpPr>
            <a:spLocks noGrp="1" noChangeArrowheads="1"/>
          </p:cNvSpPr>
          <p:nvPr>
            <p:ph type="title"/>
          </p:nvPr>
        </p:nvSpPr>
        <p:spPr>
          <a:xfrm>
            <a:off x="382588" y="228600"/>
            <a:ext cx="8532812" cy="1244600"/>
          </a:xfrm>
        </p:spPr>
        <p:txBody>
          <a:bodyPr/>
          <a:lstStyle/>
          <a:p>
            <a:r>
              <a:rPr lang="en-US" altLang="en-US"/>
              <a:t>Language Features</a:t>
            </a:r>
            <a:r>
              <a:rPr lang="en-US" altLang="en-US">
                <a:solidFill>
                  <a:schemeClr val="accent1"/>
                </a:solidFill>
              </a:rPr>
              <a:t/>
            </a:r>
            <a:br>
              <a:rPr lang="en-US" altLang="en-US">
                <a:solidFill>
                  <a:schemeClr val="accent1"/>
                </a:solidFill>
              </a:rPr>
            </a:br>
            <a:r>
              <a:rPr lang="en-US" altLang="en-US" sz="3600">
                <a:solidFill>
                  <a:schemeClr val="hlink"/>
                </a:solidFill>
              </a:rPr>
              <a:t>Component Development</a:t>
            </a:r>
          </a:p>
        </p:txBody>
      </p:sp>
      <p:sp>
        <p:nvSpPr>
          <p:cNvPr id="628745" name="Rectangle 9"/>
          <p:cNvSpPr>
            <a:spLocks noGrp="1" noChangeArrowheads="1"/>
          </p:cNvSpPr>
          <p:nvPr>
            <p:ph type="body" idx="1"/>
          </p:nvPr>
        </p:nvSpPr>
        <p:spPr>
          <a:xfrm>
            <a:off x="381000" y="1905000"/>
            <a:ext cx="8532813" cy="4700588"/>
          </a:xfrm>
        </p:spPr>
        <p:txBody>
          <a:bodyPr/>
          <a:lstStyle/>
          <a:p>
            <a:r>
              <a:rPr lang="en-US" altLang="en-US"/>
              <a:t>What defines a component?</a:t>
            </a:r>
          </a:p>
          <a:p>
            <a:pPr lvl="1"/>
            <a:r>
              <a:rPr lang="en-US" altLang="en-US"/>
              <a:t>Properties, methods, events</a:t>
            </a:r>
          </a:p>
          <a:p>
            <a:pPr lvl="1"/>
            <a:r>
              <a:rPr lang="en-US" altLang="en-US"/>
              <a:t>Integrated help and documentation</a:t>
            </a:r>
          </a:p>
          <a:p>
            <a:pPr lvl="1"/>
            <a:r>
              <a:rPr lang="en-US" altLang="en-US"/>
              <a:t>Design-time information</a:t>
            </a:r>
          </a:p>
          <a:p>
            <a:r>
              <a:rPr lang="en-US" altLang="en-US"/>
              <a:t>C# has first class support</a:t>
            </a:r>
          </a:p>
          <a:p>
            <a:pPr lvl="1"/>
            <a:r>
              <a:rPr lang="en-US" altLang="en-US"/>
              <a:t>Not naming patterns, adapters, etc.</a:t>
            </a:r>
          </a:p>
          <a:p>
            <a:pPr lvl="1"/>
            <a:r>
              <a:rPr lang="en-US" altLang="en-US"/>
              <a:t>Not external files</a:t>
            </a:r>
          </a:p>
          <a:p>
            <a:r>
              <a:rPr lang="en-US" altLang="en-US"/>
              <a:t>Components are easy to build and </a:t>
            </a:r>
            <a:br>
              <a:rPr lang="en-US" altLang="en-US"/>
            </a:br>
            <a:r>
              <a:rPr lang="en-US" altLang="en-US"/>
              <a:t>to consume</a:t>
            </a:r>
          </a:p>
        </p:txBody>
      </p:sp>
    </p:spTree>
  </p:cSld>
  <p:clrMapOvr>
    <a:masterClrMapping/>
  </p:clrMapOvr>
  <p:transition>
    <p:strips dir="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92" name="Rectangle 8"/>
          <p:cNvSpPr>
            <a:spLocks noGrp="1" noChangeArrowheads="1"/>
          </p:cNvSpPr>
          <p:nvPr>
            <p:ph type="title"/>
          </p:nvPr>
        </p:nvSpPr>
        <p:spPr>
          <a:xfrm>
            <a:off x="382588" y="228600"/>
            <a:ext cx="8532812" cy="1244600"/>
          </a:xfrm>
        </p:spPr>
        <p:txBody>
          <a:bodyPr/>
          <a:lstStyle/>
          <a:p>
            <a:r>
              <a:rPr lang="en-US" altLang="en-US"/>
              <a:t>Language Features</a:t>
            </a:r>
            <a:r>
              <a:rPr lang="en-US" altLang="en-US">
                <a:solidFill>
                  <a:schemeClr val="accent1"/>
                </a:solidFill>
              </a:rPr>
              <a:t> </a:t>
            </a:r>
            <a:br>
              <a:rPr lang="en-US" altLang="en-US">
                <a:solidFill>
                  <a:schemeClr val="accent1"/>
                </a:solidFill>
              </a:rPr>
            </a:br>
            <a:r>
              <a:rPr lang="en-US" altLang="en-US" sz="3600">
                <a:solidFill>
                  <a:schemeClr val="hlink"/>
                </a:solidFill>
              </a:rPr>
              <a:t>Properties</a:t>
            </a:r>
          </a:p>
        </p:txBody>
      </p:sp>
      <p:sp>
        <p:nvSpPr>
          <p:cNvPr id="630793" name="Rectangle 9"/>
          <p:cNvSpPr>
            <a:spLocks noGrp="1" noChangeArrowheads="1"/>
          </p:cNvSpPr>
          <p:nvPr>
            <p:ph type="body" idx="1"/>
          </p:nvPr>
        </p:nvSpPr>
        <p:spPr>
          <a:xfrm>
            <a:off x="381000" y="1905000"/>
            <a:ext cx="8532813" cy="930275"/>
          </a:xfrm>
        </p:spPr>
        <p:txBody>
          <a:bodyPr/>
          <a:lstStyle/>
          <a:p>
            <a:pPr>
              <a:lnSpc>
                <a:spcPct val="80000"/>
              </a:lnSpc>
              <a:spcBef>
                <a:spcPct val="25000"/>
              </a:spcBef>
            </a:pPr>
            <a:r>
              <a:rPr lang="en-US" altLang="en-US"/>
              <a:t>Properties Are “Smart Fields”</a:t>
            </a:r>
          </a:p>
          <a:p>
            <a:pPr lvl="1">
              <a:lnSpc>
                <a:spcPct val="80000"/>
              </a:lnSpc>
              <a:spcBef>
                <a:spcPct val="25000"/>
              </a:spcBef>
            </a:pPr>
            <a:r>
              <a:rPr lang="en-US" altLang="en-US"/>
              <a:t>Natural syntax, accessors, inlining</a:t>
            </a:r>
          </a:p>
        </p:txBody>
      </p:sp>
      <p:sp>
        <p:nvSpPr>
          <p:cNvPr id="630788" name="Text Box 4"/>
          <p:cNvSpPr txBox="1">
            <a:spLocks noChangeArrowheads="1"/>
          </p:cNvSpPr>
          <p:nvPr/>
        </p:nvSpPr>
        <p:spPr bwMode="auto">
          <a:xfrm>
            <a:off x="381000" y="3124200"/>
            <a:ext cx="4572000" cy="3552825"/>
          </a:xfrm>
          <a:prstGeom prst="rect">
            <a:avLst/>
          </a:prstGeom>
          <a:gradFill rotWithShape="0">
            <a:gsLst>
              <a:gs pos="0">
                <a:schemeClr val="folHlink"/>
              </a:gs>
              <a:gs pos="100000">
                <a:schemeClr val="folHlink">
                  <a:gamma/>
                  <a:shade val="46275"/>
                  <a:invGamma/>
                </a:schemeClr>
              </a:gs>
            </a:gsLst>
            <a:lin ang="2700000" scaled="1"/>
          </a:gradFill>
          <a:ln w="12700">
            <a:solidFill>
              <a:schemeClr val="fo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137160">
            <a:spAutoFit/>
          </a:bodyPr>
          <a:lstStyle/>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public class Button: Control</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private string caption;</a:t>
            </a:r>
          </a:p>
          <a:p>
            <a:pPr>
              <a:lnSpc>
                <a:spcPct val="85000"/>
              </a:lnSpc>
              <a:spcBef>
                <a:spcPct val="0"/>
              </a:spcBef>
              <a:buFontTx/>
              <a:buNone/>
            </a:pPr>
            <a:endParaRPr lang="en-US" altLang="en-US" sz="1800" b="1">
              <a:effectLst>
                <a:outerShdw blurRad="38100" dist="38100" dir="2700000" algn="tl">
                  <a:srgbClr val="000000"/>
                </a:outerShdw>
              </a:effectLst>
              <a:latin typeface="Lucida Console" pitchFamily="49" charset="0"/>
            </a:endParaRP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public string Caption {</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get {</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return caption;</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set {</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caption = value;</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Repaint();</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a:t>
            </a:r>
          </a:p>
        </p:txBody>
      </p:sp>
      <p:sp>
        <p:nvSpPr>
          <p:cNvPr id="630789" name="Text Box 5"/>
          <p:cNvSpPr txBox="1">
            <a:spLocks noChangeArrowheads="1"/>
          </p:cNvSpPr>
          <p:nvPr/>
        </p:nvSpPr>
        <p:spPr bwMode="auto">
          <a:xfrm>
            <a:off x="4419600" y="5562600"/>
            <a:ext cx="4343400" cy="985838"/>
          </a:xfrm>
          <a:prstGeom prst="rect">
            <a:avLst/>
          </a:prstGeom>
          <a:gradFill rotWithShape="0">
            <a:gsLst>
              <a:gs pos="0">
                <a:schemeClr val="hlink"/>
              </a:gs>
              <a:gs pos="100000">
                <a:schemeClr val="hlink">
                  <a:gamma/>
                  <a:shade val="46275"/>
                  <a:invGamma/>
                </a:schemeClr>
              </a:gs>
            </a:gsLst>
            <a:lin ang="2700000" scaled="1"/>
          </a:gradFill>
          <a:ln w="12700">
            <a:solidFill>
              <a:schemeClr va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137160">
            <a:spAutoFit/>
          </a:bodyPr>
          <a:lstStyle/>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Button b = new Button();</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b.Caption = "OK";</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String s = b.Caption;</a:t>
            </a:r>
          </a:p>
        </p:txBody>
      </p:sp>
    </p:spTree>
  </p:cSld>
  <p:clrMapOvr>
    <a:masterClrMapping/>
  </p:clrMapOvr>
  <p:transition>
    <p:strips dir="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40" name="Rectangle 8"/>
          <p:cNvSpPr>
            <a:spLocks noGrp="1" noChangeArrowheads="1"/>
          </p:cNvSpPr>
          <p:nvPr>
            <p:ph type="title"/>
          </p:nvPr>
        </p:nvSpPr>
        <p:spPr>
          <a:xfrm>
            <a:off x="382588" y="228600"/>
            <a:ext cx="8532812" cy="1244600"/>
          </a:xfrm>
        </p:spPr>
        <p:txBody>
          <a:bodyPr/>
          <a:lstStyle/>
          <a:p>
            <a:r>
              <a:rPr lang="en-US" altLang="en-US"/>
              <a:t>Language Features</a:t>
            </a:r>
            <a:r>
              <a:rPr lang="en-US" altLang="en-US">
                <a:solidFill>
                  <a:schemeClr val="accent1"/>
                </a:solidFill>
              </a:rPr>
              <a:t> </a:t>
            </a:r>
            <a:br>
              <a:rPr lang="en-US" altLang="en-US">
                <a:solidFill>
                  <a:schemeClr val="accent1"/>
                </a:solidFill>
              </a:rPr>
            </a:br>
            <a:r>
              <a:rPr lang="en-US" altLang="en-US" sz="3600">
                <a:solidFill>
                  <a:schemeClr val="hlink"/>
                </a:solidFill>
              </a:rPr>
              <a:t>Indexers</a:t>
            </a:r>
          </a:p>
        </p:txBody>
      </p:sp>
      <p:sp>
        <p:nvSpPr>
          <p:cNvPr id="632841" name="Rectangle 9"/>
          <p:cNvSpPr>
            <a:spLocks noGrp="1" noChangeArrowheads="1"/>
          </p:cNvSpPr>
          <p:nvPr>
            <p:ph type="body" idx="1"/>
          </p:nvPr>
        </p:nvSpPr>
        <p:spPr>
          <a:xfrm>
            <a:off x="381000" y="1905000"/>
            <a:ext cx="8532813" cy="976313"/>
          </a:xfrm>
        </p:spPr>
        <p:txBody>
          <a:bodyPr/>
          <a:lstStyle/>
          <a:p>
            <a:pPr>
              <a:lnSpc>
                <a:spcPct val="85000"/>
              </a:lnSpc>
              <a:spcBef>
                <a:spcPct val="25000"/>
              </a:spcBef>
            </a:pPr>
            <a:r>
              <a:rPr lang="en-US" altLang="en-US"/>
              <a:t>Indexers are “smart arrays”</a:t>
            </a:r>
          </a:p>
          <a:p>
            <a:pPr lvl="1">
              <a:lnSpc>
                <a:spcPct val="85000"/>
              </a:lnSpc>
              <a:spcBef>
                <a:spcPct val="25000"/>
              </a:spcBef>
            </a:pPr>
            <a:r>
              <a:rPr lang="en-US" altLang="en-US"/>
              <a:t>Can be overloaded</a:t>
            </a:r>
          </a:p>
        </p:txBody>
      </p:sp>
      <p:sp>
        <p:nvSpPr>
          <p:cNvPr id="632836" name="Text Box 4"/>
          <p:cNvSpPr txBox="1">
            <a:spLocks noChangeArrowheads="1"/>
          </p:cNvSpPr>
          <p:nvPr/>
        </p:nvSpPr>
        <p:spPr bwMode="auto">
          <a:xfrm>
            <a:off x="228600" y="3033713"/>
            <a:ext cx="4572000" cy="3786187"/>
          </a:xfrm>
          <a:prstGeom prst="rect">
            <a:avLst/>
          </a:prstGeom>
          <a:gradFill rotWithShape="0">
            <a:gsLst>
              <a:gs pos="0">
                <a:schemeClr val="folHlink"/>
              </a:gs>
              <a:gs pos="100000">
                <a:schemeClr val="folHlink">
                  <a:gamma/>
                  <a:shade val="46275"/>
                  <a:invGamma/>
                </a:schemeClr>
              </a:gs>
            </a:gsLst>
            <a:lin ang="2700000" scaled="1"/>
          </a:gradFill>
          <a:ln w="12700">
            <a:solidFill>
              <a:schemeClr val="fo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137160">
            <a:spAutoFit/>
          </a:bodyPr>
          <a:lstStyle/>
          <a:p>
            <a:pPr>
              <a:lnSpc>
                <a:spcPct val="85000"/>
              </a:lnSpc>
              <a:spcBef>
                <a:spcPct val="0"/>
              </a:spcBef>
              <a:buFontTx/>
              <a:buNone/>
            </a:pPr>
            <a:r>
              <a:rPr lang="en-US" altLang="en-US" sz="1800" b="1">
                <a:effectLst>
                  <a:outerShdw blurRad="38100" dist="38100" dir="2700000" algn="tl">
                    <a:srgbClr val="000000"/>
                  </a:outerShdw>
                </a:effectLst>
                <a:latin typeface="Courier New" pitchFamily="49" charset="0"/>
              </a:rPr>
              <a:t>public class ListBox: Control</a:t>
            </a:r>
          </a:p>
          <a:p>
            <a:pPr>
              <a:lnSpc>
                <a:spcPct val="85000"/>
              </a:lnSpc>
              <a:spcBef>
                <a:spcPct val="0"/>
              </a:spcBef>
              <a:buFontTx/>
              <a:buNone/>
            </a:pPr>
            <a:r>
              <a:rPr lang="en-US" altLang="en-US" sz="1800" b="1">
                <a:effectLst>
                  <a:outerShdw blurRad="38100" dist="38100" dir="2700000" algn="tl">
                    <a:srgbClr val="000000"/>
                  </a:outerShdw>
                </a:effectLst>
                <a:latin typeface="Courier New" pitchFamily="49" charset="0"/>
              </a:rPr>
              <a:t>{</a:t>
            </a:r>
          </a:p>
          <a:p>
            <a:pPr>
              <a:lnSpc>
                <a:spcPct val="85000"/>
              </a:lnSpc>
              <a:spcBef>
                <a:spcPct val="0"/>
              </a:spcBef>
              <a:buFontTx/>
              <a:buNone/>
            </a:pPr>
            <a:r>
              <a:rPr lang="en-US" altLang="en-US" sz="1800" b="1">
                <a:effectLst>
                  <a:outerShdw blurRad="38100" dist="38100" dir="2700000" algn="tl">
                    <a:srgbClr val="000000"/>
                  </a:outerShdw>
                </a:effectLst>
                <a:latin typeface="Courier New" pitchFamily="49" charset="0"/>
              </a:rPr>
              <a:t>   private string[] items;</a:t>
            </a:r>
          </a:p>
          <a:p>
            <a:pPr>
              <a:lnSpc>
                <a:spcPct val="85000"/>
              </a:lnSpc>
              <a:spcBef>
                <a:spcPct val="0"/>
              </a:spcBef>
              <a:buFontTx/>
              <a:buNone/>
            </a:pPr>
            <a:endParaRPr lang="en-US" altLang="en-US" sz="1800" b="1">
              <a:effectLst>
                <a:outerShdw blurRad="38100" dist="38100" dir="2700000" algn="tl">
                  <a:srgbClr val="000000"/>
                </a:outerShdw>
              </a:effectLst>
              <a:latin typeface="Courier New" pitchFamily="49" charset="0"/>
            </a:endParaRPr>
          </a:p>
          <a:p>
            <a:pPr>
              <a:lnSpc>
                <a:spcPct val="85000"/>
              </a:lnSpc>
              <a:spcBef>
                <a:spcPct val="0"/>
              </a:spcBef>
              <a:buFontTx/>
              <a:buNone/>
            </a:pPr>
            <a:r>
              <a:rPr lang="en-US" altLang="en-US" sz="1800" b="1">
                <a:effectLst>
                  <a:outerShdw blurRad="38100" dist="38100" dir="2700000" algn="tl">
                    <a:srgbClr val="000000"/>
                  </a:outerShdw>
                </a:effectLst>
                <a:latin typeface="Courier New" pitchFamily="49" charset="0"/>
              </a:rPr>
              <a:t>   public string this[int index] {</a:t>
            </a:r>
          </a:p>
          <a:p>
            <a:pPr>
              <a:lnSpc>
                <a:spcPct val="85000"/>
              </a:lnSpc>
              <a:spcBef>
                <a:spcPct val="0"/>
              </a:spcBef>
              <a:buFontTx/>
              <a:buNone/>
            </a:pPr>
            <a:r>
              <a:rPr lang="en-US" altLang="en-US" sz="1800" b="1">
                <a:effectLst>
                  <a:outerShdw blurRad="38100" dist="38100" dir="2700000" algn="tl">
                    <a:srgbClr val="000000"/>
                  </a:outerShdw>
                </a:effectLst>
                <a:latin typeface="Courier New" pitchFamily="49" charset="0"/>
              </a:rPr>
              <a:t>      get {</a:t>
            </a:r>
          </a:p>
          <a:p>
            <a:pPr>
              <a:lnSpc>
                <a:spcPct val="85000"/>
              </a:lnSpc>
              <a:spcBef>
                <a:spcPct val="0"/>
              </a:spcBef>
              <a:buFontTx/>
              <a:buNone/>
            </a:pPr>
            <a:r>
              <a:rPr lang="en-US" altLang="en-US" sz="1800" b="1">
                <a:effectLst>
                  <a:outerShdw blurRad="38100" dist="38100" dir="2700000" algn="tl">
                    <a:srgbClr val="000000"/>
                  </a:outerShdw>
                </a:effectLst>
                <a:latin typeface="Courier New" pitchFamily="49" charset="0"/>
              </a:rPr>
              <a:t>         return items[index];</a:t>
            </a:r>
          </a:p>
          <a:p>
            <a:pPr>
              <a:lnSpc>
                <a:spcPct val="85000"/>
              </a:lnSpc>
              <a:spcBef>
                <a:spcPct val="0"/>
              </a:spcBef>
              <a:buFontTx/>
              <a:buNone/>
            </a:pPr>
            <a:r>
              <a:rPr lang="en-US" altLang="en-US" sz="1800" b="1">
                <a:effectLst>
                  <a:outerShdw blurRad="38100" dist="38100" dir="2700000" algn="tl">
                    <a:srgbClr val="000000"/>
                  </a:outerShdw>
                </a:effectLst>
                <a:latin typeface="Courier New" pitchFamily="49" charset="0"/>
              </a:rPr>
              <a:t>      }</a:t>
            </a:r>
          </a:p>
          <a:p>
            <a:pPr>
              <a:lnSpc>
                <a:spcPct val="85000"/>
              </a:lnSpc>
              <a:spcBef>
                <a:spcPct val="0"/>
              </a:spcBef>
              <a:buFontTx/>
              <a:buNone/>
            </a:pPr>
            <a:r>
              <a:rPr lang="en-US" altLang="en-US" sz="1800" b="1">
                <a:effectLst>
                  <a:outerShdw blurRad="38100" dist="38100" dir="2700000" algn="tl">
                    <a:srgbClr val="000000"/>
                  </a:outerShdw>
                </a:effectLst>
                <a:latin typeface="Courier New" pitchFamily="49" charset="0"/>
              </a:rPr>
              <a:t>      set {</a:t>
            </a:r>
            <a:br>
              <a:rPr lang="en-US" altLang="en-US" sz="1800" b="1">
                <a:effectLst>
                  <a:outerShdw blurRad="38100" dist="38100" dir="2700000" algn="tl">
                    <a:srgbClr val="000000"/>
                  </a:outerShdw>
                </a:effectLst>
                <a:latin typeface="Courier New" pitchFamily="49" charset="0"/>
              </a:rPr>
            </a:br>
            <a:r>
              <a:rPr lang="en-US" altLang="en-US" sz="1800" b="1">
                <a:effectLst>
                  <a:outerShdw blurRad="38100" dist="38100" dir="2700000" algn="tl">
                    <a:srgbClr val="000000"/>
                  </a:outerShdw>
                </a:effectLst>
                <a:latin typeface="Courier New" pitchFamily="49" charset="0"/>
              </a:rPr>
              <a:t>         items[index] = value;</a:t>
            </a:r>
          </a:p>
          <a:p>
            <a:pPr>
              <a:lnSpc>
                <a:spcPct val="85000"/>
              </a:lnSpc>
              <a:spcBef>
                <a:spcPct val="0"/>
              </a:spcBef>
              <a:buFontTx/>
              <a:buNone/>
            </a:pPr>
            <a:r>
              <a:rPr lang="en-US" altLang="en-US" sz="1800" b="1">
                <a:effectLst>
                  <a:outerShdw blurRad="38100" dist="38100" dir="2700000" algn="tl">
                    <a:srgbClr val="000000"/>
                  </a:outerShdw>
                </a:effectLst>
                <a:latin typeface="Courier New" pitchFamily="49" charset="0"/>
              </a:rPr>
              <a:t>         Repaint();</a:t>
            </a:r>
          </a:p>
          <a:p>
            <a:pPr>
              <a:lnSpc>
                <a:spcPct val="85000"/>
              </a:lnSpc>
              <a:spcBef>
                <a:spcPct val="0"/>
              </a:spcBef>
              <a:buFontTx/>
              <a:buNone/>
            </a:pPr>
            <a:r>
              <a:rPr lang="en-US" altLang="en-US" sz="1800" b="1">
                <a:effectLst>
                  <a:outerShdw blurRad="38100" dist="38100" dir="2700000" algn="tl">
                    <a:srgbClr val="000000"/>
                  </a:outerShdw>
                </a:effectLst>
                <a:latin typeface="Courier New" pitchFamily="49" charset="0"/>
              </a:rPr>
              <a:t>      }</a:t>
            </a:r>
          </a:p>
          <a:p>
            <a:pPr>
              <a:lnSpc>
                <a:spcPct val="85000"/>
              </a:lnSpc>
              <a:spcBef>
                <a:spcPct val="0"/>
              </a:spcBef>
              <a:buFontTx/>
              <a:buNone/>
            </a:pPr>
            <a:r>
              <a:rPr lang="en-US" altLang="en-US" sz="1800" b="1">
                <a:effectLst>
                  <a:outerShdw blurRad="38100" dist="38100" dir="2700000" algn="tl">
                    <a:srgbClr val="000000"/>
                  </a:outerShdw>
                </a:effectLst>
                <a:latin typeface="Courier New" pitchFamily="49" charset="0"/>
              </a:rPr>
              <a:t>   }</a:t>
            </a:r>
          </a:p>
          <a:p>
            <a:pPr>
              <a:lnSpc>
                <a:spcPct val="85000"/>
              </a:lnSpc>
              <a:spcBef>
                <a:spcPct val="0"/>
              </a:spcBef>
              <a:buFontTx/>
              <a:buNone/>
            </a:pPr>
            <a:r>
              <a:rPr lang="en-US" altLang="en-US" sz="1800" b="1">
                <a:effectLst>
                  <a:outerShdw blurRad="38100" dist="38100" dir="2700000" algn="tl">
                    <a:srgbClr val="000000"/>
                  </a:outerShdw>
                </a:effectLst>
                <a:latin typeface="Courier New" pitchFamily="49" charset="0"/>
              </a:rPr>
              <a:t>}</a:t>
            </a:r>
          </a:p>
        </p:txBody>
      </p:sp>
      <p:sp>
        <p:nvSpPr>
          <p:cNvPr id="632837" name="Text Box 5"/>
          <p:cNvSpPr txBox="1">
            <a:spLocks noChangeArrowheads="1"/>
          </p:cNvSpPr>
          <p:nvPr/>
        </p:nvSpPr>
        <p:spPr bwMode="auto">
          <a:xfrm>
            <a:off x="4572000" y="5181600"/>
            <a:ext cx="4572000" cy="1219200"/>
          </a:xfrm>
          <a:prstGeom prst="rect">
            <a:avLst/>
          </a:prstGeom>
          <a:gradFill rotWithShape="0">
            <a:gsLst>
              <a:gs pos="0">
                <a:schemeClr val="hlink"/>
              </a:gs>
              <a:gs pos="100000">
                <a:schemeClr val="hlink">
                  <a:gamma/>
                  <a:shade val="46275"/>
                  <a:invGamma/>
                </a:schemeClr>
              </a:gs>
            </a:gsLst>
            <a:lin ang="2700000" scaled="1"/>
          </a:gradFill>
          <a:ln w="12700">
            <a:solidFill>
              <a:schemeClr va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137160">
            <a:spAutoFit/>
          </a:bodyPr>
          <a:lstStyle/>
          <a:p>
            <a:pPr>
              <a:lnSpc>
                <a:spcPct val="85000"/>
              </a:lnSpc>
              <a:spcBef>
                <a:spcPct val="0"/>
              </a:spcBef>
              <a:buFontTx/>
              <a:buNone/>
            </a:pPr>
            <a:r>
              <a:rPr lang="en-US" altLang="en-US" sz="1800" b="1">
                <a:effectLst>
                  <a:outerShdw blurRad="38100" dist="38100" dir="2700000" algn="tl">
                    <a:srgbClr val="000000"/>
                  </a:outerShdw>
                </a:effectLst>
                <a:latin typeface="Courier New" pitchFamily="49" charset="0"/>
              </a:rPr>
              <a:t>ListBox listBox = new ListBox();</a:t>
            </a:r>
          </a:p>
          <a:p>
            <a:pPr>
              <a:lnSpc>
                <a:spcPct val="85000"/>
              </a:lnSpc>
              <a:spcBef>
                <a:spcPct val="0"/>
              </a:spcBef>
              <a:buFontTx/>
              <a:buNone/>
            </a:pPr>
            <a:r>
              <a:rPr lang="en-US" altLang="en-US" sz="1800" b="1">
                <a:effectLst>
                  <a:outerShdw blurRad="38100" dist="38100" dir="2700000" algn="tl">
                    <a:srgbClr val="000000"/>
                  </a:outerShdw>
                </a:effectLst>
                <a:latin typeface="Courier New" pitchFamily="49" charset="0"/>
              </a:rPr>
              <a:t>listBox[0] = "hello";</a:t>
            </a:r>
          </a:p>
          <a:p>
            <a:pPr>
              <a:lnSpc>
                <a:spcPct val="85000"/>
              </a:lnSpc>
              <a:spcBef>
                <a:spcPct val="0"/>
              </a:spcBef>
              <a:buFontTx/>
              <a:buNone/>
            </a:pPr>
            <a:r>
              <a:rPr lang="en-US" altLang="en-US" sz="1800" b="1">
                <a:effectLst>
                  <a:outerShdw blurRad="38100" dist="38100" dir="2700000" algn="tl">
                    <a:srgbClr val="000000"/>
                  </a:outerShdw>
                </a:effectLst>
                <a:latin typeface="Courier New" pitchFamily="49" charset="0"/>
              </a:rPr>
              <a:t>Console.WriteLine(listBox[0]);</a:t>
            </a:r>
          </a:p>
        </p:txBody>
      </p:sp>
    </p:spTree>
  </p:cSld>
  <p:clrMapOvr>
    <a:masterClrMapping/>
  </p:clrMapOvr>
  <p:transition>
    <p:strips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2" name="Rectangle 4"/>
          <p:cNvSpPr>
            <a:spLocks noGrp="1" noChangeArrowheads="1"/>
          </p:cNvSpPr>
          <p:nvPr>
            <p:ph type="title"/>
          </p:nvPr>
        </p:nvSpPr>
        <p:spPr/>
        <p:txBody>
          <a:bodyPr/>
          <a:lstStyle/>
          <a:p>
            <a:r>
              <a:rPr lang="en-US" altLang="en-US"/>
              <a:t>What Will Be Covered Today</a:t>
            </a:r>
          </a:p>
        </p:txBody>
      </p:sp>
      <p:sp>
        <p:nvSpPr>
          <p:cNvPr id="544773" name="Rectangle 5"/>
          <p:cNvSpPr>
            <a:spLocks noGrp="1" noChangeArrowheads="1"/>
          </p:cNvSpPr>
          <p:nvPr>
            <p:ph type="body" idx="1"/>
          </p:nvPr>
        </p:nvSpPr>
        <p:spPr>
          <a:xfrm>
            <a:off x="381000" y="1447800"/>
            <a:ext cx="6324600" cy="1552575"/>
          </a:xfrm>
        </p:spPr>
        <p:txBody>
          <a:bodyPr/>
          <a:lstStyle/>
          <a:p>
            <a:r>
              <a:rPr lang="en-US" altLang="en-US"/>
              <a:t>Brief introduction to the .NET framework</a:t>
            </a:r>
          </a:p>
          <a:p>
            <a:r>
              <a:rPr lang="en-US" altLang="en-US"/>
              <a:t>C# language overview</a:t>
            </a:r>
          </a:p>
        </p:txBody>
      </p:sp>
    </p:spTree>
  </p:cSld>
  <p:clrMapOvr>
    <a:masterClrMapping/>
  </p:clrMapOvr>
  <p:transition>
    <p:strips dir="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0" name="Rectangle 1034"/>
          <p:cNvSpPr>
            <a:spLocks noGrp="1" noChangeArrowheads="1"/>
          </p:cNvSpPr>
          <p:nvPr>
            <p:ph type="title"/>
          </p:nvPr>
        </p:nvSpPr>
        <p:spPr>
          <a:xfrm>
            <a:off x="382588" y="228600"/>
            <a:ext cx="8532812" cy="1244600"/>
          </a:xfrm>
        </p:spPr>
        <p:txBody>
          <a:bodyPr/>
          <a:lstStyle/>
          <a:p>
            <a:r>
              <a:rPr lang="en-US" altLang="en-US"/>
              <a:t>Language Features</a:t>
            </a:r>
            <a:r>
              <a:rPr lang="en-US" altLang="en-US">
                <a:solidFill>
                  <a:schemeClr val="accent1"/>
                </a:solidFill>
              </a:rPr>
              <a:t> </a:t>
            </a:r>
            <a:br>
              <a:rPr lang="en-US" altLang="en-US">
                <a:solidFill>
                  <a:schemeClr val="accent1"/>
                </a:solidFill>
              </a:rPr>
            </a:br>
            <a:r>
              <a:rPr lang="en-US" altLang="en-US" sz="3600">
                <a:solidFill>
                  <a:schemeClr val="hlink"/>
                </a:solidFill>
              </a:rPr>
              <a:t>Creating and Firing an Event</a:t>
            </a:r>
          </a:p>
        </p:txBody>
      </p:sp>
      <p:sp>
        <p:nvSpPr>
          <p:cNvPr id="634891" name="Rectangle 1035"/>
          <p:cNvSpPr>
            <a:spLocks noGrp="1" noChangeArrowheads="1"/>
          </p:cNvSpPr>
          <p:nvPr>
            <p:ph type="body" sz="half" idx="1"/>
          </p:nvPr>
        </p:nvSpPr>
        <p:spPr>
          <a:xfrm>
            <a:off x="382588" y="1905000"/>
            <a:ext cx="6094412" cy="476250"/>
          </a:xfrm>
        </p:spPr>
        <p:txBody>
          <a:bodyPr/>
          <a:lstStyle/>
          <a:p>
            <a:r>
              <a:rPr lang="en-US" altLang="en-US"/>
              <a:t>Define the Event signature</a:t>
            </a:r>
          </a:p>
        </p:txBody>
      </p:sp>
      <p:sp>
        <p:nvSpPr>
          <p:cNvPr id="634892" name="Rectangle 1036"/>
          <p:cNvSpPr>
            <a:spLocks noGrp="1" noChangeArrowheads="1"/>
          </p:cNvSpPr>
          <p:nvPr>
            <p:ph type="body" sz="half" idx="2"/>
          </p:nvPr>
        </p:nvSpPr>
        <p:spPr>
          <a:xfrm>
            <a:off x="381000" y="3581400"/>
            <a:ext cx="8305800" cy="476250"/>
          </a:xfrm>
        </p:spPr>
        <p:txBody>
          <a:bodyPr/>
          <a:lstStyle/>
          <a:p>
            <a:r>
              <a:rPr lang="en-US" altLang="en-US"/>
              <a:t>Define the Event and firing logic</a:t>
            </a:r>
          </a:p>
        </p:txBody>
      </p:sp>
      <p:sp>
        <p:nvSpPr>
          <p:cNvPr id="634885" name="Text Box 1029"/>
          <p:cNvSpPr txBox="1">
            <a:spLocks noChangeArrowheads="1"/>
          </p:cNvSpPr>
          <p:nvPr/>
        </p:nvSpPr>
        <p:spPr bwMode="auto">
          <a:xfrm>
            <a:off x="612775" y="2438400"/>
            <a:ext cx="8001000" cy="835025"/>
          </a:xfrm>
          <a:prstGeom prst="rect">
            <a:avLst/>
          </a:prstGeom>
          <a:gradFill rotWithShape="0">
            <a:gsLst>
              <a:gs pos="0">
                <a:schemeClr val="folHlink"/>
              </a:gs>
              <a:gs pos="100000">
                <a:schemeClr val="folHlink">
                  <a:gamma/>
                  <a:shade val="46275"/>
                  <a:invGamma/>
                </a:schemeClr>
              </a:gs>
            </a:gsLst>
            <a:lin ang="2700000" scaled="1"/>
          </a:gradFill>
          <a:ln w="12700">
            <a:solidFill>
              <a:schemeClr val="fo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137160">
            <a:spAutoFit/>
          </a:bodyPr>
          <a:lstStyle/>
          <a:p>
            <a:pPr>
              <a:spcBef>
                <a:spcPct val="0"/>
              </a:spcBef>
              <a:buFontTx/>
              <a:buNone/>
            </a:pPr>
            <a:r>
              <a:rPr lang="en-US" altLang="en-US" sz="1800" b="1">
                <a:effectLst>
                  <a:outerShdw blurRad="38100" dist="38100" dir="2700000" algn="tl">
                    <a:srgbClr val="000000"/>
                  </a:outerShdw>
                </a:effectLst>
                <a:latin typeface="Lucida Console" pitchFamily="49" charset="0"/>
              </a:rPr>
              <a:t>public delegate void EventHandler(object sender, EventArgs e);</a:t>
            </a:r>
          </a:p>
        </p:txBody>
      </p:sp>
      <p:sp>
        <p:nvSpPr>
          <p:cNvPr id="634886" name="Text Box 1030"/>
          <p:cNvSpPr txBox="1">
            <a:spLocks noChangeArrowheads="1"/>
          </p:cNvSpPr>
          <p:nvPr/>
        </p:nvSpPr>
        <p:spPr bwMode="auto">
          <a:xfrm>
            <a:off x="612775" y="4114800"/>
            <a:ext cx="8001000" cy="2482850"/>
          </a:xfrm>
          <a:prstGeom prst="rect">
            <a:avLst/>
          </a:prstGeom>
          <a:gradFill rotWithShape="0">
            <a:gsLst>
              <a:gs pos="0">
                <a:schemeClr val="folHlink"/>
              </a:gs>
              <a:gs pos="100000">
                <a:schemeClr val="folHlink">
                  <a:gamma/>
                  <a:shade val="46275"/>
                  <a:invGamma/>
                </a:schemeClr>
              </a:gs>
            </a:gsLst>
            <a:lin ang="2700000" scaled="1"/>
          </a:gradFill>
          <a:ln w="12700">
            <a:solidFill>
              <a:schemeClr val="fo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137160">
            <a:spAutoFit/>
          </a:bodyPr>
          <a:lstStyle/>
          <a:p>
            <a:pPr>
              <a:spcBef>
                <a:spcPct val="0"/>
              </a:spcBef>
              <a:buFontTx/>
              <a:buNone/>
            </a:pPr>
            <a:r>
              <a:rPr lang="en-US" altLang="en-US" sz="1800" b="1">
                <a:effectLst>
                  <a:outerShdw blurRad="38100" dist="38100" dir="2700000" algn="tl">
                    <a:srgbClr val="000000"/>
                  </a:outerShdw>
                </a:effectLst>
                <a:latin typeface="Lucida Console" pitchFamily="49" charset="0"/>
              </a:rPr>
              <a:t>public class Button</a:t>
            </a:r>
            <a:br>
              <a:rPr lang="en-US" altLang="en-US" sz="1800" b="1">
                <a:effectLst>
                  <a:outerShdw blurRad="38100" dist="38100" dir="2700000" algn="tl">
                    <a:srgbClr val="000000"/>
                  </a:outerShdw>
                </a:effectLst>
                <a:latin typeface="Lucida Console" pitchFamily="49" charset="0"/>
              </a:rPr>
            </a:br>
            <a:r>
              <a:rPr lang="en-US" altLang="en-US" sz="1800" b="1">
                <a:effectLst>
                  <a:outerShdw blurRad="38100" dist="38100" dir="2700000" algn="tl">
                    <a:srgbClr val="000000"/>
                  </a:outerShdw>
                </a:effectLst>
                <a:latin typeface="Lucida Console" pitchFamily="49" charset="0"/>
              </a:rPr>
              <a:t>{</a:t>
            </a:r>
            <a:br>
              <a:rPr lang="en-US" altLang="en-US" sz="1800" b="1">
                <a:effectLst>
                  <a:outerShdw blurRad="38100" dist="38100" dir="2700000" algn="tl">
                    <a:srgbClr val="000000"/>
                  </a:outerShdw>
                </a:effectLst>
                <a:latin typeface="Lucida Console" pitchFamily="49" charset="0"/>
              </a:rPr>
            </a:br>
            <a:r>
              <a:rPr lang="en-US" altLang="en-US" sz="1800" b="1">
                <a:effectLst>
                  <a:outerShdw blurRad="38100" dist="38100" dir="2700000" algn="tl">
                    <a:srgbClr val="000000"/>
                  </a:outerShdw>
                </a:effectLst>
                <a:latin typeface="Lucida Console" pitchFamily="49" charset="0"/>
              </a:rPr>
              <a:t>   public event EventHandler Click;</a:t>
            </a:r>
          </a:p>
          <a:p>
            <a:pPr>
              <a:spcBef>
                <a:spcPct val="0"/>
              </a:spcBef>
              <a:buFontTx/>
              <a:buNone/>
            </a:pPr>
            <a:endParaRPr lang="en-US" altLang="en-US" sz="1800" b="1">
              <a:effectLst>
                <a:outerShdw blurRad="38100" dist="38100" dir="2700000" algn="tl">
                  <a:srgbClr val="000000"/>
                </a:outerShdw>
              </a:effectLst>
              <a:latin typeface="Lucida Console" pitchFamily="49" charset="0"/>
            </a:endParaRPr>
          </a:p>
          <a:p>
            <a:pPr>
              <a:spcBef>
                <a:spcPct val="0"/>
              </a:spcBef>
              <a:buFontTx/>
              <a:buNone/>
            </a:pPr>
            <a:r>
              <a:rPr lang="en-US" altLang="en-US" sz="1800" b="1">
                <a:effectLst>
                  <a:outerShdw blurRad="38100" dist="38100" dir="2700000" algn="tl">
                    <a:srgbClr val="000000"/>
                  </a:outerShdw>
                </a:effectLst>
                <a:latin typeface="Lucida Console" pitchFamily="49" charset="0"/>
              </a:rPr>
              <a:t>   protected void OnClick(EventArgs e) {</a:t>
            </a:r>
            <a:br>
              <a:rPr lang="en-US" altLang="en-US" sz="1800" b="1">
                <a:effectLst>
                  <a:outerShdw blurRad="38100" dist="38100" dir="2700000" algn="tl">
                    <a:srgbClr val="000000"/>
                  </a:outerShdw>
                </a:effectLst>
                <a:latin typeface="Lucida Console" pitchFamily="49" charset="0"/>
              </a:rPr>
            </a:br>
            <a:r>
              <a:rPr lang="en-US" altLang="en-US" sz="1800" b="1">
                <a:effectLst>
                  <a:outerShdw blurRad="38100" dist="38100" dir="2700000" algn="tl">
                    <a:srgbClr val="000000"/>
                  </a:outerShdw>
                </a:effectLst>
                <a:latin typeface="Lucida Console" pitchFamily="49" charset="0"/>
              </a:rPr>
              <a:t>      if (Click != null) Click(this, e);</a:t>
            </a:r>
            <a:br>
              <a:rPr lang="en-US" altLang="en-US" sz="1800" b="1">
                <a:effectLst>
                  <a:outerShdw blurRad="38100" dist="38100" dir="2700000" algn="tl">
                    <a:srgbClr val="000000"/>
                  </a:outerShdw>
                </a:effectLst>
                <a:latin typeface="Lucida Console" pitchFamily="49" charset="0"/>
              </a:rPr>
            </a:br>
            <a:r>
              <a:rPr lang="en-US" altLang="en-US" sz="1800" b="1">
                <a:effectLst>
                  <a:outerShdw blurRad="38100" dist="38100" dir="2700000" algn="tl">
                    <a:srgbClr val="000000"/>
                  </a:outerShdw>
                </a:effectLst>
                <a:latin typeface="Lucida Console" pitchFamily="49" charset="0"/>
              </a:rPr>
              <a:t>   }</a:t>
            </a:r>
          </a:p>
          <a:p>
            <a:pPr>
              <a:spcBef>
                <a:spcPct val="0"/>
              </a:spcBef>
              <a:buFontTx/>
              <a:buNone/>
            </a:pPr>
            <a:r>
              <a:rPr lang="en-US" altLang="en-US" sz="1800" b="1">
                <a:effectLst>
                  <a:outerShdw blurRad="38100" dist="38100" dir="2700000" algn="tl">
                    <a:srgbClr val="000000"/>
                  </a:outerShdw>
                </a:effectLst>
                <a:latin typeface="Lucida Console" pitchFamily="49" charset="0"/>
              </a:rPr>
              <a:t>}</a:t>
            </a:r>
          </a:p>
        </p:txBody>
      </p:sp>
    </p:spTree>
  </p:cSld>
  <p:clrMapOvr>
    <a:masterClrMapping/>
  </p:clrMapOvr>
  <p:transition>
    <p:strips dir="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5" name="Rectangle 7"/>
          <p:cNvSpPr>
            <a:spLocks noGrp="1" noChangeArrowheads="1"/>
          </p:cNvSpPr>
          <p:nvPr>
            <p:ph type="title"/>
          </p:nvPr>
        </p:nvSpPr>
        <p:spPr>
          <a:xfrm>
            <a:off x="382588" y="228600"/>
            <a:ext cx="8532812" cy="1244600"/>
          </a:xfrm>
        </p:spPr>
        <p:txBody>
          <a:bodyPr/>
          <a:lstStyle/>
          <a:p>
            <a:r>
              <a:rPr lang="en-US" altLang="en-US"/>
              <a:t>Language Features</a:t>
            </a:r>
            <a:r>
              <a:rPr lang="en-US" altLang="en-US">
                <a:solidFill>
                  <a:schemeClr val="accent1"/>
                </a:solidFill>
              </a:rPr>
              <a:t> </a:t>
            </a:r>
            <a:br>
              <a:rPr lang="en-US" altLang="en-US">
                <a:solidFill>
                  <a:schemeClr val="accent1"/>
                </a:solidFill>
              </a:rPr>
            </a:br>
            <a:r>
              <a:rPr lang="en-US" altLang="en-US" sz="3600">
                <a:solidFill>
                  <a:schemeClr val="hlink"/>
                </a:solidFill>
              </a:rPr>
              <a:t>Handling an Event</a:t>
            </a:r>
          </a:p>
        </p:txBody>
      </p:sp>
      <p:sp>
        <p:nvSpPr>
          <p:cNvPr id="636936" name="Rectangle 8"/>
          <p:cNvSpPr>
            <a:spLocks noGrp="1" noChangeArrowheads="1"/>
          </p:cNvSpPr>
          <p:nvPr>
            <p:ph type="body" idx="1"/>
          </p:nvPr>
        </p:nvSpPr>
        <p:spPr>
          <a:xfrm>
            <a:off x="381000" y="1905000"/>
            <a:ext cx="8532813" cy="530225"/>
          </a:xfrm>
        </p:spPr>
        <p:txBody>
          <a:bodyPr/>
          <a:lstStyle/>
          <a:p>
            <a:r>
              <a:rPr lang="en-US" altLang="en-US"/>
              <a:t>Define and register Event Handler</a:t>
            </a:r>
          </a:p>
        </p:txBody>
      </p:sp>
      <p:sp>
        <p:nvSpPr>
          <p:cNvPr id="636932" name="Text Box 4"/>
          <p:cNvSpPr txBox="1">
            <a:spLocks noChangeArrowheads="1"/>
          </p:cNvSpPr>
          <p:nvPr/>
        </p:nvSpPr>
        <p:spPr bwMode="auto">
          <a:xfrm>
            <a:off x="571500" y="2743200"/>
            <a:ext cx="8191500" cy="3552825"/>
          </a:xfrm>
          <a:prstGeom prst="rect">
            <a:avLst/>
          </a:prstGeom>
          <a:gradFill rotWithShape="0">
            <a:gsLst>
              <a:gs pos="0">
                <a:schemeClr val="folHlink"/>
              </a:gs>
              <a:gs pos="100000">
                <a:schemeClr val="folHlink">
                  <a:gamma/>
                  <a:shade val="46275"/>
                  <a:invGamma/>
                </a:schemeClr>
              </a:gs>
            </a:gsLst>
            <a:lin ang="2700000" scaled="1"/>
          </a:gradFill>
          <a:ln w="12700">
            <a:solidFill>
              <a:schemeClr val="fo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137160">
            <a:spAutoFit/>
          </a:bodyPr>
          <a:lstStyle/>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public class MyForm: Form</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Button okButton;</a:t>
            </a:r>
          </a:p>
          <a:p>
            <a:pPr>
              <a:lnSpc>
                <a:spcPct val="85000"/>
              </a:lnSpc>
              <a:spcBef>
                <a:spcPct val="0"/>
              </a:spcBef>
              <a:buFontTx/>
              <a:buNone/>
            </a:pPr>
            <a:endParaRPr lang="en-US" altLang="en-US" sz="1800" b="1">
              <a:effectLst>
                <a:outerShdw blurRad="38100" dist="38100" dir="2700000" algn="tl">
                  <a:srgbClr val="000000"/>
                </a:outerShdw>
              </a:effectLst>
              <a:latin typeface="Lucida Console" pitchFamily="49" charset="0"/>
            </a:endParaRP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public MyForm() {</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okButton = new Button(...);</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okButton.Caption = "OK";</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a:t>
            </a:r>
            <a:r>
              <a:rPr lang="en-US" altLang="en-US" sz="1800" b="1">
                <a:solidFill>
                  <a:srgbClr val="FF0000"/>
                </a:solidFill>
                <a:effectLst>
                  <a:outerShdw blurRad="38100" dist="38100" dir="2700000" algn="tl">
                    <a:srgbClr val="000000"/>
                  </a:outerShdw>
                </a:effectLst>
                <a:latin typeface="Lucida Console" pitchFamily="49" charset="0"/>
              </a:rPr>
              <a:t>okButton.Click +=</a:t>
            </a:r>
            <a:r>
              <a:rPr lang="en-US" altLang="en-US" sz="1800" b="1">
                <a:effectLst>
                  <a:outerShdw blurRad="38100" dist="38100" dir="2700000" algn="tl">
                    <a:srgbClr val="000000"/>
                  </a:outerShdw>
                </a:effectLst>
                <a:latin typeface="Lucida Console" pitchFamily="49" charset="0"/>
              </a:rPr>
              <a:t> new EventHandler(OkButtonClick);</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a:t>
            </a:r>
          </a:p>
          <a:p>
            <a:pPr>
              <a:lnSpc>
                <a:spcPct val="85000"/>
              </a:lnSpc>
              <a:spcBef>
                <a:spcPct val="0"/>
              </a:spcBef>
              <a:buFontTx/>
              <a:buNone/>
            </a:pPr>
            <a:endParaRPr lang="en-US" altLang="en-US" sz="1800" b="1">
              <a:effectLst>
                <a:outerShdw blurRad="38100" dist="38100" dir="2700000" algn="tl">
                  <a:srgbClr val="000000"/>
                </a:outerShdw>
              </a:effectLst>
              <a:latin typeface="Lucida Console" pitchFamily="49" charset="0"/>
            </a:endParaRP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void OkButtonClick(object sender, EventArgs e) {</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ShowMessage("You pressed the OK button");</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a:t>
            </a:r>
          </a:p>
        </p:txBody>
      </p:sp>
    </p:spTree>
  </p:cSld>
  <p:clrMapOvr>
    <a:masterClrMapping/>
  </p:clrMapOvr>
  <p:transition>
    <p:strips dir="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8852" name="Object 4"/>
          <p:cNvGraphicFramePr>
            <a:graphicFrameLocks noChangeAspect="1"/>
          </p:cNvGraphicFramePr>
          <p:nvPr>
            <p:ph sz="half" idx="2"/>
          </p:nvPr>
        </p:nvGraphicFramePr>
        <p:xfrm>
          <a:off x="3200400" y="2667000"/>
          <a:ext cx="2652713" cy="2357438"/>
        </p:xfrm>
        <a:graphic>
          <a:graphicData uri="http://schemas.openxmlformats.org/presentationml/2006/ole">
            <mc:AlternateContent xmlns:mc="http://schemas.openxmlformats.org/markup-compatibility/2006">
              <mc:Choice xmlns:v="urn:schemas-microsoft-com:vml" Requires="v">
                <p:oleObj spid="_x0000_s718854" name="Photo Editor Photo" r:id="rId4" imgW="4952381" imgH="4401164" progId="MSPhotoEd.3">
                  <p:embed/>
                </p:oleObj>
              </mc:Choice>
              <mc:Fallback>
                <p:oleObj name="Photo Editor Photo" r:id="rId4" imgW="4952381" imgH="4401164" progId="MSPhotoEd.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2667000"/>
                        <a:ext cx="2652713" cy="235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8850" name="Rectangle 2"/>
          <p:cNvSpPr>
            <a:spLocks noGrp="1" noChangeArrowheads="1"/>
          </p:cNvSpPr>
          <p:nvPr>
            <p:ph type="title"/>
          </p:nvPr>
        </p:nvSpPr>
        <p:spPr>
          <a:xfrm>
            <a:off x="382588" y="228600"/>
            <a:ext cx="8532812" cy="1244600"/>
          </a:xfrm>
        </p:spPr>
        <p:txBody>
          <a:bodyPr/>
          <a:lstStyle/>
          <a:p>
            <a:r>
              <a:rPr lang="en-US" altLang="en-US"/>
              <a:t>Language Features</a:t>
            </a:r>
            <a:r>
              <a:rPr lang="en-US" altLang="en-US">
                <a:solidFill>
                  <a:schemeClr val="accent1"/>
                </a:solidFill>
              </a:rPr>
              <a:t/>
            </a:r>
            <a:br>
              <a:rPr lang="en-US" altLang="en-US">
                <a:solidFill>
                  <a:schemeClr val="accent1"/>
                </a:solidFill>
              </a:rPr>
            </a:br>
            <a:r>
              <a:rPr lang="en-US" altLang="en-US" sz="3600">
                <a:solidFill>
                  <a:schemeClr val="hlink"/>
                </a:solidFill>
              </a:rPr>
              <a:t>DEMO 2:  Creating an Event Handler</a:t>
            </a:r>
          </a:p>
        </p:txBody>
      </p:sp>
      <p:sp>
        <p:nvSpPr>
          <p:cNvPr id="718851" name="Rectangle 3"/>
          <p:cNvSpPr>
            <a:spLocks noGrp="1" noChangeArrowheads="1"/>
          </p:cNvSpPr>
          <p:nvPr>
            <p:ph type="body" sz="half" idx="1"/>
          </p:nvPr>
        </p:nvSpPr>
        <p:spPr>
          <a:xfrm>
            <a:off x="381000" y="1419225"/>
            <a:ext cx="8077200" cy="860425"/>
          </a:xfrm>
        </p:spPr>
        <p:txBody>
          <a:bodyPr/>
          <a:lstStyle/>
          <a:p>
            <a:r>
              <a:rPr lang="en-US" altLang="en-US" sz="2800"/>
              <a:t>Define an Event Handler for a button in a Windows Forms application</a:t>
            </a:r>
          </a:p>
        </p:txBody>
      </p:sp>
    </p:spTree>
  </p:cSld>
  <p:clrMapOvr>
    <a:masterClrMapping/>
  </p:clrMapOvr>
  <p:transition>
    <p:strips dir="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80" name="Rectangle 1028"/>
          <p:cNvSpPr>
            <a:spLocks noGrp="1" noChangeArrowheads="1"/>
          </p:cNvSpPr>
          <p:nvPr>
            <p:ph type="title"/>
          </p:nvPr>
        </p:nvSpPr>
        <p:spPr>
          <a:xfrm>
            <a:off x="382588" y="228600"/>
            <a:ext cx="8532812" cy="1244600"/>
          </a:xfrm>
        </p:spPr>
        <p:txBody>
          <a:bodyPr/>
          <a:lstStyle/>
          <a:p>
            <a:r>
              <a:rPr lang="en-US" altLang="en-US"/>
              <a:t>Language Features</a:t>
            </a:r>
            <a:r>
              <a:rPr lang="en-US" altLang="en-US">
                <a:solidFill>
                  <a:schemeClr val="accent1"/>
                </a:solidFill>
              </a:rPr>
              <a:t> </a:t>
            </a:r>
            <a:br>
              <a:rPr lang="en-US" altLang="en-US">
                <a:solidFill>
                  <a:schemeClr val="accent1"/>
                </a:solidFill>
              </a:rPr>
            </a:br>
            <a:r>
              <a:rPr lang="en-US" altLang="en-US" sz="3600">
                <a:solidFill>
                  <a:schemeClr val="hlink"/>
                </a:solidFill>
              </a:rPr>
              <a:t>Attributes</a:t>
            </a:r>
          </a:p>
        </p:txBody>
      </p:sp>
      <p:sp>
        <p:nvSpPr>
          <p:cNvPr id="638981" name="Rectangle 1029"/>
          <p:cNvSpPr>
            <a:spLocks noGrp="1" noChangeArrowheads="1"/>
          </p:cNvSpPr>
          <p:nvPr>
            <p:ph type="body" idx="1"/>
          </p:nvPr>
        </p:nvSpPr>
        <p:spPr>
          <a:xfrm>
            <a:off x="381000" y="1905000"/>
            <a:ext cx="7848600" cy="4700588"/>
          </a:xfrm>
        </p:spPr>
        <p:txBody>
          <a:bodyPr/>
          <a:lstStyle/>
          <a:p>
            <a:r>
              <a:rPr lang="en-US" altLang="en-US"/>
              <a:t>Associate information with types and members</a:t>
            </a:r>
          </a:p>
          <a:p>
            <a:pPr lvl="1"/>
            <a:r>
              <a:rPr lang="en-US" altLang="en-US"/>
              <a:t>Documentation URL for a class</a:t>
            </a:r>
          </a:p>
          <a:p>
            <a:pPr lvl="1"/>
            <a:r>
              <a:rPr lang="en-US" altLang="en-US"/>
              <a:t>Transaction context for a method</a:t>
            </a:r>
          </a:p>
          <a:p>
            <a:pPr lvl="1"/>
            <a:r>
              <a:rPr lang="en-US" altLang="en-US"/>
              <a:t>XML persistence mapping</a:t>
            </a:r>
          </a:p>
          <a:p>
            <a:r>
              <a:rPr lang="en-US" altLang="en-US"/>
              <a:t>Traditional solutions</a:t>
            </a:r>
          </a:p>
          <a:p>
            <a:pPr lvl="1"/>
            <a:r>
              <a:rPr lang="en-US" altLang="en-US"/>
              <a:t>Add keywords or pragmas to language</a:t>
            </a:r>
          </a:p>
          <a:p>
            <a:pPr lvl="1"/>
            <a:r>
              <a:rPr lang="en-US" altLang="en-US"/>
              <a:t>Use external files, e.g., .IDL, .DEF</a:t>
            </a:r>
          </a:p>
          <a:p>
            <a:r>
              <a:rPr lang="en-US" altLang="en-US"/>
              <a:t>C# solution:  Attributes</a:t>
            </a:r>
          </a:p>
        </p:txBody>
      </p:sp>
    </p:spTree>
  </p:cSld>
  <p:clrMapOvr>
    <a:masterClrMapping/>
  </p:clrMapOvr>
  <p:transition>
    <p:strips dir="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8" name="Rectangle 4"/>
          <p:cNvSpPr>
            <a:spLocks noGrp="1" noChangeArrowheads="1"/>
          </p:cNvSpPr>
          <p:nvPr>
            <p:ph type="title"/>
          </p:nvPr>
        </p:nvSpPr>
        <p:spPr>
          <a:xfrm>
            <a:off x="382588" y="228600"/>
            <a:ext cx="8532812" cy="1244600"/>
          </a:xfrm>
        </p:spPr>
        <p:txBody>
          <a:bodyPr/>
          <a:lstStyle/>
          <a:p>
            <a:r>
              <a:rPr lang="en-US" altLang="en-US"/>
              <a:t>Language Features</a:t>
            </a:r>
            <a:r>
              <a:rPr lang="en-US" altLang="en-US">
                <a:solidFill>
                  <a:schemeClr val="accent1"/>
                </a:solidFill>
              </a:rPr>
              <a:t> </a:t>
            </a:r>
            <a:br>
              <a:rPr lang="en-US" altLang="en-US">
                <a:solidFill>
                  <a:schemeClr val="accent1"/>
                </a:solidFill>
              </a:rPr>
            </a:br>
            <a:r>
              <a:rPr lang="en-US" altLang="en-US" sz="3600">
                <a:solidFill>
                  <a:schemeClr val="hlink"/>
                </a:solidFill>
              </a:rPr>
              <a:t>Attributes</a:t>
            </a:r>
          </a:p>
        </p:txBody>
      </p:sp>
      <p:sp>
        <p:nvSpPr>
          <p:cNvPr id="641027" name="Text Box 3"/>
          <p:cNvSpPr txBox="1">
            <a:spLocks noChangeArrowheads="1"/>
          </p:cNvSpPr>
          <p:nvPr/>
        </p:nvSpPr>
        <p:spPr bwMode="auto">
          <a:xfrm>
            <a:off x="381000" y="1905000"/>
            <a:ext cx="8382000" cy="4706938"/>
          </a:xfrm>
          <a:prstGeom prst="rect">
            <a:avLst/>
          </a:prstGeom>
          <a:gradFill rotWithShape="0">
            <a:gsLst>
              <a:gs pos="0">
                <a:schemeClr val="folHlink"/>
              </a:gs>
              <a:gs pos="100000">
                <a:schemeClr val="folHlink">
                  <a:gamma/>
                  <a:shade val="46275"/>
                  <a:invGamma/>
                </a:schemeClr>
              </a:gs>
            </a:gsLst>
            <a:lin ang="2700000" scaled="1"/>
          </a:gradFill>
          <a:ln>
            <a:noFill/>
          </a:ln>
          <a:effectLst/>
          <a:extLst>
            <a:ext uri="{91240B29-F687-4F45-9708-019B960494DF}">
              <a14:hiddenLine xmlns:a14="http://schemas.microsoft.com/office/drawing/2010/main" w="12700">
                <a:solidFill>
                  <a:schemeClr val="accent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137160">
            <a:spAutoFit/>
          </a:bodyPr>
          <a:lstStyle/>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public class OrderProcessor</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[WebMethod]</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public void SubmitOrder(PurchaseOrder order) {...}</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a:t>
            </a:r>
          </a:p>
          <a:p>
            <a:pPr>
              <a:lnSpc>
                <a:spcPct val="85000"/>
              </a:lnSpc>
              <a:spcBef>
                <a:spcPct val="0"/>
              </a:spcBef>
              <a:buFontTx/>
              <a:buNone/>
            </a:pPr>
            <a:endParaRPr lang="en-US" altLang="en-US" sz="1800" b="1">
              <a:effectLst>
                <a:outerShdw blurRad="38100" dist="38100" dir="2700000" algn="tl">
                  <a:srgbClr val="000000"/>
                </a:outerShdw>
              </a:effectLst>
              <a:latin typeface="Lucida Console" pitchFamily="49" charset="0"/>
            </a:endParaRP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[XmlRoot("Order", Namespace="urn:acme.b2b-schema.v1")]</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public class PurchaseOrder</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[XmlElement("shipTo")]  public Address ShipTo;</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[XmlElement("billTo")]  public Address BillTo;</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[XmlElement("comment")] public string Comment;</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[XmlElement("items")]   public Item[] Items;</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[XmlAttribute("date")]  public DateTime OrderDate;</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a:t>
            </a:r>
          </a:p>
          <a:p>
            <a:pPr>
              <a:lnSpc>
                <a:spcPct val="85000"/>
              </a:lnSpc>
              <a:spcBef>
                <a:spcPct val="0"/>
              </a:spcBef>
              <a:buFontTx/>
              <a:buNone/>
            </a:pPr>
            <a:endParaRPr lang="en-US" altLang="en-US" sz="1800" b="1">
              <a:effectLst>
                <a:outerShdw blurRad="38100" dist="38100" dir="2700000" algn="tl">
                  <a:srgbClr val="000000"/>
                </a:outerShdw>
              </a:effectLst>
              <a:latin typeface="Lucida Console" pitchFamily="49" charset="0"/>
            </a:endParaRP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public class Address {...}</a:t>
            </a:r>
          </a:p>
          <a:p>
            <a:pPr>
              <a:lnSpc>
                <a:spcPct val="85000"/>
              </a:lnSpc>
              <a:spcBef>
                <a:spcPct val="0"/>
              </a:spcBef>
              <a:buFontTx/>
              <a:buNone/>
            </a:pPr>
            <a:endParaRPr lang="en-US" altLang="en-US" sz="1800" b="1">
              <a:effectLst>
                <a:outerShdw blurRad="38100" dist="38100" dir="2700000" algn="tl">
                  <a:srgbClr val="000000"/>
                </a:outerShdw>
              </a:effectLst>
              <a:latin typeface="Lucida Console" pitchFamily="49" charset="0"/>
            </a:endParaRP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public class Item {...}</a:t>
            </a:r>
          </a:p>
        </p:txBody>
      </p:sp>
    </p:spTree>
  </p:cSld>
  <p:clrMapOvr>
    <a:masterClrMapping/>
  </p:clrMapOvr>
  <p:transition>
    <p:strips dir="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6" name="Rectangle 1028"/>
          <p:cNvSpPr>
            <a:spLocks noGrp="1" noChangeArrowheads="1"/>
          </p:cNvSpPr>
          <p:nvPr>
            <p:ph type="title"/>
          </p:nvPr>
        </p:nvSpPr>
        <p:spPr>
          <a:xfrm>
            <a:off x="382588" y="228600"/>
            <a:ext cx="8532812" cy="1244600"/>
          </a:xfrm>
        </p:spPr>
        <p:txBody>
          <a:bodyPr/>
          <a:lstStyle/>
          <a:p>
            <a:r>
              <a:rPr lang="en-US" altLang="en-US"/>
              <a:t>Language Features</a:t>
            </a:r>
            <a:r>
              <a:rPr lang="en-US" altLang="en-US">
                <a:solidFill>
                  <a:schemeClr val="accent1"/>
                </a:solidFill>
              </a:rPr>
              <a:t> </a:t>
            </a:r>
            <a:br>
              <a:rPr lang="en-US" altLang="en-US">
                <a:solidFill>
                  <a:schemeClr val="accent1"/>
                </a:solidFill>
              </a:rPr>
            </a:br>
            <a:r>
              <a:rPr lang="en-US" altLang="en-US" sz="3600">
                <a:solidFill>
                  <a:schemeClr val="hlink"/>
                </a:solidFill>
              </a:rPr>
              <a:t>Attributes</a:t>
            </a:r>
          </a:p>
        </p:txBody>
      </p:sp>
      <p:sp>
        <p:nvSpPr>
          <p:cNvPr id="643077" name="Rectangle 1029"/>
          <p:cNvSpPr>
            <a:spLocks noGrp="1" noChangeArrowheads="1"/>
          </p:cNvSpPr>
          <p:nvPr>
            <p:ph type="body" idx="1"/>
          </p:nvPr>
        </p:nvSpPr>
        <p:spPr>
          <a:xfrm>
            <a:off x="381000" y="1905000"/>
            <a:ext cx="8532813" cy="4657725"/>
          </a:xfrm>
        </p:spPr>
        <p:txBody>
          <a:bodyPr/>
          <a:lstStyle/>
          <a:p>
            <a:pPr>
              <a:lnSpc>
                <a:spcPct val="85000"/>
              </a:lnSpc>
            </a:pPr>
            <a:r>
              <a:rPr lang="en-US" altLang="en-US" sz="2800"/>
              <a:t>Attributes can be</a:t>
            </a:r>
          </a:p>
          <a:p>
            <a:pPr lvl="1">
              <a:lnSpc>
                <a:spcPct val="85000"/>
              </a:lnSpc>
            </a:pPr>
            <a:r>
              <a:rPr lang="en-US" altLang="en-US" sz="2400"/>
              <a:t>Attached to types and members</a:t>
            </a:r>
          </a:p>
          <a:p>
            <a:pPr lvl="1">
              <a:lnSpc>
                <a:spcPct val="85000"/>
              </a:lnSpc>
            </a:pPr>
            <a:r>
              <a:rPr lang="en-US" altLang="en-US" sz="2400"/>
              <a:t>Examined at run-time using reflection</a:t>
            </a:r>
          </a:p>
          <a:p>
            <a:pPr>
              <a:lnSpc>
                <a:spcPct val="85000"/>
              </a:lnSpc>
            </a:pPr>
            <a:r>
              <a:rPr lang="en-US" altLang="en-US" sz="2800"/>
              <a:t>Completely extensible</a:t>
            </a:r>
          </a:p>
          <a:p>
            <a:pPr lvl="1">
              <a:lnSpc>
                <a:spcPct val="85000"/>
              </a:lnSpc>
            </a:pPr>
            <a:r>
              <a:rPr lang="en-US" altLang="en-US" sz="2400"/>
              <a:t>Simply a class that inherits from System.Attribute</a:t>
            </a:r>
          </a:p>
          <a:p>
            <a:pPr>
              <a:lnSpc>
                <a:spcPct val="85000"/>
              </a:lnSpc>
            </a:pPr>
            <a:r>
              <a:rPr lang="en-US" altLang="en-US" sz="2800"/>
              <a:t>Type-safe</a:t>
            </a:r>
          </a:p>
          <a:p>
            <a:pPr lvl="1">
              <a:lnSpc>
                <a:spcPct val="85000"/>
              </a:lnSpc>
            </a:pPr>
            <a:r>
              <a:rPr lang="en-US" altLang="en-US" sz="2400"/>
              <a:t>Arguments checked at compile-time</a:t>
            </a:r>
          </a:p>
          <a:p>
            <a:pPr>
              <a:lnSpc>
                <a:spcPct val="85000"/>
              </a:lnSpc>
            </a:pPr>
            <a:r>
              <a:rPr lang="en-US" altLang="en-US" sz="2800"/>
              <a:t>Extensive use in .NET framework</a:t>
            </a:r>
          </a:p>
          <a:p>
            <a:pPr lvl="1">
              <a:lnSpc>
                <a:spcPct val="85000"/>
              </a:lnSpc>
            </a:pPr>
            <a:r>
              <a:rPr lang="en-US" altLang="en-US" sz="2400"/>
              <a:t>XML, Web Services, security, serialization, component model, COM and P/Invoke interop, code configuration…</a:t>
            </a:r>
          </a:p>
        </p:txBody>
      </p:sp>
    </p:spTree>
  </p:cSld>
  <p:clrMapOvr>
    <a:masterClrMapping/>
  </p:clrMapOvr>
  <p:transition>
    <p:strips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500" name="Rectangle 4"/>
          <p:cNvSpPr>
            <a:spLocks noChangeArrowheads="1"/>
          </p:cNvSpPr>
          <p:nvPr/>
        </p:nvSpPr>
        <p:spPr bwMode="auto">
          <a:xfrm>
            <a:off x="381000" y="228600"/>
            <a:ext cx="8570913"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0"/>
              </a:spcBef>
              <a:defRPr sz="4800" b="1">
                <a:solidFill>
                  <a:schemeClr val="tx2"/>
                </a:solidFill>
                <a:effectLst>
                  <a:outerShdw blurRad="38100" dist="38100" dir="2700000" algn="tl">
                    <a:srgbClr val="000000"/>
                  </a:outerShdw>
                </a:effectLst>
                <a:latin typeface="Arial" charset="0"/>
              </a:defRPr>
            </a:lvl1pPr>
            <a:lvl2pPr>
              <a:lnSpc>
                <a:spcPct val="90000"/>
              </a:lnSpc>
              <a:spcBef>
                <a:spcPct val="0"/>
              </a:spcBef>
              <a:defRPr sz="4800" b="1">
                <a:solidFill>
                  <a:schemeClr val="tx2"/>
                </a:solidFill>
                <a:effectLst>
                  <a:outerShdw blurRad="38100" dist="38100" dir="2700000" algn="tl">
                    <a:srgbClr val="000000"/>
                  </a:outerShdw>
                </a:effectLst>
                <a:latin typeface="Arial" charset="0"/>
              </a:defRPr>
            </a:lvl2pPr>
            <a:lvl3pPr>
              <a:lnSpc>
                <a:spcPct val="90000"/>
              </a:lnSpc>
              <a:spcBef>
                <a:spcPct val="0"/>
              </a:spcBef>
              <a:defRPr sz="4800" b="1">
                <a:solidFill>
                  <a:schemeClr val="tx2"/>
                </a:solidFill>
                <a:effectLst>
                  <a:outerShdw blurRad="38100" dist="38100" dir="2700000" algn="tl">
                    <a:srgbClr val="000000"/>
                  </a:outerShdw>
                </a:effectLst>
                <a:latin typeface="Arial" charset="0"/>
              </a:defRPr>
            </a:lvl3pPr>
            <a:lvl4pPr>
              <a:lnSpc>
                <a:spcPct val="90000"/>
              </a:lnSpc>
              <a:spcBef>
                <a:spcPct val="0"/>
              </a:spcBef>
              <a:defRPr sz="4800" b="1">
                <a:solidFill>
                  <a:schemeClr val="tx2"/>
                </a:solidFill>
                <a:effectLst>
                  <a:outerShdw blurRad="38100" dist="38100" dir="2700000" algn="tl">
                    <a:srgbClr val="000000"/>
                  </a:outerShdw>
                </a:effectLst>
                <a:latin typeface="Arial" charset="0"/>
              </a:defRPr>
            </a:lvl4pPr>
            <a:lvl5pPr>
              <a:lnSpc>
                <a:spcPct val="90000"/>
              </a:lnSpc>
              <a:spcBef>
                <a:spcPct val="0"/>
              </a:spcBef>
              <a:defRPr sz="4800" b="1">
                <a:solidFill>
                  <a:schemeClr val="tx2"/>
                </a:solidFill>
                <a:effectLst>
                  <a:outerShdw blurRad="38100" dist="38100" dir="2700000" algn="tl">
                    <a:srgbClr val="000000"/>
                  </a:outerShdw>
                </a:effectLst>
                <a:latin typeface="Arial" charset="0"/>
              </a:defRPr>
            </a:lvl5pPr>
            <a:lvl6pPr marL="45720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6pPr>
            <a:lvl7pPr marL="91440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7pPr>
            <a:lvl8pPr marL="137160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8pPr>
            <a:lvl9pPr marL="182880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9pPr>
          </a:lstStyle>
          <a:p>
            <a:pPr>
              <a:buFontTx/>
              <a:buNone/>
            </a:pPr>
            <a:r>
              <a:rPr lang="en-US" altLang="en-US"/>
              <a:t>What Is A Web Service?</a:t>
            </a:r>
          </a:p>
        </p:txBody>
      </p:sp>
      <p:sp>
        <p:nvSpPr>
          <p:cNvPr id="746501" name="Rectangle 5"/>
          <p:cNvSpPr>
            <a:spLocks noChangeArrowheads="1"/>
          </p:cNvSpPr>
          <p:nvPr/>
        </p:nvSpPr>
        <p:spPr bwMode="auto">
          <a:xfrm>
            <a:off x="381000" y="1416050"/>
            <a:ext cx="8578850" cy="484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nSpc>
                <a:spcPct val="90000"/>
              </a:lnSpc>
              <a:buClr>
                <a:schemeClr val="tx2"/>
              </a:buClr>
              <a:buSzPct val="75000"/>
              <a:buFont typeface="Wingdings" pitchFamily="2" charset="2"/>
              <a:buChar char="u"/>
              <a:defRPr sz="3200" b="1">
                <a:solidFill>
                  <a:schemeClr val="tx1"/>
                </a:solidFill>
                <a:effectLst>
                  <a:outerShdw blurRad="38100" dist="38100" dir="2700000" algn="tl">
                    <a:srgbClr val="000000"/>
                  </a:outerShdw>
                </a:effectLst>
                <a:latin typeface="Arial" charset="0"/>
              </a:defRPr>
            </a:lvl1pPr>
            <a:lvl2pPr marL="742950" indent="-285750">
              <a:lnSpc>
                <a:spcPct val="90000"/>
              </a:lnSpc>
              <a:buClr>
                <a:schemeClr val="tx2"/>
              </a:buClr>
              <a:buSzPct val="75000"/>
              <a:buFont typeface="Wingdings" pitchFamily="2" charset="2"/>
              <a:buChar char="Ø"/>
              <a:defRPr sz="2800" b="1">
                <a:solidFill>
                  <a:schemeClr val="tx1"/>
                </a:solidFill>
                <a:effectLst>
                  <a:outerShdw blurRad="38100" dist="38100" dir="2700000" algn="tl">
                    <a:srgbClr val="000000"/>
                  </a:outerShdw>
                </a:effectLst>
                <a:latin typeface="Arial" charset="0"/>
              </a:defRPr>
            </a:lvl2pPr>
            <a:lvl3pPr marL="1143000" indent="-228600">
              <a:lnSpc>
                <a:spcPct val="90000"/>
              </a:lnSpc>
              <a:buClr>
                <a:schemeClr val="tx2"/>
              </a:buClr>
              <a:buSzPct val="75000"/>
              <a:buFont typeface="Wingdings" pitchFamily="2" charset="2"/>
              <a:buChar char="Ø"/>
              <a:defRPr sz="2400" b="1">
                <a:solidFill>
                  <a:schemeClr val="tx1"/>
                </a:solidFill>
                <a:effectLst>
                  <a:outerShdw blurRad="38100" dist="38100" dir="2700000" algn="tl">
                    <a:srgbClr val="000000"/>
                  </a:outerShdw>
                </a:effectLst>
                <a:latin typeface="Arial" charset="0"/>
              </a:defRPr>
            </a:lvl3pPr>
            <a:lvl4pPr marL="1600200" indent="-228600">
              <a:lnSpc>
                <a:spcPct val="90000"/>
              </a:lnSpc>
              <a:buClr>
                <a:schemeClr val="tx2"/>
              </a:buClr>
              <a:buSzPct val="75000"/>
              <a:buFont typeface="Wingdings" pitchFamily="2" charset="2"/>
              <a:buChar char="Ø"/>
              <a:defRPr sz="2400" b="1">
                <a:solidFill>
                  <a:schemeClr val="tx1"/>
                </a:solidFill>
                <a:effectLst>
                  <a:outerShdw blurRad="38100" dist="38100" dir="2700000" algn="tl">
                    <a:srgbClr val="000000"/>
                  </a:outerShdw>
                </a:effectLst>
                <a:latin typeface="Arial" charset="0"/>
              </a:defRPr>
            </a:lvl4pPr>
            <a:lvl5pPr marL="2057400" indent="-228600">
              <a:lnSpc>
                <a:spcPct val="90000"/>
              </a:lnSpc>
              <a:buClr>
                <a:schemeClr val="tx2"/>
              </a:buClr>
              <a:buSzPct val="75000"/>
              <a:buFont typeface="Wingdings" pitchFamily="2" charset="2"/>
              <a:buChar char="Ø"/>
              <a:defRPr sz="2400" b="1">
                <a:solidFill>
                  <a:schemeClr val="tx1"/>
                </a:solidFill>
                <a:effectLst>
                  <a:outerShdw blurRad="38100" dist="38100" dir="2700000" algn="tl">
                    <a:srgbClr val="000000"/>
                  </a:outerShdw>
                </a:effectLst>
                <a:latin typeface="Arial" charset="0"/>
              </a:defRPr>
            </a:lvl5pPr>
            <a:lvl6pPr marL="2514600" indent="-228600" eaLnBrk="0" fontAlgn="base" hangingPunct="0">
              <a:lnSpc>
                <a:spcPct val="90000"/>
              </a:lnSpc>
              <a:spcBef>
                <a:spcPct val="30000"/>
              </a:spcBef>
              <a:spcAft>
                <a:spcPct val="0"/>
              </a:spcAft>
              <a:buClr>
                <a:schemeClr val="tx2"/>
              </a:buClr>
              <a:buSzPct val="75000"/>
              <a:buFont typeface="Wingdings" pitchFamily="2" charset="2"/>
              <a:buChar char="Ø"/>
              <a:defRPr sz="2400" b="1">
                <a:solidFill>
                  <a:schemeClr val="tx1"/>
                </a:solidFill>
                <a:effectLst>
                  <a:outerShdw blurRad="38100" dist="38100" dir="2700000" algn="tl">
                    <a:srgbClr val="000000"/>
                  </a:outerShdw>
                </a:effectLst>
                <a:latin typeface="Arial" charset="0"/>
              </a:defRPr>
            </a:lvl6pPr>
            <a:lvl7pPr marL="2971800" indent="-228600" eaLnBrk="0" fontAlgn="base" hangingPunct="0">
              <a:lnSpc>
                <a:spcPct val="90000"/>
              </a:lnSpc>
              <a:spcBef>
                <a:spcPct val="30000"/>
              </a:spcBef>
              <a:spcAft>
                <a:spcPct val="0"/>
              </a:spcAft>
              <a:buClr>
                <a:schemeClr val="tx2"/>
              </a:buClr>
              <a:buSzPct val="75000"/>
              <a:buFont typeface="Wingdings" pitchFamily="2" charset="2"/>
              <a:buChar char="Ø"/>
              <a:defRPr sz="2400" b="1">
                <a:solidFill>
                  <a:schemeClr val="tx1"/>
                </a:solidFill>
                <a:effectLst>
                  <a:outerShdw blurRad="38100" dist="38100" dir="2700000" algn="tl">
                    <a:srgbClr val="000000"/>
                  </a:outerShdw>
                </a:effectLst>
                <a:latin typeface="Arial" charset="0"/>
              </a:defRPr>
            </a:lvl7pPr>
            <a:lvl8pPr marL="3429000" indent="-228600" eaLnBrk="0" fontAlgn="base" hangingPunct="0">
              <a:lnSpc>
                <a:spcPct val="90000"/>
              </a:lnSpc>
              <a:spcBef>
                <a:spcPct val="30000"/>
              </a:spcBef>
              <a:spcAft>
                <a:spcPct val="0"/>
              </a:spcAft>
              <a:buClr>
                <a:schemeClr val="tx2"/>
              </a:buClr>
              <a:buSzPct val="75000"/>
              <a:buFont typeface="Wingdings" pitchFamily="2" charset="2"/>
              <a:buChar char="Ø"/>
              <a:defRPr sz="2400" b="1">
                <a:solidFill>
                  <a:schemeClr val="tx1"/>
                </a:solidFill>
                <a:effectLst>
                  <a:outerShdw blurRad="38100" dist="38100" dir="2700000" algn="tl">
                    <a:srgbClr val="000000"/>
                  </a:outerShdw>
                </a:effectLst>
                <a:latin typeface="Arial" charset="0"/>
              </a:defRPr>
            </a:lvl8pPr>
            <a:lvl9pPr marL="3886200" indent="-228600" eaLnBrk="0" fontAlgn="base" hangingPunct="0">
              <a:lnSpc>
                <a:spcPct val="90000"/>
              </a:lnSpc>
              <a:spcBef>
                <a:spcPct val="30000"/>
              </a:spcBef>
              <a:spcAft>
                <a:spcPct val="0"/>
              </a:spcAft>
              <a:buClr>
                <a:schemeClr val="tx2"/>
              </a:buClr>
              <a:buSzPct val="75000"/>
              <a:buFont typeface="Wingdings" pitchFamily="2" charset="2"/>
              <a:buChar char="Ø"/>
              <a:defRPr sz="2400" b="1">
                <a:solidFill>
                  <a:schemeClr val="tx1"/>
                </a:solidFill>
                <a:effectLst>
                  <a:outerShdw blurRad="38100" dist="38100" dir="2700000" algn="tl">
                    <a:srgbClr val="000000"/>
                  </a:outerShdw>
                </a:effectLst>
                <a:latin typeface="Arial" charset="0"/>
              </a:defRPr>
            </a:lvl9pPr>
          </a:lstStyle>
          <a:p>
            <a:r>
              <a:rPr lang="en-US" altLang="en-US"/>
              <a:t>HTML = user-to-machine</a:t>
            </a:r>
          </a:p>
          <a:p>
            <a:r>
              <a:rPr lang="en-US" altLang="en-US"/>
              <a:t>XML/SOAP = machine-to-machine</a:t>
            </a:r>
          </a:p>
          <a:p>
            <a:r>
              <a:rPr lang="en-US" altLang="en-US"/>
              <a:t>Leveraging the Web</a:t>
            </a:r>
          </a:p>
          <a:p>
            <a:pPr lvl="1"/>
            <a:r>
              <a:rPr lang="en-US" altLang="en-US"/>
              <a:t>Same infrastructure</a:t>
            </a:r>
          </a:p>
          <a:p>
            <a:pPr lvl="1"/>
            <a:r>
              <a:rPr lang="en-US" altLang="en-US"/>
              <a:t>Same programming model</a:t>
            </a:r>
          </a:p>
          <a:p>
            <a:pPr lvl="1"/>
            <a:r>
              <a:rPr lang="en-US" altLang="en-US"/>
              <a:t>Anyone can play</a:t>
            </a:r>
          </a:p>
          <a:p>
            <a:r>
              <a:rPr lang="en-US" altLang="en-US"/>
              <a:t>Truly scalable distributed applications</a:t>
            </a:r>
          </a:p>
          <a:p>
            <a:pPr lvl="1"/>
            <a:r>
              <a:rPr lang="en-US" altLang="en-US"/>
              <a:t>Stateless and loosely coupled</a:t>
            </a:r>
          </a:p>
          <a:p>
            <a:pPr lvl="1"/>
            <a:r>
              <a:rPr lang="en-US" altLang="en-US"/>
              <a:t>Both Internet and intranet</a:t>
            </a:r>
          </a:p>
        </p:txBody>
      </p:sp>
    </p:spTree>
  </p:cSld>
  <p:clrMapOvr>
    <a:masterClrMapping/>
  </p:clrMapOvr>
  <p:transition spd="med">
    <p:strips dir="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7524" name="Group 4"/>
          <p:cNvGrpSpPr>
            <a:grpSpLocks/>
          </p:cNvGrpSpPr>
          <p:nvPr/>
        </p:nvGrpSpPr>
        <p:grpSpPr bwMode="auto">
          <a:xfrm>
            <a:off x="2438400" y="2632075"/>
            <a:ext cx="4724400" cy="1219200"/>
            <a:chOff x="1440" y="768"/>
            <a:chExt cx="2976" cy="1008"/>
          </a:xfrm>
        </p:grpSpPr>
        <p:sp>
          <p:nvSpPr>
            <p:cNvPr id="747525" name="Rectangle 5"/>
            <p:cNvSpPr>
              <a:spLocks noChangeArrowheads="1"/>
            </p:cNvSpPr>
            <p:nvPr/>
          </p:nvSpPr>
          <p:spPr bwMode="auto">
            <a:xfrm>
              <a:off x="1440" y="768"/>
              <a:ext cx="2976" cy="1008"/>
            </a:xfrm>
            <a:prstGeom prst="rect">
              <a:avLst/>
            </a:prstGeom>
            <a:solidFill>
              <a:srgbClr val="777777">
                <a:alpha val="50000"/>
              </a:srgbClr>
            </a:solidFill>
            <a:ln>
              <a:noFill/>
            </a:ln>
            <a:effectLst/>
            <a:extLs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en-US"/>
            </a:p>
          </p:txBody>
        </p:sp>
        <p:sp>
          <p:nvSpPr>
            <p:cNvPr id="747526" name="Text Box 6"/>
            <p:cNvSpPr txBox="1">
              <a:spLocks noChangeArrowheads="1"/>
            </p:cNvSpPr>
            <p:nvPr/>
          </p:nvSpPr>
          <p:spPr bwMode="auto">
            <a:xfrm>
              <a:off x="2338" y="788"/>
              <a:ext cx="1180" cy="288"/>
            </a:xfrm>
            <a:prstGeom prst="rect">
              <a:avLst/>
            </a:prstGeom>
            <a:solidFill>
              <a:srgbClr val="777777">
                <a:alpha val="50000"/>
              </a:srgbClr>
            </a:solidFill>
            <a:ln>
              <a:noFill/>
            </a:ln>
            <a:effectLst/>
            <a:extLs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pPr>
                <a:spcBef>
                  <a:spcPct val="0"/>
                </a:spcBef>
                <a:buFontTx/>
                <a:buNone/>
              </a:pPr>
              <a:r>
                <a:rPr lang="en-US" altLang="en-US" sz="2400" b="1">
                  <a:effectLst>
                    <a:outerShdw blurRad="38100" dist="38100" dir="2700000" algn="tl">
                      <a:srgbClr val="000000"/>
                    </a:outerShdw>
                  </a:effectLst>
                </a:rPr>
                <a:t>Discovery</a:t>
              </a:r>
            </a:p>
          </p:txBody>
        </p:sp>
      </p:grpSp>
      <p:grpSp>
        <p:nvGrpSpPr>
          <p:cNvPr id="747527" name="Group 7"/>
          <p:cNvGrpSpPr>
            <a:grpSpLocks/>
          </p:cNvGrpSpPr>
          <p:nvPr/>
        </p:nvGrpSpPr>
        <p:grpSpPr bwMode="auto">
          <a:xfrm>
            <a:off x="2438400" y="5173663"/>
            <a:ext cx="4724400" cy="1219200"/>
            <a:chOff x="1440" y="2928"/>
            <a:chExt cx="2976" cy="1008"/>
          </a:xfrm>
        </p:grpSpPr>
        <p:sp>
          <p:nvSpPr>
            <p:cNvPr id="747528" name="Rectangle 8"/>
            <p:cNvSpPr>
              <a:spLocks noChangeArrowheads="1"/>
            </p:cNvSpPr>
            <p:nvPr/>
          </p:nvSpPr>
          <p:spPr bwMode="auto">
            <a:xfrm>
              <a:off x="1440" y="2928"/>
              <a:ext cx="2976" cy="1008"/>
            </a:xfrm>
            <a:prstGeom prst="rect">
              <a:avLst/>
            </a:prstGeom>
            <a:solidFill>
              <a:srgbClr val="A7D2A2">
                <a:alpha val="50000"/>
              </a:srgbClr>
            </a:solidFill>
            <a:ln>
              <a:noFill/>
            </a:ln>
            <a:effectLst/>
            <a:extLst>
              <a:ext uri="{91240B29-F687-4F45-9708-019B960494DF}">
                <a14:hiddenLine xmlns:a14="http://schemas.microsoft.com/office/drawing/2010/main" w="635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en-US"/>
            </a:p>
          </p:txBody>
        </p:sp>
        <p:sp>
          <p:nvSpPr>
            <p:cNvPr id="747529" name="Text Box 9"/>
            <p:cNvSpPr txBox="1">
              <a:spLocks noChangeArrowheads="1"/>
            </p:cNvSpPr>
            <p:nvPr/>
          </p:nvSpPr>
          <p:spPr bwMode="auto">
            <a:xfrm>
              <a:off x="1488" y="2966"/>
              <a:ext cx="1885" cy="340"/>
            </a:xfrm>
            <a:prstGeom prst="rect">
              <a:avLst/>
            </a:prstGeom>
            <a:noFill/>
            <a:ln>
              <a:noFill/>
            </a:ln>
            <a:effectLst/>
            <a:extLst>
              <a:ext uri="{909E8E84-426E-40DD-AFC4-6F175D3DCCD1}">
                <a14:hiddenFill xmlns:a14="http://schemas.microsoft.com/office/drawing/2010/main">
                  <a:gradFill rotWithShape="0">
                    <a:gsLst>
                      <a:gs pos="0">
                        <a:srgbClr val="E9A063">
                          <a:gamma/>
                          <a:shade val="46275"/>
                          <a:invGamma/>
                        </a:srgbClr>
                      </a:gs>
                      <a:gs pos="100000">
                        <a:srgbClr val="E9A063"/>
                      </a:gs>
                    </a:gsLst>
                    <a:lin ang="5400000" scaled="1"/>
                  </a:gra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spAutoFit/>
            </a:bodyPr>
            <a:lstStyle/>
            <a:p>
              <a:pPr>
                <a:spcBef>
                  <a:spcPct val="0"/>
                </a:spcBef>
                <a:buFontTx/>
                <a:buNone/>
              </a:pPr>
              <a:r>
                <a:rPr lang="en-US" altLang="en-US" sz="2400" b="1">
                  <a:effectLst>
                    <a:outerShdw blurRad="38100" dist="38100" dir="2700000" algn="tl">
                      <a:srgbClr val="000000"/>
                    </a:outerShdw>
                  </a:effectLst>
                </a:rPr>
                <a:t>    Let’s talk (SOAP)</a:t>
              </a:r>
            </a:p>
          </p:txBody>
        </p:sp>
      </p:grpSp>
      <p:sp>
        <p:nvSpPr>
          <p:cNvPr id="747530" name="Rectangle 10"/>
          <p:cNvSpPr>
            <a:spLocks noChangeArrowheads="1"/>
          </p:cNvSpPr>
          <p:nvPr/>
        </p:nvSpPr>
        <p:spPr bwMode="auto">
          <a:xfrm>
            <a:off x="533400" y="381000"/>
            <a:ext cx="8570913"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0"/>
              </a:spcBef>
              <a:defRPr sz="4800" b="1">
                <a:solidFill>
                  <a:schemeClr val="tx2"/>
                </a:solidFill>
                <a:effectLst>
                  <a:outerShdw blurRad="38100" dist="38100" dir="2700000" algn="tl">
                    <a:srgbClr val="000000"/>
                  </a:outerShdw>
                </a:effectLst>
                <a:latin typeface="Arial" charset="0"/>
              </a:defRPr>
            </a:lvl1pPr>
            <a:lvl2pPr>
              <a:lnSpc>
                <a:spcPct val="90000"/>
              </a:lnSpc>
              <a:spcBef>
                <a:spcPct val="0"/>
              </a:spcBef>
              <a:defRPr sz="4800" b="1">
                <a:solidFill>
                  <a:schemeClr val="tx2"/>
                </a:solidFill>
                <a:effectLst>
                  <a:outerShdw blurRad="38100" dist="38100" dir="2700000" algn="tl">
                    <a:srgbClr val="000000"/>
                  </a:outerShdw>
                </a:effectLst>
                <a:latin typeface="Arial" charset="0"/>
              </a:defRPr>
            </a:lvl2pPr>
            <a:lvl3pPr>
              <a:lnSpc>
                <a:spcPct val="90000"/>
              </a:lnSpc>
              <a:spcBef>
                <a:spcPct val="0"/>
              </a:spcBef>
              <a:defRPr sz="4800" b="1">
                <a:solidFill>
                  <a:schemeClr val="tx2"/>
                </a:solidFill>
                <a:effectLst>
                  <a:outerShdw blurRad="38100" dist="38100" dir="2700000" algn="tl">
                    <a:srgbClr val="000000"/>
                  </a:outerShdw>
                </a:effectLst>
                <a:latin typeface="Arial" charset="0"/>
              </a:defRPr>
            </a:lvl3pPr>
            <a:lvl4pPr>
              <a:lnSpc>
                <a:spcPct val="90000"/>
              </a:lnSpc>
              <a:spcBef>
                <a:spcPct val="0"/>
              </a:spcBef>
              <a:defRPr sz="4800" b="1">
                <a:solidFill>
                  <a:schemeClr val="tx2"/>
                </a:solidFill>
                <a:effectLst>
                  <a:outerShdw blurRad="38100" dist="38100" dir="2700000" algn="tl">
                    <a:srgbClr val="000000"/>
                  </a:outerShdw>
                </a:effectLst>
                <a:latin typeface="Arial" charset="0"/>
              </a:defRPr>
            </a:lvl4pPr>
            <a:lvl5pPr>
              <a:lnSpc>
                <a:spcPct val="90000"/>
              </a:lnSpc>
              <a:spcBef>
                <a:spcPct val="0"/>
              </a:spcBef>
              <a:defRPr sz="4800" b="1">
                <a:solidFill>
                  <a:schemeClr val="tx2"/>
                </a:solidFill>
                <a:effectLst>
                  <a:outerShdw blurRad="38100" dist="38100" dir="2700000" algn="tl">
                    <a:srgbClr val="000000"/>
                  </a:outerShdw>
                </a:effectLst>
                <a:latin typeface="Arial" charset="0"/>
              </a:defRPr>
            </a:lvl5pPr>
            <a:lvl6pPr marL="45720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6pPr>
            <a:lvl7pPr marL="91440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7pPr>
            <a:lvl8pPr marL="137160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8pPr>
            <a:lvl9pPr marL="182880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9pPr>
          </a:lstStyle>
          <a:p>
            <a:pPr>
              <a:buFontTx/>
              <a:buNone/>
            </a:pPr>
            <a:r>
              <a:rPr lang="en-US" altLang="en-US"/>
              <a:t>How Does It Work?</a:t>
            </a:r>
          </a:p>
        </p:txBody>
      </p:sp>
      <p:grpSp>
        <p:nvGrpSpPr>
          <p:cNvPr id="747531" name="Group 11"/>
          <p:cNvGrpSpPr>
            <a:grpSpLocks/>
          </p:cNvGrpSpPr>
          <p:nvPr/>
        </p:nvGrpSpPr>
        <p:grpSpPr bwMode="auto">
          <a:xfrm>
            <a:off x="2971800" y="2860675"/>
            <a:ext cx="4419600" cy="609600"/>
            <a:chOff x="1536" y="1008"/>
            <a:chExt cx="2784" cy="384"/>
          </a:xfrm>
        </p:grpSpPr>
        <p:pic>
          <p:nvPicPr>
            <p:cNvPr id="747532"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 y="1008"/>
              <a:ext cx="2784" cy="384"/>
            </a:xfrm>
            <a:prstGeom prst="rect">
              <a:avLst/>
            </a:prstGeom>
            <a:noFill/>
            <a:ln>
              <a:noFill/>
            </a:ln>
            <a:effectLst/>
            <a:extLst>
              <a:ext uri="{909E8E84-426E-40DD-AFC4-6F175D3DCCD1}">
                <a14:hiddenFill xmlns:a14="http://schemas.microsoft.com/office/drawing/2010/main">
                  <a:gradFill rotWithShape="0">
                    <a:gsLst>
                      <a:gs pos="0">
                        <a:srgbClr val="E9A063">
                          <a:gamma/>
                          <a:shade val="46275"/>
                          <a:invGamma/>
                        </a:srgbClr>
                      </a:gs>
                      <a:gs pos="100000">
                        <a:srgbClr val="E9A063"/>
                      </a:gs>
                    </a:gsLst>
                    <a:lin ang="5400000" scaled="1"/>
                  </a:gra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7533" name="Rectangle 13"/>
            <p:cNvSpPr>
              <a:spLocks noChangeArrowheads="1"/>
            </p:cNvSpPr>
            <p:nvPr/>
          </p:nvSpPr>
          <p:spPr bwMode="auto">
            <a:xfrm>
              <a:off x="2112" y="1106"/>
              <a:ext cx="1556" cy="202"/>
            </a:xfrm>
            <a:prstGeom prst="rect">
              <a:avLst/>
            </a:prstGeom>
            <a:noFill/>
            <a:ln>
              <a:noFill/>
            </a:ln>
            <a:effectLst/>
            <a:extLst>
              <a:ext uri="{909E8E84-426E-40DD-AFC4-6F175D3DCCD1}">
                <a14:hiddenFill xmlns:a14="http://schemas.microsoft.com/office/drawing/2010/main">
                  <a:gradFill rotWithShape="0">
                    <a:gsLst>
                      <a:gs pos="0">
                        <a:srgbClr val="E9A063">
                          <a:gamma/>
                          <a:shade val="46275"/>
                          <a:invGamma/>
                        </a:srgbClr>
                      </a:gs>
                      <a:gs pos="100000">
                        <a:srgbClr val="E9A063"/>
                      </a:gs>
                    </a:gsLst>
                    <a:lin ang="5400000" scaled="1"/>
                  </a:gra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spAutoFit/>
            </a:bodyPr>
            <a:lstStyle/>
            <a:p>
              <a:pPr>
                <a:spcBef>
                  <a:spcPct val="0"/>
                </a:spcBef>
                <a:buFontTx/>
                <a:buNone/>
              </a:pPr>
              <a:r>
                <a:rPr lang="en-US" altLang="en-US" sz="1800" b="1">
                  <a:effectLst>
                    <a:outerShdw blurRad="38100" dist="38100" dir="2700000" algn="tl">
                      <a:srgbClr val="000000"/>
                    </a:outerShdw>
                  </a:effectLst>
                </a:rPr>
                <a:t>http://myservice.com</a:t>
              </a:r>
              <a:endParaRPr lang="en-US" altLang="en-US" b="1">
                <a:effectLst>
                  <a:outerShdw blurRad="38100" dist="38100" dir="2700000" algn="tl">
                    <a:srgbClr val="000000"/>
                  </a:outerShdw>
                </a:effectLst>
              </a:endParaRPr>
            </a:p>
          </p:txBody>
        </p:sp>
      </p:grpSp>
      <p:grpSp>
        <p:nvGrpSpPr>
          <p:cNvPr id="747534" name="Group 14"/>
          <p:cNvGrpSpPr>
            <a:grpSpLocks/>
          </p:cNvGrpSpPr>
          <p:nvPr/>
        </p:nvGrpSpPr>
        <p:grpSpPr bwMode="auto">
          <a:xfrm>
            <a:off x="2133600" y="3262313"/>
            <a:ext cx="4343400" cy="646112"/>
            <a:chOff x="1536" y="1328"/>
            <a:chExt cx="2736" cy="407"/>
          </a:xfrm>
        </p:grpSpPr>
        <p:pic>
          <p:nvPicPr>
            <p:cNvPr id="747535"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6" y="1328"/>
              <a:ext cx="2736" cy="407"/>
            </a:xfrm>
            <a:prstGeom prst="rect">
              <a:avLst/>
            </a:prstGeom>
            <a:noFill/>
            <a:ln>
              <a:noFill/>
            </a:ln>
            <a:effectLst/>
            <a:extLst>
              <a:ext uri="{909E8E84-426E-40DD-AFC4-6F175D3DCCD1}">
                <a14:hiddenFill xmlns:a14="http://schemas.microsoft.com/office/drawing/2010/main">
                  <a:gradFill rotWithShape="0">
                    <a:gsLst>
                      <a:gs pos="0">
                        <a:srgbClr val="E9A063">
                          <a:gamma/>
                          <a:shade val="46275"/>
                          <a:invGamma/>
                        </a:srgbClr>
                      </a:gs>
                      <a:gs pos="100000">
                        <a:srgbClr val="E9A063"/>
                      </a:gs>
                    </a:gsLst>
                    <a:lin ang="5400000" scaled="1"/>
                  </a:gra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7536" name="Rectangle 16"/>
            <p:cNvSpPr>
              <a:spLocks noChangeArrowheads="1"/>
            </p:cNvSpPr>
            <p:nvPr/>
          </p:nvSpPr>
          <p:spPr bwMode="auto">
            <a:xfrm>
              <a:off x="1728" y="1437"/>
              <a:ext cx="2300" cy="202"/>
            </a:xfrm>
            <a:prstGeom prst="rect">
              <a:avLst/>
            </a:prstGeom>
            <a:noFill/>
            <a:ln>
              <a:noFill/>
            </a:ln>
            <a:effectLst/>
            <a:extLst>
              <a:ext uri="{909E8E84-426E-40DD-AFC4-6F175D3DCCD1}">
                <a14:hiddenFill xmlns:a14="http://schemas.microsoft.com/office/drawing/2010/main">
                  <a:gradFill rotWithShape="0">
                    <a:gsLst>
                      <a:gs pos="0">
                        <a:srgbClr val="E9A063">
                          <a:gamma/>
                          <a:shade val="46275"/>
                          <a:invGamma/>
                        </a:srgbClr>
                      </a:gs>
                      <a:gs pos="100000">
                        <a:srgbClr val="E9A063"/>
                      </a:gs>
                    </a:gsLst>
                    <a:lin ang="5400000" scaled="1"/>
                  </a:gra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spAutoFit/>
            </a:bodyPr>
            <a:lstStyle/>
            <a:p>
              <a:pPr>
                <a:spcBef>
                  <a:spcPct val="0"/>
                </a:spcBef>
                <a:buFontTx/>
                <a:buNone/>
              </a:pPr>
              <a:r>
                <a:rPr lang="en-US" altLang="en-US" sz="1800" b="1">
                  <a:effectLst>
                    <a:outerShdw blurRad="38100" dist="38100" dir="2700000" algn="tl">
                      <a:srgbClr val="000000"/>
                    </a:outerShdw>
                  </a:effectLst>
                </a:rPr>
                <a:t>HTML or XML with link to WSDL</a:t>
              </a:r>
            </a:p>
          </p:txBody>
        </p:sp>
      </p:grpSp>
      <p:grpSp>
        <p:nvGrpSpPr>
          <p:cNvPr id="747537" name="Group 17"/>
          <p:cNvGrpSpPr>
            <a:grpSpLocks/>
          </p:cNvGrpSpPr>
          <p:nvPr/>
        </p:nvGrpSpPr>
        <p:grpSpPr bwMode="auto">
          <a:xfrm>
            <a:off x="2438400" y="3908425"/>
            <a:ext cx="4724400" cy="1219200"/>
            <a:chOff x="1440" y="1840"/>
            <a:chExt cx="2976" cy="1008"/>
          </a:xfrm>
        </p:grpSpPr>
        <p:sp>
          <p:nvSpPr>
            <p:cNvPr id="747538" name="Rectangle 18"/>
            <p:cNvSpPr>
              <a:spLocks noChangeArrowheads="1"/>
            </p:cNvSpPr>
            <p:nvPr/>
          </p:nvSpPr>
          <p:spPr bwMode="auto">
            <a:xfrm>
              <a:off x="1440" y="1840"/>
              <a:ext cx="2976" cy="1008"/>
            </a:xfrm>
            <a:prstGeom prst="rect">
              <a:avLst/>
            </a:prstGeom>
            <a:solidFill>
              <a:srgbClr val="777777">
                <a:alpha val="50000"/>
              </a:srgbClr>
            </a:solidFill>
            <a:ln>
              <a:noFill/>
            </a:ln>
            <a:effectLst/>
            <a:extLst>
              <a:ext uri="{91240B29-F687-4F45-9708-019B960494DF}">
                <a14:hiddenLine xmlns:a14="http://schemas.microsoft.com/office/drawing/2010/main" w="635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en-US"/>
            </a:p>
          </p:txBody>
        </p:sp>
        <p:sp>
          <p:nvSpPr>
            <p:cNvPr id="747539" name="Text Box 19"/>
            <p:cNvSpPr txBox="1">
              <a:spLocks noChangeArrowheads="1"/>
            </p:cNvSpPr>
            <p:nvPr/>
          </p:nvSpPr>
          <p:spPr bwMode="auto">
            <a:xfrm>
              <a:off x="1680" y="1856"/>
              <a:ext cx="2364" cy="340"/>
            </a:xfrm>
            <a:prstGeom prst="rect">
              <a:avLst/>
            </a:prstGeom>
            <a:noFill/>
            <a:ln>
              <a:noFill/>
            </a:ln>
            <a:effectLst/>
            <a:extLst>
              <a:ext uri="{909E8E84-426E-40DD-AFC4-6F175D3DCCD1}">
                <a14:hiddenFill xmlns:a14="http://schemas.microsoft.com/office/drawing/2010/main">
                  <a:gradFill rotWithShape="0">
                    <a:gsLst>
                      <a:gs pos="0">
                        <a:srgbClr val="E9A063">
                          <a:gamma/>
                          <a:shade val="46275"/>
                          <a:invGamma/>
                        </a:srgbClr>
                      </a:gs>
                      <a:gs pos="100000">
                        <a:srgbClr val="E9A063"/>
                      </a:gs>
                    </a:gsLst>
                    <a:lin ang="5400000" scaled="1"/>
                  </a:gra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spAutoFit/>
            </a:bodyPr>
            <a:lstStyle/>
            <a:p>
              <a:pPr>
                <a:spcBef>
                  <a:spcPct val="0"/>
                </a:spcBef>
                <a:buFontTx/>
                <a:buNone/>
              </a:pPr>
              <a:r>
                <a:rPr lang="en-US" altLang="en-US" sz="2400" b="1">
                  <a:effectLst>
                    <a:outerShdw blurRad="38100" dist="38100" dir="2700000" algn="tl">
                      <a:srgbClr val="000000"/>
                    </a:outerShdw>
                  </a:effectLst>
                </a:rPr>
                <a:t>How do we talk? (WSDL)</a:t>
              </a:r>
            </a:p>
          </p:txBody>
        </p:sp>
      </p:grpSp>
      <p:grpSp>
        <p:nvGrpSpPr>
          <p:cNvPr id="747540" name="Group 20"/>
          <p:cNvGrpSpPr>
            <a:grpSpLocks/>
          </p:cNvGrpSpPr>
          <p:nvPr/>
        </p:nvGrpSpPr>
        <p:grpSpPr bwMode="auto">
          <a:xfrm>
            <a:off x="2971800" y="4162425"/>
            <a:ext cx="4419600" cy="609600"/>
            <a:chOff x="1536" y="2032"/>
            <a:chExt cx="2784" cy="384"/>
          </a:xfrm>
        </p:grpSpPr>
        <p:pic>
          <p:nvPicPr>
            <p:cNvPr id="747541"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 y="2032"/>
              <a:ext cx="2784" cy="384"/>
            </a:xfrm>
            <a:prstGeom prst="rect">
              <a:avLst/>
            </a:prstGeom>
            <a:noFill/>
            <a:ln>
              <a:noFill/>
            </a:ln>
            <a:effectLst/>
            <a:extLst>
              <a:ext uri="{909E8E84-426E-40DD-AFC4-6F175D3DCCD1}">
                <a14:hiddenFill xmlns:a14="http://schemas.microsoft.com/office/drawing/2010/main">
                  <a:gradFill rotWithShape="0">
                    <a:gsLst>
                      <a:gs pos="0">
                        <a:srgbClr val="E9A063">
                          <a:gamma/>
                          <a:shade val="46275"/>
                          <a:invGamma/>
                        </a:srgbClr>
                      </a:gs>
                      <a:gs pos="100000">
                        <a:srgbClr val="E9A063"/>
                      </a:gs>
                    </a:gsLst>
                    <a:lin ang="5400000" scaled="1"/>
                  </a:gra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7542" name="Rectangle 22"/>
            <p:cNvSpPr>
              <a:spLocks noChangeArrowheads="1"/>
            </p:cNvSpPr>
            <p:nvPr/>
          </p:nvSpPr>
          <p:spPr bwMode="auto">
            <a:xfrm>
              <a:off x="1824" y="2130"/>
              <a:ext cx="1964" cy="202"/>
            </a:xfrm>
            <a:prstGeom prst="rect">
              <a:avLst/>
            </a:prstGeom>
            <a:noFill/>
            <a:ln>
              <a:noFill/>
            </a:ln>
            <a:effectLst/>
            <a:extLst>
              <a:ext uri="{909E8E84-426E-40DD-AFC4-6F175D3DCCD1}">
                <a14:hiddenFill xmlns:a14="http://schemas.microsoft.com/office/drawing/2010/main">
                  <a:gradFill rotWithShape="0">
                    <a:gsLst>
                      <a:gs pos="0">
                        <a:srgbClr val="E9A063">
                          <a:gamma/>
                          <a:shade val="46275"/>
                          <a:invGamma/>
                        </a:srgbClr>
                      </a:gs>
                      <a:gs pos="100000">
                        <a:srgbClr val="E9A063"/>
                      </a:gs>
                    </a:gsLst>
                    <a:lin ang="5400000" scaled="1"/>
                  </a:gra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spAutoFit/>
            </a:bodyPr>
            <a:lstStyle/>
            <a:p>
              <a:pPr>
                <a:spcBef>
                  <a:spcPct val="0"/>
                </a:spcBef>
                <a:buFontTx/>
                <a:buNone/>
              </a:pPr>
              <a:r>
                <a:rPr lang="en-US" altLang="en-US" sz="1800" b="1">
                  <a:effectLst>
                    <a:outerShdw blurRad="38100" dist="38100" dir="2700000" algn="tl">
                      <a:srgbClr val="000000"/>
                    </a:outerShdw>
                  </a:effectLst>
                </a:rPr>
                <a:t>http://myservice.com?wsdl</a:t>
              </a:r>
            </a:p>
          </p:txBody>
        </p:sp>
      </p:grpSp>
      <p:grpSp>
        <p:nvGrpSpPr>
          <p:cNvPr id="747543" name="Group 23"/>
          <p:cNvGrpSpPr>
            <a:grpSpLocks/>
          </p:cNvGrpSpPr>
          <p:nvPr/>
        </p:nvGrpSpPr>
        <p:grpSpPr bwMode="auto">
          <a:xfrm>
            <a:off x="2133600" y="4560888"/>
            <a:ext cx="4343400" cy="646112"/>
            <a:chOff x="1536" y="2352"/>
            <a:chExt cx="2736" cy="407"/>
          </a:xfrm>
        </p:grpSpPr>
        <p:pic>
          <p:nvPicPr>
            <p:cNvPr id="747544"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6" y="2352"/>
              <a:ext cx="2736" cy="407"/>
            </a:xfrm>
            <a:prstGeom prst="rect">
              <a:avLst/>
            </a:prstGeom>
            <a:noFill/>
            <a:ln>
              <a:noFill/>
            </a:ln>
            <a:effectLst/>
            <a:extLst>
              <a:ext uri="{909E8E84-426E-40DD-AFC4-6F175D3DCCD1}">
                <a14:hiddenFill xmlns:a14="http://schemas.microsoft.com/office/drawing/2010/main">
                  <a:gradFill rotWithShape="0">
                    <a:gsLst>
                      <a:gs pos="0">
                        <a:srgbClr val="E9A063">
                          <a:gamma/>
                          <a:shade val="46275"/>
                          <a:invGamma/>
                        </a:srgbClr>
                      </a:gs>
                      <a:gs pos="100000">
                        <a:srgbClr val="E9A063"/>
                      </a:gs>
                    </a:gsLst>
                    <a:lin ang="5400000" scaled="1"/>
                  </a:gra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7545" name="Rectangle 25"/>
            <p:cNvSpPr>
              <a:spLocks noChangeArrowheads="1"/>
            </p:cNvSpPr>
            <p:nvPr/>
          </p:nvSpPr>
          <p:spPr bwMode="auto">
            <a:xfrm>
              <a:off x="1728" y="2461"/>
              <a:ext cx="2180" cy="202"/>
            </a:xfrm>
            <a:prstGeom prst="rect">
              <a:avLst/>
            </a:prstGeom>
            <a:noFill/>
            <a:ln>
              <a:noFill/>
            </a:ln>
            <a:effectLst/>
            <a:extLst>
              <a:ext uri="{909E8E84-426E-40DD-AFC4-6F175D3DCCD1}">
                <a14:hiddenFill xmlns:a14="http://schemas.microsoft.com/office/drawing/2010/main">
                  <a:gradFill rotWithShape="0">
                    <a:gsLst>
                      <a:gs pos="0">
                        <a:srgbClr val="E9A063">
                          <a:gamma/>
                          <a:shade val="46275"/>
                          <a:invGamma/>
                        </a:srgbClr>
                      </a:gs>
                      <a:gs pos="100000">
                        <a:srgbClr val="E9A063"/>
                      </a:gs>
                    </a:gsLst>
                    <a:lin ang="5400000" scaled="1"/>
                  </a:gra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spAutoFit/>
            </a:bodyPr>
            <a:lstStyle/>
            <a:p>
              <a:pPr>
                <a:spcBef>
                  <a:spcPct val="0"/>
                </a:spcBef>
                <a:buFontTx/>
                <a:buNone/>
              </a:pPr>
              <a:r>
                <a:rPr lang="en-US" altLang="en-US" sz="1800" b="1">
                  <a:effectLst>
                    <a:outerShdw blurRad="38100" dist="38100" dir="2700000" algn="tl">
                      <a:srgbClr val="000000"/>
                    </a:outerShdw>
                  </a:effectLst>
                </a:rPr>
                <a:t>XML with service descriptions</a:t>
              </a:r>
            </a:p>
          </p:txBody>
        </p:sp>
      </p:grpSp>
      <p:grpSp>
        <p:nvGrpSpPr>
          <p:cNvPr id="747546" name="Group 26"/>
          <p:cNvGrpSpPr>
            <a:grpSpLocks/>
          </p:cNvGrpSpPr>
          <p:nvPr/>
        </p:nvGrpSpPr>
        <p:grpSpPr bwMode="auto">
          <a:xfrm>
            <a:off x="2971800" y="5478463"/>
            <a:ext cx="4419600" cy="609600"/>
            <a:chOff x="1536" y="3072"/>
            <a:chExt cx="2784" cy="384"/>
          </a:xfrm>
        </p:grpSpPr>
        <p:pic>
          <p:nvPicPr>
            <p:cNvPr id="747547"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 y="3072"/>
              <a:ext cx="2784" cy="384"/>
            </a:xfrm>
            <a:prstGeom prst="rect">
              <a:avLst/>
            </a:prstGeom>
            <a:noFill/>
            <a:ln>
              <a:noFill/>
            </a:ln>
            <a:effectLst/>
            <a:extLst>
              <a:ext uri="{909E8E84-426E-40DD-AFC4-6F175D3DCCD1}">
                <a14:hiddenFill xmlns:a14="http://schemas.microsoft.com/office/drawing/2010/main">
                  <a:gradFill rotWithShape="0">
                    <a:gsLst>
                      <a:gs pos="0">
                        <a:srgbClr val="E9A063">
                          <a:gamma/>
                          <a:shade val="46275"/>
                          <a:invGamma/>
                        </a:srgbClr>
                      </a:gs>
                      <a:gs pos="100000">
                        <a:srgbClr val="E9A063"/>
                      </a:gs>
                    </a:gsLst>
                    <a:lin ang="5400000" scaled="1"/>
                  </a:gra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7548" name="Rectangle 28"/>
            <p:cNvSpPr>
              <a:spLocks noChangeArrowheads="1"/>
            </p:cNvSpPr>
            <p:nvPr/>
          </p:nvSpPr>
          <p:spPr bwMode="auto">
            <a:xfrm>
              <a:off x="1872" y="3170"/>
              <a:ext cx="1916" cy="202"/>
            </a:xfrm>
            <a:prstGeom prst="rect">
              <a:avLst/>
            </a:prstGeom>
            <a:noFill/>
            <a:ln>
              <a:noFill/>
            </a:ln>
            <a:effectLst/>
            <a:extLst>
              <a:ext uri="{909E8E84-426E-40DD-AFC4-6F175D3DCCD1}">
                <a14:hiddenFill xmlns:a14="http://schemas.microsoft.com/office/drawing/2010/main">
                  <a:gradFill rotWithShape="0">
                    <a:gsLst>
                      <a:gs pos="0">
                        <a:srgbClr val="E9A063">
                          <a:gamma/>
                          <a:shade val="46275"/>
                          <a:invGamma/>
                        </a:srgbClr>
                      </a:gs>
                      <a:gs pos="100000">
                        <a:srgbClr val="E9A063"/>
                      </a:gs>
                    </a:gsLst>
                    <a:lin ang="5400000" scaled="1"/>
                  </a:gra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spAutoFit/>
            </a:bodyPr>
            <a:lstStyle/>
            <a:p>
              <a:pPr>
                <a:spcBef>
                  <a:spcPct val="0"/>
                </a:spcBef>
                <a:buFontTx/>
                <a:buNone/>
              </a:pPr>
              <a:r>
                <a:rPr lang="en-US" altLang="en-US" sz="1800" b="1">
                  <a:effectLst>
                    <a:outerShdw blurRad="38100" dist="38100" dir="2700000" algn="tl">
                      <a:srgbClr val="000000"/>
                    </a:outerShdw>
                  </a:effectLst>
                </a:rPr>
                <a:t>http://myservice.com/svc1</a:t>
              </a:r>
            </a:p>
          </p:txBody>
        </p:sp>
      </p:grpSp>
      <p:grpSp>
        <p:nvGrpSpPr>
          <p:cNvPr id="747549" name="Group 29"/>
          <p:cNvGrpSpPr>
            <a:grpSpLocks/>
          </p:cNvGrpSpPr>
          <p:nvPr/>
        </p:nvGrpSpPr>
        <p:grpSpPr bwMode="auto">
          <a:xfrm>
            <a:off x="2133600" y="5859463"/>
            <a:ext cx="4343400" cy="646112"/>
            <a:chOff x="1536" y="3408"/>
            <a:chExt cx="2736" cy="407"/>
          </a:xfrm>
        </p:grpSpPr>
        <p:pic>
          <p:nvPicPr>
            <p:cNvPr id="747550"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6" y="3408"/>
              <a:ext cx="2736" cy="407"/>
            </a:xfrm>
            <a:prstGeom prst="rect">
              <a:avLst/>
            </a:prstGeom>
            <a:noFill/>
            <a:ln>
              <a:noFill/>
            </a:ln>
            <a:effectLst/>
            <a:extLst>
              <a:ext uri="{909E8E84-426E-40DD-AFC4-6F175D3DCCD1}">
                <a14:hiddenFill xmlns:a14="http://schemas.microsoft.com/office/drawing/2010/main">
                  <a:gradFill rotWithShape="0">
                    <a:gsLst>
                      <a:gs pos="0">
                        <a:srgbClr val="E9A063">
                          <a:gamma/>
                          <a:shade val="46275"/>
                          <a:invGamma/>
                        </a:srgbClr>
                      </a:gs>
                      <a:gs pos="100000">
                        <a:srgbClr val="E9A063"/>
                      </a:gs>
                    </a:gsLst>
                    <a:lin ang="5400000" scaled="1"/>
                  </a:gra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7551" name="Rectangle 31"/>
            <p:cNvSpPr>
              <a:spLocks noChangeArrowheads="1"/>
            </p:cNvSpPr>
            <p:nvPr/>
          </p:nvSpPr>
          <p:spPr bwMode="auto">
            <a:xfrm>
              <a:off x="2160" y="3517"/>
              <a:ext cx="1324" cy="202"/>
            </a:xfrm>
            <a:prstGeom prst="rect">
              <a:avLst/>
            </a:prstGeom>
            <a:noFill/>
            <a:ln>
              <a:noFill/>
            </a:ln>
            <a:effectLst/>
            <a:extLst>
              <a:ext uri="{909E8E84-426E-40DD-AFC4-6F175D3DCCD1}">
                <a14:hiddenFill xmlns:a14="http://schemas.microsoft.com/office/drawing/2010/main">
                  <a:gradFill rotWithShape="0">
                    <a:gsLst>
                      <a:gs pos="0">
                        <a:srgbClr val="E9A063">
                          <a:gamma/>
                          <a:shade val="46275"/>
                          <a:invGamma/>
                        </a:srgbClr>
                      </a:gs>
                      <a:gs pos="100000">
                        <a:srgbClr val="E9A063"/>
                      </a:gs>
                    </a:gsLst>
                    <a:lin ang="5400000" scaled="1"/>
                  </a:gra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spAutoFit/>
            </a:bodyPr>
            <a:lstStyle/>
            <a:p>
              <a:pPr>
                <a:spcBef>
                  <a:spcPct val="0"/>
                </a:spcBef>
                <a:buFontTx/>
                <a:buNone/>
              </a:pPr>
              <a:r>
                <a:rPr lang="en-US" altLang="en-US" sz="1800" b="1">
                  <a:effectLst>
                    <a:outerShdw blurRad="38100" dist="38100" dir="2700000" algn="tl">
                      <a:srgbClr val="000000"/>
                    </a:outerShdw>
                  </a:effectLst>
                </a:rPr>
                <a:t>XML/SOAP BODY</a:t>
              </a:r>
            </a:p>
          </p:txBody>
        </p:sp>
      </p:grpSp>
      <p:grpSp>
        <p:nvGrpSpPr>
          <p:cNvPr id="747552" name="Group 32"/>
          <p:cNvGrpSpPr>
            <a:grpSpLocks/>
          </p:cNvGrpSpPr>
          <p:nvPr/>
        </p:nvGrpSpPr>
        <p:grpSpPr bwMode="auto">
          <a:xfrm>
            <a:off x="7391400" y="3048000"/>
            <a:ext cx="1676400" cy="3352800"/>
            <a:chOff x="4560" y="768"/>
            <a:chExt cx="1056" cy="3168"/>
          </a:xfrm>
        </p:grpSpPr>
        <p:pic>
          <p:nvPicPr>
            <p:cNvPr id="747553" name="Picture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0" y="768"/>
              <a:ext cx="1056" cy="3168"/>
            </a:xfrm>
            <a:prstGeom prst="rect">
              <a:avLst/>
            </a:prstGeom>
            <a:noFill/>
            <a:ln>
              <a:noFill/>
            </a:ln>
            <a:effectLst/>
            <a:extLst>
              <a:ext uri="{909E8E84-426E-40DD-AFC4-6F175D3DCCD1}">
                <a14:hiddenFill xmlns:a14="http://schemas.microsoft.com/office/drawing/2010/main">
                  <a:gradFill rotWithShape="0">
                    <a:gsLst>
                      <a:gs pos="0">
                        <a:srgbClr val="E9A063">
                          <a:gamma/>
                          <a:shade val="46275"/>
                          <a:invGamma/>
                        </a:srgbClr>
                      </a:gs>
                      <a:gs pos="100000">
                        <a:srgbClr val="E9A063"/>
                      </a:gs>
                    </a:gsLst>
                    <a:lin ang="5400000" scaled="1"/>
                  </a:gra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7554" name="Rectangle 34"/>
            <p:cNvSpPr>
              <a:spLocks noChangeArrowheads="1"/>
            </p:cNvSpPr>
            <p:nvPr/>
          </p:nvSpPr>
          <p:spPr bwMode="auto">
            <a:xfrm>
              <a:off x="4704" y="2096"/>
              <a:ext cx="769" cy="562"/>
            </a:xfrm>
            <a:prstGeom prst="rect">
              <a:avLst/>
            </a:prstGeom>
            <a:noFill/>
            <a:ln>
              <a:noFill/>
            </a:ln>
            <a:effectLst/>
            <a:extLst>
              <a:ext uri="{909E8E84-426E-40DD-AFC4-6F175D3DCCD1}">
                <a14:hiddenFill xmlns:a14="http://schemas.microsoft.com/office/drawing/2010/main">
                  <a:gradFill rotWithShape="0">
                    <a:gsLst>
                      <a:gs pos="0">
                        <a:srgbClr val="E9A063">
                          <a:gamma/>
                          <a:shade val="46275"/>
                          <a:invGamma/>
                        </a:srgbClr>
                      </a:gs>
                      <a:gs pos="100000">
                        <a:srgbClr val="E9A063"/>
                      </a:gs>
                    </a:gsLst>
                    <a:lin ang="5400000" scaled="1"/>
                  </a:gra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spAutoFit/>
            </a:bodyPr>
            <a:lstStyle/>
            <a:p>
              <a:pPr algn="ctr" eaLnBrk="1" hangingPunct="1">
                <a:lnSpc>
                  <a:spcPct val="90000"/>
                </a:lnSpc>
                <a:spcBef>
                  <a:spcPct val="0"/>
                </a:spcBef>
                <a:buFontTx/>
                <a:buNone/>
              </a:pPr>
              <a:r>
                <a:rPr lang="en-US" altLang="en-US" sz="2000" b="1">
                  <a:effectLst>
                    <a:outerShdw blurRad="38100" dist="38100" dir="2700000" algn="tl">
                      <a:srgbClr val="000000"/>
                    </a:outerShdw>
                  </a:effectLst>
                </a:rPr>
                <a:t>Web </a:t>
              </a:r>
            </a:p>
            <a:p>
              <a:pPr algn="ctr" eaLnBrk="1" hangingPunct="1">
                <a:lnSpc>
                  <a:spcPct val="90000"/>
                </a:lnSpc>
                <a:spcBef>
                  <a:spcPct val="0"/>
                </a:spcBef>
                <a:buFontTx/>
                <a:buNone/>
              </a:pPr>
              <a:r>
                <a:rPr lang="en-US" altLang="en-US" sz="2000" b="1">
                  <a:effectLst>
                    <a:outerShdw blurRad="38100" dist="38100" dir="2700000" algn="tl">
                      <a:srgbClr val="000000"/>
                    </a:outerShdw>
                  </a:effectLst>
                </a:rPr>
                <a:t>Service</a:t>
              </a:r>
            </a:p>
          </p:txBody>
        </p:sp>
      </p:grpSp>
      <p:grpSp>
        <p:nvGrpSpPr>
          <p:cNvPr id="747555" name="Group 35"/>
          <p:cNvGrpSpPr>
            <a:grpSpLocks/>
          </p:cNvGrpSpPr>
          <p:nvPr/>
        </p:nvGrpSpPr>
        <p:grpSpPr bwMode="auto">
          <a:xfrm>
            <a:off x="468313" y="1295400"/>
            <a:ext cx="1676400" cy="5105400"/>
            <a:chOff x="199" y="768"/>
            <a:chExt cx="1056" cy="3168"/>
          </a:xfrm>
        </p:grpSpPr>
        <p:pic>
          <p:nvPicPr>
            <p:cNvPr id="747556"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 y="768"/>
              <a:ext cx="1056" cy="3168"/>
            </a:xfrm>
            <a:prstGeom prst="rect">
              <a:avLst/>
            </a:prstGeom>
            <a:noFill/>
            <a:ln>
              <a:noFill/>
            </a:ln>
            <a:effectLst/>
            <a:extLst>
              <a:ext uri="{909E8E84-426E-40DD-AFC4-6F175D3DCCD1}">
                <a14:hiddenFill xmlns:a14="http://schemas.microsoft.com/office/drawing/2010/main">
                  <a:gradFill rotWithShape="0">
                    <a:gsLst>
                      <a:gs pos="0">
                        <a:srgbClr val="E9A063">
                          <a:gamma/>
                          <a:shade val="46275"/>
                          <a:invGamma/>
                        </a:srgbClr>
                      </a:gs>
                      <a:gs pos="100000">
                        <a:srgbClr val="E9A063"/>
                      </a:gs>
                    </a:gsLst>
                    <a:lin ang="5400000" scaled="1"/>
                  </a:gra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7557" name="Rectangle 37"/>
            <p:cNvSpPr>
              <a:spLocks noChangeArrowheads="1"/>
            </p:cNvSpPr>
            <p:nvPr/>
          </p:nvSpPr>
          <p:spPr bwMode="auto">
            <a:xfrm>
              <a:off x="216" y="1974"/>
              <a:ext cx="1023" cy="540"/>
            </a:xfrm>
            <a:prstGeom prst="rect">
              <a:avLst/>
            </a:prstGeom>
            <a:noFill/>
            <a:ln>
              <a:noFill/>
            </a:ln>
            <a:effectLst/>
            <a:extLst>
              <a:ext uri="{909E8E84-426E-40DD-AFC4-6F175D3DCCD1}">
                <a14:hiddenFill xmlns:a14="http://schemas.microsoft.com/office/drawing/2010/main">
                  <a:gradFill rotWithShape="0">
                    <a:gsLst>
                      <a:gs pos="0">
                        <a:srgbClr val="E9A063">
                          <a:gamma/>
                          <a:shade val="46275"/>
                          <a:invGamma/>
                        </a:srgbClr>
                      </a:gs>
                      <a:gs pos="100000">
                        <a:srgbClr val="E9A063"/>
                      </a:gs>
                    </a:gsLst>
                    <a:lin ang="5400000" scaled="1"/>
                  </a:gra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spAutoFit/>
            </a:bodyPr>
            <a:lstStyle/>
            <a:p>
              <a:pPr algn="ctr" eaLnBrk="1" hangingPunct="1">
                <a:lnSpc>
                  <a:spcPct val="90000"/>
                </a:lnSpc>
                <a:spcBef>
                  <a:spcPct val="0"/>
                </a:spcBef>
                <a:buFontTx/>
                <a:buNone/>
              </a:pPr>
              <a:r>
                <a:rPr lang="en-US" altLang="en-US" sz="2000" b="1">
                  <a:effectLst>
                    <a:outerShdw blurRad="38100" dist="38100" dir="2700000" algn="tl">
                      <a:srgbClr val="000000"/>
                    </a:outerShdw>
                  </a:effectLst>
                </a:rPr>
                <a:t>Web</a:t>
              </a:r>
            </a:p>
            <a:p>
              <a:pPr algn="ctr" eaLnBrk="1" hangingPunct="1">
                <a:lnSpc>
                  <a:spcPct val="90000"/>
                </a:lnSpc>
                <a:spcBef>
                  <a:spcPct val="0"/>
                </a:spcBef>
                <a:buFontTx/>
                <a:buNone/>
              </a:pPr>
              <a:r>
                <a:rPr lang="en-US" altLang="en-US" sz="2000" b="1">
                  <a:effectLst>
                    <a:outerShdw blurRad="38100" dist="38100" dir="2700000" algn="tl">
                      <a:srgbClr val="000000"/>
                    </a:outerShdw>
                  </a:effectLst>
                </a:rPr>
                <a:t>Service </a:t>
              </a:r>
            </a:p>
            <a:p>
              <a:pPr algn="ctr" eaLnBrk="1" hangingPunct="1">
                <a:lnSpc>
                  <a:spcPct val="90000"/>
                </a:lnSpc>
                <a:spcBef>
                  <a:spcPct val="0"/>
                </a:spcBef>
                <a:buFontTx/>
                <a:buNone/>
              </a:pPr>
              <a:r>
                <a:rPr lang="en-US" altLang="en-US" sz="2000" b="1">
                  <a:effectLst>
                    <a:outerShdw blurRad="38100" dist="38100" dir="2700000" algn="tl">
                      <a:srgbClr val="000000"/>
                    </a:outerShdw>
                  </a:effectLst>
                </a:rPr>
                <a:t>Consumer</a:t>
              </a:r>
            </a:p>
          </p:txBody>
        </p:sp>
      </p:grpSp>
      <p:sp>
        <p:nvSpPr>
          <p:cNvPr id="747558" name="Text Box 38"/>
          <p:cNvSpPr txBox="1">
            <a:spLocks noChangeArrowheads="1"/>
          </p:cNvSpPr>
          <p:nvPr/>
        </p:nvSpPr>
        <p:spPr bwMode="auto">
          <a:xfrm>
            <a:off x="4175125" y="2316163"/>
            <a:ext cx="184150" cy="595312"/>
          </a:xfrm>
          <a:prstGeom prst="rect">
            <a:avLst/>
          </a:prstGeom>
          <a:noFill/>
          <a:ln>
            <a:noFill/>
          </a:ln>
          <a:effectLst/>
          <a:extLst>
            <a:ext uri="{909E8E84-426E-40DD-AFC4-6F175D3DCCD1}">
              <a14:hiddenFill xmlns:a14="http://schemas.microsoft.com/office/drawing/2010/main">
                <a:gradFill rotWithShape="0">
                  <a:gsLst>
                    <a:gs pos="0">
                      <a:srgbClr val="E9A063">
                        <a:gamma/>
                        <a:shade val="46275"/>
                        <a:invGamma/>
                      </a:srgbClr>
                    </a:gs>
                    <a:gs pos="100000">
                      <a:srgbClr val="E9A063"/>
                    </a:gs>
                  </a:gsLst>
                  <a:lin ang="5400000" scaled="1"/>
                </a:gra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spAutoFit/>
          </a:bodyPr>
          <a:lstStyle/>
          <a:p>
            <a:pPr>
              <a:spcBef>
                <a:spcPct val="0"/>
              </a:spcBef>
              <a:buFontTx/>
              <a:buNone/>
            </a:pPr>
            <a:endParaRPr lang="en-US" altLang="en-US" sz="3600" b="1">
              <a:effectLst>
                <a:outerShdw blurRad="38100" dist="38100" dir="2700000" algn="tl">
                  <a:srgbClr val="000000"/>
                </a:outerShdw>
              </a:effectLst>
            </a:endParaRPr>
          </a:p>
        </p:txBody>
      </p:sp>
      <p:grpSp>
        <p:nvGrpSpPr>
          <p:cNvPr id="747559" name="Group 39"/>
          <p:cNvGrpSpPr>
            <a:grpSpLocks/>
          </p:cNvGrpSpPr>
          <p:nvPr/>
        </p:nvGrpSpPr>
        <p:grpSpPr bwMode="auto">
          <a:xfrm>
            <a:off x="7391400" y="1343025"/>
            <a:ext cx="1676400" cy="1552575"/>
            <a:chOff x="4560" y="768"/>
            <a:chExt cx="1056" cy="3168"/>
          </a:xfrm>
        </p:grpSpPr>
        <p:pic>
          <p:nvPicPr>
            <p:cNvPr id="747560"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0" y="768"/>
              <a:ext cx="1056" cy="3168"/>
            </a:xfrm>
            <a:prstGeom prst="rect">
              <a:avLst/>
            </a:prstGeom>
            <a:noFill/>
            <a:ln>
              <a:noFill/>
            </a:ln>
            <a:effectLst/>
            <a:extLst>
              <a:ext uri="{909E8E84-426E-40DD-AFC4-6F175D3DCCD1}">
                <a14:hiddenFill xmlns:a14="http://schemas.microsoft.com/office/drawing/2010/main">
                  <a:gradFill rotWithShape="0">
                    <a:gsLst>
                      <a:gs pos="0">
                        <a:srgbClr val="E9A063">
                          <a:gamma/>
                          <a:shade val="46275"/>
                          <a:invGamma/>
                        </a:srgbClr>
                      </a:gs>
                      <a:gs pos="100000">
                        <a:srgbClr val="E9A063"/>
                      </a:gs>
                    </a:gsLst>
                    <a:lin ang="5400000" scaled="1"/>
                  </a:gra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7561" name="Rectangle 41"/>
            <p:cNvSpPr>
              <a:spLocks noChangeArrowheads="1"/>
            </p:cNvSpPr>
            <p:nvPr/>
          </p:nvSpPr>
          <p:spPr bwMode="auto">
            <a:xfrm>
              <a:off x="4704" y="2099"/>
              <a:ext cx="769" cy="655"/>
            </a:xfrm>
            <a:prstGeom prst="rect">
              <a:avLst/>
            </a:prstGeom>
            <a:noFill/>
            <a:ln>
              <a:noFill/>
            </a:ln>
            <a:effectLst/>
            <a:extLst>
              <a:ext uri="{909E8E84-426E-40DD-AFC4-6F175D3DCCD1}">
                <a14:hiddenFill xmlns:a14="http://schemas.microsoft.com/office/drawing/2010/main">
                  <a:gradFill rotWithShape="0">
                    <a:gsLst>
                      <a:gs pos="0">
                        <a:srgbClr val="E9A063">
                          <a:gamma/>
                          <a:shade val="46275"/>
                          <a:invGamma/>
                        </a:srgbClr>
                      </a:gs>
                      <a:gs pos="100000">
                        <a:srgbClr val="E9A063"/>
                      </a:gs>
                    </a:gsLst>
                    <a:lin ang="5400000" scaled="1"/>
                  </a:gra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spAutoFit/>
            </a:bodyPr>
            <a:lstStyle/>
            <a:p>
              <a:pPr algn="ctr" eaLnBrk="1" hangingPunct="1">
                <a:lnSpc>
                  <a:spcPct val="90000"/>
                </a:lnSpc>
                <a:spcBef>
                  <a:spcPct val="0"/>
                </a:spcBef>
                <a:buFontTx/>
                <a:buNone/>
              </a:pPr>
              <a:r>
                <a:rPr lang="en-US" altLang="en-US" sz="2000" b="1">
                  <a:effectLst>
                    <a:outerShdw blurRad="38100" dist="38100" dir="2700000" algn="tl">
                      <a:srgbClr val="000000"/>
                    </a:outerShdw>
                  </a:effectLst>
                </a:rPr>
                <a:t>UDDI</a:t>
              </a:r>
            </a:p>
          </p:txBody>
        </p:sp>
      </p:grpSp>
      <p:grpSp>
        <p:nvGrpSpPr>
          <p:cNvPr id="747562" name="Group 42"/>
          <p:cNvGrpSpPr>
            <a:grpSpLocks/>
          </p:cNvGrpSpPr>
          <p:nvPr/>
        </p:nvGrpSpPr>
        <p:grpSpPr bwMode="auto">
          <a:xfrm>
            <a:off x="2438400" y="1320800"/>
            <a:ext cx="4724400" cy="1219200"/>
            <a:chOff x="1440" y="768"/>
            <a:chExt cx="2976" cy="1008"/>
          </a:xfrm>
        </p:grpSpPr>
        <p:sp>
          <p:nvSpPr>
            <p:cNvPr id="747563" name="Rectangle 43"/>
            <p:cNvSpPr>
              <a:spLocks noChangeArrowheads="1"/>
            </p:cNvSpPr>
            <p:nvPr/>
          </p:nvSpPr>
          <p:spPr bwMode="auto">
            <a:xfrm>
              <a:off x="1440" y="768"/>
              <a:ext cx="2976" cy="1008"/>
            </a:xfrm>
            <a:prstGeom prst="rect">
              <a:avLst/>
            </a:prstGeom>
            <a:solidFill>
              <a:srgbClr val="777777">
                <a:alpha val="50000"/>
              </a:srgbClr>
            </a:solidFill>
            <a:ln>
              <a:noFill/>
            </a:ln>
            <a:effectLst/>
            <a:extLs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en-US"/>
            </a:p>
          </p:txBody>
        </p:sp>
        <p:sp>
          <p:nvSpPr>
            <p:cNvPr id="747564" name="Text Box 44"/>
            <p:cNvSpPr txBox="1">
              <a:spLocks noChangeArrowheads="1"/>
            </p:cNvSpPr>
            <p:nvPr/>
          </p:nvSpPr>
          <p:spPr bwMode="auto">
            <a:xfrm>
              <a:off x="2338" y="788"/>
              <a:ext cx="1180" cy="288"/>
            </a:xfrm>
            <a:prstGeom prst="rect">
              <a:avLst/>
            </a:prstGeom>
            <a:solidFill>
              <a:srgbClr val="777777">
                <a:alpha val="50000"/>
              </a:srgbClr>
            </a:solidFill>
            <a:ln>
              <a:noFill/>
            </a:ln>
            <a:effectLst/>
            <a:extLs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pPr>
                <a:spcBef>
                  <a:spcPct val="0"/>
                </a:spcBef>
                <a:buFontTx/>
                <a:buNone/>
              </a:pPr>
              <a:r>
                <a:rPr lang="en-US" altLang="en-US" sz="2400" b="1">
                  <a:effectLst>
                    <a:outerShdw blurRad="38100" dist="38100" dir="2700000" algn="tl">
                      <a:srgbClr val="000000"/>
                    </a:outerShdw>
                  </a:effectLst>
                </a:rPr>
                <a:t>Find a Service</a:t>
              </a:r>
            </a:p>
          </p:txBody>
        </p:sp>
      </p:grpSp>
      <p:grpSp>
        <p:nvGrpSpPr>
          <p:cNvPr id="747565" name="Group 45"/>
          <p:cNvGrpSpPr>
            <a:grpSpLocks/>
          </p:cNvGrpSpPr>
          <p:nvPr/>
        </p:nvGrpSpPr>
        <p:grpSpPr bwMode="auto">
          <a:xfrm>
            <a:off x="2971800" y="1549400"/>
            <a:ext cx="4419600" cy="609600"/>
            <a:chOff x="1536" y="1008"/>
            <a:chExt cx="2784" cy="384"/>
          </a:xfrm>
        </p:grpSpPr>
        <p:pic>
          <p:nvPicPr>
            <p:cNvPr id="747566" name="Picture 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 y="1008"/>
              <a:ext cx="2784" cy="384"/>
            </a:xfrm>
            <a:prstGeom prst="rect">
              <a:avLst/>
            </a:prstGeom>
            <a:noFill/>
            <a:ln>
              <a:noFill/>
            </a:ln>
            <a:effectLst/>
            <a:extLst>
              <a:ext uri="{909E8E84-426E-40DD-AFC4-6F175D3DCCD1}">
                <a14:hiddenFill xmlns:a14="http://schemas.microsoft.com/office/drawing/2010/main">
                  <a:gradFill rotWithShape="0">
                    <a:gsLst>
                      <a:gs pos="0">
                        <a:srgbClr val="E9A063">
                          <a:gamma/>
                          <a:shade val="46275"/>
                          <a:invGamma/>
                        </a:srgbClr>
                      </a:gs>
                      <a:gs pos="100000">
                        <a:srgbClr val="E9A063"/>
                      </a:gs>
                    </a:gsLst>
                    <a:lin ang="5400000" scaled="1"/>
                  </a:gra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7567" name="Rectangle 47"/>
            <p:cNvSpPr>
              <a:spLocks noChangeArrowheads="1"/>
            </p:cNvSpPr>
            <p:nvPr/>
          </p:nvSpPr>
          <p:spPr bwMode="auto">
            <a:xfrm>
              <a:off x="2112" y="1106"/>
              <a:ext cx="1468" cy="202"/>
            </a:xfrm>
            <a:prstGeom prst="rect">
              <a:avLst/>
            </a:prstGeom>
            <a:noFill/>
            <a:ln>
              <a:noFill/>
            </a:ln>
            <a:effectLst/>
            <a:extLst>
              <a:ext uri="{909E8E84-426E-40DD-AFC4-6F175D3DCCD1}">
                <a14:hiddenFill xmlns:a14="http://schemas.microsoft.com/office/drawing/2010/main">
                  <a:gradFill rotWithShape="0">
                    <a:gsLst>
                      <a:gs pos="0">
                        <a:srgbClr val="E9A063">
                          <a:gamma/>
                          <a:shade val="46275"/>
                          <a:invGamma/>
                        </a:srgbClr>
                      </a:gs>
                      <a:gs pos="100000">
                        <a:srgbClr val="E9A063"/>
                      </a:gs>
                    </a:gsLst>
                    <a:lin ang="5400000" scaled="1"/>
                  </a:gra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spAutoFit/>
            </a:bodyPr>
            <a:lstStyle/>
            <a:p>
              <a:pPr>
                <a:spcBef>
                  <a:spcPct val="0"/>
                </a:spcBef>
                <a:buFontTx/>
                <a:buNone/>
              </a:pPr>
              <a:r>
                <a:rPr lang="en-US" altLang="en-US" sz="1800" b="1">
                  <a:effectLst>
                    <a:outerShdw blurRad="38100" dist="38100" dir="2700000" algn="tl">
                      <a:srgbClr val="000000"/>
                    </a:outerShdw>
                  </a:effectLst>
                </a:rPr>
                <a:t>http://www.uddi.org</a:t>
              </a:r>
              <a:endParaRPr lang="en-US" altLang="en-US" b="1">
                <a:effectLst>
                  <a:outerShdw blurRad="38100" dist="38100" dir="2700000" algn="tl">
                    <a:srgbClr val="000000"/>
                  </a:outerShdw>
                </a:effectLst>
              </a:endParaRPr>
            </a:p>
          </p:txBody>
        </p:sp>
      </p:grpSp>
      <p:grpSp>
        <p:nvGrpSpPr>
          <p:cNvPr id="747568" name="Group 48"/>
          <p:cNvGrpSpPr>
            <a:grpSpLocks/>
          </p:cNvGrpSpPr>
          <p:nvPr/>
        </p:nvGrpSpPr>
        <p:grpSpPr bwMode="auto">
          <a:xfrm>
            <a:off x="2133600" y="1951038"/>
            <a:ext cx="4343400" cy="646112"/>
            <a:chOff x="1536" y="1328"/>
            <a:chExt cx="2736" cy="407"/>
          </a:xfrm>
        </p:grpSpPr>
        <p:pic>
          <p:nvPicPr>
            <p:cNvPr id="747569" name="Picture 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6" y="1328"/>
              <a:ext cx="2736" cy="407"/>
            </a:xfrm>
            <a:prstGeom prst="rect">
              <a:avLst/>
            </a:prstGeom>
            <a:noFill/>
            <a:ln>
              <a:noFill/>
            </a:ln>
            <a:effectLst/>
            <a:extLst>
              <a:ext uri="{909E8E84-426E-40DD-AFC4-6F175D3DCCD1}">
                <a14:hiddenFill xmlns:a14="http://schemas.microsoft.com/office/drawing/2010/main">
                  <a:gradFill rotWithShape="0">
                    <a:gsLst>
                      <a:gs pos="0">
                        <a:srgbClr val="E9A063">
                          <a:gamma/>
                          <a:shade val="46275"/>
                          <a:invGamma/>
                        </a:srgbClr>
                      </a:gs>
                      <a:gs pos="100000">
                        <a:srgbClr val="E9A063"/>
                      </a:gs>
                    </a:gsLst>
                    <a:lin ang="5400000" scaled="1"/>
                  </a:gra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7570" name="Rectangle 50"/>
            <p:cNvSpPr>
              <a:spLocks noChangeArrowheads="1"/>
            </p:cNvSpPr>
            <p:nvPr/>
          </p:nvSpPr>
          <p:spPr bwMode="auto">
            <a:xfrm>
              <a:off x="1728" y="1437"/>
              <a:ext cx="2460" cy="202"/>
            </a:xfrm>
            <a:prstGeom prst="rect">
              <a:avLst/>
            </a:prstGeom>
            <a:noFill/>
            <a:ln>
              <a:noFill/>
            </a:ln>
            <a:effectLst/>
            <a:extLst>
              <a:ext uri="{909E8E84-426E-40DD-AFC4-6F175D3DCCD1}">
                <a14:hiddenFill xmlns:a14="http://schemas.microsoft.com/office/drawing/2010/main">
                  <a:gradFill rotWithShape="0">
                    <a:gsLst>
                      <a:gs pos="0">
                        <a:srgbClr val="E9A063">
                          <a:gamma/>
                          <a:shade val="46275"/>
                          <a:invGamma/>
                        </a:srgbClr>
                      </a:gs>
                      <a:gs pos="100000">
                        <a:srgbClr val="E9A063"/>
                      </a:gs>
                    </a:gsLst>
                    <a:lin ang="5400000" scaled="1"/>
                  </a:gra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spAutoFit/>
            </a:bodyPr>
            <a:lstStyle/>
            <a:p>
              <a:pPr>
                <a:spcBef>
                  <a:spcPct val="0"/>
                </a:spcBef>
                <a:buFontTx/>
                <a:buNone/>
              </a:pPr>
              <a:r>
                <a:rPr lang="en-US" altLang="en-US" sz="1800" b="1">
                  <a:effectLst>
                    <a:outerShdw blurRad="38100" dist="38100" dir="2700000" algn="tl">
                      <a:srgbClr val="000000"/>
                    </a:outerShdw>
                  </a:effectLst>
                </a:rPr>
                <a:t>Link to DISCO or WSDL document</a:t>
              </a:r>
            </a:p>
          </p:txBody>
        </p:sp>
      </p:grpSp>
      <p:sp>
        <p:nvSpPr>
          <p:cNvPr id="747571" name="Text Box 51"/>
          <p:cNvSpPr txBox="1">
            <a:spLocks noChangeArrowheads="1"/>
          </p:cNvSpPr>
          <p:nvPr/>
        </p:nvSpPr>
        <p:spPr bwMode="auto">
          <a:xfrm>
            <a:off x="4175125" y="1004888"/>
            <a:ext cx="184150" cy="595312"/>
          </a:xfrm>
          <a:prstGeom prst="rect">
            <a:avLst/>
          </a:prstGeom>
          <a:noFill/>
          <a:ln>
            <a:noFill/>
          </a:ln>
          <a:effectLst/>
          <a:extLst>
            <a:ext uri="{909E8E84-426E-40DD-AFC4-6F175D3DCCD1}">
              <a14:hiddenFill xmlns:a14="http://schemas.microsoft.com/office/drawing/2010/main">
                <a:gradFill rotWithShape="0">
                  <a:gsLst>
                    <a:gs pos="0">
                      <a:srgbClr val="E9A063">
                        <a:gamma/>
                        <a:shade val="46275"/>
                        <a:invGamma/>
                      </a:srgbClr>
                    </a:gs>
                    <a:gs pos="100000">
                      <a:srgbClr val="E9A063"/>
                    </a:gs>
                  </a:gsLst>
                  <a:lin ang="5400000" scaled="1"/>
                </a:gra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spAutoFit/>
          </a:bodyPr>
          <a:lstStyle/>
          <a:p>
            <a:pPr>
              <a:spcBef>
                <a:spcPct val="0"/>
              </a:spcBef>
              <a:buFontTx/>
              <a:buNone/>
            </a:pPr>
            <a:endParaRPr lang="en-US" altLang="en-US" sz="3600" b="1">
              <a:effectLst>
                <a:outerShdw blurRad="38100" dist="38100" dir="2700000" algn="tl">
                  <a:srgbClr val="000000"/>
                </a:outerShdw>
              </a:effectLst>
            </a:endParaRP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47562"/>
                                        </p:tgtEl>
                                        <p:attrNameLst>
                                          <p:attrName>style.visibility</p:attrName>
                                        </p:attrNameLst>
                                      </p:cBhvr>
                                      <p:to>
                                        <p:strVal val="visible"/>
                                      </p:to>
                                    </p:set>
                                    <p:animEffect transition="in" filter="dissolve">
                                      <p:cBhvr>
                                        <p:cTn id="7" dur="500"/>
                                        <p:tgtEl>
                                          <p:spTgt spid="74756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747565"/>
                                        </p:tgtEl>
                                        <p:attrNameLst>
                                          <p:attrName>style.visibility</p:attrName>
                                        </p:attrNameLst>
                                      </p:cBhvr>
                                      <p:to>
                                        <p:strVal val="visible"/>
                                      </p:to>
                                    </p:set>
                                    <p:animEffect transition="in" filter="wipe(left)">
                                      <p:cBhvr>
                                        <p:cTn id="11" dur="500"/>
                                        <p:tgtEl>
                                          <p:spTgt spid="747565"/>
                                        </p:tgtEl>
                                      </p:cBhvr>
                                    </p:animEffect>
                                  </p:childTnLst>
                                </p:cTn>
                              </p:par>
                            </p:childTnLst>
                          </p:cTn>
                        </p:par>
                        <p:par>
                          <p:cTn id="12" fill="hold" nodeType="afterGroup">
                            <p:stCondLst>
                              <p:cond delay="1000"/>
                            </p:stCondLst>
                            <p:childTnLst>
                              <p:par>
                                <p:cTn id="13" presetID="22" presetClass="entr" presetSubtype="2" fill="hold" nodeType="afterEffect">
                                  <p:stCondLst>
                                    <p:cond delay="0"/>
                                  </p:stCondLst>
                                  <p:childTnLst>
                                    <p:set>
                                      <p:cBhvr>
                                        <p:cTn id="14" dur="1" fill="hold">
                                          <p:stCondLst>
                                            <p:cond delay="0"/>
                                          </p:stCondLst>
                                        </p:cTn>
                                        <p:tgtEl>
                                          <p:spTgt spid="747568"/>
                                        </p:tgtEl>
                                        <p:attrNameLst>
                                          <p:attrName>style.visibility</p:attrName>
                                        </p:attrNameLst>
                                      </p:cBhvr>
                                      <p:to>
                                        <p:strVal val="visible"/>
                                      </p:to>
                                    </p:set>
                                    <p:animEffect transition="in" filter="wipe(right)">
                                      <p:cBhvr>
                                        <p:cTn id="15" dur="500"/>
                                        <p:tgtEl>
                                          <p:spTgt spid="74756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747524"/>
                                        </p:tgtEl>
                                        <p:attrNameLst>
                                          <p:attrName>style.visibility</p:attrName>
                                        </p:attrNameLst>
                                      </p:cBhvr>
                                      <p:to>
                                        <p:strVal val="visible"/>
                                      </p:to>
                                    </p:set>
                                    <p:animEffect transition="in" filter="dissolve">
                                      <p:cBhvr>
                                        <p:cTn id="20" dur="500"/>
                                        <p:tgtEl>
                                          <p:spTgt spid="747524"/>
                                        </p:tgtEl>
                                      </p:cBhvr>
                                    </p:animEffect>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747531"/>
                                        </p:tgtEl>
                                        <p:attrNameLst>
                                          <p:attrName>style.visibility</p:attrName>
                                        </p:attrNameLst>
                                      </p:cBhvr>
                                      <p:to>
                                        <p:strVal val="visible"/>
                                      </p:to>
                                    </p:set>
                                    <p:animEffect transition="in" filter="wipe(left)">
                                      <p:cBhvr>
                                        <p:cTn id="24" dur="500"/>
                                        <p:tgtEl>
                                          <p:spTgt spid="747531"/>
                                        </p:tgtEl>
                                      </p:cBhvr>
                                    </p:animEffect>
                                  </p:childTnLst>
                                </p:cTn>
                              </p:par>
                            </p:childTnLst>
                          </p:cTn>
                        </p:par>
                        <p:par>
                          <p:cTn id="25" fill="hold" nodeType="afterGroup">
                            <p:stCondLst>
                              <p:cond delay="1000"/>
                            </p:stCondLst>
                            <p:childTnLst>
                              <p:par>
                                <p:cTn id="26" presetID="22" presetClass="entr" presetSubtype="2" fill="hold" nodeType="afterEffect">
                                  <p:stCondLst>
                                    <p:cond delay="0"/>
                                  </p:stCondLst>
                                  <p:childTnLst>
                                    <p:set>
                                      <p:cBhvr>
                                        <p:cTn id="27" dur="1" fill="hold">
                                          <p:stCondLst>
                                            <p:cond delay="0"/>
                                          </p:stCondLst>
                                        </p:cTn>
                                        <p:tgtEl>
                                          <p:spTgt spid="747534"/>
                                        </p:tgtEl>
                                        <p:attrNameLst>
                                          <p:attrName>style.visibility</p:attrName>
                                        </p:attrNameLst>
                                      </p:cBhvr>
                                      <p:to>
                                        <p:strVal val="visible"/>
                                      </p:to>
                                    </p:set>
                                    <p:animEffect transition="in" filter="wipe(right)">
                                      <p:cBhvr>
                                        <p:cTn id="28" dur="500"/>
                                        <p:tgtEl>
                                          <p:spTgt spid="74753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747537"/>
                                        </p:tgtEl>
                                        <p:attrNameLst>
                                          <p:attrName>style.visibility</p:attrName>
                                        </p:attrNameLst>
                                      </p:cBhvr>
                                      <p:to>
                                        <p:strVal val="visible"/>
                                      </p:to>
                                    </p:set>
                                    <p:animEffect transition="in" filter="dissolve">
                                      <p:cBhvr>
                                        <p:cTn id="33" dur="500"/>
                                        <p:tgtEl>
                                          <p:spTgt spid="747537"/>
                                        </p:tgtEl>
                                      </p:cBhvr>
                                    </p:animEffect>
                                  </p:childTnLst>
                                </p:cTn>
                              </p:par>
                            </p:childTnLst>
                          </p:cTn>
                        </p:par>
                        <p:par>
                          <p:cTn id="34" fill="hold" nodeType="afterGroup">
                            <p:stCondLst>
                              <p:cond delay="500"/>
                            </p:stCondLst>
                            <p:childTnLst>
                              <p:par>
                                <p:cTn id="35" presetID="22" presetClass="entr" presetSubtype="8" fill="hold" nodeType="afterEffect">
                                  <p:stCondLst>
                                    <p:cond delay="0"/>
                                  </p:stCondLst>
                                  <p:childTnLst>
                                    <p:set>
                                      <p:cBhvr>
                                        <p:cTn id="36" dur="1" fill="hold">
                                          <p:stCondLst>
                                            <p:cond delay="0"/>
                                          </p:stCondLst>
                                        </p:cTn>
                                        <p:tgtEl>
                                          <p:spTgt spid="747540"/>
                                        </p:tgtEl>
                                        <p:attrNameLst>
                                          <p:attrName>style.visibility</p:attrName>
                                        </p:attrNameLst>
                                      </p:cBhvr>
                                      <p:to>
                                        <p:strVal val="visible"/>
                                      </p:to>
                                    </p:set>
                                    <p:animEffect transition="in" filter="wipe(left)">
                                      <p:cBhvr>
                                        <p:cTn id="37" dur="500"/>
                                        <p:tgtEl>
                                          <p:spTgt spid="747540"/>
                                        </p:tgtEl>
                                      </p:cBhvr>
                                    </p:animEffect>
                                  </p:childTnLst>
                                </p:cTn>
                              </p:par>
                            </p:childTnLst>
                          </p:cTn>
                        </p:par>
                        <p:par>
                          <p:cTn id="38" fill="hold" nodeType="afterGroup">
                            <p:stCondLst>
                              <p:cond delay="1000"/>
                            </p:stCondLst>
                            <p:childTnLst>
                              <p:par>
                                <p:cTn id="39" presetID="22" presetClass="entr" presetSubtype="2" fill="hold" nodeType="afterEffect">
                                  <p:stCondLst>
                                    <p:cond delay="0"/>
                                  </p:stCondLst>
                                  <p:childTnLst>
                                    <p:set>
                                      <p:cBhvr>
                                        <p:cTn id="40" dur="1" fill="hold">
                                          <p:stCondLst>
                                            <p:cond delay="0"/>
                                          </p:stCondLst>
                                        </p:cTn>
                                        <p:tgtEl>
                                          <p:spTgt spid="747543"/>
                                        </p:tgtEl>
                                        <p:attrNameLst>
                                          <p:attrName>style.visibility</p:attrName>
                                        </p:attrNameLst>
                                      </p:cBhvr>
                                      <p:to>
                                        <p:strVal val="visible"/>
                                      </p:to>
                                    </p:set>
                                    <p:animEffect transition="in" filter="wipe(right)">
                                      <p:cBhvr>
                                        <p:cTn id="41" dur="500"/>
                                        <p:tgtEl>
                                          <p:spTgt spid="747543"/>
                                        </p:tgtEl>
                                      </p:cBhvr>
                                    </p:animEffect>
                                  </p:childTnLst>
                                </p:cTn>
                              </p:par>
                            </p:childTnLst>
                          </p:cTn>
                        </p:par>
                        <p:par>
                          <p:cTn id="42" fill="hold" nodeType="afterGroup">
                            <p:stCondLst>
                              <p:cond delay="1500"/>
                            </p:stCondLst>
                            <p:childTnLst>
                              <p:par>
                                <p:cTn id="43" presetID="2" presetClass="entr" presetSubtype="8" fill="hold" grpId="0" nodeType="afterEffect" nodePh="1">
                                  <p:stCondLst>
                                    <p:cond delay="0"/>
                                  </p:stCondLst>
                                  <p:endCondLst>
                                    <p:cond evt="begin" delay="0">
                                      <p:tn val="43"/>
                                    </p:cond>
                                  </p:endCondLst>
                                  <p:childTnLst>
                                    <p:set>
                                      <p:cBhvr>
                                        <p:cTn id="44" dur="1" fill="hold">
                                          <p:stCondLst>
                                            <p:cond delay="0"/>
                                          </p:stCondLst>
                                        </p:cTn>
                                        <p:tgtEl>
                                          <p:spTgt spid="747558"/>
                                        </p:tgtEl>
                                        <p:attrNameLst>
                                          <p:attrName>style.visibility</p:attrName>
                                        </p:attrNameLst>
                                      </p:cBhvr>
                                      <p:to>
                                        <p:strVal val="visible"/>
                                      </p:to>
                                    </p:set>
                                    <p:anim calcmode="lin" valueType="num">
                                      <p:cBhvr additive="base">
                                        <p:cTn id="45" dur="500" fill="hold"/>
                                        <p:tgtEl>
                                          <p:spTgt spid="747558"/>
                                        </p:tgtEl>
                                        <p:attrNameLst>
                                          <p:attrName>ppt_x</p:attrName>
                                        </p:attrNameLst>
                                      </p:cBhvr>
                                      <p:tavLst>
                                        <p:tav tm="0">
                                          <p:val>
                                            <p:strVal val="0-#ppt_w/2"/>
                                          </p:val>
                                        </p:tav>
                                        <p:tav tm="100000">
                                          <p:val>
                                            <p:strVal val="#ppt_x"/>
                                          </p:val>
                                        </p:tav>
                                      </p:tavLst>
                                    </p:anim>
                                    <p:anim calcmode="lin" valueType="num">
                                      <p:cBhvr additive="base">
                                        <p:cTn id="46" dur="500" fill="hold"/>
                                        <p:tgtEl>
                                          <p:spTgt spid="747558"/>
                                        </p:tgtEl>
                                        <p:attrNameLst>
                                          <p:attrName>ppt_y</p:attrName>
                                        </p:attrNameLst>
                                      </p:cBhvr>
                                      <p:tavLst>
                                        <p:tav tm="0">
                                          <p:val>
                                            <p:strVal val="#ppt_y"/>
                                          </p:val>
                                        </p:tav>
                                        <p:tav tm="100000">
                                          <p:val>
                                            <p:strVal val="#ppt_y"/>
                                          </p:val>
                                        </p:tav>
                                      </p:tavLst>
                                    </p:anim>
                                  </p:childTnLst>
                                </p:cTn>
                              </p:par>
                            </p:childTnLst>
                          </p:cTn>
                        </p:par>
                        <p:par>
                          <p:cTn id="47" fill="hold" nodeType="afterGroup">
                            <p:stCondLst>
                              <p:cond delay="2000"/>
                            </p:stCondLst>
                            <p:childTnLst>
                              <p:par>
                                <p:cTn id="48" presetID="2" presetClass="entr" presetSubtype="8" fill="hold" grpId="0" nodeType="afterEffect" nodePh="1">
                                  <p:stCondLst>
                                    <p:cond delay="0"/>
                                  </p:stCondLst>
                                  <p:endCondLst>
                                    <p:cond evt="begin" delay="0">
                                      <p:tn val="48"/>
                                    </p:cond>
                                  </p:endCondLst>
                                  <p:childTnLst>
                                    <p:set>
                                      <p:cBhvr>
                                        <p:cTn id="49" dur="1" fill="hold">
                                          <p:stCondLst>
                                            <p:cond delay="0"/>
                                          </p:stCondLst>
                                        </p:cTn>
                                        <p:tgtEl>
                                          <p:spTgt spid="747571"/>
                                        </p:tgtEl>
                                        <p:attrNameLst>
                                          <p:attrName>style.visibility</p:attrName>
                                        </p:attrNameLst>
                                      </p:cBhvr>
                                      <p:to>
                                        <p:strVal val="visible"/>
                                      </p:to>
                                    </p:set>
                                    <p:anim calcmode="lin" valueType="num">
                                      <p:cBhvr additive="base">
                                        <p:cTn id="50" dur="500" fill="hold"/>
                                        <p:tgtEl>
                                          <p:spTgt spid="747571"/>
                                        </p:tgtEl>
                                        <p:attrNameLst>
                                          <p:attrName>ppt_x</p:attrName>
                                        </p:attrNameLst>
                                      </p:cBhvr>
                                      <p:tavLst>
                                        <p:tav tm="0">
                                          <p:val>
                                            <p:strVal val="0-#ppt_w/2"/>
                                          </p:val>
                                        </p:tav>
                                        <p:tav tm="100000">
                                          <p:val>
                                            <p:strVal val="#ppt_x"/>
                                          </p:val>
                                        </p:tav>
                                      </p:tavLst>
                                    </p:anim>
                                    <p:anim calcmode="lin" valueType="num">
                                      <p:cBhvr additive="base">
                                        <p:cTn id="51" dur="500" fill="hold"/>
                                        <p:tgtEl>
                                          <p:spTgt spid="747571"/>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747527"/>
                                        </p:tgtEl>
                                        <p:attrNameLst>
                                          <p:attrName>style.visibility</p:attrName>
                                        </p:attrNameLst>
                                      </p:cBhvr>
                                      <p:to>
                                        <p:strVal val="visible"/>
                                      </p:to>
                                    </p:set>
                                    <p:animEffect transition="in" filter="dissolve">
                                      <p:cBhvr>
                                        <p:cTn id="56" dur="500"/>
                                        <p:tgtEl>
                                          <p:spTgt spid="747527"/>
                                        </p:tgtEl>
                                      </p:cBhvr>
                                    </p:animEffect>
                                  </p:childTnLst>
                                </p:cTn>
                              </p:par>
                            </p:childTnLst>
                          </p:cTn>
                        </p:par>
                        <p:par>
                          <p:cTn id="57" fill="hold" nodeType="afterGroup">
                            <p:stCondLst>
                              <p:cond delay="500"/>
                            </p:stCondLst>
                            <p:childTnLst>
                              <p:par>
                                <p:cTn id="58" presetID="22" presetClass="entr" presetSubtype="8" fill="hold" nodeType="afterEffect">
                                  <p:stCondLst>
                                    <p:cond delay="0"/>
                                  </p:stCondLst>
                                  <p:childTnLst>
                                    <p:set>
                                      <p:cBhvr>
                                        <p:cTn id="59" dur="1" fill="hold">
                                          <p:stCondLst>
                                            <p:cond delay="0"/>
                                          </p:stCondLst>
                                        </p:cTn>
                                        <p:tgtEl>
                                          <p:spTgt spid="747546"/>
                                        </p:tgtEl>
                                        <p:attrNameLst>
                                          <p:attrName>style.visibility</p:attrName>
                                        </p:attrNameLst>
                                      </p:cBhvr>
                                      <p:to>
                                        <p:strVal val="visible"/>
                                      </p:to>
                                    </p:set>
                                    <p:animEffect transition="in" filter="wipe(left)">
                                      <p:cBhvr>
                                        <p:cTn id="60" dur="500"/>
                                        <p:tgtEl>
                                          <p:spTgt spid="747546"/>
                                        </p:tgtEl>
                                      </p:cBhvr>
                                    </p:animEffect>
                                  </p:childTnLst>
                                </p:cTn>
                              </p:par>
                            </p:childTnLst>
                          </p:cTn>
                        </p:par>
                        <p:par>
                          <p:cTn id="61" fill="hold" nodeType="afterGroup">
                            <p:stCondLst>
                              <p:cond delay="1000"/>
                            </p:stCondLst>
                            <p:childTnLst>
                              <p:par>
                                <p:cTn id="62" presetID="22" presetClass="entr" presetSubtype="2" fill="hold" nodeType="afterEffect">
                                  <p:stCondLst>
                                    <p:cond delay="0"/>
                                  </p:stCondLst>
                                  <p:childTnLst>
                                    <p:set>
                                      <p:cBhvr>
                                        <p:cTn id="63" dur="1" fill="hold">
                                          <p:stCondLst>
                                            <p:cond delay="0"/>
                                          </p:stCondLst>
                                        </p:cTn>
                                        <p:tgtEl>
                                          <p:spTgt spid="747549"/>
                                        </p:tgtEl>
                                        <p:attrNameLst>
                                          <p:attrName>style.visibility</p:attrName>
                                        </p:attrNameLst>
                                      </p:cBhvr>
                                      <p:to>
                                        <p:strVal val="visible"/>
                                      </p:to>
                                    </p:set>
                                    <p:animEffect transition="in" filter="wipe(right)">
                                      <p:cBhvr>
                                        <p:cTn id="64" dur="500"/>
                                        <p:tgtEl>
                                          <p:spTgt spid="747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8" grpId="0" autoUpdateAnimBg="0"/>
      <p:bldP spid="747571"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8" name="Rectangle 4"/>
          <p:cNvSpPr>
            <a:spLocks noChangeArrowheads="1"/>
          </p:cNvSpPr>
          <p:nvPr/>
        </p:nvSpPr>
        <p:spPr bwMode="auto">
          <a:xfrm>
            <a:off x="381000" y="228600"/>
            <a:ext cx="8570913"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0"/>
              </a:spcBef>
              <a:defRPr sz="4800" b="1">
                <a:solidFill>
                  <a:schemeClr val="tx2"/>
                </a:solidFill>
                <a:effectLst>
                  <a:outerShdw blurRad="38100" dist="38100" dir="2700000" algn="tl">
                    <a:srgbClr val="000000"/>
                  </a:outerShdw>
                </a:effectLst>
                <a:latin typeface="Arial" charset="0"/>
              </a:defRPr>
            </a:lvl1pPr>
            <a:lvl2pPr>
              <a:lnSpc>
                <a:spcPct val="90000"/>
              </a:lnSpc>
              <a:spcBef>
                <a:spcPct val="0"/>
              </a:spcBef>
              <a:defRPr sz="4800" b="1">
                <a:solidFill>
                  <a:schemeClr val="tx2"/>
                </a:solidFill>
                <a:effectLst>
                  <a:outerShdw blurRad="38100" dist="38100" dir="2700000" algn="tl">
                    <a:srgbClr val="000000"/>
                  </a:outerShdw>
                </a:effectLst>
                <a:latin typeface="Arial" charset="0"/>
              </a:defRPr>
            </a:lvl2pPr>
            <a:lvl3pPr>
              <a:lnSpc>
                <a:spcPct val="90000"/>
              </a:lnSpc>
              <a:spcBef>
                <a:spcPct val="0"/>
              </a:spcBef>
              <a:defRPr sz="4800" b="1">
                <a:solidFill>
                  <a:schemeClr val="tx2"/>
                </a:solidFill>
                <a:effectLst>
                  <a:outerShdw blurRad="38100" dist="38100" dir="2700000" algn="tl">
                    <a:srgbClr val="000000"/>
                  </a:outerShdw>
                </a:effectLst>
                <a:latin typeface="Arial" charset="0"/>
              </a:defRPr>
            </a:lvl3pPr>
            <a:lvl4pPr>
              <a:lnSpc>
                <a:spcPct val="90000"/>
              </a:lnSpc>
              <a:spcBef>
                <a:spcPct val="0"/>
              </a:spcBef>
              <a:defRPr sz="4800" b="1">
                <a:solidFill>
                  <a:schemeClr val="tx2"/>
                </a:solidFill>
                <a:effectLst>
                  <a:outerShdw blurRad="38100" dist="38100" dir="2700000" algn="tl">
                    <a:srgbClr val="000000"/>
                  </a:outerShdw>
                </a:effectLst>
                <a:latin typeface="Arial" charset="0"/>
              </a:defRPr>
            </a:lvl4pPr>
            <a:lvl5pPr>
              <a:lnSpc>
                <a:spcPct val="90000"/>
              </a:lnSpc>
              <a:spcBef>
                <a:spcPct val="0"/>
              </a:spcBef>
              <a:defRPr sz="4800" b="1">
                <a:solidFill>
                  <a:schemeClr val="tx2"/>
                </a:solidFill>
                <a:effectLst>
                  <a:outerShdw blurRad="38100" dist="38100" dir="2700000" algn="tl">
                    <a:srgbClr val="000000"/>
                  </a:outerShdw>
                </a:effectLst>
                <a:latin typeface="Arial" charset="0"/>
              </a:defRPr>
            </a:lvl5pPr>
            <a:lvl6pPr marL="45720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6pPr>
            <a:lvl7pPr marL="91440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7pPr>
            <a:lvl8pPr marL="137160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8pPr>
            <a:lvl9pPr marL="182880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9pPr>
          </a:lstStyle>
          <a:p>
            <a:pPr>
              <a:buFontTx/>
              <a:buNone/>
            </a:pPr>
            <a:r>
              <a:rPr lang="en-US" altLang="en-US"/>
              <a:t>Web Services With .NET</a:t>
            </a:r>
          </a:p>
        </p:txBody>
      </p:sp>
      <p:grpSp>
        <p:nvGrpSpPr>
          <p:cNvPr id="748549" name="Group 5"/>
          <p:cNvGrpSpPr>
            <a:grpSpLocks/>
          </p:cNvGrpSpPr>
          <p:nvPr/>
        </p:nvGrpSpPr>
        <p:grpSpPr bwMode="auto">
          <a:xfrm>
            <a:off x="6194425" y="2209800"/>
            <a:ext cx="2514600" cy="4370388"/>
            <a:chOff x="3902" y="1392"/>
            <a:chExt cx="1584" cy="2753"/>
          </a:xfrm>
        </p:grpSpPr>
        <p:sp>
          <p:nvSpPr>
            <p:cNvPr id="748550" name="Rectangle 6"/>
            <p:cNvSpPr>
              <a:spLocks noChangeArrowheads="1"/>
            </p:cNvSpPr>
            <p:nvPr/>
          </p:nvSpPr>
          <p:spPr bwMode="auto">
            <a:xfrm>
              <a:off x="3902" y="1841"/>
              <a:ext cx="1584" cy="2304"/>
            </a:xfrm>
            <a:prstGeom prst="rect">
              <a:avLst/>
            </a:prstGeom>
            <a:noFill/>
            <a:ln w="25400">
              <a:solidFill>
                <a:schemeClr val="tx1"/>
              </a:solidFill>
              <a:prstDash val="sysDot"/>
              <a:miter lim="800000"/>
              <a:headEnd/>
              <a:tailEnd/>
            </a:ln>
            <a:effectLst/>
            <a:extLst>
              <a:ext uri="{909E8E84-426E-40DD-AFC4-6F175D3DCCD1}">
                <a14:hiddenFill xmlns:a14="http://schemas.microsoft.com/office/drawing/2010/main">
                  <a:gradFill rotWithShape="0">
                    <a:gsLst>
                      <a:gs pos="0">
                        <a:schemeClr val="accent2">
                          <a:gamma/>
                          <a:shade val="46275"/>
                          <a:invGamma/>
                        </a:schemeClr>
                      </a:gs>
                      <a:gs pos="100000">
                        <a:schemeClr val="accent2"/>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8551" name="Text Box 7"/>
            <p:cNvSpPr txBox="1">
              <a:spLocks noChangeArrowheads="1"/>
            </p:cNvSpPr>
            <p:nvPr/>
          </p:nvSpPr>
          <p:spPr bwMode="auto">
            <a:xfrm>
              <a:off x="4040" y="1392"/>
              <a:ext cx="1311" cy="365"/>
            </a:xfrm>
            <a:prstGeom prst="rect">
              <a:avLst/>
            </a:prstGeom>
            <a:noFill/>
            <a:ln>
              <a:noFill/>
            </a:ln>
            <a:effectLst/>
            <a:extLst>
              <a:ext uri="{909E8E84-426E-40DD-AFC4-6F175D3DCCD1}">
                <a14:hiddenFill xmlns:a14="http://schemas.microsoft.com/office/drawing/2010/main">
                  <a:gradFill rotWithShape="0">
                    <a:gsLst>
                      <a:gs pos="0">
                        <a:schemeClr val="accent2">
                          <a:gamma/>
                          <a:shade val="46275"/>
                          <a:invGamma/>
                        </a:schemeClr>
                      </a:gs>
                      <a:gs pos="100000">
                        <a:schemeClr val="accent2"/>
                      </a:gs>
                    </a:gsLst>
                    <a:lin ang="5400000" scaled="1"/>
                  </a:gra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FontTx/>
                <a:buNone/>
              </a:pPr>
              <a:r>
                <a:rPr lang="en-US" altLang="en-US" sz="3200" b="1">
                  <a:effectLst>
                    <a:outerShdw blurRad="38100" dist="38100" dir="2700000" algn="tl">
                      <a:srgbClr val="000000"/>
                    </a:outerShdw>
                  </a:effectLst>
                </a:rPr>
                <a:t>Programs</a:t>
              </a:r>
            </a:p>
          </p:txBody>
        </p:sp>
        <p:grpSp>
          <p:nvGrpSpPr>
            <p:cNvPr id="748552" name="Group 8"/>
            <p:cNvGrpSpPr>
              <a:grpSpLocks/>
            </p:cNvGrpSpPr>
            <p:nvPr/>
          </p:nvGrpSpPr>
          <p:grpSpPr bwMode="auto">
            <a:xfrm>
              <a:off x="4046" y="1956"/>
              <a:ext cx="1296" cy="492"/>
              <a:chOff x="4046" y="1956"/>
              <a:chExt cx="1296" cy="492"/>
            </a:xfrm>
          </p:grpSpPr>
          <p:pic>
            <p:nvPicPr>
              <p:cNvPr id="74855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0" y="1956"/>
                <a:ext cx="1217" cy="49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8554" name="Rectangle 10"/>
              <p:cNvSpPr>
                <a:spLocks noChangeArrowheads="1"/>
              </p:cNvSpPr>
              <p:nvPr/>
            </p:nvSpPr>
            <p:spPr bwMode="auto">
              <a:xfrm>
                <a:off x="4046" y="1985"/>
                <a:ext cx="1296" cy="432"/>
              </a:xfrm>
              <a:prstGeom prst="rect">
                <a:avLst/>
              </a:prstGeom>
              <a:noFill/>
              <a:ln>
                <a:noFill/>
              </a:ln>
              <a:effectLst/>
              <a:extLst>
                <a:ext uri="{909E8E84-426E-40DD-AFC4-6F175D3DCCD1}">
                  <a14:hiddenFill xmlns:a14="http://schemas.microsoft.com/office/drawing/2010/main">
                    <a:gradFill rotWithShape="0">
                      <a:gsLst>
                        <a:gs pos="0">
                          <a:schemeClr val="accent2">
                            <a:gamma/>
                            <a:shade val="46275"/>
                            <a:invGamma/>
                          </a:schemeClr>
                        </a:gs>
                        <a:gs pos="100000">
                          <a:schemeClr val="accent2"/>
                        </a:gs>
                      </a:gsLst>
                      <a:lin ang="5400000" scaled="1"/>
                    </a:gra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lang="en-US" altLang="en-US" sz="2400" b="1">
                    <a:effectLst>
                      <a:outerShdw blurRad="38100" dist="38100" dir="2700000" algn="tl">
                        <a:srgbClr val="000000"/>
                      </a:outerShdw>
                    </a:effectLst>
                  </a:rPr>
                  <a:t>Objects</a:t>
                </a:r>
              </a:p>
            </p:txBody>
          </p:sp>
        </p:grpSp>
        <p:grpSp>
          <p:nvGrpSpPr>
            <p:cNvPr id="748555" name="Group 11"/>
            <p:cNvGrpSpPr>
              <a:grpSpLocks/>
            </p:cNvGrpSpPr>
            <p:nvPr/>
          </p:nvGrpSpPr>
          <p:grpSpPr bwMode="auto">
            <a:xfrm>
              <a:off x="4046" y="2496"/>
              <a:ext cx="1296" cy="492"/>
              <a:chOff x="4046" y="2496"/>
              <a:chExt cx="1296" cy="492"/>
            </a:xfrm>
          </p:grpSpPr>
          <p:pic>
            <p:nvPicPr>
              <p:cNvPr id="748556"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0" y="2496"/>
                <a:ext cx="1217" cy="49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8557" name="Rectangle 13"/>
              <p:cNvSpPr>
                <a:spLocks noChangeArrowheads="1"/>
              </p:cNvSpPr>
              <p:nvPr/>
            </p:nvSpPr>
            <p:spPr bwMode="auto">
              <a:xfrm>
                <a:off x="4046" y="2513"/>
                <a:ext cx="1296" cy="432"/>
              </a:xfrm>
              <a:prstGeom prst="rect">
                <a:avLst/>
              </a:prstGeom>
              <a:noFill/>
              <a:ln>
                <a:noFill/>
              </a:ln>
              <a:effectLst/>
              <a:extLst>
                <a:ext uri="{909E8E84-426E-40DD-AFC4-6F175D3DCCD1}">
                  <a14:hiddenFill xmlns:a14="http://schemas.microsoft.com/office/drawing/2010/main">
                    <a:gradFill rotWithShape="0">
                      <a:gsLst>
                        <a:gs pos="0">
                          <a:schemeClr val="accent2">
                            <a:gamma/>
                            <a:shade val="46275"/>
                            <a:invGamma/>
                          </a:schemeClr>
                        </a:gs>
                        <a:gs pos="100000">
                          <a:schemeClr val="accent2"/>
                        </a:gs>
                      </a:gsLst>
                      <a:lin ang="5400000" scaled="1"/>
                    </a:gra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lang="en-US" altLang="en-US" sz="2400" b="1">
                    <a:effectLst>
                      <a:outerShdw blurRad="38100" dist="38100" dir="2700000" algn="tl">
                        <a:srgbClr val="000000"/>
                      </a:outerShdw>
                    </a:effectLst>
                  </a:rPr>
                  <a:t>Classes</a:t>
                </a:r>
              </a:p>
            </p:txBody>
          </p:sp>
        </p:grpSp>
        <p:grpSp>
          <p:nvGrpSpPr>
            <p:cNvPr id="748558" name="Group 14"/>
            <p:cNvGrpSpPr>
              <a:grpSpLocks/>
            </p:cNvGrpSpPr>
            <p:nvPr/>
          </p:nvGrpSpPr>
          <p:grpSpPr bwMode="auto">
            <a:xfrm>
              <a:off x="4046" y="3024"/>
              <a:ext cx="1296" cy="492"/>
              <a:chOff x="4046" y="3024"/>
              <a:chExt cx="1296" cy="492"/>
            </a:xfrm>
          </p:grpSpPr>
          <p:pic>
            <p:nvPicPr>
              <p:cNvPr id="748559"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0" y="3024"/>
                <a:ext cx="1217" cy="49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8560" name="Rectangle 16"/>
              <p:cNvSpPr>
                <a:spLocks noChangeArrowheads="1"/>
              </p:cNvSpPr>
              <p:nvPr/>
            </p:nvSpPr>
            <p:spPr bwMode="auto">
              <a:xfrm>
                <a:off x="4046" y="3041"/>
                <a:ext cx="1296" cy="432"/>
              </a:xfrm>
              <a:prstGeom prst="rect">
                <a:avLst/>
              </a:prstGeom>
              <a:noFill/>
              <a:ln>
                <a:noFill/>
              </a:ln>
              <a:effectLst/>
              <a:extLst>
                <a:ext uri="{909E8E84-426E-40DD-AFC4-6F175D3DCCD1}">
                  <a14:hiddenFill xmlns:a14="http://schemas.microsoft.com/office/drawing/2010/main">
                    <a:gradFill rotWithShape="0">
                      <a:gsLst>
                        <a:gs pos="0">
                          <a:schemeClr val="accent2">
                            <a:gamma/>
                            <a:shade val="46275"/>
                            <a:invGamma/>
                          </a:schemeClr>
                        </a:gs>
                        <a:gs pos="100000">
                          <a:schemeClr val="accent2"/>
                        </a:gs>
                      </a:gsLst>
                      <a:lin ang="5400000" scaled="1"/>
                    </a:gra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lang="en-US" altLang="en-US" sz="2400" b="1">
                    <a:effectLst>
                      <a:outerShdw blurRad="38100" dist="38100" dir="2700000" algn="tl">
                        <a:srgbClr val="000000"/>
                      </a:outerShdw>
                    </a:effectLst>
                  </a:rPr>
                  <a:t>Methods</a:t>
                </a:r>
              </a:p>
            </p:txBody>
          </p:sp>
        </p:grpSp>
        <p:grpSp>
          <p:nvGrpSpPr>
            <p:cNvPr id="748561" name="Group 17"/>
            <p:cNvGrpSpPr>
              <a:grpSpLocks/>
            </p:cNvGrpSpPr>
            <p:nvPr/>
          </p:nvGrpSpPr>
          <p:grpSpPr bwMode="auto">
            <a:xfrm>
              <a:off x="4046" y="3552"/>
              <a:ext cx="1296" cy="492"/>
              <a:chOff x="4046" y="3552"/>
              <a:chExt cx="1296" cy="492"/>
            </a:xfrm>
          </p:grpSpPr>
          <p:pic>
            <p:nvPicPr>
              <p:cNvPr id="748562"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0" y="3552"/>
                <a:ext cx="1217" cy="49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8563" name="Rectangle 19"/>
              <p:cNvSpPr>
                <a:spLocks noChangeArrowheads="1"/>
              </p:cNvSpPr>
              <p:nvPr/>
            </p:nvSpPr>
            <p:spPr bwMode="auto">
              <a:xfrm>
                <a:off x="4046" y="3569"/>
                <a:ext cx="1296" cy="432"/>
              </a:xfrm>
              <a:prstGeom prst="rect">
                <a:avLst/>
              </a:prstGeom>
              <a:noFill/>
              <a:ln>
                <a:noFill/>
              </a:ln>
              <a:effectLst/>
              <a:extLst>
                <a:ext uri="{909E8E84-426E-40DD-AFC4-6F175D3DCCD1}">
                  <a14:hiddenFill xmlns:a14="http://schemas.microsoft.com/office/drawing/2010/main">
                    <a:gradFill rotWithShape="0">
                      <a:gsLst>
                        <a:gs pos="0">
                          <a:schemeClr val="accent2">
                            <a:gamma/>
                            <a:shade val="46275"/>
                            <a:invGamma/>
                          </a:schemeClr>
                        </a:gs>
                        <a:gs pos="100000">
                          <a:schemeClr val="accent2"/>
                        </a:gs>
                      </a:gsLst>
                      <a:lin ang="5400000" scaled="1"/>
                    </a:gra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lang="en-US" altLang="en-US" sz="2400" b="1">
                    <a:effectLst>
                      <a:outerShdw blurRad="38100" dist="38100" dir="2700000" algn="tl">
                        <a:srgbClr val="000000"/>
                      </a:outerShdw>
                    </a:effectLst>
                  </a:rPr>
                  <a:t>Calls</a:t>
                </a:r>
              </a:p>
            </p:txBody>
          </p:sp>
        </p:grpSp>
      </p:grpSp>
      <p:grpSp>
        <p:nvGrpSpPr>
          <p:cNvPr id="748564" name="Group 20"/>
          <p:cNvGrpSpPr>
            <a:grpSpLocks/>
          </p:cNvGrpSpPr>
          <p:nvPr/>
        </p:nvGrpSpPr>
        <p:grpSpPr bwMode="auto">
          <a:xfrm>
            <a:off x="2765425" y="2209800"/>
            <a:ext cx="2514600" cy="4370388"/>
            <a:chOff x="1742" y="1392"/>
            <a:chExt cx="1584" cy="2753"/>
          </a:xfrm>
        </p:grpSpPr>
        <p:sp>
          <p:nvSpPr>
            <p:cNvPr id="748565" name="Rectangle 21"/>
            <p:cNvSpPr>
              <a:spLocks noChangeArrowheads="1"/>
            </p:cNvSpPr>
            <p:nvPr/>
          </p:nvSpPr>
          <p:spPr bwMode="auto">
            <a:xfrm>
              <a:off x="1742" y="1841"/>
              <a:ext cx="1584" cy="2304"/>
            </a:xfrm>
            <a:prstGeom prst="rect">
              <a:avLst/>
            </a:prstGeom>
            <a:noFill/>
            <a:ln w="25400">
              <a:solidFill>
                <a:schemeClr val="tx1"/>
              </a:solidFill>
              <a:prstDash val="sysDot"/>
              <a:miter lim="800000"/>
              <a:headEnd/>
              <a:tailEnd/>
            </a:ln>
            <a:effectLst/>
            <a:extLst>
              <a:ext uri="{909E8E84-426E-40DD-AFC4-6F175D3DCCD1}">
                <a14:hiddenFill xmlns:a14="http://schemas.microsoft.com/office/drawing/2010/main">
                  <a:gradFill rotWithShape="0">
                    <a:gsLst>
                      <a:gs pos="0">
                        <a:schemeClr val="accent2">
                          <a:gamma/>
                          <a:shade val="46275"/>
                          <a:invGamma/>
                        </a:schemeClr>
                      </a:gs>
                      <a:gs pos="100000">
                        <a:schemeClr val="accent2"/>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8566" name="Text Box 22"/>
            <p:cNvSpPr txBox="1">
              <a:spLocks noChangeArrowheads="1"/>
            </p:cNvSpPr>
            <p:nvPr/>
          </p:nvSpPr>
          <p:spPr bwMode="auto">
            <a:xfrm>
              <a:off x="2208" y="1392"/>
              <a:ext cx="656" cy="365"/>
            </a:xfrm>
            <a:prstGeom prst="rect">
              <a:avLst/>
            </a:prstGeom>
            <a:noFill/>
            <a:ln>
              <a:noFill/>
            </a:ln>
            <a:effectLst/>
            <a:extLst>
              <a:ext uri="{909E8E84-426E-40DD-AFC4-6F175D3DCCD1}">
                <a14:hiddenFill xmlns:a14="http://schemas.microsoft.com/office/drawing/2010/main">
                  <a:gradFill rotWithShape="0">
                    <a:gsLst>
                      <a:gs pos="0">
                        <a:schemeClr val="accent2">
                          <a:gamma/>
                          <a:shade val="46275"/>
                          <a:invGamma/>
                        </a:schemeClr>
                      </a:gs>
                      <a:gs pos="100000">
                        <a:schemeClr val="accent2"/>
                      </a:gs>
                    </a:gsLst>
                    <a:lin ang="5400000" scaled="1"/>
                  </a:gra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FontTx/>
                <a:buNone/>
              </a:pPr>
              <a:r>
                <a:rPr lang="en-US" altLang="en-US" sz="3200" b="1">
                  <a:effectLst>
                    <a:outerShdw blurRad="38100" dist="38100" dir="2700000" algn="tl">
                      <a:srgbClr val="000000"/>
                    </a:outerShdw>
                  </a:effectLst>
                </a:rPr>
                <a:t>Web</a:t>
              </a:r>
            </a:p>
          </p:txBody>
        </p:sp>
        <p:grpSp>
          <p:nvGrpSpPr>
            <p:cNvPr id="748567" name="Group 23"/>
            <p:cNvGrpSpPr>
              <a:grpSpLocks/>
            </p:cNvGrpSpPr>
            <p:nvPr/>
          </p:nvGrpSpPr>
          <p:grpSpPr bwMode="auto">
            <a:xfrm>
              <a:off x="1886" y="1956"/>
              <a:ext cx="1296" cy="492"/>
              <a:chOff x="1886" y="1956"/>
              <a:chExt cx="1296" cy="492"/>
            </a:xfrm>
          </p:grpSpPr>
          <p:pic>
            <p:nvPicPr>
              <p:cNvPr id="748568"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6" y="1956"/>
                <a:ext cx="1217" cy="49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8569" name="Rectangle 25"/>
              <p:cNvSpPr>
                <a:spLocks noChangeArrowheads="1"/>
              </p:cNvSpPr>
              <p:nvPr/>
            </p:nvSpPr>
            <p:spPr bwMode="auto">
              <a:xfrm>
                <a:off x="1886" y="1986"/>
                <a:ext cx="1296" cy="432"/>
              </a:xfrm>
              <a:prstGeom prst="rect">
                <a:avLst/>
              </a:prstGeom>
              <a:noFill/>
              <a:ln>
                <a:noFill/>
              </a:ln>
              <a:effectLst/>
              <a:extLst>
                <a:ext uri="{909E8E84-426E-40DD-AFC4-6F175D3DCCD1}">
                  <a14:hiddenFill xmlns:a14="http://schemas.microsoft.com/office/drawing/2010/main">
                    <a:gradFill rotWithShape="0">
                      <a:gsLst>
                        <a:gs pos="0">
                          <a:schemeClr val="accent2">
                            <a:gamma/>
                            <a:shade val="46275"/>
                            <a:invGamma/>
                          </a:schemeClr>
                        </a:gs>
                        <a:gs pos="100000">
                          <a:schemeClr val="accent2"/>
                        </a:gs>
                      </a:gsLst>
                      <a:lin ang="5400000" scaled="1"/>
                    </a:gra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lang="en-US" altLang="en-US" sz="2400" b="1">
                    <a:effectLst>
                      <a:outerShdw blurRad="38100" dist="38100" dir="2700000" algn="tl">
                        <a:srgbClr val="000000"/>
                      </a:outerShdw>
                    </a:effectLst>
                  </a:rPr>
                  <a:t>XML</a:t>
                </a:r>
              </a:p>
            </p:txBody>
          </p:sp>
        </p:grpSp>
        <p:grpSp>
          <p:nvGrpSpPr>
            <p:cNvPr id="748570" name="Group 26"/>
            <p:cNvGrpSpPr>
              <a:grpSpLocks/>
            </p:cNvGrpSpPr>
            <p:nvPr/>
          </p:nvGrpSpPr>
          <p:grpSpPr bwMode="auto">
            <a:xfrm>
              <a:off x="1886" y="2496"/>
              <a:ext cx="1296" cy="492"/>
              <a:chOff x="1886" y="2496"/>
              <a:chExt cx="1296" cy="492"/>
            </a:xfrm>
          </p:grpSpPr>
          <p:pic>
            <p:nvPicPr>
              <p:cNvPr id="748571"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6" y="2496"/>
                <a:ext cx="1217" cy="49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8572" name="Rectangle 28"/>
              <p:cNvSpPr>
                <a:spLocks noChangeArrowheads="1"/>
              </p:cNvSpPr>
              <p:nvPr/>
            </p:nvSpPr>
            <p:spPr bwMode="auto">
              <a:xfrm>
                <a:off x="1886" y="2513"/>
                <a:ext cx="1296" cy="432"/>
              </a:xfrm>
              <a:prstGeom prst="rect">
                <a:avLst/>
              </a:prstGeom>
              <a:noFill/>
              <a:ln>
                <a:noFill/>
              </a:ln>
              <a:effectLst/>
              <a:extLst>
                <a:ext uri="{909E8E84-426E-40DD-AFC4-6F175D3DCCD1}">
                  <a14:hiddenFill xmlns:a14="http://schemas.microsoft.com/office/drawing/2010/main">
                    <a:gradFill rotWithShape="0">
                      <a:gsLst>
                        <a:gs pos="0">
                          <a:schemeClr val="accent2">
                            <a:gamma/>
                            <a:shade val="46275"/>
                            <a:invGamma/>
                          </a:schemeClr>
                        </a:gs>
                        <a:gs pos="100000">
                          <a:schemeClr val="accent2"/>
                        </a:gs>
                      </a:gsLst>
                      <a:lin ang="5400000" scaled="1"/>
                    </a:gra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lang="en-US" altLang="en-US" sz="2400" b="1">
                    <a:effectLst>
                      <a:outerShdw blurRad="38100" dist="38100" dir="2700000" algn="tl">
                        <a:srgbClr val="000000"/>
                      </a:outerShdw>
                    </a:effectLst>
                  </a:rPr>
                  <a:t>XSD</a:t>
                </a:r>
              </a:p>
            </p:txBody>
          </p:sp>
        </p:grpSp>
        <p:grpSp>
          <p:nvGrpSpPr>
            <p:cNvPr id="748573" name="Group 29"/>
            <p:cNvGrpSpPr>
              <a:grpSpLocks/>
            </p:cNvGrpSpPr>
            <p:nvPr/>
          </p:nvGrpSpPr>
          <p:grpSpPr bwMode="auto">
            <a:xfrm>
              <a:off x="1886" y="3024"/>
              <a:ext cx="1296" cy="492"/>
              <a:chOff x="1886" y="3024"/>
              <a:chExt cx="1296" cy="492"/>
            </a:xfrm>
          </p:grpSpPr>
          <p:pic>
            <p:nvPicPr>
              <p:cNvPr id="748574" name="Picture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6" y="3024"/>
                <a:ext cx="1217" cy="49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8575" name="Rectangle 31"/>
              <p:cNvSpPr>
                <a:spLocks noChangeArrowheads="1"/>
              </p:cNvSpPr>
              <p:nvPr/>
            </p:nvSpPr>
            <p:spPr bwMode="auto">
              <a:xfrm>
                <a:off x="1886" y="3041"/>
                <a:ext cx="1296" cy="432"/>
              </a:xfrm>
              <a:prstGeom prst="rect">
                <a:avLst/>
              </a:prstGeom>
              <a:noFill/>
              <a:ln>
                <a:noFill/>
              </a:ln>
              <a:effectLst/>
              <a:extLst>
                <a:ext uri="{909E8E84-426E-40DD-AFC4-6F175D3DCCD1}">
                  <a14:hiddenFill xmlns:a14="http://schemas.microsoft.com/office/drawing/2010/main">
                    <a:gradFill rotWithShape="0">
                      <a:gsLst>
                        <a:gs pos="0">
                          <a:schemeClr val="accent2">
                            <a:gamma/>
                            <a:shade val="46275"/>
                            <a:invGamma/>
                          </a:schemeClr>
                        </a:gs>
                        <a:gs pos="100000">
                          <a:schemeClr val="accent2"/>
                        </a:gs>
                      </a:gsLst>
                      <a:lin ang="5400000" scaled="1"/>
                    </a:gra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lang="en-US" altLang="en-US" sz="2400" b="1">
                    <a:effectLst>
                      <a:outerShdw blurRad="38100" dist="38100" dir="2700000" algn="tl">
                        <a:srgbClr val="000000"/>
                      </a:outerShdw>
                    </a:effectLst>
                  </a:rPr>
                  <a:t>WSDL</a:t>
                </a:r>
              </a:p>
            </p:txBody>
          </p:sp>
        </p:grpSp>
        <p:grpSp>
          <p:nvGrpSpPr>
            <p:cNvPr id="748576" name="Group 32"/>
            <p:cNvGrpSpPr>
              <a:grpSpLocks/>
            </p:cNvGrpSpPr>
            <p:nvPr/>
          </p:nvGrpSpPr>
          <p:grpSpPr bwMode="auto">
            <a:xfrm>
              <a:off x="1886" y="3552"/>
              <a:ext cx="1296" cy="492"/>
              <a:chOff x="1886" y="3552"/>
              <a:chExt cx="1296" cy="492"/>
            </a:xfrm>
          </p:grpSpPr>
          <p:pic>
            <p:nvPicPr>
              <p:cNvPr id="748577" name="Picture 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6" y="3552"/>
                <a:ext cx="1217" cy="49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8578" name="Rectangle 34"/>
              <p:cNvSpPr>
                <a:spLocks noChangeArrowheads="1"/>
              </p:cNvSpPr>
              <p:nvPr/>
            </p:nvSpPr>
            <p:spPr bwMode="auto">
              <a:xfrm>
                <a:off x="1886" y="3569"/>
                <a:ext cx="1296" cy="432"/>
              </a:xfrm>
              <a:prstGeom prst="rect">
                <a:avLst/>
              </a:prstGeom>
              <a:noFill/>
              <a:ln>
                <a:noFill/>
              </a:ln>
              <a:effectLst/>
              <a:extLst>
                <a:ext uri="{909E8E84-426E-40DD-AFC4-6F175D3DCCD1}">
                  <a14:hiddenFill xmlns:a14="http://schemas.microsoft.com/office/drawing/2010/main">
                    <a:gradFill rotWithShape="0">
                      <a:gsLst>
                        <a:gs pos="0">
                          <a:schemeClr val="accent2">
                            <a:gamma/>
                            <a:shade val="46275"/>
                            <a:invGamma/>
                          </a:schemeClr>
                        </a:gs>
                        <a:gs pos="100000">
                          <a:schemeClr val="accent2"/>
                        </a:gs>
                      </a:gsLst>
                      <a:lin ang="5400000" scaled="1"/>
                    </a:gra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lang="en-US" altLang="en-US" sz="2400" b="1">
                    <a:effectLst>
                      <a:outerShdw blurRad="38100" dist="38100" dir="2700000" algn="tl">
                        <a:srgbClr val="000000"/>
                      </a:outerShdw>
                    </a:effectLst>
                  </a:rPr>
                  <a:t>SOAP</a:t>
                </a:r>
              </a:p>
            </p:txBody>
          </p:sp>
        </p:grpSp>
      </p:grpSp>
      <p:grpSp>
        <p:nvGrpSpPr>
          <p:cNvPr id="748579" name="Group 35"/>
          <p:cNvGrpSpPr>
            <a:grpSpLocks/>
          </p:cNvGrpSpPr>
          <p:nvPr/>
        </p:nvGrpSpPr>
        <p:grpSpPr bwMode="auto">
          <a:xfrm>
            <a:off x="250825" y="2084388"/>
            <a:ext cx="2286000" cy="4267200"/>
            <a:chOff x="158" y="1313"/>
            <a:chExt cx="1440" cy="2688"/>
          </a:xfrm>
        </p:grpSpPr>
        <p:sp>
          <p:nvSpPr>
            <p:cNvPr id="748580" name="Rectangle 36"/>
            <p:cNvSpPr>
              <a:spLocks noChangeArrowheads="1"/>
            </p:cNvSpPr>
            <p:nvPr/>
          </p:nvSpPr>
          <p:spPr bwMode="auto">
            <a:xfrm>
              <a:off x="206" y="1985"/>
              <a:ext cx="1296" cy="432"/>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27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lang="en-US" altLang="en-US" sz="2400" b="1">
                  <a:effectLst>
                    <a:outerShdw blurRad="38100" dist="38100" dir="2700000" algn="tl">
                      <a:srgbClr val="000000"/>
                    </a:outerShdw>
                  </a:effectLst>
                </a:rPr>
                <a:t>Data</a:t>
              </a:r>
            </a:p>
          </p:txBody>
        </p:sp>
        <p:sp>
          <p:nvSpPr>
            <p:cNvPr id="748581" name="Rectangle 37"/>
            <p:cNvSpPr>
              <a:spLocks noChangeArrowheads="1"/>
            </p:cNvSpPr>
            <p:nvPr/>
          </p:nvSpPr>
          <p:spPr bwMode="auto">
            <a:xfrm>
              <a:off x="206" y="2513"/>
              <a:ext cx="1296" cy="432"/>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27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lang="en-US" altLang="en-US" sz="2400" b="1">
                  <a:effectLst>
                    <a:outerShdw blurRad="38100" dist="38100" dir="2700000" algn="tl">
                      <a:srgbClr val="000000"/>
                    </a:outerShdw>
                  </a:effectLst>
                </a:rPr>
                <a:t>Schema</a:t>
              </a:r>
            </a:p>
          </p:txBody>
        </p:sp>
        <p:sp>
          <p:nvSpPr>
            <p:cNvPr id="748582" name="Rectangle 38"/>
            <p:cNvSpPr>
              <a:spLocks noChangeArrowheads="1"/>
            </p:cNvSpPr>
            <p:nvPr/>
          </p:nvSpPr>
          <p:spPr bwMode="auto">
            <a:xfrm>
              <a:off x="206" y="3041"/>
              <a:ext cx="1296" cy="432"/>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27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lang="en-US" altLang="en-US" sz="2400" b="1">
                  <a:effectLst>
                    <a:outerShdw blurRad="38100" dist="38100" dir="2700000" algn="tl">
                      <a:srgbClr val="000000"/>
                    </a:outerShdw>
                  </a:effectLst>
                </a:rPr>
                <a:t>Services</a:t>
              </a:r>
            </a:p>
          </p:txBody>
        </p:sp>
        <p:sp>
          <p:nvSpPr>
            <p:cNvPr id="748583" name="Rectangle 39"/>
            <p:cNvSpPr>
              <a:spLocks noChangeArrowheads="1"/>
            </p:cNvSpPr>
            <p:nvPr/>
          </p:nvSpPr>
          <p:spPr bwMode="auto">
            <a:xfrm>
              <a:off x="206" y="3569"/>
              <a:ext cx="1296" cy="432"/>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27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lang="en-US" altLang="en-US" sz="2400" b="1">
                  <a:effectLst>
                    <a:outerShdw blurRad="38100" dist="38100" dir="2700000" algn="tl">
                      <a:srgbClr val="000000"/>
                    </a:outerShdw>
                  </a:effectLst>
                </a:rPr>
                <a:t>Invocation</a:t>
              </a:r>
            </a:p>
          </p:txBody>
        </p:sp>
        <p:sp>
          <p:nvSpPr>
            <p:cNvPr id="748584" name="Text Box 40"/>
            <p:cNvSpPr txBox="1">
              <a:spLocks noChangeArrowheads="1"/>
            </p:cNvSpPr>
            <p:nvPr/>
          </p:nvSpPr>
          <p:spPr bwMode="auto">
            <a:xfrm>
              <a:off x="158" y="1313"/>
              <a:ext cx="1440" cy="518"/>
            </a:xfrm>
            <a:prstGeom prst="rect">
              <a:avLst/>
            </a:prstGeom>
            <a:noFill/>
            <a:ln>
              <a:noFill/>
            </a:ln>
            <a:effectLst/>
            <a:extLst>
              <a:ext uri="{909E8E84-426E-40DD-AFC4-6F175D3DCCD1}">
                <a14:hiddenFill xmlns:a14="http://schemas.microsoft.com/office/drawing/2010/main">
                  <a:gradFill rotWithShape="0">
                    <a:gsLst>
                      <a:gs pos="0">
                        <a:schemeClr val="accent2">
                          <a:gamma/>
                          <a:shade val="46275"/>
                          <a:invGamma/>
                        </a:schemeClr>
                      </a:gs>
                      <a:gs pos="100000">
                        <a:schemeClr val="accent2"/>
                      </a:gs>
                    </a:gsLst>
                    <a:lin ang="5400000" scaled="1"/>
                  </a:gra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FontTx/>
                <a:buNone/>
              </a:pPr>
              <a:r>
                <a:rPr lang="en-US" altLang="en-US" sz="2400" b="1">
                  <a:effectLst>
                    <a:outerShdw blurRad="38100" dist="38100" dir="2700000" algn="tl">
                      <a:srgbClr val="000000"/>
                    </a:outerShdw>
                  </a:effectLst>
                </a:rPr>
                <a:t>Application</a:t>
              </a:r>
            </a:p>
            <a:p>
              <a:pPr algn="ctr">
                <a:spcBef>
                  <a:spcPct val="0"/>
                </a:spcBef>
                <a:buFontTx/>
                <a:buNone/>
              </a:pPr>
              <a:r>
                <a:rPr lang="en-US" altLang="en-US" sz="2400" b="1">
                  <a:effectLst>
                    <a:outerShdw blurRad="38100" dist="38100" dir="2700000" algn="tl">
                      <a:srgbClr val="000000"/>
                    </a:outerShdw>
                  </a:effectLst>
                </a:rPr>
                <a:t>Concepts</a:t>
              </a:r>
            </a:p>
          </p:txBody>
        </p:sp>
      </p:grpSp>
      <p:grpSp>
        <p:nvGrpSpPr>
          <p:cNvPr id="748585" name="Group 41"/>
          <p:cNvGrpSpPr>
            <a:grpSpLocks/>
          </p:cNvGrpSpPr>
          <p:nvPr/>
        </p:nvGrpSpPr>
        <p:grpSpPr bwMode="auto">
          <a:xfrm>
            <a:off x="1828800" y="1066800"/>
            <a:ext cx="6934200" cy="5214938"/>
            <a:chOff x="1152" y="672"/>
            <a:chExt cx="4368" cy="3285"/>
          </a:xfrm>
        </p:grpSpPr>
        <p:sp>
          <p:nvSpPr>
            <p:cNvPr id="748586" name="Text Box 42"/>
            <p:cNvSpPr txBox="1">
              <a:spLocks noChangeArrowheads="1"/>
            </p:cNvSpPr>
            <p:nvPr/>
          </p:nvSpPr>
          <p:spPr bwMode="auto">
            <a:xfrm>
              <a:off x="1152" y="672"/>
              <a:ext cx="4368" cy="596"/>
            </a:xfrm>
            <a:prstGeom prst="rect">
              <a:avLst/>
            </a:prstGeom>
            <a:noFill/>
            <a:ln>
              <a:noFill/>
            </a:ln>
            <a:effectLst/>
            <a:extLst>
              <a:ext uri="{909E8E84-426E-40DD-AFC4-6F175D3DCCD1}">
                <a14:hiddenFill xmlns:a14="http://schemas.microsoft.com/office/drawing/2010/main">
                  <a:gradFill rotWithShape="0">
                    <a:gsLst>
                      <a:gs pos="0">
                        <a:schemeClr val="accent2">
                          <a:gamma/>
                          <a:shade val="46275"/>
                          <a:invGamma/>
                        </a:schemeClr>
                      </a:gs>
                      <a:gs pos="100000">
                        <a:schemeClr val="accent2"/>
                      </a:gs>
                    </a:gsLst>
                    <a:lin ang="5400000" scaled="1"/>
                  </a:gra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FontTx/>
                <a:buNone/>
              </a:pPr>
              <a:r>
                <a:rPr lang="en-US" altLang="en-US" sz="2800" b="1">
                  <a:effectLst>
                    <a:outerShdw blurRad="38100" dist="38100" dir="2700000" algn="tl">
                      <a:srgbClr val="000000"/>
                    </a:outerShdw>
                  </a:effectLst>
                </a:rPr>
                <a:t>The .NET framework provides</a:t>
              </a:r>
            </a:p>
            <a:p>
              <a:pPr algn="ctr">
                <a:spcBef>
                  <a:spcPct val="0"/>
                </a:spcBef>
                <a:buFontTx/>
                <a:buNone/>
              </a:pPr>
              <a:r>
                <a:rPr lang="en-US" altLang="en-US" sz="2800" b="1">
                  <a:effectLst>
                    <a:outerShdw blurRad="38100" dist="38100" dir="2700000" algn="tl">
                      <a:srgbClr val="000000"/>
                    </a:outerShdw>
                  </a:effectLst>
                </a:rPr>
                <a:t>a bi-directional mapping</a:t>
              </a:r>
            </a:p>
          </p:txBody>
        </p:sp>
        <p:pic>
          <p:nvPicPr>
            <p:cNvPr id="748587" name="Picture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8" y="2019"/>
              <a:ext cx="912" cy="35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8588" name="Picture 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8" y="2560"/>
              <a:ext cx="912" cy="35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8589" name="Picture 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8" y="3096"/>
              <a:ext cx="912" cy="35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8590" name="Picture 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8" y="3600"/>
              <a:ext cx="912" cy="35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748579"/>
                                        </p:tgtEl>
                                        <p:attrNameLst>
                                          <p:attrName>style.visibility</p:attrName>
                                        </p:attrNameLst>
                                      </p:cBhvr>
                                      <p:to>
                                        <p:strVal val="visible"/>
                                      </p:to>
                                    </p:set>
                                    <p:anim calcmode="lin" valueType="num">
                                      <p:cBhvr>
                                        <p:cTn id="7" dur="500" fill="hold"/>
                                        <p:tgtEl>
                                          <p:spTgt spid="748579"/>
                                        </p:tgtEl>
                                        <p:attrNameLst>
                                          <p:attrName>ppt_w</p:attrName>
                                        </p:attrNameLst>
                                      </p:cBhvr>
                                      <p:tavLst>
                                        <p:tav tm="0">
                                          <p:val>
                                            <p:fltVal val="0"/>
                                          </p:val>
                                        </p:tav>
                                        <p:tav tm="100000">
                                          <p:val>
                                            <p:strVal val="#ppt_w"/>
                                          </p:val>
                                        </p:tav>
                                      </p:tavLst>
                                    </p:anim>
                                    <p:anim calcmode="lin" valueType="num">
                                      <p:cBhvr>
                                        <p:cTn id="8" dur="500" fill="hold"/>
                                        <p:tgtEl>
                                          <p:spTgt spid="748579"/>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748564"/>
                                        </p:tgtEl>
                                        <p:attrNameLst>
                                          <p:attrName>style.visibility</p:attrName>
                                        </p:attrNameLst>
                                      </p:cBhvr>
                                      <p:to>
                                        <p:strVal val="visible"/>
                                      </p:to>
                                    </p:set>
                                    <p:anim calcmode="lin" valueType="num">
                                      <p:cBhvr>
                                        <p:cTn id="13" dur="500" fill="hold"/>
                                        <p:tgtEl>
                                          <p:spTgt spid="748564"/>
                                        </p:tgtEl>
                                        <p:attrNameLst>
                                          <p:attrName>ppt_w</p:attrName>
                                        </p:attrNameLst>
                                      </p:cBhvr>
                                      <p:tavLst>
                                        <p:tav tm="0">
                                          <p:val>
                                            <p:fltVal val="0"/>
                                          </p:val>
                                        </p:tav>
                                        <p:tav tm="100000">
                                          <p:val>
                                            <p:strVal val="#ppt_w"/>
                                          </p:val>
                                        </p:tav>
                                      </p:tavLst>
                                    </p:anim>
                                    <p:anim calcmode="lin" valueType="num">
                                      <p:cBhvr>
                                        <p:cTn id="14" dur="500" fill="hold"/>
                                        <p:tgtEl>
                                          <p:spTgt spid="748564"/>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nodeType="clickEffect">
                                  <p:stCondLst>
                                    <p:cond delay="0"/>
                                  </p:stCondLst>
                                  <p:childTnLst>
                                    <p:set>
                                      <p:cBhvr>
                                        <p:cTn id="18" dur="1" fill="hold">
                                          <p:stCondLst>
                                            <p:cond delay="0"/>
                                          </p:stCondLst>
                                        </p:cTn>
                                        <p:tgtEl>
                                          <p:spTgt spid="748549"/>
                                        </p:tgtEl>
                                        <p:attrNameLst>
                                          <p:attrName>style.visibility</p:attrName>
                                        </p:attrNameLst>
                                      </p:cBhvr>
                                      <p:to>
                                        <p:strVal val="visible"/>
                                      </p:to>
                                    </p:set>
                                    <p:anim calcmode="lin" valueType="num">
                                      <p:cBhvr>
                                        <p:cTn id="19" dur="500" fill="hold"/>
                                        <p:tgtEl>
                                          <p:spTgt spid="748549"/>
                                        </p:tgtEl>
                                        <p:attrNameLst>
                                          <p:attrName>ppt_w</p:attrName>
                                        </p:attrNameLst>
                                      </p:cBhvr>
                                      <p:tavLst>
                                        <p:tav tm="0">
                                          <p:val>
                                            <p:fltVal val="0"/>
                                          </p:val>
                                        </p:tav>
                                        <p:tav tm="100000">
                                          <p:val>
                                            <p:strVal val="#ppt_w"/>
                                          </p:val>
                                        </p:tav>
                                      </p:tavLst>
                                    </p:anim>
                                    <p:anim calcmode="lin" valueType="num">
                                      <p:cBhvr>
                                        <p:cTn id="20" dur="500" fill="hold"/>
                                        <p:tgtEl>
                                          <p:spTgt spid="748549"/>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4" presetClass="entr" presetSubtype="10" fill="hold" nodeType="clickEffect">
                                  <p:stCondLst>
                                    <p:cond delay="0"/>
                                  </p:stCondLst>
                                  <p:childTnLst>
                                    <p:set>
                                      <p:cBhvr>
                                        <p:cTn id="24" dur="1" fill="hold">
                                          <p:stCondLst>
                                            <p:cond delay="0"/>
                                          </p:stCondLst>
                                        </p:cTn>
                                        <p:tgtEl>
                                          <p:spTgt spid="748585"/>
                                        </p:tgtEl>
                                        <p:attrNameLst>
                                          <p:attrName>style.visibility</p:attrName>
                                        </p:attrNameLst>
                                      </p:cBhvr>
                                      <p:to>
                                        <p:strVal val="visible"/>
                                      </p:to>
                                    </p:set>
                                    <p:animEffect transition="in" filter="randombar(horizontal)">
                                      <p:cBhvr>
                                        <p:cTn id="25" dur="500"/>
                                        <p:tgtEl>
                                          <p:spTgt spid="748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2" name="Rectangle 4"/>
          <p:cNvSpPr>
            <a:spLocks noChangeArrowheads="1"/>
          </p:cNvSpPr>
          <p:nvPr/>
        </p:nvSpPr>
        <p:spPr bwMode="auto">
          <a:xfrm>
            <a:off x="381000" y="228600"/>
            <a:ext cx="8570913"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0"/>
              </a:spcBef>
              <a:defRPr sz="4800" b="1">
                <a:solidFill>
                  <a:schemeClr val="tx2"/>
                </a:solidFill>
                <a:effectLst>
                  <a:outerShdw blurRad="38100" dist="38100" dir="2700000" algn="tl">
                    <a:srgbClr val="000000"/>
                  </a:outerShdw>
                </a:effectLst>
                <a:latin typeface="Arial" charset="0"/>
              </a:defRPr>
            </a:lvl1pPr>
            <a:lvl2pPr>
              <a:lnSpc>
                <a:spcPct val="90000"/>
              </a:lnSpc>
              <a:spcBef>
                <a:spcPct val="0"/>
              </a:spcBef>
              <a:defRPr sz="4800" b="1">
                <a:solidFill>
                  <a:schemeClr val="tx2"/>
                </a:solidFill>
                <a:effectLst>
                  <a:outerShdw blurRad="38100" dist="38100" dir="2700000" algn="tl">
                    <a:srgbClr val="000000"/>
                  </a:outerShdw>
                </a:effectLst>
                <a:latin typeface="Arial" charset="0"/>
              </a:defRPr>
            </a:lvl2pPr>
            <a:lvl3pPr>
              <a:lnSpc>
                <a:spcPct val="90000"/>
              </a:lnSpc>
              <a:spcBef>
                <a:spcPct val="0"/>
              </a:spcBef>
              <a:defRPr sz="4800" b="1">
                <a:solidFill>
                  <a:schemeClr val="tx2"/>
                </a:solidFill>
                <a:effectLst>
                  <a:outerShdw blurRad="38100" dist="38100" dir="2700000" algn="tl">
                    <a:srgbClr val="000000"/>
                  </a:outerShdw>
                </a:effectLst>
                <a:latin typeface="Arial" charset="0"/>
              </a:defRPr>
            </a:lvl3pPr>
            <a:lvl4pPr>
              <a:lnSpc>
                <a:spcPct val="90000"/>
              </a:lnSpc>
              <a:spcBef>
                <a:spcPct val="0"/>
              </a:spcBef>
              <a:defRPr sz="4800" b="1">
                <a:solidFill>
                  <a:schemeClr val="tx2"/>
                </a:solidFill>
                <a:effectLst>
                  <a:outerShdw blurRad="38100" dist="38100" dir="2700000" algn="tl">
                    <a:srgbClr val="000000"/>
                  </a:outerShdw>
                </a:effectLst>
                <a:latin typeface="Arial" charset="0"/>
              </a:defRPr>
            </a:lvl4pPr>
            <a:lvl5pPr>
              <a:lnSpc>
                <a:spcPct val="90000"/>
              </a:lnSpc>
              <a:spcBef>
                <a:spcPct val="0"/>
              </a:spcBef>
              <a:defRPr sz="4800" b="1">
                <a:solidFill>
                  <a:schemeClr val="tx2"/>
                </a:solidFill>
                <a:effectLst>
                  <a:outerShdw blurRad="38100" dist="38100" dir="2700000" algn="tl">
                    <a:srgbClr val="000000"/>
                  </a:outerShdw>
                </a:effectLst>
                <a:latin typeface="Arial" charset="0"/>
              </a:defRPr>
            </a:lvl5pPr>
            <a:lvl6pPr marL="45720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6pPr>
            <a:lvl7pPr marL="91440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7pPr>
            <a:lvl8pPr marL="137160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8pPr>
            <a:lvl9pPr marL="182880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9pPr>
          </a:lstStyle>
          <a:p>
            <a:pPr>
              <a:buFontTx/>
              <a:buNone/>
            </a:pPr>
            <a:r>
              <a:rPr lang="en-US" altLang="en-US"/>
              <a:t>Web Services With .NET</a:t>
            </a:r>
          </a:p>
        </p:txBody>
      </p:sp>
      <p:sp>
        <p:nvSpPr>
          <p:cNvPr id="749573" name="Text Box 5"/>
          <p:cNvSpPr txBox="1">
            <a:spLocks noChangeArrowheads="1"/>
          </p:cNvSpPr>
          <p:nvPr/>
        </p:nvSpPr>
        <p:spPr bwMode="auto">
          <a:xfrm>
            <a:off x="381000" y="1143000"/>
            <a:ext cx="8382000" cy="4405313"/>
          </a:xfrm>
          <a:prstGeom prst="rect">
            <a:avLst/>
          </a:prstGeom>
          <a:gradFill rotWithShape="0">
            <a:gsLst>
              <a:gs pos="0">
                <a:schemeClr val="accent2">
                  <a:gamma/>
                  <a:shade val="46275"/>
                  <a:invGamma/>
                </a:schemeClr>
              </a:gs>
              <a:gs pos="100000">
                <a:schemeClr val="accent2"/>
              </a:gs>
            </a:gsLst>
            <a:lin ang="5400000" scaled="1"/>
          </a:gradFill>
          <a:ln w="12700">
            <a:solidFill>
              <a:schemeClr val="accent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137160">
            <a:spAutoFit/>
          </a:bodyPr>
          <a:lstStyle/>
          <a:p>
            <a:pPr>
              <a:spcBef>
                <a:spcPct val="0"/>
              </a:spcBef>
              <a:buFontTx/>
              <a:buNone/>
            </a:pPr>
            <a:r>
              <a:rPr lang="en-US" altLang="en-US" sz="1800">
                <a:effectLst>
                  <a:outerShdw blurRad="38100" dist="38100" dir="2700000" algn="tl">
                    <a:srgbClr val="000000"/>
                  </a:outerShdw>
                </a:effectLst>
                <a:latin typeface="Lucida Console" pitchFamily="49" charset="0"/>
              </a:rPr>
              <a:t>public class OrderProcessor</a:t>
            </a:r>
          </a:p>
          <a:p>
            <a:pPr>
              <a:spcBef>
                <a:spcPct val="0"/>
              </a:spcBef>
              <a:buFontTx/>
              <a:buNone/>
            </a:pPr>
            <a:r>
              <a:rPr lang="en-US" altLang="en-US" sz="1800">
                <a:effectLst>
                  <a:outerShdw blurRad="38100" dist="38100" dir="2700000" algn="tl">
                    <a:srgbClr val="000000"/>
                  </a:outerShdw>
                </a:effectLst>
                <a:latin typeface="Lucida Console" pitchFamily="49" charset="0"/>
              </a:rPr>
              <a:t>{</a:t>
            </a:r>
          </a:p>
          <a:p>
            <a:pPr>
              <a:spcBef>
                <a:spcPct val="0"/>
              </a:spcBef>
              <a:buFontTx/>
              <a:buNone/>
            </a:pPr>
            <a:endParaRPr lang="en-US" altLang="en-US" sz="1800">
              <a:effectLst>
                <a:outerShdw blurRad="38100" dist="38100" dir="2700000" algn="tl">
                  <a:srgbClr val="000000"/>
                </a:outerShdw>
              </a:effectLst>
              <a:latin typeface="Lucida Console" pitchFamily="49" charset="0"/>
            </a:endParaRPr>
          </a:p>
          <a:p>
            <a:pPr>
              <a:spcBef>
                <a:spcPct val="0"/>
              </a:spcBef>
              <a:buFontTx/>
              <a:buNone/>
            </a:pPr>
            <a:r>
              <a:rPr lang="en-US" altLang="en-US" sz="1800">
                <a:effectLst>
                  <a:outerShdw blurRad="38100" dist="38100" dir="2700000" algn="tl">
                    <a:srgbClr val="000000"/>
                  </a:outerShdw>
                </a:effectLst>
                <a:latin typeface="Lucida Console" pitchFamily="49" charset="0"/>
              </a:rPr>
              <a:t>   public void SubmitOrder(PurchaseOrder order) {...}</a:t>
            </a:r>
          </a:p>
          <a:p>
            <a:pPr>
              <a:spcBef>
                <a:spcPct val="0"/>
              </a:spcBef>
              <a:buFontTx/>
              <a:buNone/>
            </a:pPr>
            <a:r>
              <a:rPr lang="en-US" altLang="en-US" sz="1800">
                <a:effectLst>
                  <a:outerShdw blurRad="38100" dist="38100" dir="2700000" algn="tl">
                    <a:srgbClr val="000000"/>
                  </a:outerShdw>
                </a:effectLst>
                <a:latin typeface="Lucida Console" pitchFamily="49" charset="0"/>
              </a:rPr>
              <a:t>}</a:t>
            </a:r>
          </a:p>
          <a:p>
            <a:pPr>
              <a:spcBef>
                <a:spcPct val="0"/>
              </a:spcBef>
              <a:buFontTx/>
              <a:buNone/>
            </a:pPr>
            <a:endParaRPr lang="en-US" altLang="en-US" sz="1800">
              <a:effectLst>
                <a:outerShdw blurRad="38100" dist="38100" dir="2700000" algn="tl">
                  <a:srgbClr val="000000"/>
                </a:outerShdw>
              </a:effectLst>
              <a:latin typeface="Lucida Console" pitchFamily="49" charset="0"/>
            </a:endParaRPr>
          </a:p>
          <a:p>
            <a:pPr>
              <a:spcBef>
                <a:spcPct val="0"/>
              </a:spcBef>
              <a:buFontTx/>
              <a:buNone/>
            </a:pPr>
            <a:endParaRPr lang="en-US" altLang="en-US" sz="1800">
              <a:effectLst>
                <a:outerShdw blurRad="38100" dist="38100" dir="2700000" algn="tl">
                  <a:srgbClr val="000000"/>
                </a:outerShdw>
              </a:effectLst>
              <a:latin typeface="Lucida Console" pitchFamily="49" charset="0"/>
            </a:endParaRPr>
          </a:p>
          <a:p>
            <a:pPr>
              <a:spcBef>
                <a:spcPct val="0"/>
              </a:spcBef>
              <a:buFontTx/>
              <a:buNone/>
            </a:pPr>
            <a:r>
              <a:rPr lang="en-US" altLang="en-US" sz="1800">
                <a:effectLst>
                  <a:outerShdw blurRad="38100" dist="38100" dir="2700000" algn="tl">
                    <a:srgbClr val="000000"/>
                  </a:outerShdw>
                </a:effectLst>
                <a:latin typeface="Lucida Console" pitchFamily="49" charset="0"/>
              </a:rPr>
              <a:t>public class PurchaseOrder</a:t>
            </a:r>
          </a:p>
          <a:p>
            <a:pPr>
              <a:spcBef>
                <a:spcPct val="0"/>
              </a:spcBef>
              <a:buFontTx/>
              <a:buNone/>
            </a:pPr>
            <a:r>
              <a:rPr lang="en-US" altLang="en-US" sz="1800">
                <a:effectLst>
                  <a:outerShdw blurRad="38100" dist="38100" dir="2700000" algn="tl">
                    <a:srgbClr val="000000"/>
                  </a:outerShdw>
                </a:effectLst>
                <a:latin typeface="Lucida Console" pitchFamily="49" charset="0"/>
              </a:rPr>
              <a:t>{</a:t>
            </a:r>
          </a:p>
          <a:p>
            <a:pPr>
              <a:spcBef>
                <a:spcPct val="0"/>
              </a:spcBef>
              <a:buFontTx/>
              <a:buNone/>
            </a:pPr>
            <a:r>
              <a:rPr lang="en-US" altLang="en-US" sz="1800">
                <a:effectLst>
                  <a:outerShdw blurRad="38100" dist="38100" dir="2700000" algn="tl">
                    <a:srgbClr val="000000"/>
                  </a:outerShdw>
                </a:effectLst>
                <a:latin typeface="Lucida Console" pitchFamily="49" charset="0"/>
              </a:rPr>
              <a:t>   public string ShipTo;</a:t>
            </a:r>
          </a:p>
          <a:p>
            <a:pPr>
              <a:spcBef>
                <a:spcPct val="0"/>
              </a:spcBef>
              <a:buFontTx/>
              <a:buNone/>
            </a:pPr>
            <a:r>
              <a:rPr lang="en-US" altLang="en-US" sz="1800">
                <a:effectLst>
                  <a:outerShdw blurRad="38100" dist="38100" dir="2700000" algn="tl">
                    <a:srgbClr val="000000"/>
                  </a:outerShdw>
                </a:effectLst>
                <a:latin typeface="Lucida Console" pitchFamily="49" charset="0"/>
              </a:rPr>
              <a:t>   public string BillTo;</a:t>
            </a:r>
          </a:p>
          <a:p>
            <a:pPr>
              <a:spcBef>
                <a:spcPct val="0"/>
              </a:spcBef>
              <a:buFontTx/>
              <a:buNone/>
            </a:pPr>
            <a:r>
              <a:rPr lang="en-US" altLang="en-US" sz="1800">
                <a:effectLst>
                  <a:outerShdw blurRad="38100" dist="38100" dir="2700000" algn="tl">
                    <a:srgbClr val="000000"/>
                  </a:outerShdw>
                </a:effectLst>
                <a:latin typeface="Lucida Console" pitchFamily="49" charset="0"/>
              </a:rPr>
              <a:t>   public string Comment;</a:t>
            </a:r>
          </a:p>
          <a:p>
            <a:pPr>
              <a:spcBef>
                <a:spcPct val="0"/>
              </a:spcBef>
              <a:buFontTx/>
              <a:buNone/>
            </a:pPr>
            <a:r>
              <a:rPr lang="en-US" altLang="en-US" sz="1800">
                <a:effectLst>
                  <a:outerShdw blurRad="38100" dist="38100" dir="2700000" algn="tl">
                    <a:srgbClr val="000000"/>
                  </a:outerShdw>
                </a:effectLst>
                <a:latin typeface="Lucida Console" pitchFamily="49" charset="0"/>
              </a:rPr>
              <a:t>   public Item[] Items;</a:t>
            </a:r>
          </a:p>
          <a:p>
            <a:pPr>
              <a:spcBef>
                <a:spcPct val="0"/>
              </a:spcBef>
              <a:buFontTx/>
              <a:buNone/>
            </a:pPr>
            <a:r>
              <a:rPr lang="en-US" altLang="en-US" sz="1800">
                <a:effectLst>
                  <a:outerShdw blurRad="38100" dist="38100" dir="2700000" algn="tl">
                    <a:srgbClr val="000000"/>
                  </a:outerShdw>
                </a:effectLst>
                <a:latin typeface="Lucida Console" pitchFamily="49" charset="0"/>
              </a:rPr>
              <a:t>   public DateTime OrderDate;</a:t>
            </a:r>
          </a:p>
          <a:p>
            <a:pPr>
              <a:spcBef>
                <a:spcPct val="0"/>
              </a:spcBef>
              <a:buFontTx/>
              <a:buNone/>
            </a:pPr>
            <a:r>
              <a:rPr lang="en-US" altLang="en-US" sz="1800">
                <a:effectLst>
                  <a:outerShdw blurRad="38100" dist="38100" dir="2700000" algn="tl">
                    <a:srgbClr val="000000"/>
                  </a:outerShdw>
                </a:effectLst>
                <a:latin typeface="Lucida Console" pitchFamily="49" charset="0"/>
              </a:rPr>
              <a:t>}</a:t>
            </a:r>
          </a:p>
        </p:txBody>
      </p:sp>
      <p:sp>
        <p:nvSpPr>
          <p:cNvPr id="749574" name="Text Box 6"/>
          <p:cNvSpPr txBox="1">
            <a:spLocks noChangeArrowheads="1"/>
          </p:cNvSpPr>
          <p:nvPr/>
        </p:nvSpPr>
        <p:spPr bwMode="auto">
          <a:xfrm>
            <a:off x="381000" y="1143000"/>
            <a:ext cx="8382000" cy="4405313"/>
          </a:xfrm>
          <a:prstGeom prst="rect">
            <a:avLst/>
          </a:prstGeom>
          <a:gradFill rotWithShape="0">
            <a:gsLst>
              <a:gs pos="0">
                <a:schemeClr val="accent2">
                  <a:gamma/>
                  <a:shade val="46275"/>
                  <a:invGamma/>
                </a:schemeClr>
              </a:gs>
              <a:gs pos="100000">
                <a:schemeClr val="accent2"/>
              </a:gs>
            </a:gsLst>
            <a:lin ang="5400000" scaled="1"/>
          </a:gradFill>
          <a:ln w="12700">
            <a:solidFill>
              <a:schemeClr val="accent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137160">
            <a:spAutoFit/>
          </a:bodyPr>
          <a:lstStyle/>
          <a:p>
            <a:pPr>
              <a:spcBef>
                <a:spcPct val="0"/>
              </a:spcBef>
              <a:buFontTx/>
              <a:buNone/>
            </a:pPr>
            <a:r>
              <a:rPr lang="en-US" altLang="en-US" sz="1800" b="1">
                <a:effectLst>
                  <a:outerShdw blurRad="38100" dist="38100" dir="2700000" algn="tl">
                    <a:srgbClr val="000000"/>
                  </a:outerShdw>
                </a:effectLst>
                <a:latin typeface="Lucida Console" pitchFamily="49" charset="0"/>
              </a:rPr>
              <a:t>public class OrderProcessor</a:t>
            </a:r>
          </a:p>
          <a:p>
            <a:pPr>
              <a:spcBef>
                <a:spcPct val="0"/>
              </a:spcBef>
              <a:buFontTx/>
              <a:buNone/>
            </a:pPr>
            <a:r>
              <a:rPr lang="en-US" altLang="en-US" sz="1800" b="1">
                <a:effectLst>
                  <a:outerShdw blurRad="38100" dist="38100" dir="2700000" algn="tl">
                    <a:srgbClr val="000000"/>
                  </a:outerShdw>
                </a:effectLst>
                <a:latin typeface="Lucida Console" pitchFamily="49" charset="0"/>
              </a:rPr>
              <a:t>{</a:t>
            </a:r>
          </a:p>
          <a:p>
            <a:pPr>
              <a:spcBef>
                <a:spcPct val="0"/>
              </a:spcBef>
              <a:buFontTx/>
              <a:buNone/>
            </a:pPr>
            <a:r>
              <a:rPr lang="en-US" altLang="en-US" sz="1800" b="1">
                <a:effectLst>
                  <a:outerShdw blurRad="38100" dist="38100" dir="2700000" algn="tl">
                    <a:srgbClr val="000000"/>
                  </a:outerShdw>
                </a:effectLst>
                <a:latin typeface="Lucida Console" pitchFamily="49" charset="0"/>
              </a:rPr>
              <a:t>   </a:t>
            </a:r>
            <a:r>
              <a:rPr lang="en-US" altLang="en-US" sz="1800" b="1">
                <a:solidFill>
                  <a:schemeClr val="accent1"/>
                </a:solidFill>
                <a:effectLst>
                  <a:outerShdw blurRad="38100" dist="38100" dir="2700000" algn="tl">
                    <a:srgbClr val="000000"/>
                  </a:outerShdw>
                </a:effectLst>
                <a:latin typeface="Lucida Console" pitchFamily="49" charset="0"/>
              </a:rPr>
              <a:t>[WebMethod]</a:t>
            </a:r>
          </a:p>
          <a:p>
            <a:pPr>
              <a:spcBef>
                <a:spcPct val="0"/>
              </a:spcBef>
              <a:buFontTx/>
              <a:buNone/>
            </a:pPr>
            <a:r>
              <a:rPr lang="en-US" altLang="en-US" sz="1800" b="1">
                <a:effectLst>
                  <a:outerShdw blurRad="38100" dist="38100" dir="2700000" algn="tl">
                    <a:srgbClr val="000000"/>
                  </a:outerShdw>
                </a:effectLst>
                <a:latin typeface="Lucida Console" pitchFamily="49" charset="0"/>
              </a:rPr>
              <a:t>   public void SubmitOrder(PurchaseOrder order) {...}</a:t>
            </a:r>
          </a:p>
          <a:p>
            <a:pPr>
              <a:spcBef>
                <a:spcPct val="0"/>
              </a:spcBef>
              <a:buFontTx/>
              <a:buNone/>
            </a:pPr>
            <a:r>
              <a:rPr lang="en-US" altLang="en-US" sz="1800" b="1">
                <a:effectLst>
                  <a:outerShdw blurRad="38100" dist="38100" dir="2700000" algn="tl">
                    <a:srgbClr val="000000"/>
                  </a:outerShdw>
                </a:effectLst>
                <a:latin typeface="Lucida Console" pitchFamily="49" charset="0"/>
              </a:rPr>
              <a:t>}</a:t>
            </a:r>
          </a:p>
          <a:p>
            <a:pPr>
              <a:spcBef>
                <a:spcPct val="0"/>
              </a:spcBef>
              <a:buFontTx/>
              <a:buNone/>
            </a:pPr>
            <a:endParaRPr lang="en-US" altLang="en-US" sz="1800" b="1">
              <a:effectLst>
                <a:outerShdw blurRad="38100" dist="38100" dir="2700000" algn="tl">
                  <a:srgbClr val="000000"/>
                </a:outerShdw>
              </a:effectLst>
              <a:latin typeface="Lucida Console" pitchFamily="49" charset="0"/>
            </a:endParaRPr>
          </a:p>
          <a:p>
            <a:pPr>
              <a:spcBef>
                <a:spcPct val="0"/>
              </a:spcBef>
              <a:buFontTx/>
              <a:buNone/>
            </a:pPr>
            <a:r>
              <a:rPr lang="en-US" altLang="en-US" sz="1800" b="1">
                <a:solidFill>
                  <a:schemeClr val="accent1"/>
                </a:solidFill>
                <a:effectLst>
                  <a:outerShdw blurRad="38100" dist="38100" dir="2700000" algn="tl">
                    <a:srgbClr val="000000"/>
                  </a:outerShdw>
                </a:effectLst>
                <a:latin typeface="Lucida Console" pitchFamily="49" charset="0"/>
              </a:rPr>
              <a:t>[XmlRoot("Order", Namespace="urn:acme.b2b-schema.v1")]</a:t>
            </a:r>
          </a:p>
          <a:p>
            <a:pPr>
              <a:spcBef>
                <a:spcPct val="0"/>
              </a:spcBef>
              <a:buFontTx/>
              <a:buNone/>
            </a:pPr>
            <a:r>
              <a:rPr lang="en-US" altLang="en-US" sz="1800" b="1">
                <a:effectLst>
                  <a:outerShdw blurRad="38100" dist="38100" dir="2700000" algn="tl">
                    <a:srgbClr val="000000"/>
                  </a:outerShdw>
                </a:effectLst>
                <a:latin typeface="Lucida Console" pitchFamily="49" charset="0"/>
              </a:rPr>
              <a:t>public class PurchaseOrder</a:t>
            </a:r>
          </a:p>
          <a:p>
            <a:pPr>
              <a:spcBef>
                <a:spcPct val="0"/>
              </a:spcBef>
              <a:buFontTx/>
              <a:buNone/>
            </a:pPr>
            <a:r>
              <a:rPr lang="en-US" altLang="en-US" sz="1800" b="1">
                <a:effectLst>
                  <a:outerShdw blurRad="38100" dist="38100" dir="2700000" algn="tl">
                    <a:srgbClr val="000000"/>
                  </a:outerShdw>
                </a:effectLst>
                <a:latin typeface="Lucida Console" pitchFamily="49" charset="0"/>
              </a:rPr>
              <a:t>{</a:t>
            </a:r>
          </a:p>
          <a:p>
            <a:pPr>
              <a:spcBef>
                <a:spcPct val="0"/>
              </a:spcBef>
              <a:buFontTx/>
              <a:buNone/>
            </a:pPr>
            <a:r>
              <a:rPr lang="en-US" altLang="en-US" sz="1800" b="1">
                <a:effectLst>
                  <a:outerShdw blurRad="38100" dist="38100" dir="2700000" algn="tl">
                    <a:srgbClr val="000000"/>
                  </a:outerShdw>
                </a:effectLst>
                <a:latin typeface="Lucida Console" pitchFamily="49" charset="0"/>
              </a:rPr>
              <a:t>   </a:t>
            </a:r>
            <a:r>
              <a:rPr lang="en-US" altLang="en-US" sz="1800" b="1">
                <a:solidFill>
                  <a:schemeClr val="accent1"/>
                </a:solidFill>
                <a:effectLst>
                  <a:outerShdw blurRad="38100" dist="38100" dir="2700000" algn="tl">
                    <a:srgbClr val="000000"/>
                  </a:outerShdw>
                </a:effectLst>
                <a:latin typeface="Lucida Console" pitchFamily="49" charset="0"/>
              </a:rPr>
              <a:t>[XmlElement("shipTo")]</a:t>
            </a:r>
            <a:r>
              <a:rPr lang="en-US" altLang="en-US" sz="1800" b="1">
                <a:effectLst>
                  <a:outerShdw blurRad="38100" dist="38100" dir="2700000" algn="tl">
                    <a:srgbClr val="000000"/>
                  </a:outerShdw>
                </a:effectLst>
                <a:latin typeface="Lucida Console" pitchFamily="49" charset="0"/>
              </a:rPr>
              <a:t>  public string ShipTo;</a:t>
            </a:r>
          </a:p>
          <a:p>
            <a:pPr>
              <a:spcBef>
                <a:spcPct val="0"/>
              </a:spcBef>
              <a:buFontTx/>
              <a:buNone/>
            </a:pPr>
            <a:r>
              <a:rPr lang="en-US" altLang="en-US" sz="1800" b="1">
                <a:effectLst>
                  <a:outerShdw blurRad="38100" dist="38100" dir="2700000" algn="tl">
                    <a:srgbClr val="000000"/>
                  </a:outerShdw>
                </a:effectLst>
                <a:latin typeface="Lucida Console" pitchFamily="49" charset="0"/>
              </a:rPr>
              <a:t>   </a:t>
            </a:r>
            <a:r>
              <a:rPr lang="en-US" altLang="en-US" sz="1800" b="1">
                <a:solidFill>
                  <a:schemeClr val="accent1"/>
                </a:solidFill>
                <a:effectLst>
                  <a:outerShdw blurRad="38100" dist="38100" dir="2700000" algn="tl">
                    <a:srgbClr val="000000"/>
                  </a:outerShdw>
                </a:effectLst>
                <a:latin typeface="Lucida Console" pitchFamily="49" charset="0"/>
              </a:rPr>
              <a:t>[XmlElement("billTo")]</a:t>
            </a:r>
            <a:r>
              <a:rPr lang="en-US" altLang="en-US" sz="1800" b="1">
                <a:effectLst>
                  <a:outerShdw blurRad="38100" dist="38100" dir="2700000" algn="tl">
                    <a:srgbClr val="000000"/>
                  </a:outerShdw>
                </a:effectLst>
                <a:latin typeface="Lucida Console" pitchFamily="49" charset="0"/>
              </a:rPr>
              <a:t>  public string BillTo;</a:t>
            </a:r>
          </a:p>
          <a:p>
            <a:pPr>
              <a:spcBef>
                <a:spcPct val="0"/>
              </a:spcBef>
              <a:buFontTx/>
              <a:buNone/>
            </a:pPr>
            <a:r>
              <a:rPr lang="en-US" altLang="en-US" sz="1800" b="1">
                <a:effectLst>
                  <a:outerShdw blurRad="38100" dist="38100" dir="2700000" algn="tl">
                    <a:srgbClr val="000000"/>
                  </a:outerShdw>
                </a:effectLst>
                <a:latin typeface="Lucida Console" pitchFamily="49" charset="0"/>
              </a:rPr>
              <a:t>   </a:t>
            </a:r>
            <a:r>
              <a:rPr lang="en-US" altLang="en-US" sz="1800" b="1">
                <a:solidFill>
                  <a:schemeClr val="accent1"/>
                </a:solidFill>
                <a:effectLst>
                  <a:outerShdw blurRad="38100" dist="38100" dir="2700000" algn="tl">
                    <a:srgbClr val="000000"/>
                  </a:outerShdw>
                </a:effectLst>
                <a:latin typeface="Lucida Console" pitchFamily="49" charset="0"/>
              </a:rPr>
              <a:t>[XmlElement("comment")]</a:t>
            </a:r>
            <a:r>
              <a:rPr lang="en-US" altLang="en-US" sz="1800" b="1">
                <a:effectLst>
                  <a:outerShdw blurRad="38100" dist="38100" dir="2700000" algn="tl">
                    <a:srgbClr val="000000"/>
                  </a:outerShdw>
                </a:effectLst>
                <a:latin typeface="Lucida Console" pitchFamily="49" charset="0"/>
              </a:rPr>
              <a:t> public string Comment;</a:t>
            </a:r>
          </a:p>
          <a:p>
            <a:pPr>
              <a:spcBef>
                <a:spcPct val="0"/>
              </a:spcBef>
              <a:buFontTx/>
              <a:buNone/>
            </a:pPr>
            <a:r>
              <a:rPr lang="en-US" altLang="en-US" sz="1800" b="1">
                <a:effectLst>
                  <a:outerShdw blurRad="38100" dist="38100" dir="2700000" algn="tl">
                    <a:srgbClr val="000000"/>
                  </a:outerShdw>
                </a:effectLst>
                <a:latin typeface="Lucida Console" pitchFamily="49" charset="0"/>
              </a:rPr>
              <a:t>   </a:t>
            </a:r>
            <a:r>
              <a:rPr lang="en-US" altLang="en-US" sz="1800" b="1">
                <a:solidFill>
                  <a:schemeClr val="accent1"/>
                </a:solidFill>
                <a:effectLst>
                  <a:outerShdw blurRad="38100" dist="38100" dir="2700000" algn="tl">
                    <a:srgbClr val="000000"/>
                  </a:outerShdw>
                </a:effectLst>
                <a:latin typeface="Lucida Console" pitchFamily="49" charset="0"/>
              </a:rPr>
              <a:t>[XmlElement("items")]</a:t>
            </a:r>
            <a:r>
              <a:rPr lang="en-US" altLang="en-US" sz="1800" b="1">
                <a:effectLst>
                  <a:outerShdw blurRad="38100" dist="38100" dir="2700000" algn="tl">
                    <a:srgbClr val="000000"/>
                  </a:outerShdw>
                </a:effectLst>
                <a:latin typeface="Lucida Console" pitchFamily="49" charset="0"/>
              </a:rPr>
              <a:t>   public Item[] Items;</a:t>
            </a:r>
          </a:p>
          <a:p>
            <a:pPr>
              <a:spcBef>
                <a:spcPct val="0"/>
              </a:spcBef>
              <a:buFontTx/>
              <a:buNone/>
            </a:pPr>
            <a:r>
              <a:rPr lang="en-US" altLang="en-US" sz="1800" b="1">
                <a:effectLst>
                  <a:outerShdw blurRad="38100" dist="38100" dir="2700000" algn="tl">
                    <a:srgbClr val="000000"/>
                  </a:outerShdw>
                </a:effectLst>
                <a:latin typeface="Lucida Console" pitchFamily="49" charset="0"/>
              </a:rPr>
              <a:t>   </a:t>
            </a:r>
            <a:r>
              <a:rPr lang="en-US" altLang="en-US" sz="1800" b="1">
                <a:solidFill>
                  <a:schemeClr val="accent1"/>
                </a:solidFill>
                <a:effectLst>
                  <a:outerShdw blurRad="38100" dist="38100" dir="2700000" algn="tl">
                    <a:srgbClr val="000000"/>
                  </a:outerShdw>
                </a:effectLst>
                <a:latin typeface="Lucida Console" pitchFamily="49" charset="0"/>
              </a:rPr>
              <a:t>[XmlAttribute("date")]</a:t>
            </a:r>
            <a:r>
              <a:rPr lang="en-US" altLang="en-US" sz="1800" b="1">
                <a:effectLst>
                  <a:outerShdw blurRad="38100" dist="38100" dir="2700000" algn="tl">
                    <a:srgbClr val="000000"/>
                  </a:outerShdw>
                </a:effectLst>
                <a:latin typeface="Lucida Console" pitchFamily="49" charset="0"/>
              </a:rPr>
              <a:t>  public DateTime OrderDate;</a:t>
            </a:r>
          </a:p>
          <a:p>
            <a:pPr>
              <a:spcBef>
                <a:spcPct val="0"/>
              </a:spcBef>
              <a:buFontTx/>
              <a:buNone/>
            </a:pPr>
            <a:r>
              <a:rPr lang="en-US" altLang="en-US" sz="1800" b="1">
                <a:effectLst>
                  <a:outerShdw blurRad="38100" dist="38100" dir="2700000" algn="tl">
                    <a:srgbClr val="000000"/>
                  </a:outerShdw>
                </a:effectLst>
                <a:latin typeface="Lucida Console" pitchFamily="49" charset="0"/>
              </a:rPr>
              <a:t>}</a:t>
            </a:r>
          </a:p>
        </p:txBody>
      </p:sp>
      <p:sp>
        <p:nvSpPr>
          <p:cNvPr id="749575" name="Text Box 7"/>
          <p:cNvSpPr txBox="1">
            <a:spLocks noChangeArrowheads="1"/>
          </p:cNvSpPr>
          <p:nvPr/>
        </p:nvSpPr>
        <p:spPr bwMode="auto">
          <a:xfrm>
            <a:off x="533400" y="4343400"/>
            <a:ext cx="5943600" cy="1933575"/>
          </a:xfrm>
          <a:prstGeom prst="rect">
            <a:avLst/>
          </a:prstGeom>
          <a:gradFill rotWithShape="0">
            <a:gsLst>
              <a:gs pos="0">
                <a:schemeClr val="hlink">
                  <a:gamma/>
                  <a:shade val="46275"/>
                  <a:invGamma/>
                </a:schemeClr>
              </a:gs>
              <a:gs pos="100000">
                <a:schemeClr val="hlink"/>
              </a:gs>
            </a:gsLst>
            <a:lin ang="5400000" scaled="1"/>
          </a:gradFill>
          <a:ln w="12700">
            <a:solidFill>
              <a:schemeClr va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137160">
            <a:spAutoFit/>
          </a:bodyPr>
          <a:lstStyle/>
          <a:p>
            <a:pPr>
              <a:spcBef>
                <a:spcPct val="0"/>
              </a:spcBef>
              <a:buFontTx/>
              <a:buNone/>
            </a:pPr>
            <a:r>
              <a:rPr lang="en-US" altLang="en-US" sz="1800" b="1">
                <a:effectLst>
                  <a:outerShdw blurRad="38100" dist="38100" dir="2700000" algn="tl">
                    <a:srgbClr val="000000"/>
                  </a:outerShdw>
                </a:effectLst>
                <a:latin typeface="Lucida Console" pitchFamily="49" charset="0"/>
              </a:rPr>
              <a:t>PurchaseOrder po = new PurchaseOrder();</a:t>
            </a:r>
          </a:p>
          <a:p>
            <a:pPr>
              <a:spcBef>
                <a:spcPct val="0"/>
              </a:spcBef>
              <a:buFontTx/>
              <a:buNone/>
            </a:pPr>
            <a:r>
              <a:rPr lang="en-US" altLang="en-US" sz="1800" b="1">
                <a:effectLst>
                  <a:outerShdw blurRad="38100" dist="38100" dir="2700000" algn="tl">
                    <a:srgbClr val="000000"/>
                  </a:outerShdw>
                </a:effectLst>
                <a:latin typeface="Lucida Console" pitchFamily="49" charset="0"/>
              </a:rPr>
              <a:t>po.ShipTo = “Anders Hejlsberg";</a:t>
            </a:r>
          </a:p>
          <a:p>
            <a:pPr>
              <a:spcBef>
                <a:spcPct val="0"/>
              </a:spcBef>
              <a:buFontTx/>
              <a:buNone/>
            </a:pPr>
            <a:r>
              <a:rPr lang="en-US" altLang="en-US" sz="1800" b="1">
                <a:effectLst>
                  <a:outerShdw blurRad="38100" dist="38100" dir="2700000" algn="tl">
                    <a:srgbClr val="000000"/>
                  </a:outerShdw>
                </a:effectLst>
                <a:latin typeface="Lucida Console" pitchFamily="49" charset="0"/>
              </a:rPr>
              <a:t>po.BillTo = “Bill Gates";</a:t>
            </a:r>
          </a:p>
          <a:p>
            <a:pPr>
              <a:spcBef>
                <a:spcPct val="0"/>
              </a:spcBef>
              <a:buFontTx/>
              <a:buNone/>
            </a:pPr>
            <a:r>
              <a:rPr lang="en-US" altLang="en-US" sz="1800" b="1">
                <a:effectLst>
                  <a:outerShdw blurRad="38100" dist="38100" dir="2700000" algn="tl">
                    <a:srgbClr val="000000"/>
                  </a:outerShdw>
                </a:effectLst>
                <a:latin typeface="Lucida Console" pitchFamily="49" charset="0"/>
              </a:rPr>
              <a:t>po.OrderDate = DateTime.Today;</a:t>
            </a:r>
          </a:p>
          <a:p>
            <a:pPr>
              <a:spcBef>
                <a:spcPct val="0"/>
              </a:spcBef>
              <a:buFontTx/>
              <a:buNone/>
            </a:pPr>
            <a:r>
              <a:rPr lang="en-US" altLang="en-US" sz="1800" b="1">
                <a:effectLst>
                  <a:outerShdw blurRad="38100" dist="38100" dir="2700000" algn="tl">
                    <a:srgbClr val="000000"/>
                  </a:outerShdw>
                </a:effectLst>
                <a:latin typeface="Lucida Console" pitchFamily="49" charset="0"/>
              </a:rPr>
              <a:t>…</a:t>
            </a:r>
          </a:p>
          <a:p>
            <a:pPr>
              <a:spcBef>
                <a:spcPct val="0"/>
              </a:spcBef>
              <a:buFontTx/>
              <a:buNone/>
            </a:pPr>
            <a:r>
              <a:rPr lang="en-US" altLang="en-US" sz="1800" b="1">
                <a:effectLst>
                  <a:outerShdw blurRad="38100" dist="38100" dir="2700000" algn="tl">
                    <a:srgbClr val="000000"/>
                  </a:outerShdw>
                </a:effectLst>
                <a:latin typeface="Lucida Console" pitchFamily="49" charset="0"/>
              </a:rPr>
              <a:t>OrderProcessor.SubmitOrder(po);</a:t>
            </a:r>
          </a:p>
        </p:txBody>
      </p:sp>
      <p:sp>
        <p:nvSpPr>
          <p:cNvPr id="749576" name="Text Box 8"/>
          <p:cNvSpPr txBox="1">
            <a:spLocks noChangeArrowheads="1"/>
          </p:cNvSpPr>
          <p:nvPr/>
        </p:nvSpPr>
        <p:spPr bwMode="auto">
          <a:xfrm>
            <a:off x="838200" y="1981200"/>
            <a:ext cx="7315200" cy="4679950"/>
          </a:xfrm>
          <a:prstGeom prst="rect">
            <a:avLst/>
          </a:prstGeom>
          <a:gradFill rotWithShape="0">
            <a:gsLst>
              <a:gs pos="0">
                <a:schemeClr val="hlink">
                  <a:gamma/>
                  <a:shade val="46275"/>
                  <a:invGamma/>
                </a:schemeClr>
              </a:gs>
              <a:gs pos="100000">
                <a:schemeClr val="hlink"/>
              </a:gs>
            </a:gsLst>
            <a:lin ang="5400000" scaled="1"/>
          </a:gradFill>
          <a:ln w="12700">
            <a:solidFill>
              <a:schemeClr va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137160">
            <a:spAutoFit/>
          </a:bodyPr>
          <a:lstStyle/>
          <a:p>
            <a:pPr>
              <a:spcBef>
                <a:spcPct val="0"/>
              </a:spcBef>
              <a:buFontTx/>
              <a:buNone/>
            </a:pPr>
            <a:r>
              <a:rPr lang="en-US" altLang="en-US" sz="1800" b="1">
                <a:effectLst>
                  <a:outerShdw blurRad="38100" dist="38100" dir="2700000" algn="tl">
                    <a:srgbClr val="000000"/>
                  </a:outerShdw>
                </a:effectLst>
                <a:latin typeface="Lucida Console" pitchFamily="49" charset="0"/>
              </a:rPr>
              <a:t>&lt;?xml version="1.0" encoding="utf-8"?&gt;</a:t>
            </a:r>
          </a:p>
          <a:p>
            <a:pPr>
              <a:spcBef>
                <a:spcPct val="0"/>
              </a:spcBef>
              <a:buFontTx/>
              <a:buNone/>
            </a:pPr>
            <a:r>
              <a:rPr lang="en-US" altLang="en-US" sz="1800" b="1">
                <a:effectLst>
                  <a:outerShdw blurRad="38100" dist="38100" dir="2700000" algn="tl">
                    <a:srgbClr val="000000"/>
                  </a:outerShdw>
                </a:effectLst>
                <a:latin typeface="Lucida Console" pitchFamily="49" charset="0"/>
              </a:rPr>
              <a:t>&lt;soap:Envelope&gt;</a:t>
            </a:r>
          </a:p>
          <a:p>
            <a:pPr>
              <a:spcBef>
                <a:spcPct val="0"/>
              </a:spcBef>
              <a:buFontTx/>
              <a:buNone/>
            </a:pPr>
            <a:r>
              <a:rPr lang="en-US" altLang="en-US" sz="1800" b="1">
                <a:effectLst>
                  <a:outerShdw blurRad="38100" dist="38100" dir="2700000" algn="tl">
                    <a:srgbClr val="000000"/>
                  </a:outerShdw>
                </a:effectLst>
                <a:latin typeface="Lucida Console" pitchFamily="49" charset="0"/>
              </a:rPr>
              <a:t>  &lt;soap:Body&gt;</a:t>
            </a:r>
          </a:p>
          <a:p>
            <a:pPr>
              <a:spcBef>
                <a:spcPct val="0"/>
              </a:spcBef>
              <a:buFontTx/>
              <a:buNone/>
            </a:pPr>
            <a:r>
              <a:rPr lang="en-US" altLang="en-US" sz="1800" b="1">
                <a:effectLst>
                  <a:outerShdw blurRad="38100" dist="38100" dir="2700000" algn="tl">
                    <a:srgbClr val="000000"/>
                  </a:outerShdw>
                </a:effectLst>
                <a:latin typeface="Lucida Console" pitchFamily="49" charset="0"/>
              </a:rPr>
              <a:t>    &lt;SubmitOrder&gt;</a:t>
            </a:r>
          </a:p>
          <a:p>
            <a:pPr>
              <a:spcBef>
                <a:spcPct val="0"/>
              </a:spcBef>
              <a:buFontTx/>
              <a:buNone/>
            </a:pPr>
            <a:r>
              <a:rPr lang="en-US" altLang="en-US" sz="1800" b="1">
                <a:effectLst>
                  <a:outerShdw blurRad="38100" dist="38100" dir="2700000" algn="tl">
                    <a:srgbClr val="000000"/>
                  </a:outerShdw>
                </a:effectLst>
                <a:latin typeface="Lucida Console" pitchFamily="49" charset="0"/>
              </a:rPr>
              <a:t>      &lt;Order date=“20010703"&gt;</a:t>
            </a:r>
          </a:p>
          <a:p>
            <a:pPr>
              <a:spcBef>
                <a:spcPct val="0"/>
              </a:spcBef>
              <a:buFontTx/>
              <a:buNone/>
            </a:pPr>
            <a:r>
              <a:rPr lang="en-US" altLang="en-US" sz="1800" b="1">
                <a:effectLst>
                  <a:outerShdw blurRad="38100" dist="38100" dir="2700000" algn="tl">
                    <a:srgbClr val="000000"/>
                  </a:outerShdw>
                </a:effectLst>
                <a:latin typeface="Lucida Console" pitchFamily="49" charset="0"/>
              </a:rPr>
              <a:t>        &lt;shipTo&gt;Anders Hejlsberg&lt;/shipTo&gt;</a:t>
            </a:r>
          </a:p>
          <a:p>
            <a:pPr>
              <a:spcBef>
                <a:spcPct val="0"/>
              </a:spcBef>
              <a:buFontTx/>
              <a:buNone/>
            </a:pPr>
            <a:r>
              <a:rPr lang="en-US" altLang="en-US" sz="1800" b="1">
                <a:effectLst>
                  <a:outerShdw blurRad="38100" dist="38100" dir="2700000" algn="tl">
                    <a:srgbClr val="000000"/>
                  </a:outerShdw>
                </a:effectLst>
                <a:latin typeface="Lucida Console" pitchFamily="49" charset="0"/>
              </a:rPr>
              <a:t>        &lt;billTo&gt;Bill Gates&lt;/billTo&gt;</a:t>
            </a:r>
          </a:p>
          <a:p>
            <a:pPr>
              <a:spcBef>
                <a:spcPct val="0"/>
              </a:spcBef>
              <a:buFontTx/>
              <a:buNone/>
            </a:pPr>
            <a:r>
              <a:rPr lang="en-US" altLang="en-US" sz="1800" b="1">
                <a:effectLst>
                  <a:outerShdw blurRad="38100" dist="38100" dir="2700000" algn="tl">
                    <a:srgbClr val="000000"/>
                  </a:outerShdw>
                </a:effectLst>
                <a:latin typeface="Lucida Console" pitchFamily="49" charset="0"/>
              </a:rPr>
              <a:t>        &lt;comment&gt;Overnight delivery&lt;/comment&gt;</a:t>
            </a:r>
          </a:p>
          <a:p>
            <a:pPr>
              <a:spcBef>
                <a:spcPct val="0"/>
              </a:spcBef>
              <a:buFontTx/>
              <a:buNone/>
            </a:pPr>
            <a:r>
              <a:rPr lang="en-US" altLang="en-US" sz="1800" b="1">
                <a:effectLst>
                  <a:outerShdw blurRad="38100" dist="38100" dir="2700000" algn="tl">
                    <a:srgbClr val="000000"/>
                  </a:outerShdw>
                </a:effectLst>
                <a:latin typeface="Lucida Console" pitchFamily="49" charset="0"/>
              </a:rPr>
              <a:t>        &lt;items&gt;</a:t>
            </a:r>
          </a:p>
          <a:p>
            <a:pPr>
              <a:spcBef>
                <a:spcPct val="0"/>
              </a:spcBef>
              <a:buFontTx/>
              <a:buNone/>
            </a:pPr>
            <a:r>
              <a:rPr lang="en-US" altLang="en-US" sz="1800" b="1">
                <a:effectLst>
                  <a:outerShdw blurRad="38100" dist="38100" dir="2700000" algn="tl">
                    <a:srgbClr val="000000"/>
                  </a:outerShdw>
                </a:effectLst>
                <a:latin typeface="Lucida Console" pitchFamily="49" charset="0"/>
              </a:rPr>
              <a:t>          &lt;productId&gt;17748933&lt;/productId&gt;</a:t>
            </a:r>
          </a:p>
          <a:p>
            <a:pPr>
              <a:spcBef>
                <a:spcPct val="0"/>
              </a:spcBef>
              <a:buFontTx/>
              <a:buNone/>
            </a:pPr>
            <a:r>
              <a:rPr lang="en-US" altLang="en-US" sz="1800" b="1">
                <a:effectLst>
                  <a:outerShdw blurRad="38100" dist="38100" dir="2700000" algn="tl">
                    <a:srgbClr val="000000"/>
                  </a:outerShdw>
                </a:effectLst>
                <a:latin typeface="Lucida Console" pitchFamily="49" charset="0"/>
              </a:rPr>
              <a:t>          &lt;description&gt;Dom Perignon&lt;/description&gt;</a:t>
            </a:r>
          </a:p>
          <a:p>
            <a:pPr>
              <a:spcBef>
                <a:spcPct val="0"/>
              </a:spcBef>
              <a:buFontTx/>
              <a:buNone/>
            </a:pPr>
            <a:r>
              <a:rPr lang="en-US" altLang="en-US" sz="1800" b="1">
                <a:effectLst>
                  <a:outerShdw blurRad="38100" dist="38100" dir="2700000" algn="tl">
                    <a:srgbClr val="000000"/>
                  </a:outerShdw>
                </a:effectLst>
                <a:latin typeface="Lucida Console" pitchFamily="49" charset="0"/>
              </a:rPr>
              <a:t>        &lt;/items&gt;</a:t>
            </a:r>
          </a:p>
          <a:p>
            <a:pPr>
              <a:spcBef>
                <a:spcPct val="0"/>
              </a:spcBef>
              <a:buFontTx/>
              <a:buNone/>
            </a:pPr>
            <a:r>
              <a:rPr lang="en-US" altLang="en-US" sz="1800" b="1">
                <a:effectLst>
                  <a:outerShdw blurRad="38100" dist="38100" dir="2700000" algn="tl">
                    <a:srgbClr val="000000"/>
                  </a:outerShdw>
                </a:effectLst>
                <a:latin typeface="Lucida Console" pitchFamily="49" charset="0"/>
              </a:rPr>
              <a:t>      &lt;/Order&gt;</a:t>
            </a:r>
          </a:p>
          <a:p>
            <a:pPr>
              <a:spcBef>
                <a:spcPct val="0"/>
              </a:spcBef>
              <a:buFontTx/>
              <a:buNone/>
            </a:pPr>
            <a:r>
              <a:rPr lang="en-US" altLang="en-US" sz="1800" b="1">
                <a:effectLst>
                  <a:outerShdw blurRad="38100" dist="38100" dir="2700000" algn="tl">
                    <a:srgbClr val="000000"/>
                  </a:outerShdw>
                </a:effectLst>
                <a:latin typeface="Lucida Console" pitchFamily="49" charset="0"/>
              </a:rPr>
              <a:t>    &lt;/SubmitOrder&gt;</a:t>
            </a:r>
          </a:p>
          <a:p>
            <a:pPr>
              <a:spcBef>
                <a:spcPct val="0"/>
              </a:spcBef>
              <a:buFontTx/>
              <a:buNone/>
            </a:pPr>
            <a:r>
              <a:rPr lang="en-US" altLang="en-US" sz="1800" b="1">
                <a:effectLst>
                  <a:outerShdw blurRad="38100" dist="38100" dir="2700000" algn="tl">
                    <a:srgbClr val="000000"/>
                  </a:outerShdw>
                </a:effectLst>
                <a:latin typeface="Lucida Console" pitchFamily="49" charset="0"/>
              </a:rPr>
              <a:t>  &lt;/soap:Body&gt;</a:t>
            </a:r>
          </a:p>
          <a:p>
            <a:pPr>
              <a:spcBef>
                <a:spcPct val="0"/>
              </a:spcBef>
              <a:buFontTx/>
              <a:buNone/>
            </a:pPr>
            <a:r>
              <a:rPr lang="en-US" altLang="en-US" sz="1800" b="1">
                <a:effectLst>
                  <a:outerShdw blurRad="38100" dist="38100" dir="2700000" algn="tl">
                    <a:srgbClr val="000000"/>
                  </a:outerShdw>
                </a:effectLst>
                <a:latin typeface="Lucida Console" pitchFamily="49" charset="0"/>
              </a:rPr>
              <a:t>&lt;/soap:Envelope&gt;</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49574"/>
                                        </p:tgtEl>
                                        <p:attrNameLst>
                                          <p:attrName>style.visibility</p:attrName>
                                        </p:attrNameLst>
                                      </p:cBhvr>
                                      <p:to>
                                        <p:strVal val="visible"/>
                                      </p:to>
                                    </p:set>
                                    <p:animEffect transition="in" filter="wipe(left)">
                                      <p:cBhvr>
                                        <p:cTn id="7" dur="500"/>
                                        <p:tgtEl>
                                          <p:spTgt spid="7495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49575"/>
                                        </p:tgtEl>
                                        <p:attrNameLst>
                                          <p:attrName>style.visibility</p:attrName>
                                        </p:attrNameLst>
                                      </p:cBhvr>
                                      <p:to>
                                        <p:strVal val="visible"/>
                                      </p:to>
                                    </p:set>
                                    <p:animEffect transition="in" filter="wipe(up)">
                                      <p:cBhvr>
                                        <p:cTn id="12" dur="500"/>
                                        <p:tgtEl>
                                          <p:spTgt spid="7495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49576"/>
                                        </p:tgtEl>
                                        <p:attrNameLst>
                                          <p:attrName>style.visibility</p:attrName>
                                        </p:attrNameLst>
                                      </p:cBhvr>
                                      <p:to>
                                        <p:strVal val="visible"/>
                                      </p:to>
                                    </p:set>
                                    <p:animEffect transition="in" filter="wipe(up)">
                                      <p:cBhvr>
                                        <p:cTn id="17" dur="500"/>
                                        <p:tgtEl>
                                          <p:spTgt spid="749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4" grpId="0" animBg="1" autoUpdateAnimBg="0"/>
      <p:bldP spid="749575" grpId="0" animBg="1" autoUpdateAnimBg="0"/>
      <p:bldP spid="749576"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6" name="Rectangle 4"/>
          <p:cNvSpPr>
            <a:spLocks noGrp="1" noChangeArrowheads="1"/>
          </p:cNvSpPr>
          <p:nvPr>
            <p:ph type="title"/>
          </p:nvPr>
        </p:nvSpPr>
        <p:spPr/>
        <p:txBody>
          <a:bodyPr/>
          <a:lstStyle/>
          <a:p>
            <a:r>
              <a:rPr lang="en-US" altLang="en-US"/>
              <a:t>Agenda</a:t>
            </a:r>
          </a:p>
        </p:txBody>
      </p:sp>
      <p:sp>
        <p:nvSpPr>
          <p:cNvPr id="515077" name="Rectangle 5"/>
          <p:cNvSpPr>
            <a:spLocks noGrp="1" noChangeArrowheads="1"/>
          </p:cNvSpPr>
          <p:nvPr>
            <p:ph type="body" idx="1"/>
          </p:nvPr>
        </p:nvSpPr>
        <p:spPr>
          <a:xfrm>
            <a:off x="381000" y="1419225"/>
            <a:ext cx="8532813" cy="2867025"/>
          </a:xfrm>
        </p:spPr>
        <p:txBody>
          <a:bodyPr/>
          <a:lstStyle/>
          <a:p>
            <a:r>
              <a:rPr lang="en-US" altLang="en-US">
                <a:solidFill>
                  <a:schemeClr val="tx2"/>
                </a:solidFill>
              </a:rPr>
              <a:t>Hello World</a:t>
            </a:r>
          </a:p>
          <a:p>
            <a:r>
              <a:rPr lang="en-US" altLang="en-US"/>
              <a:t>The .NET Framework</a:t>
            </a:r>
          </a:p>
          <a:p>
            <a:r>
              <a:rPr lang="en-US" altLang="en-US"/>
              <a:t>Design Goals of C#</a:t>
            </a:r>
          </a:p>
          <a:p>
            <a:r>
              <a:rPr lang="en-US" altLang="en-US"/>
              <a:t>Language Features</a:t>
            </a:r>
          </a:p>
          <a:p>
            <a:endParaRPr lang="en-US" altLang="en-US"/>
          </a:p>
        </p:txBody>
      </p:sp>
    </p:spTree>
  </p:cSld>
  <p:clrMapOvr>
    <a:masterClrMapping/>
  </p:clrMapOvr>
  <p:transition>
    <p:strips dir="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a:xfrm>
            <a:off x="382588" y="228600"/>
            <a:ext cx="8532812" cy="1244600"/>
          </a:xfrm>
        </p:spPr>
        <p:txBody>
          <a:bodyPr/>
          <a:lstStyle/>
          <a:p>
            <a:r>
              <a:rPr lang="en-US" altLang="en-US"/>
              <a:t>Language Features</a:t>
            </a:r>
            <a:r>
              <a:rPr lang="en-US" altLang="en-US">
                <a:solidFill>
                  <a:schemeClr val="accent1"/>
                </a:solidFill>
              </a:rPr>
              <a:t/>
            </a:r>
            <a:br>
              <a:rPr lang="en-US" altLang="en-US">
                <a:solidFill>
                  <a:schemeClr val="accent1"/>
                </a:solidFill>
              </a:rPr>
            </a:br>
            <a:r>
              <a:rPr lang="en-US" altLang="en-US" sz="3600">
                <a:solidFill>
                  <a:schemeClr val="hlink"/>
                </a:solidFill>
              </a:rPr>
              <a:t>DEMO 3:  Attributes</a:t>
            </a:r>
          </a:p>
        </p:txBody>
      </p:sp>
      <p:sp>
        <p:nvSpPr>
          <p:cNvPr id="688132" name="Rectangle 4"/>
          <p:cNvSpPr>
            <a:spLocks noGrp="1" noChangeArrowheads="1"/>
          </p:cNvSpPr>
          <p:nvPr>
            <p:ph type="body" sz="half" idx="1"/>
          </p:nvPr>
        </p:nvSpPr>
        <p:spPr>
          <a:xfrm>
            <a:off x="381000" y="1419225"/>
            <a:ext cx="8305800" cy="860425"/>
          </a:xfrm>
        </p:spPr>
        <p:txBody>
          <a:bodyPr/>
          <a:lstStyle/>
          <a:p>
            <a:r>
              <a:rPr lang="en-US" altLang="en-US" sz="2800"/>
              <a:t>Create a Web service by using the [</a:t>
            </a:r>
            <a:r>
              <a:rPr lang="lv-LV" altLang="en-US" sz="2800"/>
              <a:t>W</a:t>
            </a:r>
            <a:r>
              <a:rPr lang="en-US" altLang="en-US" sz="2800"/>
              <a:t>eb</a:t>
            </a:r>
            <a:r>
              <a:rPr lang="lv-LV" altLang="en-US" sz="2800"/>
              <a:t>M</a:t>
            </a:r>
            <a:r>
              <a:rPr lang="en-US" altLang="en-US" sz="2800"/>
              <a:t>ethod] attribute</a:t>
            </a:r>
          </a:p>
        </p:txBody>
      </p:sp>
      <p:graphicFrame>
        <p:nvGraphicFramePr>
          <p:cNvPr id="688133" name="Object 5"/>
          <p:cNvGraphicFramePr>
            <a:graphicFrameLocks noChangeAspect="1"/>
          </p:cNvGraphicFramePr>
          <p:nvPr>
            <p:ph sz="half" idx="2"/>
          </p:nvPr>
        </p:nvGraphicFramePr>
        <p:xfrm>
          <a:off x="3200400" y="2590800"/>
          <a:ext cx="2652713" cy="2357438"/>
        </p:xfrm>
        <a:graphic>
          <a:graphicData uri="http://schemas.openxmlformats.org/presentationml/2006/ole">
            <mc:AlternateContent xmlns:mc="http://schemas.openxmlformats.org/markup-compatibility/2006">
              <mc:Choice xmlns:v="urn:schemas-microsoft-com:vml" Requires="v">
                <p:oleObj spid="_x0000_s688135" name="Photo Editor Photo" r:id="rId4" imgW="4952381" imgH="4401164" progId="MSPhotoEd.3">
                  <p:embed/>
                </p:oleObj>
              </mc:Choice>
              <mc:Fallback>
                <p:oleObj name="Photo Editor Photo" r:id="rId4" imgW="4952381" imgH="4401164" progId="MSPhotoEd.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2590800"/>
                        <a:ext cx="2652713" cy="235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trips dir="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4" name="Rectangle 1028"/>
          <p:cNvSpPr>
            <a:spLocks noGrp="1" noChangeArrowheads="1"/>
          </p:cNvSpPr>
          <p:nvPr>
            <p:ph type="title"/>
          </p:nvPr>
        </p:nvSpPr>
        <p:spPr>
          <a:xfrm>
            <a:off x="382588" y="228600"/>
            <a:ext cx="8532812" cy="1244600"/>
          </a:xfrm>
        </p:spPr>
        <p:txBody>
          <a:bodyPr/>
          <a:lstStyle/>
          <a:p>
            <a:r>
              <a:rPr lang="en-US" altLang="en-US"/>
              <a:t>Language Features</a:t>
            </a:r>
            <a:r>
              <a:rPr lang="en-US" altLang="en-US">
                <a:solidFill>
                  <a:schemeClr val="accent1"/>
                </a:solidFill>
              </a:rPr>
              <a:t> </a:t>
            </a:r>
            <a:br>
              <a:rPr lang="en-US" altLang="en-US">
                <a:solidFill>
                  <a:schemeClr val="accent1"/>
                </a:solidFill>
              </a:rPr>
            </a:br>
            <a:r>
              <a:rPr lang="en-US" altLang="en-US" sz="3600">
                <a:solidFill>
                  <a:schemeClr val="hlink"/>
                </a:solidFill>
              </a:rPr>
              <a:t>XML Comments</a:t>
            </a:r>
          </a:p>
        </p:txBody>
      </p:sp>
      <p:sp>
        <p:nvSpPr>
          <p:cNvPr id="645123" name="Text Box 1027"/>
          <p:cNvSpPr txBox="1">
            <a:spLocks noChangeArrowheads="1"/>
          </p:cNvSpPr>
          <p:nvPr/>
        </p:nvSpPr>
        <p:spPr bwMode="auto">
          <a:xfrm>
            <a:off x="381000" y="1905000"/>
            <a:ext cx="8382000" cy="4706938"/>
          </a:xfrm>
          <a:prstGeom prst="rect">
            <a:avLst/>
          </a:prstGeom>
          <a:gradFill rotWithShape="0">
            <a:gsLst>
              <a:gs pos="0">
                <a:schemeClr val="folHlink"/>
              </a:gs>
              <a:gs pos="100000">
                <a:schemeClr val="folHlink">
                  <a:gamma/>
                  <a:shade val="46275"/>
                  <a:invGamma/>
                </a:schemeClr>
              </a:gs>
            </a:gsLst>
            <a:lin ang="2700000" scaled="1"/>
          </a:gradFill>
          <a:ln>
            <a:noFill/>
          </a:ln>
          <a:effectLst/>
          <a:extLst>
            <a:ext uri="{91240B29-F687-4F45-9708-019B960494DF}">
              <a14:hiddenLine xmlns:a14="http://schemas.microsoft.com/office/drawing/2010/main" w="12700">
                <a:solidFill>
                  <a:schemeClr val="accent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137160">
            <a:spAutoFit/>
          </a:bodyPr>
          <a:lstStyle/>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class XmlElement</a:t>
            </a:r>
            <a:br>
              <a:rPr lang="en-US" altLang="en-US" sz="1800" b="1">
                <a:effectLst>
                  <a:outerShdw blurRad="38100" dist="38100" dir="2700000" algn="tl">
                    <a:srgbClr val="000000"/>
                  </a:outerShdw>
                </a:effectLst>
                <a:latin typeface="Lucida Console" pitchFamily="49" charset="0"/>
              </a:rPr>
            </a:br>
            <a:r>
              <a:rPr lang="en-US" altLang="en-US" sz="1800" b="1">
                <a:effectLst>
                  <a:outerShdw blurRad="38100" dist="38100" dir="2700000" algn="tl">
                    <a:srgbClr val="000000"/>
                  </a:outerShdw>
                </a:effectLst>
                <a:latin typeface="Lucida Console" pitchFamily="49" charset="0"/>
              </a:rPr>
              <a:t>{</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 &lt;summary&gt;</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    Returns the attribute with the given name and</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    namespace&lt;/summary&gt;</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 &lt;param name="name"&gt;</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    The name of the attribute&lt;/param&gt;</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 &lt;param name="ns"&gt;</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    The namespace of the attribute, or null if</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    the attribute has no namespace&lt;/param&gt;</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 &lt;return&gt;</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    The attribute value, or null if the attribute</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    does not exist&lt;/return&gt;</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 &lt;seealso cref="GetAttr(string)"/&gt;</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public string GetAttr(string name, string ns) {</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a:t>
            </a:r>
          </a:p>
        </p:txBody>
      </p:sp>
    </p:spTree>
  </p:cSld>
  <p:clrMapOvr>
    <a:masterClrMapping/>
  </p:clrMapOvr>
  <p:transition>
    <p:strips dir="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a:xfrm>
            <a:off x="382588" y="228600"/>
            <a:ext cx="8532812" cy="1244600"/>
          </a:xfrm>
        </p:spPr>
        <p:txBody>
          <a:bodyPr/>
          <a:lstStyle/>
          <a:p>
            <a:r>
              <a:rPr lang="en-US" altLang="en-US"/>
              <a:t>Language Features</a:t>
            </a:r>
            <a:r>
              <a:rPr lang="en-US" altLang="en-US">
                <a:solidFill>
                  <a:schemeClr val="accent1"/>
                </a:solidFill>
              </a:rPr>
              <a:t/>
            </a:r>
            <a:br>
              <a:rPr lang="en-US" altLang="en-US">
                <a:solidFill>
                  <a:schemeClr val="accent1"/>
                </a:solidFill>
              </a:rPr>
            </a:br>
            <a:r>
              <a:rPr lang="en-US" altLang="en-US" sz="3600">
                <a:solidFill>
                  <a:schemeClr val="hlink"/>
                </a:solidFill>
              </a:rPr>
              <a:t>DEMO 4:  XML Comments</a:t>
            </a:r>
          </a:p>
        </p:txBody>
      </p:sp>
      <p:sp>
        <p:nvSpPr>
          <p:cNvPr id="693251" name="Rectangle 3"/>
          <p:cNvSpPr>
            <a:spLocks noGrp="1" noChangeArrowheads="1"/>
          </p:cNvSpPr>
          <p:nvPr>
            <p:ph type="body" sz="half" idx="1"/>
          </p:nvPr>
        </p:nvSpPr>
        <p:spPr>
          <a:xfrm>
            <a:off x="381000" y="1419225"/>
            <a:ext cx="8382000" cy="1244600"/>
          </a:xfrm>
        </p:spPr>
        <p:txBody>
          <a:bodyPr/>
          <a:lstStyle/>
          <a:p>
            <a:r>
              <a:rPr lang="en-US" altLang="en-US" sz="2800"/>
              <a:t>Show how the compiler can auto generate documentation from the source code using XML comments</a:t>
            </a:r>
          </a:p>
        </p:txBody>
      </p:sp>
      <p:graphicFrame>
        <p:nvGraphicFramePr>
          <p:cNvPr id="693252" name="Object 4"/>
          <p:cNvGraphicFramePr>
            <a:graphicFrameLocks noChangeAspect="1"/>
          </p:cNvGraphicFramePr>
          <p:nvPr>
            <p:ph sz="half" idx="2"/>
          </p:nvPr>
        </p:nvGraphicFramePr>
        <p:xfrm>
          <a:off x="3352800" y="2895600"/>
          <a:ext cx="2652713" cy="2357438"/>
        </p:xfrm>
        <a:graphic>
          <a:graphicData uri="http://schemas.openxmlformats.org/presentationml/2006/ole">
            <mc:AlternateContent xmlns:mc="http://schemas.openxmlformats.org/markup-compatibility/2006">
              <mc:Choice xmlns:v="urn:schemas-microsoft-com:vml" Requires="v">
                <p:oleObj spid="_x0000_s693254" name="Photo Editor Photo" r:id="rId4" imgW="4952381" imgH="4401164" progId="MSPhotoEd.3">
                  <p:embed/>
                </p:oleObj>
              </mc:Choice>
              <mc:Fallback>
                <p:oleObj name="Photo Editor Photo" r:id="rId4" imgW="4952381" imgH="4401164" progId="MSPhotoEd.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2895600"/>
                        <a:ext cx="2652713" cy="235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trips dir="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5" name="Rectangle 7"/>
          <p:cNvSpPr>
            <a:spLocks noGrp="1" noChangeArrowheads="1"/>
          </p:cNvSpPr>
          <p:nvPr>
            <p:ph type="title"/>
          </p:nvPr>
        </p:nvSpPr>
        <p:spPr>
          <a:xfrm>
            <a:off x="382588" y="228600"/>
            <a:ext cx="8532812" cy="1244600"/>
          </a:xfrm>
        </p:spPr>
        <p:txBody>
          <a:bodyPr/>
          <a:lstStyle/>
          <a:p>
            <a:r>
              <a:rPr lang="en-US" altLang="en-US"/>
              <a:t>Language Features</a:t>
            </a:r>
            <a:r>
              <a:rPr lang="en-US" altLang="en-US">
                <a:solidFill>
                  <a:schemeClr val="accent1"/>
                </a:solidFill>
              </a:rPr>
              <a:t/>
            </a:r>
            <a:br>
              <a:rPr lang="en-US" altLang="en-US">
                <a:solidFill>
                  <a:schemeClr val="accent1"/>
                </a:solidFill>
              </a:rPr>
            </a:br>
            <a:r>
              <a:rPr lang="en-US" altLang="en-US" sz="3600">
                <a:solidFill>
                  <a:schemeClr val="hlink"/>
                </a:solidFill>
              </a:rPr>
              <a:t>Statements and Expressions</a:t>
            </a:r>
          </a:p>
        </p:txBody>
      </p:sp>
      <p:sp>
        <p:nvSpPr>
          <p:cNvPr id="647176" name="Rectangle 8"/>
          <p:cNvSpPr>
            <a:spLocks noGrp="1" noChangeArrowheads="1"/>
          </p:cNvSpPr>
          <p:nvPr>
            <p:ph type="body" idx="1"/>
          </p:nvPr>
        </p:nvSpPr>
        <p:spPr>
          <a:xfrm>
            <a:off x="0" y="1524000"/>
            <a:ext cx="8532813" cy="5233988"/>
          </a:xfrm>
        </p:spPr>
        <p:txBody>
          <a:bodyPr/>
          <a:lstStyle/>
          <a:p>
            <a:pPr>
              <a:spcBef>
                <a:spcPct val="20000"/>
              </a:spcBef>
            </a:pPr>
            <a:r>
              <a:rPr lang="en-US" altLang="en-US" sz="2800"/>
              <a:t>High C++ fidelity</a:t>
            </a:r>
          </a:p>
          <a:p>
            <a:pPr>
              <a:spcBef>
                <a:spcPct val="20000"/>
              </a:spcBef>
            </a:pPr>
            <a:r>
              <a:rPr lang="en-US" altLang="en-US" sz="2800"/>
              <a:t>if, while, do require bool condition</a:t>
            </a:r>
          </a:p>
          <a:p>
            <a:pPr>
              <a:spcBef>
                <a:spcPct val="20000"/>
              </a:spcBef>
            </a:pPr>
            <a:r>
              <a:rPr lang="en-US" altLang="en-US" sz="2800"/>
              <a:t>Switch statement</a:t>
            </a:r>
          </a:p>
          <a:p>
            <a:pPr lvl="1">
              <a:spcBef>
                <a:spcPct val="20000"/>
              </a:spcBef>
            </a:pPr>
            <a:r>
              <a:rPr lang="en-US" altLang="en-US" sz="2400"/>
              <a:t>No fall-through, “goto case” or “goto default”</a:t>
            </a:r>
          </a:p>
          <a:p>
            <a:pPr>
              <a:spcBef>
                <a:spcPct val="20000"/>
              </a:spcBef>
            </a:pPr>
            <a:r>
              <a:rPr lang="en-US" altLang="en-US" sz="2800"/>
              <a:t>Goto can’t jump into blocks</a:t>
            </a:r>
          </a:p>
          <a:p>
            <a:pPr>
              <a:spcBef>
                <a:spcPct val="20000"/>
              </a:spcBef>
            </a:pPr>
            <a:r>
              <a:rPr lang="en-US" altLang="en-US" sz="2800"/>
              <a:t>Foreach statement</a:t>
            </a:r>
          </a:p>
          <a:p>
            <a:pPr>
              <a:spcBef>
                <a:spcPct val="20000"/>
              </a:spcBef>
            </a:pPr>
            <a:r>
              <a:rPr lang="en-US" altLang="en-US" sz="2800"/>
              <a:t>Checked and </a:t>
            </a:r>
            <a:br>
              <a:rPr lang="en-US" altLang="en-US" sz="2800"/>
            </a:br>
            <a:r>
              <a:rPr lang="en-US" altLang="en-US" sz="2800"/>
              <a:t>unchecked</a:t>
            </a:r>
            <a:br>
              <a:rPr lang="en-US" altLang="en-US" sz="2800"/>
            </a:br>
            <a:r>
              <a:rPr lang="en-US" altLang="en-US" sz="2800"/>
              <a:t>statements</a:t>
            </a:r>
          </a:p>
          <a:p>
            <a:pPr>
              <a:spcBef>
                <a:spcPct val="20000"/>
              </a:spcBef>
            </a:pPr>
            <a:r>
              <a:rPr lang="en-US" altLang="en-US" sz="2800"/>
              <a:t>Expression </a:t>
            </a:r>
            <a:br>
              <a:rPr lang="en-US" altLang="en-US" sz="2800"/>
            </a:br>
            <a:r>
              <a:rPr lang="en-US" altLang="en-US" sz="2800"/>
              <a:t>statements </a:t>
            </a:r>
            <a:br>
              <a:rPr lang="en-US" altLang="en-US" sz="2800"/>
            </a:br>
            <a:r>
              <a:rPr lang="en-US" altLang="en-US" sz="2800"/>
              <a:t>must do work</a:t>
            </a:r>
          </a:p>
        </p:txBody>
      </p:sp>
      <p:sp>
        <p:nvSpPr>
          <p:cNvPr id="647172" name="Text Box 4"/>
          <p:cNvSpPr txBox="1">
            <a:spLocks noChangeArrowheads="1"/>
          </p:cNvSpPr>
          <p:nvPr/>
        </p:nvSpPr>
        <p:spPr bwMode="auto">
          <a:xfrm>
            <a:off x="4114800" y="5594350"/>
            <a:ext cx="5029200" cy="1263650"/>
          </a:xfrm>
          <a:prstGeom prst="rect">
            <a:avLst/>
          </a:prstGeom>
          <a:gradFill rotWithShape="0">
            <a:gsLst>
              <a:gs pos="0">
                <a:schemeClr val="folHlink">
                  <a:gamma/>
                  <a:shade val="46275"/>
                  <a:invGamma/>
                </a:schemeClr>
              </a:gs>
              <a:gs pos="50000">
                <a:schemeClr val="folHlink"/>
              </a:gs>
              <a:gs pos="100000">
                <a:schemeClr val="folHlink">
                  <a:gamma/>
                  <a:shade val="46275"/>
                  <a:invGamma/>
                </a:schemeClr>
              </a:gs>
            </a:gsLst>
            <a:lin ang="2700000" scaled="1"/>
          </a:gra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void Foo() {</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	i == 1;	</a:t>
            </a:r>
            <a:r>
              <a:rPr lang="en-US" altLang="en-US" sz="2000" b="1">
                <a:solidFill>
                  <a:srgbClr val="FF0000"/>
                </a:solidFill>
                <a:effectLst>
                  <a:outerShdw blurRad="38100" dist="38100" dir="2700000" algn="tl">
                    <a:srgbClr val="000000"/>
                  </a:outerShdw>
                </a:effectLst>
                <a:latin typeface="Lucida Console" pitchFamily="49" charset="0"/>
              </a:rPr>
              <a:t>// error</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	i + j;	</a:t>
            </a:r>
            <a:r>
              <a:rPr lang="en-US" altLang="en-US" sz="2000" b="1">
                <a:solidFill>
                  <a:srgbClr val="FF0000"/>
                </a:solidFill>
                <a:effectLst>
                  <a:outerShdw blurRad="38100" dist="38100" dir="2700000" algn="tl">
                    <a:srgbClr val="000000"/>
                  </a:outerShdw>
                </a:effectLst>
                <a:latin typeface="Lucida Console" pitchFamily="49" charset="0"/>
              </a:rPr>
              <a:t>// error</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a:t>
            </a:r>
          </a:p>
        </p:txBody>
      </p:sp>
      <p:sp>
        <p:nvSpPr>
          <p:cNvPr id="650246" name="Rectangle 1030"/>
          <p:cNvSpPr>
            <a:spLocks noChangeArrowheads="1"/>
          </p:cNvSpPr>
          <p:nvPr/>
        </p:nvSpPr>
        <p:spPr bwMode="auto">
          <a:xfrm>
            <a:off x="4070350" y="3155950"/>
            <a:ext cx="5073650" cy="3702050"/>
          </a:xfrm>
          <a:prstGeom prst="rect">
            <a:avLst/>
          </a:prstGeom>
          <a:gradFill rotWithShape="0">
            <a:gsLst>
              <a:gs pos="0">
                <a:schemeClr val="folHlink">
                  <a:gamma/>
                  <a:shade val="46275"/>
                  <a:invGamma/>
                </a:schemeClr>
              </a:gs>
              <a:gs pos="50000">
                <a:schemeClr val="folHlink"/>
              </a:gs>
              <a:gs pos="100000">
                <a:schemeClr val="folHlink">
                  <a:gamma/>
                  <a:shade val="46275"/>
                  <a:invGamma/>
                </a:schemeClr>
              </a:gs>
            </a:gsLst>
            <a:lin ang="2700000" scaled="1"/>
          </a:gradFill>
          <a:ln w="12700"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switch( arg )</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   case 0:</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   case 1: </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      Console.WriteLine(“Low”);</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   case 2:</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      Console.WriteLine(“Med”);</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      break;</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   default:</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	Console.WriteLine(“High”);</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a:t>
            </a:r>
          </a:p>
          <a:p>
            <a:pPr>
              <a:lnSpc>
                <a:spcPct val="80000"/>
              </a:lnSpc>
              <a:spcBef>
                <a:spcPct val="20000"/>
              </a:spcBef>
              <a:buFontTx/>
              <a:buNone/>
            </a:pPr>
            <a:endParaRPr lang="en-US" altLang="en-US" sz="2000" b="1">
              <a:effectLst>
                <a:outerShdw blurRad="38100" dist="38100" dir="2700000" algn="tl">
                  <a:srgbClr val="000000"/>
                </a:outerShdw>
              </a:effectLst>
              <a:latin typeface="Lucida Console" pitchFamily="49" charset="0"/>
            </a:endParaRPr>
          </a:p>
        </p:txBody>
      </p:sp>
      <p:sp>
        <p:nvSpPr>
          <p:cNvPr id="650247" name="Rectangle 1031"/>
          <p:cNvSpPr>
            <a:spLocks noChangeArrowheads="1"/>
          </p:cNvSpPr>
          <p:nvPr/>
        </p:nvSpPr>
        <p:spPr bwMode="auto">
          <a:xfrm>
            <a:off x="4070350" y="3155950"/>
            <a:ext cx="5073650" cy="3702050"/>
          </a:xfrm>
          <a:prstGeom prst="rect">
            <a:avLst/>
          </a:prstGeom>
          <a:gradFill rotWithShape="0">
            <a:gsLst>
              <a:gs pos="0">
                <a:schemeClr val="folHlink">
                  <a:gamma/>
                  <a:shade val="46275"/>
                  <a:invGamma/>
                </a:schemeClr>
              </a:gs>
              <a:gs pos="50000">
                <a:schemeClr val="folHlink"/>
              </a:gs>
              <a:gs pos="100000">
                <a:schemeClr val="folHlink">
                  <a:gamma/>
                  <a:shade val="46275"/>
                  <a:invGamma/>
                </a:schemeClr>
              </a:gs>
            </a:gsLst>
            <a:lin ang="2700000" scaled="1"/>
          </a:gradFill>
          <a:ln w="12700"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switch( arg )</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   case 0:</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   case 1: </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      Console.WriteLine(“Low”);</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      </a:t>
            </a:r>
            <a:r>
              <a:rPr lang="en-US" altLang="en-US" sz="2000" b="1">
                <a:solidFill>
                  <a:srgbClr val="FF0000"/>
                </a:solidFill>
                <a:effectLst>
                  <a:outerShdw blurRad="38100" dist="38100" dir="2700000" algn="tl">
                    <a:srgbClr val="000000"/>
                  </a:outerShdw>
                </a:effectLst>
                <a:latin typeface="Lucida Console" pitchFamily="49" charset="0"/>
              </a:rPr>
              <a:t>break;</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   case 2:</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      Console.WriteLine(“Med”);</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      break;</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   default:</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	Console.WriteLine(“High”);</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a:t>
            </a:r>
          </a:p>
        </p:txBody>
      </p:sp>
      <p:sp>
        <p:nvSpPr>
          <p:cNvPr id="650248" name="Rectangle 1032"/>
          <p:cNvSpPr>
            <a:spLocks noChangeArrowheads="1"/>
          </p:cNvSpPr>
          <p:nvPr/>
        </p:nvSpPr>
        <p:spPr bwMode="auto">
          <a:xfrm>
            <a:off x="4070350" y="3155950"/>
            <a:ext cx="5073650" cy="3702050"/>
          </a:xfrm>
          <a:prstGeom prst="rect">
            <a:avLst/>
          </a:prstGeom>
          <a:gradFill rotWithShape="0">
            <a:gsLst>
              <a:gs pos="0">
                <a:schemeClr val="folHlink">
                  <a:gamma/>
                  <a:shade val="46275"/>
                  <a:invGamma/>
                </a:schemeClr>
              </a:gs>
              <a:gs pos="50000">
                <a:schemeClr val="folHlink"/>
              </a:gs>
              <a:gs pos="100000">
                <a:schemeClr val="folHlink">
                  <a:gamma/>
                  <a:shade val="46275"/>
                  <a:invGamma/>
                </a:schemeClr>
              </a:gs>
            </a:gsLst>
            <a:lin ang="2700000" scaled="1"/>
          </a:gradFill>
          <a:ln w="12700"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switch( arg )</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   case 0:</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   case 1: </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      Console.WriteLine(“Low”);</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      </a:t>
            </a:r>
            <a:r>
              <a:rPr lang="en-US" altLang="en-US" sz="2000" b="1">
                <a:solidFill>
                  <a:srgbClr val="FF0000"/>
                </a:solidFill>
                <a:effectLst>
                  <a:outerShdw blurRad="38100" dist="38100" dir="2700000" algn="tl">
                    <a:srgbClr val="000000"/>
                  </a:outerShdw>
                </a:effectLst>
                <a:latin typeface="Lucida Console" pitchFamily="49" charset="0"/>
              </a:rPr>
              <a:t>goto case 2;</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   case 2:</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      Console.WriteLine(“Med”);</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      break;</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   default:</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	Console.WriteLine(“High”);</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a:t>
            </a:r>
          </a:p>
        </p:txBody>
      </p:sp>
      <p:sp>
        <p:nvSpPr>
          <p:cNvPr id="650249" name="Rectangle 1033"/>
          <p:cNvSpPr>
            <a:spLocks noChangeArrowheads="1"/>
          </p:cNvSpPr>
          <p:nvPr/>
        </p:nvSpPr>
        <p:spPr bwMode="auto">
          <a:xfrm>
            <a:off x="3765550" y="4070350"/>
            <a:ext cx="5378450" cy="2787650"/>
          </a:xfrm>
          <a:prstGeom prst="rect">
            <a:avLst/>
          </a:prstGeom>
          <a:gradFill rotWithShape="0">
            <a:gsLst>
              <a:gs pos="0">
                <a:schemeClr val="folHlink">
                  <a:gamma/>
                  <a:shade val="46275"/>
                  <a:invGamma/>
                </a:schemeClr>
              </a:gs>
              <a:gs pos="50000">
                <a:schemeClr val="folHlink"/>
              </a:gs>
              <a:gs pos="100000">
                <a:schemeClr val="folHlink">
                  <a:gamma/>
                  <a:shade val="46275"/>
                  <a:invGamma/>
                </a:schemeClr>
              </a:gs>
            </a:gsLst>
            <a:lin ang="2700000" scaled="1"/>
          </a:gradFill>
          <a:ln w="12700"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int i;</a:t>
            </a:r>
          </a:p>
          <a:p>
            <a:pPr>
              <a:lnSpc>
                <a:spcPct val="80000"/>
              </a:lnSpc>
              <a:spcBef>
                <a:spcPct val="20000"/>
              </a:spcBef>
              <a:buFontTx/>
              <a:buNone/>
            </a:pPr>
            <a:endParaRPr lang="en-US" altLang="en-US" sz="2000" b="1">
              <a:effectLst>
                <a:outerShdw blurRad="38100" dist="38100" dir="2700000" algn="tl">
                  <a:srgbClr val="000000"/>
                </a:outerShdw>
              </a:effectLst>
              <a:latin typeface="Lucida Console" pitchFamily="49" charset="0"/>
            </a:endParaRP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if ( i ) // </a:t>
            </a:r>
            <a:r>
              <a:rPr lang="en-US" altLang="en-US" sz="2000" b="1">
                <a:solidFill>
                  <a:srgbClr val="FF0000"/>
                </a:solidFill>
                <a:effectLst>
                  <a:outerShdw blurRad="38100" dist="38100" dir="2700000" algn="tl">
                    <a:srgbClr val="000000"/>
                  </a:outerShdw>
                </a:effectLst>
                <a:latin typeface="Lucida Console" pitchFamily="49" charset="0"/>
              </a:rPr>
              <a:t>error</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if ( i&gt;0 )</a:t>
            </a:r>
          </a:p>
          <a:p>
            <a:pPr>
              <a:lnSpc>
                <a:spcPct val="80000"/>
              </a:lnSpc>
              <a:spcBef>
                <a:spcPct val="20000"/>
              </a:spcBef>
              <a:buFontTx/>
              <a:buNone/>
            </a:pPr>
            <a:endParaRPr lang="en-US" altLang="en-US" sz="2000" b="1">
              <a:effectLst>
                <a:outerShdw blurRad="38100" dist="38100" dir="2700000" algn="tl">
                  <a:srgbClr val="000000"/>
                </a:outerShdw>
              </a:effectLst>
              <a:latin typeface="Lucida Console" pitchFamily="49" charset="0"/>
            </a:endParaRP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FileClass file;</a:t>
            </a:r>
          </a:p>
          <a:p>
            <a:pPr>
              <a:lnSpc>
                <a:spcPct val="80000"/>
              </a:lnSpc>
              <a:spcBef>
                <a:spcPct val="20000"/>
              </a:spcBef>
              <a:buFontTx/>
              <a:buNone/>
            </a:pPr>
            <a:endParaRPr lang="en-US" altLang="en-US" sz="2000" b="1">
              <a:effectLst>
                <a:outerShdw blurRad="38100" dist="38100" dir="2700000" algn="tl">
                  <a:srgbClr val="000000"/>
                </a:outerShdw>
              </a:effectLst>
              <a:latin typeface="Lucida Console" pitchFamily="49" charset="0"/>
            </a:endParaRP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if ( file = OpenFile() ) // </a:t>
            </a:r>
            <a:r>
              <a:rPr lang="en-US" altLang="en-US" sz="2000" b="1">
                <a:solidFill>
                  <a:srgbClr val="FF0000"/>
                </a:solidFill>
                <a:effectLst>
                  <a:outerShdw blurRad="38100" dist="38100" dir="2700000" algn="tl">
                    <a:srgbClr val="000000"/>
                  </a:outerShdw>
                </a:effectLst>
                <a:latin typeface="Lucida Console" pitchFamily="49" charset="0"/>
              </a:rPr>
              <a:t>error</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if ( (file = OpenFile()) != NULL )</a:t>
            </a:r>
          </a:p>
        </p:txBody>
      </p:sp>
      <p:sp>
        <p:nvSpPr>
          <p:cNvPr id="650250" name="Rectangle 1034"/>
          <p:cNvSpPr>
            <a:spLocks noChangeArrowheads="1"/>
          </p:cNvSpPr>
          <p:nvPr/>
        </p:nvSpPr>
        <p:spPr bwMode="auto">
          <a:xfrm>
            <a:off x="2851150" y="4876800"/>
            <a:ext cx="6292850" cy="1263650"/>
          </a:xfrm>
          <a:prstGeom prst="rect">
            <a:avLst/>
          </a:prstGeom>
          <a:gradFill rotWithShape="0">
            <a:gsLst>
              <a:gs pos="0">
                <a:schemeClr val="folHlink">
                  <a:gamma/>
                  <a:shade val="46275"/>
                  <a:invGamma/>
                </a:schemeClr>
              </a:gs>
              <a:gs pos="50000">
                <a:schemeClr val="folHlink"/>
              </a:gs>
              <a:gs pos="100000">
                <a:schemeClr val="folHlink">
                  <a:gamma/>
                  <a:shade val="46275"/>
                  <a:invGamma/>
                </a:schemeClr>
              </a:gs>
            </a:gsLst>
            <a:lin ang="2700000" scaled="1"/>
          </a:gradFill>
          <a:ln w="12700"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foreach ( string word in myArray.words )</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	Console.WriteLine(“{0}”, word)</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a:t>
            </a:r>
          </a:p>
        </p:txBody>
      </p:sp>
      <p:sp>
        <p:nvSpPr>
          <p:cNvPr id="650251" name="Rectangle 1035"/>
          <p:cNvSpPr>
            <a:spLocks noChangeArrowheads="1"/>
          </p:cNvSpPr>
          <p:nvPr/>
        </p:nvSpPr>
        <p:spPr bwMode="auto">
          <a:xfrm>
            <a:off x="3155950" y="3460750"/>
            <a:ext cx="5988050" cy="3397250"/>
          </a:xfrm>
          <a:prstGeom prst="rect">
            <a:avLst/>
          </a:prstGeom>
          <a:gradFill rotWithShape="0">
            <a:gsLst>
              <a:gs pos="0">
                <a:schemeClr val="folHlink">
                  <a:gamma/>
                  <a:shade val="46275"/>
                  <a:invGamma/>
                </a:schemeClr>
              </a:gs>
              <a:gs pos="50000">
                <a:schemeClr val="folHlink"/>
              </a:gs>
              <a:gs pos="100000">
                <a:schemeClr val="folHlink">
                  <a:gamma/>
                  <a:shade val="46275"/>
                  <a:invGamma/>
                </a:schemeClr>
              </a:gs>
            </a:gsLst>
            <a:lin ang="2700000" scaled="1"/>
          </a:gradFill>
          <a:ln w="12700"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static short x = 32767; // Max short</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static short y = 32767;</a:t>
            </a:r>
          </a:p>
          <a:p>
            <a:pPr>
              <a:lnSpc>
                <a:spcPct val="80000"/>
              </a:lnSpc>
              <a:spcBef>
                <a:spcPct val="20000"/>
              </a:spcBef>
              <a:buFontTx/>
              <a:buNone/>
            </a:pPr>
            <a:endParaRPr lang="en-US" altLang="en-US" sz="2000" b="1">
              <a:effectLst>
                <a:outerShdw blurRad="38100" dist="38100" dir="2700000" algn="tl">
                  <a:srgbClr val="000000"/>
                </a:outerShdw>
              </a:effectLst>
              <a:latin typeface="Lucida Console" pitchFamily="49" charset="0"/>
            </a:endParaRP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try </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	{</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	z =  </a:t>
            </a:r>
            <a:r>
              <a:rPr lang="en-US" altLang="en-US" sz="2000" b="1">
                <a:solidFill>
                  <a:srgbClr val="FF0000"/>
                </a:solidFill>
                <a:effectLst>
                  <a:outerShdw blurRad="38100" dist="38100" dir="2700000" algn="tl">
                    <a:srgbClr val="000000"/>
                  </a:outerShdw>
                </a:effectLst>
                <a:latin typeface="Lucida Console" pitchFamily="49" charset="0"/>
              </a:rPr>
              <a:t>checked</a:t>
            </a:r>
            <a:r>
              <a:rPr lang="en-US" altLang="en-US" sz="2000" b="1">
                <a:effectLst>
                  <a:outerShdw blurRad="38100" dist="38100" dir="2700000" algn="tl">
                    <a:srgbClr val="000000"/>
                  </a:outerShdw>
                </a:effectLst>
                <a:latin typeface="Lucida Console" pitchFamily="49" charset="0"/>
              </a:rPr>
              <a:t>((short)(x + y));</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	}</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catch (OverflowException e) </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	{</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	Console.WriteLine(e.ToString());</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	}</a:t>
            </a:r>
          </a:p>
        </p:txBody>
      </p:sp>
      <p:sp>
        <p:nvSpPr>
          <p:cNvPr id="650252" name="Text Box 1036"/>
          <p:cNvSpPr txBox="1">
            <a:spLocks noChangeArrowheads="1"/>
          </p:cNvSpPr>
          <p:nvPr/>
        </p:nvSpPr>
        <p:spPr bwMode="auto">
          <a:xfrm>
            <a:off x="5715000" y="2851150"/>
            <a:ext cx="3429000" cy="4006850"/>
          </a:xfrm>
          <a:prstGeom prst="rect">
            <a:avLst/>
          </a:prstGeom>
          <a:gradFill rotWithShape="0">
            <a:gsLst>
              <a:gs pos="0">
                <a:schemeClr val="folHlink">
                  <a:gamma/>
                  <a:shade val="46275"/>
                  <a:invGamma/>
                </a:schemeClr>
              </a:gs>
              <a:gs pos="50000">
                <a:schemeClr val="folHlink"/>
              </a:gs>
              <a:gs pos="100000">
                <a:schemeClr val="folHlink">
                  <a:gamma/>
                  <a:shade val="46275"/>
                  <a:invGamma/>
                </a:schemeClr>
              </a:gs>
            </a:gsLst>
            <a:lin ang="2700000" scaled="1"/>
          </a:gra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0000"/>
              </a:spcBef>
              <a:buFontTx/>
              <a:buNone/>
            </a:pPr>
            <a:r>
              <a:rPr lang="en-US" altLang="en-US" sz="2000" b="1">
                <a:solidFill>
                  <a:srgbClr val="FF0000"/>
                </a:solidFill>
                <a:effectLst>
                  <a:outerShdw blurRad="38100" dist="38100" dir="2700000" algn="tl">
                    <a:srgbClr val="000000"/>
                  </a:outerShdw>
                </a:effectLst>
                <a:latin typeface="Lucida Console" pitchFamily="49" charset="0"/>
              </a:rPr>
              <a:t>goto in_label;</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while ( i&lt;100 )</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in_label:</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	i++;</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a:t>
            </a:r>
          </a:p>
          <a:p>
            <a:pPr>
              <a:lnSpc>
                <a:spcPct val="80000"/>
              </a:lnSpc>
              <a:spcBef>
                <a:spcPct val="20000"/>
              </a:spcBef>
              <a:buFontTx/>
              <a:buNone/>
            </a:pPr>
            <a:endParaRPr lang="en-US" altLang="en-US" sz="2000" b="1">
              <a:effectLst>
                <a:outerShdw blurRad="38100" dist="38100" dir="2700000" algn="tl">
                  <a:srgbClr val="000000"/>
                </a:outerShdw>
              </a:effectLst>
              <a:latin typeface="Lucida Console" pitchFamily="49" charset="0"/>
            </a:endParaRP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while ( i&lt;100 )</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if ( j&gt;50 )</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	goto out_label;</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a:t>
            </a:r>
          </a:p>
          <a:p>
            <a:pPr>
              <a:lnSpc>
                <a:spcPct val="80000"/>
              </a:lnSpc>
              <a:spcBef>
                <a:spcPct val="20000"/>
              </a:spcBef>
              <a:buFontTx/>
              <a:buNone/>
            </a:pPr>
            <a:r>
              <a:rPr lang="en-US" altLang="en-US" sz="2000" b="1">
                <a:effectLst>
                  <a:outerShdw blurRad="38100" dist="38100" dir="2700000" algn="tl">
                    <a:srgbClr val="000000"/>
                  </a:outerShdw>
                </a:effectLst>
                <a:latin typeface="Lucida Console" pitchFamily="49" charset="0"/>
              </a:rPr>
              <a:t>out_label:</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0249"/>
                                        </p:tgtEl>
                                        <p:attrNameLst>
                                          <p:attrName>style.visibility</p:attrName>
                                        </p:attrNameLst>
                                      </p:cBhvr>
                                      <p:to>
                                        <p:strVal val="visible"/>
                                      </p:to>
                                    </p:set>
                                  </p:childTnLst>
                                  <p:subTnLst>
                                    <p:set>
                                      <p:cBhvr override="childStyle">
                                        <p:cTn dur="1" fill="hold" display="0" masterRel="nextClick" afterEffect="1"/>
                                        <p:tgtEl>
                                          <p:spTgt spid="650249"/>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0246"/>
                                        </p:tgtEl>
                                        <p:attrNameLst>
                                          <p:attrName>style.visibility</p:attrName>
                                        </p:attrNameLst>
                                      </p:cBhvr>
                                      <p:to>
                                        <p:strVal val="visible"/>
                                      </p:to>
                                    </p:set>
                                  </p:childTnLst>
                                  <p:subTnLst>
                                    <p:set>
                                      <p:cBhvr override="childStyle">
                                        <p:cTn dur="1" fill="hold" display="0" masterRel="nextClick" afterEffect="1"/>
                                        <p:tgtEl>
                                          <p:spTgt spid="650246"/>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0247"/>
                                        </p:tgtEl>
                                        <p:attrNameLst>
                                          <p:attrName>style.visibility</p:attrName>
                                        </p:attrNameLst>
                                      </p:cBhvr>
                                      <p:to>
                                        <p:strVal val="visible"/>
                                      </p:to>
                                    </p:set>
                                  </p:childTnLst>
                                  <p:subTnLst>
                                    <p:set>
                                      <p:cBhvr override="childStyle">
                                        <p:cTn dur="1" fill="hold" display="0" masterRel="nextClick" afterEffect="1"/>
                                        <p:tgtEl>
                                          <p:spTgt spid="650247"/>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0248"/>
                                        </p:tgtEl>
                                        <p:attrNameLst>
                                          <p:attrName>style.visibility</p:attrName>
                                        </p:attrNameLst>
                                      </p:cBhvr>
                                      <p:to>
                                        <p:strVal val="visible"/>
                                      </p:to>
                                    </p:set>
                                  </p:childTnLst>
                                  <p:subTnLst>
                                    <p:set>
                                      <p:cBhvr override="childStyle">
                                        <p:cTn dur="1" fill="hold" display="0" masterRel="nextClick" afterEffect="1"/>
                                        <p:tgtEl>
                                          <p:spTgt spid="650248"/>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50252"/>
                                        </p:tgtEl>
                                        <p:attrNameLst>
                                          <p:attrName>style.visibility</p:attrName>
                                        </p:attrNameLst>
                                      </p:cBhvr>
                                      <p:to>
                                        <p:strVal val="visible"/>
                                      </p:to>
                                    </p:set>
                                  </p:childTnLst>
                                  <p:subTnLst>
                                    <p:set>
                                      <p:cBhvr override="childStyle">
                                        <p:cTn dur="1" fill="hold" display="0" masterRel="nextClick" afterEffect="1"/>
                                        <p:tgtEl>
                                          <p:spTgt spid="650252"/>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50250"/>
                                        </p:tgtEl>
                                        <p:attrNameLst>
                                          <p:attrName>style.visibility</p:attrName>
                                        </p:attrNameLst>
                                      </p:cBhvr>
                                      <p:to>
                                        <p:strVal val="visible"/>
                                      </p:to>
                                    </p:set>
                                  </p:childTnLst>
                                  <p:subTnLst>
                                    <p:set>
                                      <p:cBhvr override="childStyle">
                                        <p:cTn dur="1" fill="hold" display="0" masterRel="nextClick" afterEffect="1"/>
                                        <p:tgtEl>
                                          <p:spTgt spid="650250"/>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50251"/>
                                        </p:tgtEl>
                                        <p:attrNameLst>
                                          <p:attrName>style.visibility</p:attrName>
                                        </p:attrNameLst>
                                      </p:cBhvr>
                                      <p:to>
                                        <p:strVal val="visible"/>
                                      </p:to>
                                    </p:set>
                                  </p:childTnLst>
                                  <p:subTnLst>
                                    <p:set>
                                      <p:cBhvr override="childStyle">
                                        <p:cTn dur="1" fill="hold" display="0" masterRel="nextClick" afterEffect="1"/>
                                        <p:tgtEl>
                                          <p:spTgt spid="650251"/>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47172"/>
                                        </p:tgtEl>
                                        <p:attrNameLst>
                                          <p:attrName>style.visibility</p:attrName>
                                        </p:attrNameLst>
                                      </p:cBhvr>
                                      <p:to>
                                        <p:strVal val="visible"/>
                                      </p:to>
                                    </p:set>
                                  </p:childTnLst>
                                  <p:subTnLst>
                                    <p:set>
                                      <p:cBhvr override="childStyle">
                                        <p:cTn dur="1" fill="hold" display="0" masterRel="nextClick" afterEffect="1"/>
                                        <p:tgtEl>
                                          <p:spTgt spid="64717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172" grpId="0" animBg="1"/>
      <p:bldP spid="650246" grpId="0" animBg="1"/>
      <p:bldP spid="650247" grpId="0" animBg="1"/>
      <p:bldP spid="650248" grpId="0" animBg="1"/>
      <p:bldP spid="650249" grpId="0" animBg="1"/>
      <p:bldP spid="650250" grpId="0" animBg="1"/>
      <p:bldP spid="650251" grpId="0" animBg="1"/>
      <p:bldP spid="65025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22" name="Rectangle 6"/>
          <p:cNvSpPr>
            <a:spLocks noGrp="1" noChangeArrowheads="1"/>
          </p:cNvSpPr>
          <p:nvPr>
            <p:ph type="title"/>
          </p:nvPr>
        </p:nvSpPr>
        <p:spPr>
          <a:xfrm>
            <a:off x="382588" y="228600"/>
            <a:ext cx="8532812" cy="1244600"/>
          </a:xfrm>
        </p:spPr>
        <p:txBody>
          <a:bodyPr/>
          <a:lstStyle/>
          <a:p>
            <a:r>
              <a:rPr lang="en-US" altLang="en-US"/>
              <a:t>Language Features</a:t>
            </a:r>
            <a:r>
              <a:rPr lang="en-US" altLang="en-US">
                <a:solidFill>
                  <a:schemeClr val="accent1"/>
                </a:solidFill>
              </a:rPr>
              <a:t> </a:t>
            </a:r>
            <a:br>
              <a:rPr lang="en-US" altLang="en-US">
                <a:solidFill>
                  <a:schemeClr val="accent1"/>
                </a:solidFill>
              </a:rPr>
            </a:br>
            <a:r>
              <a:rPr lang="en-US" altLang="en-US" sz="3600">
                <a:solidFill>
                  <a:schemeClr val="hlink"/>
                </a:solidFill>
              </a:rPr>
              <a:t>For Each Statement</a:t>
            </a:r>
          </a:p>
        </p:txBody>
      </p:sp>
      <p:sp>
        <p:nvSpPr>
          <p:cNvPr id="649223" name="Rectangle 7"/>
          <p:cNvSpPr>
            <a:spLocks noGrp="1" noChangeArrowheads="1"/>
          </p:cNvSpPr>
          <p:nvPr>
            <p:ph type="body" idx="1"/>
          </p:nvPr>
        </p:nvSpPr>
        <p:spPr>
          <a:xfrm>
            <a:off x="381000" y="1905000"/>
            <a:ext cx="8532813" cy="2795588"/>
          </a:xfrm>
        </p:spPr>
        <p:txBody>
          <a:bodyPr/>
          <a:lstStyle/>
          <a:p>
            <a:r>
              <a:rPr lang="en-US" altLang="en-US"/>
              <a:t>Iteration of arrays</a:t>
            </a:r>
          </a:p>
          <a:p>
            <a:pPr lvl="1"/>
            <a:endParaRPr lang="en-US" altLang="en-US"/>
          </a:p>
          <a:p>
            <a:endParaRPr lang="en-US" altLang="en-US"/>
          </a:p>
          <a:p>
            <a:endParaRPr lang="en-US" altLang="en-US"/>
          </a:p>
          <a:p>
            <a:r>
              <a:rPr lang="en-US" altLang="en-US"/>
              <a:t>Iteration of user-defined collections</a:t>
            </a:r>
          </a:p>
        </p:txBody>
      </p:sp>
      <p:sp>
        <p:nvSpPr>
          <p:cNvPr id="649220" name="Text Box 4"/>
          <p:cNvSpPr txBox="1">
            <a:spLocks noChangeArrowheads="1"/>
          </p:cNvSpPr>
          <p:nvPr/>
        </p:nvSpPr>
        <p:spPr bwMode="auto">
          <a:xfrm>
            <a:off x="571500" y="4906963"/>
            <a:ext cx="8001000" cy="1646237"/>
          </a:xfrm>
          <a:prstGeom prst="rect">
            <a:avLst/>
          </a:prstGeom>
          <a:gradFill rotWithShape="0">
            <a:gsLst>
              <a:gs pos="0">
                <a:schemeClr val="folHlink"/>
              </a:gs>
              <a:gs pos="100000">
                <a:schemeClr val="folHlink">
                  <a:gamma/>
                  <a:shade val="46275"/>
                  <a:invGamma/>
                </a:schemeClr>
              </a:gs>
            </a:gsLst>
            <a:lin ang="2700000" scaled="1"/>
          </a:gradFill>
          <a:ln>
            <a:noFill/>
          </a:ln>
          <a:effectLst/>
          <a:extLst>
            <a:ext uri="{91240B29-F687-4F45-9708-019B960494DF}">
              <a14:hiddenLine xmlns:a14="http://schemas.microsoft.com/office/drawing/2010/main" w="12700">
                <a:solidFill>
                  <a:schemeClr val="accent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137160">
            <a:spAutoFit/>
          </a:bodyPr>
          <a:lstStyle/>
          <a:p>
            <a:pPr>
              <a:spcBef>
                <a:spcPct val="0"/>
              </a:spcBef>
              <a:buFontTx/>
              <a:buNone/>
            </a:pPr>
            <a:r>
              <a:rPr lang="en-US" altLang="en-US" sz="1800" b="1">
                <a:effectLst>
                  <a:outerShdw blurRad="38100" dist="38100" dir="2700000" algn="tl">
                    <a:srgbClr val="000000"/>
                  </a:outerShdw>
                </a:effectLst>
                <a:latin typeface="Lucida Console" pitchFamily="49" charset="0"/>
              </a:rPr>
              <a:t>foreach (Customer c in customers.OrderBy("name")) {</a:t>
            </a:r>
          </a:p>
          <a:p>
            <a:pPr>
              <a:spcBef>
                <a:spcPct val="0"/>
              </a:spcBef>
              <a:buFontTx/>
              <a:buNone/>
            </a:pPr>
            <a:r>
              <a:rPr lang="en-US" altLang="en-US" sz="1800" b="1">
                <a:effectLst>
                  <a:outerShdw blurRad="38100" dist="38100" dir="2700000" algn="tl">
                    <a:srgbClr val="000000"/>
                  </a:outerShdw>
                </a:effectLst>
                <a:latin typeface="Lucida Console" pitchFamily="49" charset="0"/>
              </a:rPr>
              <a:t>   if (c.Orders.Count != 0) {</a:t>
            </a:r>
          </a:p>
          <a:p>
            <a:pPr>
              <a:spcBef>
                <a:spcPct val="0"/>
              </a:spcBef>
              <a:buFontTx/>
              <a:buNone/>
            </a:pPr>
            <a:r>
              <a:rPr lang="en-US" altLang="en-US" sz="1800" b="1">
                <a:effectLst>
                  <a:outerShdw blurRad="38100" dist="38100" dir="2700000" algn="tl">
                    <a:srgbClr val="000000"/>
                  </a:outerShdw>
                </a:effectLst>
                <a:latin typeface="Lucida Console" pitchFamily="49" charset="0"/>
              </a:rPr>
              <a:t>      ...</a:t>
            </a:r>
          </a:p>
          <a:p>
            <a:pPr>
              <a:spcBef>
                <a:spcPct val="0"/>
              </a:spcBef>
              <a:buFontTx/>
              <a:buNone/>
            </a:pPr>
            <a:r>
              <a:rPr lang="en-US" altLang="en-US" sz="1800" b="1">
                <a:effectLst>
                  <a:outerShdw blurRad="38100" dist="38100" dir="2700000" algn="tl">
                    <a:srgbClr val="000000"/>
                  </a:outerShdw>
                </a:effectLst>
                <a:latin typeface="Lucida Console" pitchFamily="49" charset="0"/>
              </a:rPr>
              <a:t>   }</a:t>
            </a:r>
          </a:p>
          <a:p>
            <a:pPr>
              <a:spcBef>
                <a:spcPct val="0"/>
              </a:spcBef>
              <a:buFontTx/>
              <a:buNone/>
            </a:pPr>
            <a:r>
              <a:rPr lang="en-US" altLang="en-US" sz="1800" b="1">
                <a:effectLst>
                  <a:outerShdw blurRad="38100" dist="38100" dir="2700000" algn="tl">
                    <a:srgbClr val="000000"/>
                  </a:outerShdw>
                </a:effectLst>
                <a:latin typeface="Lucida Console" pitchFamily="49" charset="0"/>
              </a:rPr>
              <a:t>}</a:t>
            </a:r>
          </a:p>
        </p:txBody>
      </p:sp>
      <p:sp>
        <p:nvSpPr>
          <p:cNvPr id="649221" name="Text Box 5"/>
          <p:cNvSpPr txBox="1">
            <a:spLocks noChangeArrowheads="1"/>
          </p:cNvSpPr>
          <p:nvPr/>
        </p:nvSpPr>
        <p:spPr bwMode="auto">
          <a:xfrm>
            <a:off x="571500" y="2590800"/>
            <a:ext cx="8001000" cy="1096963"/>
          </a:xfrm>
          <a:prstGeom prst="rect">
            <a:avLst/>
          </a:prstGeom>
          <a:gradFill rotWithShape="0">
            <a:gsLst>
              <a:gs pos="0">
                <a:schemeClr val="folHlink"/>
              </a:gs>
              <a:gs pos="100000">
                <a:schemeClr val="folHlink">
                  <a:gamma/>
                  <a:shade val="46275"/>
                  <a:invGamma/>
                </a:schemeClr>
              </a:gs>
            </a:gsLst>
            <a:lin ang="2700000" scaled="1"/>
          </a:gradFill>
          <a:ln>
            <a:noFill/>
          </a:ln>
          <a:effectLst/>
          <a:extLst>
            <a:ext uri="{91240B29-F687-4F45-9708-019B960494DF}">
              <a14:hiddenLine xmlns:a14="http://schemas.microsoft.com/office/drawing/2010/main" w="12700">
                <a:solidFill>
                  <a:schemeClr val="accent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137160">
            <a:spAutoFit/>
          </a:bodyPr>
          <a:lstStyle/>
          <a:p>
            <a:pPr>
              <a:spcBef>
                <a:spcPct val="0"/>
              </a:spcBef>
              <a:buFontTx/>
              <a:buNone/>
            </a:pPr>
            <a:r>
              <a:rPr lang="en-US" altLang="en-US" sz="1800" b="1">
                <a:effectLst>
                  <a:outerShdw blurRad="38100" dist="38100" dir="2700000" algn="tl">
                    <a:srgbClr val="000000"/>
                  </a:outerShdw>
                </a:effectLst>
                <a:latin typeface="Lucida Console" pitchFamily="49" charset="0"/>
              </a:rPr>
              <a:t>public static void Main(string[] args) {</a:t>
            </a:r>
          </a:p>
          <a:p>
            <a:pPr>
              <a:spcBef>
                <a:spcPct val="0"/>
              </a:spcBef>
              <a:buFontTx/>
              <a:buNone/>
            </a:pPr>
            <a:r>
              <a:rPr lang="en-US" altLang="en-US" sz="1800" b="1">
                <a:effectLst>
                  <a:outerShdw blurRad="38100" dist="38100" dir="2700000" algn="tl">
                    <a:srgbClr val="000000"/>
                  </a:outerShdw>
                </a:effectLst>
                <a:latin typeface="Lucida Console" pitchFamily="49" charset="0"/>
              </a:rPr>
              <a:t>   foreach (string s in args) Console.WriteLine(s);</a:t>
            </a:r>
          </a:p>
          <a:p>
            <a:pPr>
              <a:spcBef>
                <a:spcPct val="0"/>
              </a:spcBef>
              <a:buFontTx/>
              <a:buNone/>
            </a:pPr>
            <a:r>
              <a:rPr lang="en-US" altLang="en-US" sz="1800" b="1">
                <a:effectLst>
                  <a:outerShdw blurRad="38100" dist="38100" dir="2700000" algn="tl">
                    <a:srgbClr val="000000"/>
                  </a:outerShdw>
                </a:effectLst>
                <a:latin typeface="Lucida Console" pitchFamily="49" charset="0"/>
              </a:rPr>
              <a:t>}</a:t>
            </a:r>
          </a:p>
        </p:txBody>
      </p:sp>
    </p:spTree>
  </p:cSld>
  <p:clrMapOvr>
    <a:masterClrMapping/>
  </p:clrMapOvr>
  <p:transition>
    <p:strips dir="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70" name="Rectangle 6"/>
          <p:cNvSpPr>
            <a:spLocks noGrp="1" noChangeArrowheads="1"/>
          </p:cNvSpPr>
          <p:nvPr>
            <p:ph type="title"/>
          </p:nvPr>
        </p:nvSpPr>
        <p:spPr>
          <a:xfrm>
            <a:off x="382588" y="228600"/>
            <a:ext cx="8532812" cy="1244600"/>
          </a:xfrm>
        </p:spPr>
        <p:txBody>
          <a:bodyPr/>
          <a:lstStyle/>
          <a:p>
            <a:r>
              <a:rPr lang="en-US" altLang="en-US"/>
              <a:t>Language Features</a:t>
            </a:r>
            <a:r>
              <a:rPr lang="en-US" altLang="en-US">
                <a:solidFill>
                  <a:schemeClr val="accent1"/>
                </a:solidFill>
              </a:rPr>
              <a:t> </a:t>
            </a:r>
            <a:br>
              <a:rPr lang="en-US" altLang="en-US">
                <a:solidFill>
                  <a:schemeClr val="accent1"/>
                </a:solidFill>
              </a:rPr>
            </a:br>
            <a:r>
              <a:rPr lang="en-US" altLang="en-US" sz="3600">
                <a:solidFill>
                  <a:schemeClr val="hlink"/>
                </a:solidFill>
              </a:rPr>
              <a:t>Parameter Arrays</a:t>
            </a:r>
          </a:p>
        </p:txBody>
      </p:sp>
      <p:sp>
        <p:nvSpPr>
          <p:cNvPr id="651271" name="Rectangle 7"/>
          <p:cNvSpPr>
            <a:spLocks noGrp="1" noChangeArrowheads="1"/>
          </p:cNvSpPr>
          <p:nvPr>
            <p:ph type="body" idx="1"/>
          </p:nvPr>
        </p:nvSpPr>
        <p:spPr>
          <a:xfrm>
            <a:off x="381000" y="1905000"/>
            <a:ext cx="8532813" cy="976313"/>
          </a:xfrm>
        </p:spPr>
        <p:txBody>
          <a:bodyPr/>
          <a:lstStyle/>
          <a:p>
            <a:pPr>
              <a:lnSpc>
                <a:spcPct val="85000"/>
              </a:lnSpc>
              <a:spcBef>
                <a:spcPct val="25000"/>
              </a:spcBef>
            </a:pPr>
            <a:r>
              <a:rPr lang="en-US" altLang="en-US"/>
              <a:t>Can write “printf” style methods</a:t>
            </a:r>
          </a:p>
          <a:p>
            <a:pPr lvl="1">
              <a:lnSpc>
                <a:spcPct val="85000"/>
              </a:lnSpc>
              <a:spcBef>
                <a:spcPct val="25000"/>
              </a:spcBef>
            </a:pPr>
            <a:r>
              <a:rPr lang="en-US" altLang="en-US"/>
              <a:t>Type-safe, unlike C++</a:t>
            </a:r>
          </a:p>
        </p:txBody>
      </p:sp>
      <p:sp>
        <p:nvSpPr>
          <p:cNvPr id="651268" name="Text Box 4"/>
          <p:cNvSpPr txBox="1">
            <a:spLocks noChangeArrowheads="1"/>
          </p:cNvSpPr>
          <p:nvPr/>
        </p:nvSpPr>
        <p:spPr bwMode="auto">
          <a:xfrm>
            <a:off x="571500" y="3048000"/>
            <a:ext cx="8001000" cy="1452563"/>
          </a:xfrm>
          <a:prstGeom prst="rect">
            <a:avLst/>
          </a:prstGeom>
          <a:gradFill rotWithShape="0">
            <a:gsLst>
              <a:gs pos="0">
                <a:schemeClr val="folHlink"/>
              </a:gs>
              <a:gs pos="100000">
                <a:schemeClr val="folHlink">
                  <a:gamma/>
                  <a:shade val="46275"/>
                  <a:invGamma/>
                </a:schemeClr>
              </a:gs>
            </a:gsLst>
            <a:lin ang="2700000" scaled="1"/>
          </a:gradFill>
          <a:ln w="12700">
            <a:solidFill>
              <a:schemeClr val="fo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137160">
            <a:spAutoFit/>
          </a:bodyPr>
          <a:lstStyle/>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void printf(string fmt, params object[] args) {</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foreach (object x in args) {</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a:t>
            </a:r>
          </a:p>
        </p:txBody>
      </p:sp>
      <p:sp>
        <p:nvSpPr>
          <p:cNvPr id="651269" name="Text Box 5"/>
          <p:cNvSpPr txBox="1">
            <a:spLocks noChangeArrowheads="1"/>
          </p:cNvSpPr>
          <p:nvPr/>
        </p:nvSpPr>
        <p:spPr bwMode="auto">
          <a:xfrm>
            <a:off x="571500" y="4724400"/>
            <a:ext cx="8001000" cy="1919288"/>
          </a:xfrm>
          <a:prstGeom prst="rect">
            <a:avLst/>
          </a:prstGeom>
          <a:gradFill rotWithShape="0">
            <a:gsLst>
              <a:gs pos="0">
                <a:schemeClr val="folHlink"/>
              </a:gs>
              <a:gs pos="100000">
                <a:schemeClr val="folHlink">
                  <a:gamma/>
                  <a:shade val="46275"/>
                  <a:invGamma/>
                </a:schemeClr>
              </a:gs>
            </a:gsLst>
            <a:lin ang="2700000" scaled="1"/>
          </a:gradFill>
          <a:ln w="12700">
            <a:solidFill>
              <a:schemeClr val="fo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137160">
            <a:spAutoFit/>
          </a:bodyPr>
          <a:lstStyle/>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printf("%s %i %i", str, int1, int2);</a:t>
            </a:r>
          </a:p>
          <a:p>
            <a:pPr>
              <a:lnSpc>
                <a:spcPct val="85000"/>
              </a:lnSpc>
              <a:spcBef>
                <a:spcPct val="0"/>
              </a:spcBef>
              <a:buFontTx/>
              <a:buNone/>
            </a:pPr>
            <a:endParaRPr lang="en-US" altLang="en-US" sz="1800" b="1">
              <a:effectLst>
                <a:outerShdw blurRad="38100" dist="38100" dir="2700000" algn="tl">
                  <a:srgbClr val="000000"/>
                </a:outerShdw>
              </a:effectLst>
              <a:latin typeface="Lucida Console" pitchFamily="49" charset="0"/>
            </a:endParaRP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object[] args = new object[3];</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args[0] = str;</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args[1] = int1;</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Args[2] = int2;</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printf("%s %i %i", args);</a:t>
            </a:r>
          </a:p>
        </p:txBody>
      </p:sp>
    </p:spTree>
  </p:cSld>
  <p:clrMapOvr>
    <a:masterClrMapping/>
  </p:clrMapOvr>
  <p:transition>
    <p:strips dir="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8" name="Rectangle 6"/>
          <p:cNvSpPr>
            <a:spLocks noGrp="1" noChangeArrowheads="1"/>
          </p:cNvSpPr>
          <p:nvPr>
            <p:ph type="title"/>
          </p:nvPr>
        </p:nvSpPr>
        <p:spPr>
          <a:xfrm>
            <a:off x="382588" y="228600"/>
            <a:ext cx="8532812" cy="1244600"/>
          </a:xfrm>
        </p:spPr>
        <p:txBody>
          <a:bodyPr/>
          <a:lstStyle/>
          <a:p>
            <a:r>
              <a:rPr lang="en-US" altLang="en-US"/>
              <a:t>Language Features</a:t>
            </a:r>
            <a:r>
              <a:rPr lang="en-US" altLang="en-US">
                <a:solidFill>
                  <a:schemeClr val="accent1"/>
                </a:solidFill>
              </a:rPr>
              <a:t> </a:t>
            </a:r>
            <a:br>
              <a:rPr lang="en-US" altLang="en-US">
                <a:solidFill>
                  <a:schemeClr val="accent1"/>
                </a:solidFill>
              </a:rPr>
            </a:br>
            <a:r>
              <a:rPr lang="en-US" altLang="en-US" sz="3600">
                <a:solidFill>
                  <a:schemeClr val="hlink"/>
                </a:solidFill>
              </a:rPr>
              <a:t>Operator Overloading</a:t>
            </a:r>
          </a:p>
        </p:txBody>
      </p:sp>
      <p:sp>
        <p:nvSpPr>
          <p:cNvPr id="653319" name="Rectangle 7"/>
          <p:cNvSpPr>
            <a:spLocks noGrp="1" noChangeArrowheads="1"/>
          </p:cNvSpPr>
          <p:nvPr>
            <p:ph type="body" idx="1"/>
          </p:nvPr>
        </p:nvSpPr>
        <p:spPr>
          <a:xfrm>
            <a:off x="381000" y="1905000"/>
            <a:ext cx="8532813" cy="4589463"/>
          </a:xfrm>
        </p:spPr>
        <p:txBody>
          <a:bodyPr/>
          <a:lstStyle/>
          <a:p>
            <a:r>
              <a:rPr lang="en-US" altLang="en-US"/>
              <a:t>First class user-defined data types</a:t>
            </a:r>
          </a:p>
          <a:p>
            <a:r>
              <a:rPr lang="en-US" altLang="en-US"/>
              <a:t>Used in base class library</a:t>
            </a:r>
          </a:p>
          <a:p>
            <a:pPr lvl="1"/>
            <a:r>
              <a:rPr lang="en-US" altLang="en-US"/>
              <a:t>Decimal, DateTime, TimeSpan</a:t>
            </a:r>
          </a:p>
          <a:p>
            <a:r>
              <a:rPr lang="en-US" altLang="en-US"/>
              <a:t>Used in the framework</a:t>
            </a:r>
          </a:p>
          <a:p>
            <a:pPr lvl="1"/>
            <a:r>
              <a:rPr lang="en-US" altLang="en-US"/>
              <a:t>Unit, point, rectangle</a:t>
            </a:r>
          </a:p>
          <a:p>
            <a:r>
              <a:rPr lang="en-US" altLang="en-US"/>
              <a:t>Used in SQL integration</a:t>
            </a:r>
          </a:p>
          <a:p>
            <a:pPr lvl="1"/>
            <a:r>
              <a:rPr lang="en-US" altLang="en-US"/>
              <a:t>SQLString, SQLInt16, SQLInt32, </a:t>
            </a:r>
            <a:br>
              <a:rPr lang="en-US" altLang="en-US"/>
            </a:br>
            <a:r>
              <a:rPr lang="en-US" altLang="en-US"/>
              <a:t>SQLInt64, SQLBool, SQLMoney, SQLNumeric, SQLFloat…</a:t>
            </a:r>
          </a:p>
        </p:txBody>
      </p:sp>
    </p:spTree>
  </p:cSld>
  <p:clrMapOvr>
    <a:masterClrMapping/>
  </p:clrMapOvr>
  <p:transition>
    <p:strips dir="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5" name="Rectangle 5"/>
          <p:cNvSpPr>
            <a:spLocks noGrp="1" noChangeArrowheads="1"/>
          </p:cNvSpPr>
          <p:nvPr>
            <p:ph type="title"/>
          </p:nvPr>
        </p:nvSpPr>
        <p:spPr>
          <a:xfrm>
            <a:off x="382588" y="228600"/>
            <a:ext cx="8532812" cy="1244600"/>
          </a:xfrm>
        </p:spPr>
        <p:txBody>
          <a:bodyPr/>
          <a:lstStyle/>
          <a:p>
            <a:r>
              <a:rPr lang="en-US" altLang="en-US"/>
              <a:t>Language Features</a:t>
            </a:r>
            <a:r>
              <a:rPr lang="en-US" altLang="en-US">
                <a:solidFill>
                  <a:schemeClr val="accent1"/>
                </a:solidFill>
              </a:rPr>
              <a:t> </a:t>
            </a:r>
            <a:br>
              <a:rPr lang="en-US" altLang="en-US">
                <a:solidFill>
                  <a:schemeClr val="accent1"/>
                </a:solidFill>
              </a:rPr>
            </a:br>
            <a:r>
              <a:rPr lang="en-US" altLang="en-US" sz="3600">
                <a:solidFill>
                  <a:schemeClr val="hlink"/>
                </a:solidFill>
              </a:rPr>
              <a:t>Operator Overloading</a:t>
            </a:r>
          </a:p>
        </p:txBody>
      </p:sp>
      <p:sp>
        <p:nvSpPr>
          <p:cNvPr id="655363" name="Text Box 3"/>
          <p:cNvSpPr txBox="1">
            <a:spLocks noChangeArrowheads="1"/>
          </p:cNvSpPr>
          <p:nvPr/>
        </p:nvSpPr>
        <p:spPr bwMode="auto">
          <a:xfrm>
            <a:off x="571500" y="1905000"/>
            <a:ext cx="8001000" cy="3786188"/>
          </a:xfrm>
          <a:prstGeom prst="rect">
            <a:avLst/>
          </a:prstGeom>
          <a:gradFill rotWithShape="0">
            <a:gsLst>
              <a:gs pos="0">
                <a:schemeClr val="folHlink"/>
              </a:gs>
              <a:gs pos="100000">
                <a:schemeClr val="folHlink">
                  <a:gamma/>
                  <a:shade val="46275"/>
                  <a:invGamma/>
                </a:schemeClr>
              </a:gs>
            </a:gsLst>
            <a:lin ang="2700000" scaled="1"/>
          </a:gradFill>
          <a:ln w="12700">
            <a:solidFill>
              <a:schemeClr val="fo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137160">
            <a:spAutoFit/>
          </a:bodyPr>
          <a:lstStyle/>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public struct DBInt</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public static readonly DBInt Null = new DBInt();</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a:r>
            <a:br>
              <a:rPr lang="en-US" altLang="en-US" sz="1800" b="1">
                <a:effectLst>
                  <a:outerShdw blurRad="38100" dist="38100" dir="2700000" algn="tl">
                    <a:srgbClr val="000000"/>
                  </a:outerShdw>
                </a:effectLst>
                <a:latin typeface="Lucida Console" pitchFamily="49" charset="0"/>
              </a:rPr>
            </a:br>
            <a:r>
              <a:rPr lang="en-US" altLang="en-US" sz="1800" b="1">
                <a:effectLst>
                  <a:outerShdw blurRad="38100" dist="38100" dir="2700000" algn="tl">
                    <a:srgbClr val="000000"/>
                  </a:outerShdw>
                </a:effectLst>
                <a:latin typeface="Lucida Console" pitchFamily="49" charset="0"/>
              </a:rPr>
              <a:t>   private int value;</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private bool defined;</a:t>
            </a:r>
          </a:p>
          <a:p>
            <a:pPr>
              <a:lnSpc>
                <a:spcPct val="85000"/>
              </a:lnSpc>
              <a:spcBef>
                <a:spcPct val="0"/>
              </a:spcBef>
              <a:buFontTx/>
              <a:buNone/>
            </a:pPr>
            <a:endParaRPr lang="en-US" altLang="en-US" sz="1800" b="1">
              <a:effectLst>
                <a:outerShdw blurRad="38100" dist="38100" dir="2700000" algn="tl">
                  <a:srgbClr val="000000"/>
                </a:outerShdw>
              </a:effectLst>
              <a:latin typeface="Lucida Console" pitchFamily="49" charset="0"/>
            </a:endParaRP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public bool IsNull { get { return !defined; } }</a:t>
            </a:r>
          </a:p>
          <a:p>
            <a:pPr>
              <a:lnSpc>
                <a:spcPct val="85000"/>
              </a:lnSpc>
              <a:spcBef>
                <a:spcPct val="0"/>
              </a:spcBef>
              <a:buFontTx/>
              <a:buNone/>
            </a:pPr>
            <a:endParaRPr lang="en-US" altLang="en-US" sz="1800" b="1">
              <a:effectLst>
                <a:outerShdw blurRad="38100" dist="38100" dir="2700000" algn="tl">
                  <a:srgbClr val="000000"/>
                </a:outerShdw>
              </a:effectLst>
              <a:latin typeface="Lucida Console" pitchFamily="49" charset="0"/>
            </a:endParaRP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public static DBInt operator +(DBInt x, DBInt y) {...}</a:t>
            </a:r>
          </a:p>
          <a:p>
            <a:pPr>
              <a:lnSpc>
                <a:spcPct val="85000"/>
              </a:lnSpc>
              <a:spcBef>
                <a:spcPct val="0"/>
              </a:spcBef>
              <a:buFontTx/>
              <a:buNone/>
            </a:pPr>
            <a:endParaRPr lang="en-US" altLang="en-US" sz="1800" b="1">
              <a:effectLst>
                <a:outerShdw blurRad="38100" dist="38100" dir="2700000" algn="tl">
                  <a:srgbClr val="000000"/>
                </a:outerShdw>
              </a:effectLst>
              <a:latin typeface="Lucida Console" pitchFamily="49" charset="0"/>
            </a:endParaRP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public static implicit operator DBInt(int x) {...}</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public static explicit operator int(DBInt x) {...}</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a:t>
            </a:r>
          </a:p>
        </p:txBody>
      </p:sp>
      <p:sp>
        <p:nvSpPr>
          <p:cNvPr id="655364" name="Text Box 4"/>
          <p:cNvSpPr txBox="1">
            <a:spLocks noChangeArrowheads="1"/>
          </p:cNvSpPr>
          <p:nvPr/>
        </p:nvSpPr>
        <p:spPr bwMode="auto">
          <a:xfrm>
            <a:off x="2171700" y="5519738"/>
            <a:ext cx="4343400" cy="985837"/>
          </a:xfrm>
          <a:prstGeom prst="rect">
            <a:avLst/>
          </a:prstGeom>
          <a:gradFill rotWithShape="0">
            <a:gsLst>
              <a:gs pos="0">
                <a:schemeClr val="hlink"/>
              </a:gs>
              <a:gs pos="100000">
                <a:schemeClr val="hlink">
                  <a:gamma/>
                  <a:shade val="46275"/>
                  <a:invGamma/>
                </a:schemeClr>
              </a:gs>
            </a:gsLst>
            <a:lin ang="2700000" scaled="1"/>
          </a:gradFill>
          <a:ln w="12700">
            <a:solidFill>
              <a:schemeClr va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137160">
            <a:spAutoFit/>
          </a:bodyPr>
          <a:lstStyle/>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DBInt x = 123;</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DBInt y = DBInt.Null;</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DBInt z = x + y;</a:t>
            </a:r>
          </a:p>
        </p:txBody>
      </p:sp>
    </p:spTree>
  </p:cSld>
  <p:clrMapOvr>
    <a:masterClrMapping/>
  </p:clrMapOvr>
  <p:transition>
    <p:strips dir="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4" name="Rectangle 6"/>
          <p:cNvSpPr>
            <a:spLocks noGrp="1" noChangeArrowheads="1"/>
          </p:cNvSpPr>
          <p:nvPr>
            <p:ph type="title"/>
          </p:nvPr>
        </p:nvSpPr>
        <p:spPr>
          <a:xfrm>
            <a:off x="382588" y="228600"/>
            <a:ext cx="8532812" cy="1244600"/>
          </a:xfrm>
        </p:spPr>
        <p:txBody>
          <a:bodyPr/>
          <a:lstStyle/>
          <a:p>
            <a:r>
              <a:rPr lang="en-US" altLang="en-US"/>
              <a:t>Language Features</a:t>
            </a:r>
            <a:r>
              <a:rPr lang="en-US" altLang="en-US">
                <a:solidFill>
                  <a:schemeClr val="accent1"/>
                </a:solidFill>
              </a:rPr>
              <a:t> </a:t>
            </a:r>
            <a:br>
              <a:rPr lang="en-US" altLang="en-US">
                <a:solidFill>
                  <a:schemeClr val="accent1"/>
                </a:solidFill>
              </a:rPr>
            </a:br>
            <a:r>
              <a:rPr lang="en-US" altLang="en-US" sz="3600">
                <a:solidFill>
                  <a:schemeClr val="hlink"/>
                </a:solidFill>
              </a:rPr>
              <a:t>Versioning</a:t>
            </a:r>
          </a:p>
        </p:txBody>
      </p:sp>
      <p:sp>
        <p:nvSpPr>
          <p:cNvPr id="657415" name="Rectangle 7"/>
          <p:cNvSpPr>
            <a:spLocks noGrp="1" noChangeArrowheads="1"/>
          </p:cNvSpPr>
          <p:nvPr>
            <p:ph type="body" idx="1"/>
          </p:nvPr>
        </p:nvSpPr>
        <p:spPr>
          <a:xfrm>
            <a:off x="381000" y="1905000"/>
            <a:ext cx="8532813" cy="4762500"/>
          </a:xfrm>
        </p:spPr>
        <p:txBody>
          <a:bodyPr/>
          <a:lstStyle/>
          <a:p>
            <a:pPr>
              <a:lnSpc>
                <a:spcPct val="85000"/>
              </a:lnSpc>
              <a:spcBef>
                <a:spcPct val="25000"/>
              </a:spcBef>
            </a:pPr>
            <a:r>
              <a:rPr lang="en-US" altLang="en-US"/>
              <a:t>Overlooked in most languages</a:t>
            </a:r>
          </a:p>
          <a:p>
            <a:pPr lvl="1">
              <a:lnSpc>
                <a:spcPct val="85000"/>
              </a:lnSpc>
              <a:spcBef>
                <a:spcPct val="25000"/>
              </a:spcBef>
            </a:pPr>
            <a:r>
              <a:rPr lang="en-US" altLang="en-US"/>
              <a:t>C++ and Java produce fragile base classes </a:t>
            </a:r>
          </a:p>
          <a:p>
            <a:pPr lvl="1">
              <a:lnSpc>
                <a:spcPct val="85000"/>
              </a:lnSpc>
              <a:spcBef>
                <a:spcPct val="25000"/>
              </a:spcBef>
            </a:pPr>
            <a:r>
              <a:rPr lang="en-US" altLang="en-US"/>
              <a:t>Users unable to express versioning intent</a:t>
            </a:r>
          </a:p>
          <a:p>
            <a:pPr>
              <a:lnSpc>
                <a:spcPct val="85000"/>
              </a:lnSpc>
              <a:spcBef>
                <a:spcPct val="25000"/>
              </a:spcBef>
            </a:pPr>
            <a:r>
              <a:rPr lang="en-US" altLang="en-US"/>
              <a:t>C# allows intent to be expressed</a:t>
            </a:r>
          </a:p>
          <a:p>
            <a:pPr lvl="1">
              <a:lnSpc>
                <a:spcPct val="85000"/>
              </a:lnSpc>
              <a:spcBef>
                <a:spcPct val="25000"/>
              </a:spcBef>
            </a:pPr>
            <a:r>
              <a:rPr lang="en-US" altLang="en-US"/>
              <a:t>Methods are not virtual by default</a:t>
            </a:r>
          </a:p>
          <a:p>
            <a:pPr lvl="1">
              <a:lnSpc>
                <a:spcPct val="85000"/>
              </a:lnSpc>
              <a:spcBef>
                <a:spcPct val="25000"/>
              </a:spcBef>
            </a:pPr>
            <a:r>
              <a:rPr lang="en-US" altLang="en-US"/>
              <a:t>C# keywords “virtual”, “override” and “new” provide context</a:t>
            </a:r>
          </a:p>
          <a:p>
            <a:pPr>
              <a:lnSpc>
                <a:spcPct val="85000"/>
              </a:lnSpc>
              <a:spcBef>
                <a:spcPct val="25000"/>
              </a:spcBef>
            </a:pPr>
            <a:r>
              <a:rPr lang="en-US" altLang="en-US"/>
              <a:t>C# can't guarantee versioning</a:t>
            </a:r>
          </a:p>
          <a:p>
            <a:pPr lvl="1">
              <a:lnSpc>
                <a:spcPct val="85000"/>
              </a:lnSpc>
              <a:spcBef>
                <a:spcPct val="25000"/>
              </a:spcBef>
            </a:pPr>
            <a:r>
              <a:rPr lang="en-US" altLang="en-US"/>
              <a:t>Can enable (e.g., explicit override)</a:t>
            </a:r>
          </a:p>
          <a:p>
            <a:pPr lvl="1">
              <a:lnSpc>
                <a:spcPct val="85000"/>
              </a:lnSpc>
              <a:spcBef>
                <a:spcPct val="25000"/>
              </a:spcBef>
            </a:pPr>
            <a:r>
              <a:rPr lang="en-US" altLang="en-US"/>
              <a:t>Can encourage (e.g., smart defaults)</a:t>
            </a:r>
          </a:p>
        </p:txBody>
      </p:sp>
    </p:spTree>
  </p:cSld>
  <p:clrMapOvr>
    <a:masterClrMapping/>
  </p:clrMapOvr>
  <p:transition>
    <p:strips dir="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9" name="Rectangle 1027"/>
          <p:cNvSpPr>
            <a:spLocks noChangeArrowheads="1"/>
          </p:cNvSpPr>
          <p:nvPr/>
        </p:nvSpPr>
        <p:spPr bwMode="auto">
          <a:xfrm>
            <a:off x="762000" y="4111625"/>
            <a:ext cx="7620000" cy="1933575"/>
          </a:xfrm>
          <a:prstGeom prst="rect">
            <a:avLst/>
          </a:prstGeom>
          <a:gradFill rotWithShape="0">
            <a:gsLst>
              <a:gs pos="0">
                <a:schemeClr val="folHlink"/>
              </a:gs>
              <a:gs pos="100000">
                <a:schemeClr val="folHlink">
                  <a:gamma/>
                  <a:shade val="46275"/>
                  <a:invGamma/>
                </a:schemeClr>
              </a:gs>
            </a:gsLst>
            <a:lin ang="2700000" scaled="1"/>
          </a:gra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137160">
            <a:spAutoFit/>
          </a:bodyPr>
          <a:lstStyle/>
          <a:p>
            <a:pPr>
              <a:spcBef>
                <a:spcPct val="0"/>
              </a:spcBef>
              <a:buFontTx/>
              <a:buNone/>
            </a:pPr>
            <a:r>
              <a:rPr lang="en-US" altLang="en-US" sz="1800" b="1">
                <a:effectLst>
                  <a:outerShdw blurRad="38100" dist="38100" dir="2700000" algn="tl">
                    <a:srgbClr val="000000"/>
                  </a:outerShdw>
                </a:effectLst>
                <a:latin typeface="Lucida Console" pitchFamily="49" charset="0"/>
              </a:rPr>
              <a:t>class Derived: Base			// version 1</a:t>
            </a:r>
          </a:p>
          <a:p>
            <a:pPr>
              <a:spcBef>
                <a:spcPct val="0"/>
              </a:spcBef>
              <a:buFontTx/>
              <a:buNone/>
            </a:pPr>
            <a:r>
              <a:rPr lang="en-US" altLang="en-US" sz="1800" b="1">
                <a:effectLst>
                  <a:outerShdw blurRad="38100" dist="38100" dir="2700000" algn="tl">
                    <a:srgbClr val="000000"/>
                  </a:outerShdw>
                </a:effectLst>
                <a:latin typeface="Lucida Console" pitchFamily="49" charset="0"/>
              </a:rPr>
              <a:t>{</a:t>
            </a:r>
          </a:p>
          <a:p>
            <a:pPr>
              <a:spcBef>
                <a:spcPct val="0"/>
              </a:spcBef>
              <a:buFontTx/>
              <a:buNone/>
            </a:pPr>
            <a:r>
              <a:rPr lang="en-US" altLang="en-US" sz="1800" b="1">
                <a:effectLst>
                  <a:outerShdw blurRad="38100" dist="38100" dir="2700000" algn="tl">
                    <a:srgbClr val="000000"/>
                  </a:outerShdw>
                </a:effectLst>
                <a:latin typeface="Lucida Console" pitchFamily="49" charset="0"/>
              </a:rPr>
              <a:t>   public virtual void Foo() {</a:t>
            </a:r>
          </a:p>
          <a:p>
            <a:pPr>
              <a:spcBef>
                <a:spcPct val="0"/>
              </a:spcBef>
              <a:buFontTx/>
              <a:buNone/>
            </a:pPr>
            <a:r>
              <a:rPr lang="en-US" altLang="en-US" sz="1800" b="1">
                <a:effectLst>
                  <a:outerShdw blurRad="38100" dist="38100" dir="2700000" algn="tl">
                    <a:srgbClr val="000000"/>
                  </a:outerShdw>
                </a:effectLst>
                <a:latin typeface="Lucida Console" pitchFamily="49" charset="0"/>
              </a:rPr>
              <a:t>      Console.WriteLine("Derived.Foo"); </a:t>
            </a:r>
          </a:p>
          <a:p>
            <a:pPr>
              <a:spcBef>
                <a:spcPct val="0"/>
              </a:spcBef>
              <a:buFontTx/>
              <a:buNone/>
            </a:pPr>
            <a:r>
              <a:rPr lang="en-US" altLang="en-US" sz="1800" b="1">
                <a:effectLst>
                  <a:outerShdw blurRad="38100" dist="38100" dir="2700000" algn="tl">
                    <a:srgbClr val="000000"/>
                  </a:outerShdw>
                </a:effectLst>
                <a:latin typeface="Lucida Console" pitchFamily="49" charset="0"/>
              </a:rPr>
              <a:t>   }</a:t>
            </a:r>
          </a:p>
          <a:p>
            <a:pPr>
              <a:spcBef>
                <a:spcPct val="0"/>
              </a:spcBef>
              <a:buFontTx/>
              <a:buNone/>
            </a:pPr>
            <a:r>
              <a:rPr lang="en-US" altLang="en-US" sz="1800" b="1">
                <a:effectLst>
                  <a:outerShdw blurRad="38100" dist="38100" dir="2700000" algn="tl">
                    <a:srgbClr val="000000"/>
                  </a:outerShdw>
                </a:effectLst>
                <a:latin typeface="Lucida Console" pitchFamily="49" charset="0"/>
              </a:rPr>
              <a:t>}</a:t>
            </a:r>
          </a:p>
        </p:txBody>
      </p:sp>
      <p:sp>
        <p:nvSpPr>
          <p:cNvPr id="659460" name="Rectangle 1028"/>
          <p:cNvSpPr>
            <a:spLocks noChangeArrowheads="1"/>
          </p:cNvSpPr>
          <p:nvPr/>
        </p:nvSpPr>
        <p:spPr bwMode="auto">
          <a:xfrm>
            <a:off x="762000" y="4114800"/>
            <a:ext cx="7620000" cy="1933575"/>
          </a:xfrm>
          <a:prstGeom prst="rect">
            <a:avLst/>
          </a:prstGeom>
          <a:gradFill rotWithShape="0">
            <a:gsLst>
              <a:gs pos="0">
                <a:schemeClr val="folHlink"/>
              </a:gs>
              <a:gs pos="100000">
                <a:schemeClr val="folHlink">
                  <a:gamma/>
                  <a:shade val="46275"/>
                  <a:invGamma/>
                </a:schemeClr>
              </a:gs>
            </a:gsLst>
            <a:lin ang="2700000" scaled="1"/>
          </a:gra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137160">
            <a:spAutoFit/>
          </a:bodyPr>
          <a:lstStyle/>
          <a:p>
            <a:pPr>
              <a:spcBef>
                <a:spcPct val="0"/>
              </a:spcBef>
              <a:buFontTx/>
              <a:buNone/>
            </a:pPr>
            <a:r>
              <a:rPr lang="en-US" altLang="en-US" sz="1800" b="1">
                <a:effectLst>
                  <a:outerShdw blurRad="38100" dist="38100" dir="2700000" algn="tl">
                    <a:srgbClr val="000000"/>
                  </a:outerShdw>
                </a:effectLst>
                <a:latin typeface="Lucida Console" pitchFamily="49" charset="0"/>
              </a:rPr>
              <a:t>class Derived: Base			// version 2a</a:t>
            </a:r>
          </a:p>
          <a:p>
            <a:pPr>
              <a:spcBef>
                <a:spcPct val="0"/>
              </a:spcBef>
              <a:buFontTx/>
              <a:buNone/>
            </a:pPr>
            <a:r>
              <a:rPr lang="en-US" altLang="en-US" sz="1800" b="1">
                <a:effectLst>
                  <a:outerShdw blurRad="38100" dist="38100" dir="2700000" algn="tl">
                    <a:srgbClr val="000000"/>
                  </a:outerShdw>
                </a:effectLst>
                <a:latin typeface="Lucida Console" pitchFamily="49" charset="0"/>
              </a:rPr>
              <a:t>{</a:t>
            </a:r>
          </a:p>
          <a:p>
            <a:pPr>
              <a:spcBef>
                <a:spcPct val="0"/>
              </a:spcBef>
              <a:buFontTx/>
              <a:buNone/>
            </a:pPr>
            <a:r>
              <a:rPr lang="en-US" altLang="en-US" sz="1800" b="1">
                <a:effectLst>
                  <a:outerShdw blurRad="38100" dist="38100" dir="2700000" algn="tl">
                    <a:srgbClr val="000000"/>
                  </a:outerShdw>
                </a:effectLst>
                <a:latin typeface="Lucida Console" pitchFamily="49" charset="0"/>
              </a:rPr>
              <a:t>   new public virtual void Foo() {</a:t>
            </a:r>
          </a:p>
          <a:p>
            <a:pPr>
              <a:spcBef>
                <a:spcPct val="0"/>
              </a:spcBef>
              <a:buFontTx/>
              <a:buNone/>
            </a:pPr>
            <a:r>
              <a:rPr lang="en-US" altLang="en-US" sz="1800" b="1">
                <a:effectLst>
                  <a:outerShdw blurRad="38100" dist="38100" dir="2700000" algn="tl">
                    <a:srgbClr val="000000"/>
                  </a:outerShdw>
                </a:effectLst>
                <a:latin typeface="Lucida Console" pitchFamily="49" charset="0"/>
              </a:rPr>
              <a:t>      Console.WriteLine("Derived.Foo"); </a:t>
            </a:r>
          </a:p>
          <a:p>
            <a:pPr>
              <a:spcBef>
                <a:spcPct val="0"/>
              </a:spcBef>
              <a:buFontTx/>
              <a:buNone/>
            </a:pPr>
            <a:r>
              <a:rPr lang="en-US" altLang="en-US" sz="1800" b="1">
                <a:effectLst>
                  <a:outerShdw blurRad="38100" dist="38100" dir="2700000" algn="tl">
                    <a:srgbClr val="000000"/>
                  </a:outerShdw>
                </a:effectLst>
                <a:latin typeface="Lucida Console" pitchFamily="49" charset="0"/>
              </a:rPr>
              <a:t>   }</a:t>
            </a:r>
          </a:p>
          <a:p>
            <a:pPr>
              <a:spcBef>
                <a:spcPct val="0"/>
              </a:spcBef>
              <a:buFontTx/>
              <a:buNone/>
            </a:pPr>
            <a:r>
              <a:rPr lang="en-US" altLang="en-US" sz="1800" b="1">
                <a:effectLst>
                  <a:outerShdw blurRad="38100" dist="38100" dir="2700000" algn="tl">
                    <a:srgbClr val="000000"/>
                  </a:outerShdw>
                </a:effectLst>
                <a:latin typeface="Lucida Console" pitchFamily="49" charset="0"/>
              </a:rPr>
              <a:t>}</a:t>
            </a:r>
          </a:p>
        </p:txBody>
      </p:sp>
      <p:sp>
        <p:nvSpPr>
          <p:cNvPr id="659461" name="Rectangle 1029"/>
          <p:cNvSpPr>
            <a:spLocks noChangeArrowheads="1"/>
          </p:cNvSpPr>
          <p:nvPr/>
        </p:nvSpPr>
        <p:spPr bwMode="auto">
          <a:xfrm>
            <a:off x="762000" y="4114800"/>
            <a:ext cx="7620000" cy="2208213"/>
          </a:xfrm>
          <a:prstGeom prst="rect">
            <a:avLst/>
          </a:prstGeom>
          <a:gradFill rotWithShape="0">
            <a:gsLst>
              <a:gs pos="0">
                <a:schemeClr val="folHlink"/>
              </a:gs>
              <a:gs pos="100000">
                <a:schemeClr val="folHlink">
                  <a:gamma/>
                  <a:shade val="46275"/>
                  <a:invGamma/>
                </a:schemeClr>
              </a:gs>
            </a:gsLst>
            <a:lin ang="2700000" scaled="1"/>
          </a:gra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137160">
            <a:spAutoFit/>
          </a:bodyPr>
          <a:lstStyle/>
          <a:p>
            <a:pPr>
              <a:spcBef>
                <a:spcPct val="0"/>
              </a:spcBef>
              <a:buFontTx/>
              <a:buNone/>
            </a:pPr>
            <a:r>
              <a:rPr lang="en-US" altLang="en-US" sz="1800" b="1">
                <a:effectLst>
                  <a:outerShdw blurRad="38100" dist="38100" dir="2700000" algn="tl">
                    <a:srgbClr val="000000"/>
                  </a:outerShdw>
                </a:effectLst>
                <a:latin typeface="Lucida Console" pitchFamily="49" charset="0"/>
              </a:rPr>
              <a:t>class Derived: Base			// version 2b</a:t>
            </a:r>
          </a:p>
          <a:p>
            <a:pPr>
              <a:spcBef>
                <a:spcPct val="0"/>
              </a:spcBef>
              <a:buFontTx/>
              <a:buNone/>
            </a:pPr>
            <a:r>
              <a:rPr lang="en-US" altLang="en-US" sz="1800" b="1">
                <a:effectLst>
                  <a:outerShdw blurRad="38100" dist="38100" dir="2700000" algn="tl">
                    <a:srgbClr val="000000"/>
                  </a:outerShdw>
                </a:effectLst>
                <a:latin typeface="Lucida Console" pitchFamily="49" charset="0"/>
              </a:rPr>
              <a:t>{</a:t>
            </a:r>
          </a:p>
          <a:p>
            <a:pPr>
              <a:spcBef>
                <a:spcPct val="0"/>
              </a:spcBef>
              <a:buFontTx/>
              <a:buNone/>
            </a:pPr>
            <a:r>
              <a:rPr lang="en-US" altLang="en-US" sz="1800" b="1">
                <a:effectLst>
                  <a:outerShdw blurRad="38100" dist="38100" dir="2700000" algn="tl">
                    <a:srgbClr val="000000"/>
                  </a:outerShdw>
                </a:effectLst>
                <a:latin typeface="Lucida Console" pitchFamily="49" charset="0"/>
              </a:rPr>
              <a:t>   public override void Foo() {</a:t>
            </a:r>
          </a:p>
          <a:p>
            <a:pPr>
              <a:spcBef>
                <a:spcPct val="0"/>
              </a:spcBef>
              <a:buFontTx/>
              <a:buNone/>
            </a:pPr>
            <a:r>
              <a:rPr lang="en-US" altLang="en-US" sz="1800" b="1">
                <a:effectLst>
                  <a:outerShdw blurRad="38100" dist="38100" dir="2700000" algn="tl">
                    <a:srgbClr val="000000"/>
                  </a:outerShdw>
                </a:effectLst>
                <a:latin typeface="Lucida Console" pitchFamily="49" charset="0"/>
              </a:rPr>
              <a:t>      base.Foo();</a:t>
            </a:r>
          </a:p>
          <a:p>
            <a:pPr>
              <a:spcBef>
                <a:spcPct val="0"/>
              </a:spcBef>
              <a:buFontTx/>
              <a:buNone/>
            </a:pPr>
            <a:r>
              <a:rPr lang="en-US" altLang="en-US" sz="1800" b="1">
                <a:effectLst>
                  <a:outerShdw blurRad="38100" dist="38100" dir="2700000" algn="tl">
                    <a:srgbClr val="000000"/>
                  </a:outerShdw>
                </a:effectLst>
                <a:latin typeface="Lucida Console" pitchFamily="49" charset="0"/>
              </a:rPr>
              <a:t>      Console.WriteLine("Derived.Foo"); </a:t>
            </a:r>
          </a:p>
          <a:p>
            <a:pPr>
              <a:spcBef>
                <a:spcPct val="0"/>
              </a:spcBef>
              <a:buFontTx/>
              <a:buNone/>
            </a:pPr>
            <a:r>
              <a:rPr lang="en-US" altLang="en-US" sz="1800" b="1">
                <a:effectLst>
                  <a:outerShdw blurRad="38100" dist="38100" dir="2700000" algn="tl">
                    <a:srgbClr val="000000"/>
                  </a:outerShdw>
                </a:effectLst>
                <a:latin typeface="Lucida Console" pitchFamily="49" charset="0"/>
              </a:rPr>
              <a:t>   }</a:t>
            </a:r>
          </a:p>
          <a:p>
            <a:pPr>
              <a:spcBef>
                <a:spcPct val="0"/>
              </a:spcBef>
              <a:buFontTx/>
              <a:buNone/>
            </a:pPr>
            <a:r>
              <a:rPr lang="en-US" altLang="en-US" sz="1800" b="1">
                <a:effectLst>
                  <a:outerShdw blurRad="38100" dist="38100" dir="2700000" algn="tl">
                    <a:srgbClr val="000000"/>
                  </a:outerShdw>
                </a:effectLst>
                <a:latin typeface="Lucida Console" pitchFamily="49" charset="0"/>
              </a:rPr>
              <a:t>}</a:t>
            </a:r>
          </a:p>
        </p:txBody>
      </p:sp>
      <p:sp>
        <p:nvSpPr>
          <p:cNvPr id="659462" name="Rectangle 1030"/>
          <p:cNvSpPr>
            <a:spLocks noChangeArrowheads="1"/>
          </p:cNvSpPr>
          <p:nvPr/>
        </p:nvSpPr>
        <p:spPr bwMode="auto">
          <a:xfrm>
            <a:off x="762000" y="1792288"/>
            <a:ext cx="7620000" cy="1200150"/>
          </a:xfrm>
          <a:prstGeom prst="rect">
            <a:avLst/>
          </a:prstGeom>
          <a:gradFill rotWithShape="0">
            <a:gsLst>
              <a:gs pos="0">
                <a:schemeClr val="folHlink"/>
              </a:gs>
              <a:gs pos="100000">
                <a:schemeClr val="folHlink">
                  <a:gamma/>
                  <a:shade val="46275"/>
                  <a:invGamma/>
                </a:schemeClr>
              </a:gs>
            </a:gsLst>
            <a:lin ang="2700000" scaled="1"/>
          </a:gra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137160">
            <a:spAutoFit/>
          </a:bodyPr>
          <a:lstStyle/>
          <a:p>
            <a:pPr>
              <a:spcBef>
                <a:spcPct val="0"/>
              </a:spcBef>
              <a:buFontTx/>
              <a:buNone/>
            </a:pPr>
            <a:r>
              <a:rPr lang="en-US" altLang="en-US" sz="2000" b="1">
                <a:effectLst>
                  <a:outerShdw blurRad="38100" dist="38100" dir="2700000" algn="tl">
                    <a:srgbClr val="000000"/>
                  </a:outerShdw>
                </a:effectLst>
                <a:latin typeface="Lucida Console" pitchFamily="49" charset="0"/>
              </a:rPr>
              <a:t>class Base				// version 1</a:t>
            </a:r>
          </a:p>
          <a:p>
            <a:pPr>
              <a:spcBef>
                <a:spcPct val="0"/>
              </a:spcBef>
              <a:buFontTx/>
              <a:buNone/>
            </a:pPr>
            <a:r>
              <a:rPr lang="en-US" altLang="en-US" sz="2000" b="1">
                <a:effectLst>
                  <a:outerShdw blurRad="38100" dist="38100" dir="2700000" algn="tl">
                    <a:srgbClr val="000000"/>
                  </a:outerShdw>
                </a:effectLst>
                <a:latin typeface="Lucida Console" pitchFamily="49" charset="0"/>
              </a:rPr>
              <a:t>{</a:t>
            </a:r>
          </a:p>
          <a:p>
            <a:pPr>
              <a:spcBef>
                <a:spcPct val="0"/>
              </a:spcBef>
              <a:buFontTx/>
              <a:buNone/>
            </a:pPr>
            <a:r>
              <a:rPr lang="en-US" altLang="en-US" sz="2000" b="1">
                <a:effectLst>
                  <a:outerShdw blurRad="38100" dist="38100" dir="2700000" algn="tl">
                    <a:srgbClr val="000000"/>
                  </a:outerShdw>
                </a:effectLst>
                <a:latin typeface="Lucida Console" pitchFamily="49" charset="0"/>
              </a:rPr>
              <a:t>}</a:t>
            </a:r>
          </a:p>
        </p:txBody>
      </p:sp>
      <p:sp>
        <p:nvSpPr>
          <p:cNvPr id="659463" name="Rectangle 1031"/>
          <p:cNvSpPr>
            <a:spLocks noChangeArrowheads="1"/>
          </p:cNvSpPr>
          <p:nvPr/>
        </p:nvSpPr>
        <p:spPr bwMode="auto">
          <a:xfrm>
            <a:off x="762000" y="1828800"/>
            <a:ext cx="7620000" cy="1933575"/>
          </a:xfrm>
          <a:prstGeom prst="rect">
            <a:avLst/>
          </a:prstGeom>
          <a:gradFill rotWithShape="0">
            <a:gsLst>
              <a:gs pos="0">
                <a:schemeClr val="folHlink"/>
              </a:gs>
              <a:gs pos="100000">
                <a:schemeClr val="folHlink">
                  <a:gamma/>
                  <a:shade val="46275"/>
                  <a:invGamma/>
                </a:schemeClr>
              </a:gs>
            </a:gsLst>
            <a:lin ang="2700000" scaled="1"/>
          </a:gra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137160">
            <a:spAutoFit/>
          </a:bodyPr>
          <a:lstStyle/>
          <a:p>
            <a:pPr>
              <a:spcBef>
                <a:spcPct val="0"/>
              </a:spcBef>
              <a:buFontTx/>
              <a:buNone/>
            </a:pPr>
            <a:r>
              <a:rPr lang="en-US" altLang="en-US" sz="1800" b="1">
                <a:effectLst>
                  <a:outerShdw blurRad="38100" dist="38100" dir="2700000" algn="tl">
                    <a:srgbClr val="000000"/>
                  </a:outerShdw>
                </a:effectLst>
                <a:latin typeface="Lucida Console" pitchFamily="49" charset="0"/>
              </a:rPr>
              <a:t>class Base 				// version 2 </a:t>
            </a:r>
          </a:p>
          <a:p>
            <a:pPr>
              <a:spcBef>
                <a:spcPct val="0"/>
              </a:spcBef>
              <a:buFontTx/>
              <a:buNone/>
            </a:pPr>
            <a:r>
              <a:rPr lang="en-US" altLang="en-US" sz="1800" b="1">
                <a:effectLst>
                  <a:outerShdw blurRad="38100" dist="38100" dir="2700000" algn="tl">
                    <a:srgbClr val="000000"/>
                  </a:outerShdw>
                </a:effectLst>
                <a:latin typeface="Lucida Console" pitchFamily="49" charset="0"/>
              </a:rPr>
              <a:t>{</a:t>
            </a:r>
          </a:p>
          <a:p>
            <a:pPr>
              <a:spcBef>
                <a:spcPct val="0"/>
              </a:spcBef>
              <a:buFontTx/>
              <a:buNone/>
            </a:pPr>
            <a:r>
              <a:rPr lang="en-US" altLang="en-US" sz="1800" b="1">
                <a:effectLst>
                  <a:outerShdw blurRad="38100" dist="38100" dir="2700000" algn="tl">
                    <a:srgbClr val="000000"/>
                  </a:outerShdw>
                </a:effectLst>
                <a:latin typeface="Lucida Console" pitchFamily="49" charset="0"/>
              </a:rPr>
              <a:t>   public virtual void Foo() {</a:t>
            </a:r>
          </a:p>
          <a:p>
            <a:pPr>
              <a:spcBef>
                <a:spcPct val="0"/>
              </a:spcBef>
              <a:buFontTx/>
              <a:buNone/>
            </a:pPr>
            <a:r>
              <a:rPr lang="en-US" altLang="en-US" sz="1800" b="1">
                <a:effectLst>
                  <a:outerShdw blurRad="38100" dist="38100" dir="2700000" algn="tl">
                    <a:srgbClr val="000000"/>
                  </a:outerShdw>
                </a:effectLst>
                <a:latin typeface="Lucida Console" pitchFamily="49" charset="0"/>
              </a:rPr>
              <a:t>      Console.WriteLine("Base.Foo"); </a:t>
            </a:r>
          </a:p>
          <a:p>
            <a:pPr>
              <a:spcBef>
                <a:spcPct val="0"/>
              </a:spcBef>
              <a:buFontTx/>
              <a:buNone/>
            </a:pPr>
            <a:r>
              <a:rPr lang="en-US" altLang="en-US" sz="1800" b="1">
                <a:effectLst>
                  <a:outerShdw blurRad="38100" dist="38100" dir="2700000" algn="tl">
                    <a:srgbClr val="000000"/>
                  </a:outerShdw>
                </a:effectLst>
                <a:latin typeface="Lucida Console" pitchFamily="49" charset="0"/>
              </a:rPr>
              <a:t>   }</a:t>
            </a:r>
          </a:p>
          <a:p>
            <a:pPr>
              <a:spcBef>
                <a:spcPct val="0"/>
              </a:spcBef>
              <a:buFontTx/>
              <a:buNone/>
            </a:pPr>
            <a:r>
              <a:rPr lang="en-US" altLang="en-US" sz="1800" b="1">
                <a:effectLst>
                  <a:outerShdw blurRad="38100" dist="38100" dir="2700000" algn="tl">
                    <a:srgbClr val="000000"/>
                  </a:outerShdw>
                </a:effectLst>
                <a:latin typeface="Lucida Console" pitchFamily="49" charset="0"/>
              </a:rPr>
              <a:t>}</a:t>
            </a:r>
          </a:p>
        </p:txBody>
      </p:sp>
      <p:sp>
        <p:nvSpPr>
          <p:cNvPr id="659464" name="Rectangle 1032"/>
          <p:cNvSpPr>
            <a:spLocks noGrp="1" noChangeArrowheads="1"/>
          </p:cNvSpPr>
          <p:nvPr>
            <p:ph type="title"/>
          </p:nvPr>
        </p:nvSpPr>
        <p:spPr>
          <a:xfrm>
            <a:off x="382588" y="228600"/>
            <a:ext cx="8532812" cy="1244600"/>
          </a:xfrm>
        </p:spPr>
        <p:txBody>
          <a:bodyPr/>
          <a:lstStyle/>
          <a:p>
            <a:r>
              <a:rPr lang="en-US" altLang="en-US"/>
              <a:t>Language Features</a:t>
            </a:r>
            <a:r>
              <a:rPr lang="en-US" altLang="en-US">
                <a:solidFill>
                  <a:schemeClr val="accent1"/>
                </a:solidFill>
              </a:rPr>
              <a:t> </a:t>
            </a:r>
            <a:br>
              <a:rPr lang="en-US" altLang="en-US">
                <a:solidFill>
                  <a:schemeClr val="accent1"/>
                </a:solidFill>
              </a:rPr>
            </a:br>
            <a:r>
              <a:rPr lang="en-US" altLang="en-US" sz="3600">
                <a:solidFill>
                  <a:schemeClr val="hlink"/>
                </a:solidFill>
              </a:rPr>
              <a:t>Versioning</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9459"/>
                                        </p:tgtEl>
                                        <p:attrNameLst>
                                          <p:attrName>style.visibility</p:attrName>
                                        </p:attrNameLst>
                                      </p:cBhvr>
                                      <p:to>
                                        <p:strVal val="visible"/>
                                      </p:to>
                                    </p:set>
                                    <p:anim calcmode="lin" valueType="num">
                                      <p:cBhvr additive="base">
                                        <p:cTn id="7" dur="500" fill="hold"/>
                                        <p:tgtEl>
                                          <p:spTgt spid="659459"/>
                                        </p:tgtEl>
                                        <p:attrNameLst>
                                          <p:attrName>ppt_x</p:attrName>
                                        </p:attrNameLst>
                                      </p:cBhvr>
                                      <p:tavLst>
                                        <p:tav tm="0">
                                          <p:val>
                                            <p:strVal val="#ppt_x"/>
                                          </p:val>
                                        </p:tav>
                                        <p:tav tm="100000">
                                          <p:val>
                                            <p:strVal val="#ppt_x"/>
                                          </p:val>
                                        </p:tav>
                                      </p:tavLst>
                                    </p:anim>
                                    <p:anim calcmode="lin" valueType="num">
                                      <p:cBhvr additive="base">
                                        <p:cTn id="8" dur="500" fill="hold"/>
                                        <p:tgtEl>
                                          <p:spTgt spid="65945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59463"/>
                                        </p:tgtEl>
                                        <p:attrNameLst>
                                          <p:attrName>style.visibility</p:attrName>
                                        </p:attrNameLst>
                                      </p:cBhvr>
                                      <p:to>
                                        <p:strVal val="visible"/>
                                      </p:to>
                                    </p:set>
                                    <p:anim calcmode="lin" valueType="num">
                                      <p:cBhvr additive="base">
                                        <p:cTn id="13" dur="500" fill="hold"/>
                                        <p:tgtEl>
                                          <p:spTgt spid="659463"/>
                                        </p:tgtEl>
                                        <p:attrNameLst>
                                          <p:attrName>ppt_x</p:attrName>
                                        </p:attrNameLst>
                                      </p:cBhvr>
                                      <p:tavLst>
                                        <p:tav tm="0">
                                          <p:val>
                                            <p:strVal val="1+#ppt_w/2"/>
                                          </p:val>
                                        </p:tav>
                                        <p:tav tm="100000">
                                          <p:val>
                                            <p:strVal val="#ppt_x"/>
                                          </p:val>
                                        </p:tav>
                                      </p:tavLst>
                                    </p:anim>
                                    <p:anim calcmode="lin" valueType="num">
                                      <p:cBhvr additive="base">
                                        <p:cTn id="14" dur="500" fill="hold"/>
                                        <p:tgtEl>
                                          <p:spTgt spid="65946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59460"/>
                                        </p:tgtEl>
                                        <p:attrNameLst>
                                          <p:attrName>style.visibility</p:attrName>
                                        </p:attrNameLst>
                                      </p:cBhvr>
                                      <p:to>
                                        <p:strVal val="visible"/>
                                      </p:to>
                                    </p:set>
                                    <p:anim calcmode="lin" valueType="num">
                                      <p:cBhvr additive="base">
                                        <p:cTn id="19" dur="500" fill="hold"/>
                                        <p:tgtEl>
                                          <p:spTgt spid="659460"/>
                                        </p:tgtEl>
                                        <p:attrNameLst>
                                          <p:attrName>ppt_x</p:attrName>
                                        </p:attrNameLst>
                                      </p:cBhvr>
                                      <p:tavLst>
                                        <p:tav tm="0">
                                          <p:val>
                                            <p:strVal val="1+#ppt_w/2"/>
                                          </p:val>
                                        </p:tav>
                                        <p:tav tm="100000">
                                          <p:val>
                                            <p:strVal val="#ppt_x"/>
                                          </p:val>
                                        </p:tav>
                                      </p:tavLst>
                                    </p:anim>
                                    <p:anim calcmode="lin" valueType="num">
                                      <p:cBhvr additive="base">
                                        <p:cTn id="20" dur="500" fill="hold"/>
                                        <p:tgtEl>
                                          <p:spTgt spid="65946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59461"/>
                                        </p:tgtEl>
                                        <p:attrNameLst>
                                          <p:attrName>style.visibility</p:attrName>
                                        </p:attrNameLst>
                                      </p:cBhvr>
                                      <p:to>
                                        <p:strVal val="visible"/>
                                      </p:to>
                                    </p:set>
                                    <p:anim calcmode="lin" valueType="num">
                                      <p:cBhvr additive="base">
                                        <p:cTn id="25" dur="500" fill="hold"/>
                                        <p:tgtEl>
                                          <p:spTgt spid="659461"/>
                                        </p:tgtEl>
                                        <p:attrNameLst>
                                          <p:attrName>ppt_x</p:attrName>
                                        </p:attrNameLst>
                                      </p:cBhvr>
                                      <p:tavLst>
                                        <p:tav tm="0">
                                          <p:val>
                                            <p:strVal val="1+#ppt_w/2"/>
                                          </p:val>
                                        </p:tav>
                                        <p:tav tm="100000">
                                          <p:val>
                                            <p:strVal val="#ppt_x"/>
                                          </p:val>
                                        </p:tav>
                                      </p:tavLst>
                                    </p:anim>
                                    <p:anim calcmode="lin" valueType="num">
                                      <p:cBhvr additive="base">
                                        <p:cTn id="26" dur="500" fill="hold"/>
                                        <p:tgtEl>
                                          <p:spTgt spid="6594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459" grpId="0" animBg="1" autoUpdateAnimBg="0"/>
      <p:bldP spid="659460" grpId="0" animBg="1" autoUpdateAnimBg="0"/>
      <p:bldP spid="659461" grpId="0" animBg="1" autoUpdateAnimBg="0"/>
      <p:bldP spid="659463"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20" name="Rectangle 4"/>
          <p:cNvSpPr>
            <a:spLocks noGrp="1" noChangeArrowheads="1"/>
          </p:cNvSpPr>
          <p:nvPr>
            <p:ph type="title"/>
          </p:nvPr>
        </p:nvSpPr>
        <p:spPr>
          <a:xfrm>
            <a:off x="382588" y="228600"/>
            <a:ext cx="8532812" cy="1244600"/>
          </a:xfrm>
        </p:spPr>
        <p:txBody>
          <a:bodyPr/>
          <a:lstStyle/>
          <a:p>
            <a:r>
              <a:rPr lang="en-US" altLang="en-US"/>
              <a:t>Hello World</a:t>
            </a:r>
            <a:br>
              <a:rPr lang="en-US" altLang="en-US"/>
            </a:br>
            <a:r>
              <a:rPr lang="en-US" altLang="en-US" sz="3600">
                <a:solidFill>
                  <a:schemeClr val="hlink"/>
                </a:solidFill>
              </a:rPr>
              <a:t>DEMO 1:  Hello World</a:t>
            </a:r>
          </a:p>
        </p:txBody>
      </p:sp>
      <p:sp>
        <p:nvSpPr>
          <p:cNvPr id="726019" name="Text Box 3"/>
          <p:cNvSpPr txBox="1">
            <a:spLocks noChangeArrowheads="1"/>
          </p:cNvSpPr>
          <p:nvPr/>
        </p:nvSpPr>
        <p:spPr bwMode="auto">
          <a:xfrm>
            <a:off x="798513" y="1905000"/>
            <a:ext cx="7546975" cy="2901950"/>
          </a:xfrm>
          <a:prstGeom prst="rect">
            <a:avLst/>
          </a:prstGeom>
          <a:gradFill rotWithShape="0">
            <a:gsLst>
              <a:gs pos="0">
                <a:schemeClr val="folHlink"/>
              </a:gs>
              <a:gs pos="100000">
                <a:schemeClr val="folHlink">
                  <a:gamma/>
                  <a:shade val="46275"/>
                  <a:invGamma/>
                </a:schemeClr>
              </a:gs>
            </a:gsLst>
            <a:lin ang="2700000" scaled="1"/>
          </a:gradFill>
          <a:ln>
            <a:noFill/>
          </a:ln>
          <a:effectLst/>
          <a:extLst>
            <a:ext uri="{91240B29-F687-4F45-9708-019B960494DF}">
              <a14:hiddenLine xmlns:a14="http://schemas.microsoft.com/office/drawing/2010/main" w="12700">
                <a:solidFill>
                  <a:schemeClr val="accent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0" tIns="137160" rIns="182880" bIns="137160">
            <a:spAutoFit/>
          </a:bodyPr>
          <a:lstStyle/>
          <a:p>
            <a:pPr>
              <a:lnSpc>
                <a:spcPct val="90000"/>
              </a:lnSpc>
              <a:spcBef>
                <a:spcPct val="0"/>
              </a:spcBef>
              <a:buFontTx/>
              <a:buNone/>
            </a:pPr>
            <a:r>
              <a:rPr lang="en-US" altLang="en-US" sz="2400" b="1">
                <a:effectLst>
                  <a:outerShdw blurRad="38100" dist="38100" dir="2700000" algn="tl">
                    <a:srgbClr val="000000"/>
                  </a:outerShdw>
                </a:effectLst>
                <a:latin typeface="Lucida Console" pitchFamily="49" charset="0"/>
              </a:rPr>
              <a:t>using System;</a:t>
            </a:r>
          </a:p>
          <a:p>
            <a:pPr>
              <a:lnSpc>
                <a:spcPct val="90000"/>
              </a:lnSpc>
              <a:spcBef>
                <a:spcPct val="0"/>
              </a:spcBef>
              <a:buFontTx/>
              <a:buNone/>
            </a:pPr>
            <a:endParaRPr lang="en-US" altLang="en-US" sz="2400" b="1">
              <a:effectLst>
                <a:outerShdw blurRad="38100" dist="38100" dir="2700000" algn="tl">
                  <a:srgbClr val="000000"/>
                </a:outerShdw>
              </a:effectLst>
              <a:latin typeface="Lucida Console" pitchFamily="49" charset="0"/>
            </a:endParaRPr>
          </a:p>
          <a:p>
            <a:pPr>
              <a:lnSpc>
                <a:spcPct val="90000"/>
              </a:lnSpc>
              <a:spcBef>
                <a:spcPct val="0"/>
              </a:spcBef>
              <a:buFontTx/>
              <a:buNone/>
            </a:pPr>
            <a:r>
              <a:rPr lang="en-US" altLang="en-US" sz="2400" b="1">
                <a:effectLst>
                  <a:outerShdw blurRad="38100" dist="38100" dir="2700000" algn="tl">
                    <a:srgbClr val="000000"/>
                  </a:outerShdw>
                </a:effectLst>
                <a:latin typeface="Lucida Console" pitchFamily="49" charset="0"/>
              </a:rPr>
              <a:t>class Hello</a:t>
            </a:r>
          </a:p>
          <a:p>
            <a:pPr>
              <a:lnSpc>
                <a:spcPct val="90000"/>
              </a:lnSpc>
              <a:spcBef>
                <a:spcPct val="0"/>
              </a:spcBef>
              <a:buFontTx/>
              <a:buNone/>
            </a:pPr>
            <a:r>
              <a:rPr lang="en-US" altLang="en-US" sz="2400" b="1">
                <a:effectLst>
                  <a:outerShdw blurRad="38100" dist="38100" dir="2700000" algn="tl">
                    <a:srgbClr val="000000"/>
                  </a:outerShdw>
                </a:effectLst>
                <a:latin typeface="Lucida Console" pitchFamily="49" charset="0"/>
              </a:rPr>
              <a:t>{</a:t>
            </a:r>
          </a:p>
          <a:p>
            <a:pPr>
              <a:lnSpc>
                <a:spcPct val="90000"/>
              </a:lnSpc>
              <a:spcBef>
                <a:spcPct val="0"/>
              </a:spcBef>
              <a:buFontTx/>
              <a:buNone/>
            </a:pPr>
            <a:r>
              <a:rPr lang="en-US" altLang="en-US" sz="2400" b="1">
                <a:effectLst>
                  <a:outerShdw blurRad="38100" dist="38100" dir="2700000" algn="tl">
                    <a:srgbClr val="000000"/>
                  </a:outerShdw>
                </a:effectLst>
                <a:latin typeface="Lucida Console" pitchFamily="49" charset="0"/>
              </a:rPr>
              <a:t>   static void Main() {</a:t>
            </a:r>
          </a:p>
          <a:p>
            <a:pPr>
              <a:lnSpc>
                <a:spcPct val="90000"/>
              </a:lnSpc>
              <a:spcBef>
                <a:spcPct val="0"/>
              </a:spcBef>
              <a:buFontTx/>
              <a:buNone/>
            </a:pPr>
            <a:r>
              <a:rPr lang="en-US" altLang="en-US" sz="2400" b="1">
                <a:effectLst>
                  <a:outerShdw blurRad="38100" dist="38100" dir="2700000" algn="tl">
                    <a:srgbClr val="000000"/>
                  </a:outerShdw>
                </a:effectLst>
                <a:latin typeface="Lucida Console" pitchFamily="49" charset="0"/>
              </a:rPr>
              <a:t>      Console.WriteLine("Hello world");</a:t>
            </a:r>
          </a:p>
          <a:p>
            <a:pPr>
              <a:lnSpc>
                <a:spcPct val="90000"/>
              </a:lnSpc>
              <a:spcBef>
                <a:spcPct val="0"/>
              </a:spcBef>
              <a:buFontTx/>
              <a:buNone/>
            </a:pPr>
            <a:r>
              <a:rPr lang="en-US" altLang="en-US" sz="2400" b="1">
                <a:effectLst>
                  <a:outerShdw blurRad="38100" dist="38100" dir="2700000" algn="tl">
                    <a:srgbClr val="000000"/>
                  </a:outerShdw>
                </a:effectLst>
                <a:latin typeface="Lucida Console" pitchFamily="49" charset="0"/>
              </a:rPr>
              <a:t>   }</a:t>
            </a:r>
          </a:p>
          <a:p>
            <a:pPr>
              <a:lnSpc>
                <a:spcPct val="90000"/>
              </a:lnSpc>
              <a:spcBef>
                <a:spcPct val="0"/>
              </a:spcBef>
              <a:buFontTx/>
              <a:buNone/>
            </a:pPr>
            <a:r>
              <a:rPr lang="en-US" altLang="en-US" sz="2400" b="1">
                <a:effectLst>
                  <a:outerShdw blurRad="38100" dist="38100" dir="2700000" algn="tl">
                    <a:srgbClr val="000000"/>
                  </a:outerShdw>
                </a:effectLst>
                <a:latin typeface="Lucida Console" pitchFamily="49" charset="0"/>
              </a:rPr>
              <a:t>}</a:t>
            </a:r>
          </a:p>
        </p:txBody>
      </p:sp>
    </p:spTree>
  </p:cSld>
  <p:clrMapOvr>
    <a:masterClrMapping/>
  </p:clrMapOvr>
  <p:transition>
    <p:strips dir="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9" name="Rectangle 5"/>
          <p:cNvSpPr>
            <a:spLocks noGrp="1" noChangeArrowheads="1"/>
          </p:cNvSpPr>
          <p:nvPr>
            <p:ph type="title"/>
          </p:nvPr>
        </p:nvSpPr>
        <p:spPr>
          <a:xfrm>
            <a:off x="382588" y="228600"/>
            <a:ext cx="8532812" cy="1244600"/>
          </a:xfrm>
        </p:spPr>
        <p:txBody>
          <a:bodyPr/>
          <a:lstStyle/>
          <a:p>
            <a:r>
              <a:rPr lang="en-US" altLang="en-US"/>
              <a:t>Language Features</a:t>
            </a:r>
            <a:r>
              <a:rPr lang="en-US" altLang="en-US">
                <a:solidFill>
                  <a:schemeClr val="accent1"/>
                </a:solidFill>
              </a:rPr>
              <a:t> </a:t>
            </a:r>
            <a:br>
              <a:rPr lang="en-US" altLang="en-US">
                <a:solidFill>
                  <a:schemeClr val="accent1"/>
                </a:solidFill>
              </a:rPr>
            </a:br>
            <a:r>
              <a:rPr lang="en-US" altLang="en-US" sz="3600">
                <a:solidFill>
                  <a:schemeClr val="hlink"/>
                </a:solidFill>
              </a:rPr>
              <a:t>Conditional Compilation</a:t>
            </a:r>
          </a:p>
        </p:txBody>
      </p:sp>
      <p:sp>
        <p:nvSpPr>
          <p:cNvPr id="661510" name="Rectangle 6"/>
          <p:cNvSpPr>
            <a:spLocks noGrp="1" noChangeArrowheads="1"/>
          </p:cNvSpPr>
          <p:nvPr>
            <p:ph type="body" idx="1"/>
          </p:nvPr>
        </p:nvSpPr>
        <p:spPr>
          <a:xfrm>
            <a:off x="381000" y="1905000"/>
            <a:ext cx="8532813" cy="2049463"/>
          </a:xfrm>
        </p:spPr>
        <p:txBody>
          <a:bodyPr/>
          <a:lstStyle/>
          <a:p>
            <a:pPr>
              <a:lnSpc>
                <a:spcPct val="85000"/>
              </a:lnSpc>
              <a:spcBef>
                <a:spcPct val="25000"/>
              </a:spcBef>
            </a:pPr>
            <a:r>
              <a:rPr lang="en-US" altLang="en-US"/>
              <a:t>#define, #undef</a:t>
            </a:r>
          </a:p>
          <a:p>
            <a:pPr>
              <a:lnSpc>
                <a:spcPct val="85000"/>
              </a:lnSpc>
              <a:spcBef>
                <a:spcPct val="25000"/>
              </a:spcBef>
            </a:pPr>
            <a:r>
              <a:rPr lang="en-US" altLang="en-US"/>
              <a:t>#if, #elif, #else, #endif</a:t>
            </a:r>
          </a:p>
          <a:p>
            <a:pPr lvl="1">
              <a:lnSpc>
                <a:spcPct val="85000"/>
              </a:lnSpc>
              <a:spcBef>
                <a:spcPct val="25000"/>
              </a:spcBef>
            </a:pPr>
            <a:r>
              <a:rPr lang="en-US" altLang="en-US"/>
              <a:t>Simple boolean logic</a:t>
            </a:r>
          </a:p>
          <a:p>
            <a:pPr>
              <a:lnSpc>
                <a:spcPct val="85000"/>
              </a:lnSpc>
              <a:spcBef>
                <a:spcPct val="25000"/>
              </a:spcBef>
            </a:pPr>
            <a:r>
              <a:rPr lang="en-US" altLang="en-US"/>
              <a:t>Conditional methods</a:t>
            </a:r>
          </a:p>
        </p:txBody>
      </p:sp>
      <p:sp>
        <p:nvSpPr>
          <p:cNvPr id="661508" name="Text Box 4"/>
          <p:cNvSpPr txBox="1">
            <a:spLocks noChangeArrowheads="1"/>
          </p:cNvSpPr>
          <p:nvPr/>
        </p:nvSpPr>
        <p:spPr bwMode="auto">
          <a:xfrm>
            <a:off x="571500" y="4114800"/>
            <a:ext cx="8001000" cy="2386013"/>
          </a:xfrm>
          <a:prstGeom prst="rect">
            <a:avLst/>
          </a:prstGeom>
          <a:gradFill rotWithShape="0">
            <a:gsLst>
              <a:gs pos="0">
                <a:schemeClr val="folHlink"/>
              </a:gs>
              <a:gs pos="100000">
                <a:schemeClr val="folHlink">
                  <a:gamma/>
                  <a:shade val="46275"/>
                  <a:invGamma/>
                </a:schemeClr>
              </a:gs>
            </a:gsLst>
            <a:lin ang="2700000" scaled="1"/>
          </a:gradFill>
          <a:ln w="12700">
            <a:solidFill>
              <a:schemeClr val="fo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137160">
            <a:spAutoFit/>
          </a:bodyPr>
          <a:lstStyle/>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public class Debug</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[Conditional("Debug")]</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public static void Assert(bool cond, String s) {</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if (!cond) {</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throw new AssertionException(s);</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a:t>
            </a:r>
          </a:p>
        </p:txBody>
      </p:sp>
    </p:spTree>
  </p:cSld>
  <p:clrMapOvr>
    <a:masterClrMapping/>
  </p:clrMapOvr>
  <p:transition>
    <p:strips dir="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7" name="Rectangle 5"/>
          <p:cNvSpPr>
            <a:spLocks noGrp="1" noChangeArrowheads="1"/>
          </p:cNvSpPr>
          <p:nvPr>
            <p:ph type="title"/>
          </p:nvPr>
        </p:nvSpPr>
        <p:spPr>
          <a:xfrm>
            <a:off x="382588" y="228600"/>
            <a:ext cx="8532812" cy="1244600"/>
          </a:xfrm>
        </p:spPr>
        <p:txBody>
          <a:bodyPr/>
          <a:lstStyle/>
          <a:p>
            <a:r>
              <a:rPr lang="en-US" altLang="en-US"/>
              <a:t>Language Features</a:t>
            </a:r>
            <a:r>
              <a:rPr lang="en-US" altLang="en-US">
                <a:solidFill>
                  <a:schemeClr val="accent1"/>
                </a:solidFill>
              </a:rPr>
              <a:t> </a:t>
            </a:r>
            <a:br>
              <a:rPr lang="en-US" altLang="en-US">
                <a:solidFill>
                  <a:schemeClr val="accent1"/>
                </a:solidFill>
              </a:rPr>
            </a:br>
            <a:r>
              <a:rPr lang="en-US" altLang="en-US" sz="3600">
                <a:solidFill>
                  <a:schemeClr val="hlink"/>
                </a:solidFill>
              </a:rPr>
              <a:t>Unsafe Code</a:t>
            </a:r>
          </a:p>
        </p:txBody>
      </p:sp>
      <p:sp>
        <p:nvSpPr>
          <p:cNvPr id="663558" name="Rectangle 6"/>
          <p:cNvSpPr>
            <a:spLocks noGrp="1" noChangeArrowheads="1"/>
          </p:cNvSpPr>
          <p:nvPr>
            <p:ph type="body" idx="1"/>
          </p:nvPr>
        </p:nvSpPr>
        <p:spPr>
          <a:xfrm>
            <a:off x="381000" y="1905000"/>
            <a:ext cx="8532813" cy="3074988"/>
          </a:xfrm>
        </p:spPr>
        <p:txBody>
          <a:bodyPr/>
          <a:lstStyle/>
          <a:p>
            <a:pPr>
              <a:lnSpc>
                <a:spcPct val="85000"/>
              </a:lnSpc>
              <a:spcBef>
                <a:spcPct val="25000"/>
              </a:spcBef>
            </a:pPr>
            <a:r>
              <a:rPr lang="en-US" altLang="en-US" sz="2800"/>
              <a:t>COM integration, P/invoke cover most cases</a:t>
            </a:r>
          </a:p>
          <a:p>
            <a:pPr>
              <a:lnSpc>
                <a:spcPct val="85000"/>
              </a:lnSpc>
              <a:spcBef>
                <a:spcPct val="25000"/>
              </a:spcBef>
            </a:pPr>
            <a:r>
              <a:rPr lang="en-US" altLang="en-US" sz="2800"/>
              <a:t>Unsafe code</a:t>
            </a:r>
          </a:p>
          <a:p>
            <a:pPr lvl="1">
              <a:lnSpc>
                <a:spcPct val="85000"/>
              </a:lnSpc>
              <a:spcBef>
                <a:spcPct val="25000"/>
              </a:spcBef>
            </a:pPr>
            <a:r>
              <a:rPr lang="en-US" altLang="en-US" sz="2400"/>
              <a:t>Low-level code without leaving the box</a:t>
            </a:r>
          </a:p>
          <a:p>
            <a:pPr lvl="1">
              <a:lnSpc>
                <a:spcPct val="85000"/>
              </a:lnSpc>
              <a:spcBef>
                <a:spcPct val="25000"/>
              </a:spcBef>
            </a:pPr>
            <a:r>
              <a:rPr lang="en-US" altLang="en-US" sz="2400"/>
              <a:t>Enables unsafe casts, pointer arithmetic</a:t>
            </a:r>
          </a:p>
          <a:p>
            <a:pPr>
              <a:lnSpc>
                <a:spcPct val="85000"/>
              </a:lnSpc>
              <a:spcBef>
                <a:spcPct val="25000"/>
              </a:spcBef>
            </a:pPr>
            <a:r>
              <a:rPr lang="en-US" altLang="en-US" sz="2800"/>
              <a:t>Declarative pinning</a:t>
            </a:r>
          </a:p>
          <a:p>
            <a:pPr lvl="1">
              <a:lnSpc>
                <a:spcPct val="85000"/>
              </a:lnSpc>
              <a:spcBef>
                <a:spcPct val="25000"/>
              </a:spcBef>
            </a:pPr>
            <a:r>
              <a:rPr lang="en-US" altLang="en-US" sz="2400"/>
              <a:t>Fixed statement</a:t>
            </a:r>
          </a:p>
          <a:p>
            <a:pPr>
              <a:lnSpc>
                <a:spcPct val="85000"/>
              </a:lnSpc>
              <a:spcBef>
                <a:spcPct val="25000"/>
              </a:spcBef>
            </a:pPr>
            <a:r>
              <a:rPr lang="en-US" altLang="en-US" sz="2800"/>
              <a:t>Basically “inline C”</a:t>
            </a:r>
          </a:p>
        </p:txBody>
      </p:sp>
      <p:sp>
        <p:nvSpPr>
          <p:cNvPr id="663556" name="Text Box 4"/>
          <p:cNvSpPr txBox="1">
            <a:spLocks noChangeArrowheads="1"/>
          </p:cNvSpPr>
          <p:nvPr/>
        </p:nvSpPr>
        <p:spPr bwMode="auto">
          <a:xfrm>
            <a:off x="571500" y="5181600"/>
            <a:ext cx="8001000" cy="1452563"/>
          </a:xfrm>
          <a:prstGeom prst="rect">
            <a:avLst/>
          </a:prstGeom>
          <a:gradFill rotWithShape="0">
            <a:gsLst>
              <a:gs pos="0">
                <a:schemeClr val="folHlink"/>
              </a:gs>
              <a:gs pos="100000">
                <a:schemeClr val="folHlink">
                  <a:gamma/>
                  <a:shade val="46275"/>
                  <a:invGamma/>
                </a:schemeClr>
              </a:gs>
            </a:gsLst>
            <a:lin ang="2700000" scaled="1"/>
          </a:gradFill>
          <a:ln w="12700">
            <a:solidFill>
              <a:schemeClr val="fo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137160">
            <a:spAutoFit/>
          </a:bodyPr>
          <a:lstStyle/>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unsafe void Foo() {</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char* buf = stackalloc char[256];</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for (char* p = buf; p &lt; buf + 256; p++) *p = 0;</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a:t>
            </a:r>
          </a:p>
        </p:txBody>
      </p:sp>
    </p:spTree>
  </p:cSld>
  <p:clrMapOvr>
    <a:masterClrMapping/>
  </p:clrMapOvr>
  <p:transition>
    <p:strips dir="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4" name="Rectangle 4"/>
          <p:cNvSpPr>
            <a:spLocks noGrp="1" noChangeArrowheads="1"/>
          </p:cNvSpPr>
          <p:nvPr>
            <p:ph type="title"/>
          </p:nvPr>
        </p:nvSpPr>
        <p:spPr>
          <a:xfrm>
            <a:off x="382588" y="228600"/>
            <a:ext cx="8532812" cy="1244600"/>
          </a:xfrm>
        </p:spPr>
        <p:txBody>
          <a:bodyPr/>
          <a:lstStyle/>
          <a:p>
            <a:r>
              <a:rPr lang="en-US" altLang="en-US"/>
              <a:t>Language Features</a:t>
            </a:r>
            <a:r>
              <a:rPr lang="en-US" altLang="en-US">
                <a:solidFill>
                  <a:schemeClr val="accent1"/>
                </a:solidFill>
              </a:rPr>
              <a:t> </a:t>
            </a:r>
            <a:br>
              <a:rPr lang="en-US" altLang="en-US">
                <a:solidFill>
                  <a:schemeClr val="accent1"/>
                </a:solidFill>
              </a:rPr>
            </a:br>
            <a:r>
              <a:rPr lang="en-US" altLang="en-US" sz="3600">
                <a:solidFill>
                  <a:schemeClr val="hlink"/>
                </a:solidFill>
              </a:rPr>
              <a:t>Unsafe Code</a:t>
            </a:r>
          </a:p>
        </p:txBody>
      </p:sp>
      <p:sp>
        <p:nvSpPr>
          <p:cNvPr id="665603" name="Text Box 3"/>
          <p:cNvSpPr txBox="1">
            <a:spLocks noChangeArrowheads="1"/>
          </p:cNvSpPr>
          <p:nvPr/>
        </p:nvSpPr>
        <p:spPr bwMode="auto">
          <a:xfrm>
            <a:off x="228600" y="1905000"/>
            <a:ext cx="8763000" cy="4486275"/>
          </a:xfrm>
          <a:prstGeom prst="rect">
            <a:avLst/>
          </a:prstGeom>
          <a:gradFill rotWithShape="0">
            <a:gsLst>
              <a:gs pos="0">
                <a:schemeClr val="folHlink"/>
              </a:gs>
              <a:gs pos="100000">
                <a:schemeClr val="folHlink">
                  <a:gamma/>
                  <a:shade val="46275"/>
                  <a:invGamma/>
                </a:schemeClr>
              </a:gs>
            </a:gsLst>
            <a:lin ang="2700000" scaled="1"/>
          </a:gradFill>
          <a:ln w="12700">
            <a:solidFill>
              <a:schemeClr val="fo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137160">
            <a:spAutoFit/>
          </a:bodyPr>
          <a:lstStyle/>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class FileStream: Stream</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int handle;</a:t>
            </a:r>
          </a:p>
          <a:p>
            <a:pPr>
              <a:lnSpc>
                <a:spcPct val="85000"/>
              </a:lnSpc>
              <a:spcBef>
                <a:spcPct val="0"/>
              </a:spcBef>
              <a:buFontTx/>
              <a:buNone/>
            </a:pPr>
            <a:endParaRPr lang="en-US" altLang="en-US" sz="1800" b="1">
              <a:effectLst>
                <a:outerShdw blurRad="38100" dist="38100" dir="2700000" algn="tl">
                  <a:srgbClr val="000000"/>
                </a:outerShdw>
              </a:effectLst>
              <a:latin typeface="Lucida Console" pitchFamily="49" charset="0"/>
            </a:endParaRP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public </a:t>
            </a:r>
            <a:r>
              <a:rPr lang="en-US" altLang="en-US" sz="1800" b="1">
                <a:solidFill>
                  <a:srgbClr val="FF0000"/>
                </a:solidFill>
                <a:effectLst>
                  <a:outerShdw blurRad="38100" dist="38100" dir="2700000" algn="tl">
                    <a:srgbClr val="000000"/>
                  </a:outerShdw>
                </a:effectLst>
                <a:latin typeface="Lucida Console" pitchFamily="49" charset="0"/>
              </a:rPr>
              <a:t>unsafe</a:t>
            </a:r>
            <a:r>
              <a:rPr lang="en-US" altLang="en-US" sz="1800" b="1">
                <a:effectLst>
                  <a:outerShdw blurRad="38100" dist="38100" dir="2700000" algn="tl">
                    <a:srgbClr val="000000"/>
                  </a:outerShdw>
                </a:effectLst>
                <a:latin typeface="Lucida Console" pitchFamily="49" charset="0"/>
              </a:rPr>
              <a:t> int Read(byte[] buffer, int index, int count) {</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int n = 0;</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a:t>
            </a:r>
            <a:r>
              <a:rPr lang="en-US" altLang="en-US" sz="1800" b="1">
                <a:solidFill>
                  <a:srgbClr val="FF0000"/>
                </a:solidFill>
                <a:effectLst>
                  <a:outerShdw blurRad="38100" dist="38100" dir="2700000" algn="tl">
                    <a:srgbClr val="000000"/>
                  </a:outerShdw>
                </a:effectLst>
                <a:latin typeface="Lucida Console" pitchFamily="49" charset="0"/>
              </a:rPr>
              <a:t>fixed</a:t>
            </a:r>
            <a:r>
              <a:rPr lang="en-US" altLang="en-US" sz="1800" b="1">
                <a:effectLst>
                  <a:outerShdw blurRad="38100" dist="38100" dir="2700000" algn="tl">
                    <a:srgbClr val="000000"/>
                  </a:outerShdw>
                </a:effectLst>
                <a:latin typeface="Lucida Console" pitchFamily="49" charset="0"/>
              </a:rPr>
              <a:t> (byte* p = buffer) {</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ReadFile(handle, p + index, count, &amp;n, null);</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return n;</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a:t>
            </a:r>
          </a:p>
          <a:p>
            <a:pPr>
              <a:lnSpc>
                <a:spcPct val="85000"/>
              </a:lnSpc>
              <a:spcBef>
                <a:spcPct val="0"/>
              </a:spcBef>
              <a:buFontTx/>
              <a:buNone/>
            </a:pPr>
            <a:endParaRPr lang="en-US" altLang="en-US" sz="1800" b="1">
              <a:effectLst>
                <a:outerShdw blurRad="38100" dist="38100" dir="2700000" algn="tl">
                  <a:srgbClr val="000000"/>
                </a:outerShdw>
              </a:effectLst>
              <a:latin typeface="Lucida Console" pitchFamily="49" charset="0"/>
            </a:endParaRP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a:t>
            </a:r>
            <a:r>
              <a:rPr lang="en-US" altLang="en-US" sz="1800" b="1">
                <a:solidFill>
                  <a:srgbClr val="FF0000"/>
                </a:solidFill>
                <a:effectLst>
                  <a:outerShdw blurRad="38100" dist="38100" dir="2700000" algn="tl">
                    <a:srgbClr val="000000"/>
                  </a:outerShdw>
                </a:effectLst>
                <a:latin typeface="Lucida Console" pitchFamily="49" charset="0"/>
              </a:rPr>
              <a:t>dllimport</a:t>
            </a:r>
            <a:r>
              <a:rPr lang="en-US" altLang="en-US" sz="1800" b="1">
                <a:effectLst>
                  <a:outerShdw blurRad="38100" dist="38100" dir="2700000" algn="tl">
                    <a:srgbClr val="000000"/>
                  </a:outerShdw>
                </a:effectLst>
                <a:latin typeface="Lucida Console" pitchFamily="49" charset="0"/>
              </a:rPr>
              <a:t>("kernel32", SetLastError=true)]</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static extern </a:t>
            </a:r>
            <a:r>
              <a:rPr lang="en-US" altLang="en-US" sz="1800" b="1">
                <a:solidFill>
                  <a:srgbClr val="FF0000"/>
                </a:solidFill>
                <a:effectLst>
                  <a:outerShdw blurRad="38100" dist="38100" dir="2700000" algn="tl">
                    <a:srgbClr val="000000"/>
                  </a:outerShdw>
                </a:effectLst>
                <a:latin typeface="Lucida Console" pitchFamily="49" charset="0"/>
              </a:rPr>
              <a:t>unsafe</a:t>
            </a:r>
            <a:r>
              <a:rPr lang="en-US" altLang="en-US" sz="1800" b="1">
                <a:effectLst>
                  <a:outerShdw blurRad="38100" dist="38100" dir="2700000" algn="tl">
                    <a:srgbClr val="000000"/>
                  </a:outerShdw>
                </a:effectLst>
                <a:latin typeface="Lucida Console" pitchFamily="49" charset="0"/>
              </a:rPr>
              <a:t> bool ReadFile(int hFile,</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void* lpBuffer, int nBytesToRead,</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      int* nBytesRead, Overlapped* lpOverlapped);</a:t>
            </a:r>
          </a:p>
          <a:p>
            <a:pPr>
              <a:lnSpc>
                <a:spcPct val="85000"/>
              </a:lnSpc>
              <a:spcBef>
                <a:spcPct val="0"/>
              </a:spcBef>
              <a:buFontTx/>
              <a:buNone/>
            </a:pPr>
            <a:r>
              <a:rPr lang="en-US" altLang="en-US" sz="1800" b="1">
                <a:effectLst>
                  <a:outerShdw blurRad="38100" dist="38100" dir="2700000" algn="tl">
                    <a:srgbClr val="000000"/>
                  </a:outerShdw>
                </a:effectLst>
                <a:latin typeface="Lucida Console" pitchFamily="49" charset="0"/>
              </a:rPr>
              <a:t>}</a:t>
            </a:r>
          </a:p>
        </p:txBody>
      </p:sp>
    </p:spTree>
  </p:cSld>
  <p:clrMapOvr>
    <a:masterClrMapping/>
  </p:clrMapOvr>
  <p:transition>
    <p:strips dir="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300" name="Rectangle 4"/>
          <p:cNvSpPr>
            <a:spLocks noGrp="1" noChangeArrowheads="1"/>
          </p:cNvSpPr>
          <p:nvPr>
            <p:ph type="title"/>
          </p:nvPr>
        </p:nvSpPr>
        <p:spPr>
          <a:xfrm>
            <a:off x="382588" y="228600"/>
            <a:ext cx="8532812" cy="1244600"/>
          </a:xfrm>
        </p:spPr>
        <p:txBody>
          <a:bodyPr/>
          <a:lstStyle/>
          <a:p>
            <a:r>
              <a:rPr lang="en-US" altLang="en-US"/>
              <a:t>Language Features</a:t>
            </a:r>
            <a:r>
              <a:rPr lang="en-US" altLang="en-US">
                <a:solidFill>
                  <a:schemeClr val="accent1"/>
                </a:solidFill>
              </a:rPr>
              <a:t/>
            </a:r>
            <a:br>
              <a:rPr lang="en-US" altLang="en-US">
                <a:solidFill>
                  <a:schemeClr val="accent1"/>
                </a:solidFill>
              </a:rPr>
            </a:br>
            <a:r>
              <a:rPr lang="en-US" altLang="en-US" sz="3600">
                <a:solidFill>
                  <a:schemeClr val="hlink"/>
                </a:solidFill>
              </a:rPr>
              <a:t>COM Support</a:t>
            </a:r>
          </a:p>
        </p:txBody>
      </p:sp>
      <p:sp>
        <p:nvSpPr>
          <p:cNvPr id="695301" name="Rectangle 5"/>
          <p:cNvSpPr>
            <a:spLocks noGrp="1" noChangeArrowheads="1"/>
          </p:cNvSpPr>
          <p:nvPr>
            <p:ph type="body" idx="1"/>
          </p:nvPr>
        </p:nvSpPr>
        <p:spPr>
          <a:xfrm>
            <a:off x="381000" y="1920875"/>
            <a:ext cx="8532813" cy="3016250"/>
          </a:xfrm>
        </p:spPr>
        <p:txBody>
          <a:bodyPr/>
          <a:lstStyle/>
          <a:p>
            <a:r>
              <a:rPr lang="en-US" altLang="en-US"/>
              <a:t>.Net framework provides great </a:t>
            </a:r>
            <a:br>
              <a:rPr lang="en-US" altLang="en-US"/>
            </a:br>
            <a:r>
              <a:rPr lang="en-US" altLang="en-US"/>
              <a:t>COM support </a:t>
            </a:r>
          </a:p>
          <a:p>
            <a:pPr lvl="1"/>
            <a:r>
              <a:rPr lang="en-US" altLang="en-US"/>
              <a:t>TLBIMP imports existing COM classes</a:t>
            </a:r>
          </a:p>
          <a:p>
            <a:pPr lvl="1"/>
            <a:r>
              <a:rPr lang="en-US" altLang="en-US"/>
              <a:t>TLBEXP exports .NET types </a:t>
            </a:r>
          </a:p>
          <a:p>
            <a:r>
              <a:rPr lang="en-US" altLang="en-US"/>
              <a:t>Most users will have a </a:t>
            </a:r>
            <a:br>
              <a:rPr lang="en-US" altLang="en-US"/>
            </a:br>
            <a:r>
              <a:rPr lang="en-US" altLang="en-US"/>
              <a:t>seamless experience</a:t>
            </a:r>
          </a:p>
        </p:txBody>
      </p:sp>
    </p:spTree>
  </p:cSld>
  <p:clrMapOvr>
    <a:masterClrMapping/>
  </p:clrMapOvr>
  <p:transition>
    <p:strips dir="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8" name="Rectangle 4"/>
          <p:cNvSpPr>
            <a:spLocks noGrp="1" noChangeArrowheads="1"/>
          </p:cNvSpPr>
          <p:nvPr>
            <p:ph type="title"/>
          </p:nvPr>
        </p:nvSpPr>
        <p:spPr>
          <a:xfrm>
            <a:off x="382588" y="228600"/>
            <a:ext cx="8532812" cy="1244600"/>
          </a:xfrm>
        </p:spPr>
        <p:txBody>
          <a:bodyPr/>
          <a:lstStyle/>
          <a:p>
            <a:r>
              <a:rPr lang="en-US" altLang="en-US"/>
              <a:t>Language Features</a:t>
            </a:r>
            <a:r>
              <a:rPr lang="en-US" altLang="en-US">
                <a:solidFill>
                  <a:schemeClr val="accent1"/>
                </a:solidFill>
              </a:rPr>
              <a:t/>
            </a:r>
            <a:br>
              <a:rPr lang="en-US" altLang="en-US">
                <a:solidFill>
                  <a:schemeClr val="accent1"/>
                </a:solidFill>
              </a:rPr>
            </a:br>
            <a:r>
              <a:rPr lang="en-US" altLang="en-US" sz="3600">
                <a:solidFill>
                  <a:schemeClr val="hlink"/>
                </a:solidFill>
              </a:rPr>
              <a:t>COM Support</a:t>
            </a:r>
          </a:p>
        </p:txBody>
      </p:sp>
      <p:sp>
        <p:nvSpPr>
          <p:cNvPr id="697349" name="Rectangle 5"/>
          <p:cNvSpPr>
            <a:spLocks noGrp="1" noChangeArrowheads="1"/>
          </p:cNvSpPr>
          <p:nvPr>
            <p:ph type="body" idx="1"/>
          </p:nvPr>
        </p:nvSpPr>
        <p:spPr>
          <a:xfrm>
            <a:off x="381000" y="1905000"/>
            <a:ext cx="8532813" cy="4062413"/>
          </a:xfrm>
        </p:spPr>
        <p:txBody>
          <a:bodyPr/>
          <a:lstStyle/>
          <a:p>
            <a:r>
              <a:rPr lang="en-US" altLang="en-US"/>
              <a:t>Sometimes you need more control </a:t>
            </a:r>
          </a:p>
          <a:p>
            <a:pPr lvl="1"/>
            <a:r>
              <a:rPr lang="en-US" altLang="en-US"/>
              <a:t>Methods with complicated structures </a:t>
            </a:r>
            <a:br>
              <a:rPr lang="en-US" altLang="en-US"/>
            </a:br>
            <a:r>
              <a:rPr lang="en-US" altLang="en-US"/>
              <a:t>as arguments</a:t>
            </a:r>
          </a:p>
          <a:p>
            <a:pPr lvl="1"/>
            <a:r>
              <a:rPr lang="en-US" altLang="en-US"/>
              <a:t>Large TLB – only using a few classes</a:t>
            </a:r>
          </a:p>
          <a:p>
            <a:r>
              <a:rPr lang="en-US" altLang="en-US"/>
              <a:t>System.Runtime.Interopservices</a:t>
            </a:r>
          </a:p>
          <a:p>
            <a:pPr lvl="1"/>
            <a:r>
              <a:rPr lang="en-US" altLang="en-US"/>
              <a:t>COM object identification</a:t>
            </a:r>
          </a:p>
          <a:p>
            <a:pPr lvl="1"/>
            <a:r>
              <a:rPr lang="en-US" altLang="en-US"/>
              <a:t>Parameter and return value marshalling</a:t>
            </a:r>
          </a:p>
          <a:p>
            <a:pPr lvl="1"/>
            <a:r>
              <a:rPr lang="en-US" altLang="en-US"/>
              <a:t>HRESULT behavior</a:t>
            </a:r>
          </a:p>
        </p:txBody>
      </p:sp>
    </p:spTree>
  </p:cSld>
  <p:clrMapOvr>
    <a:masterClrMapping/>
  </p:clrMapOvr>
  <p:transition>
    <p:strips dir="r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6" name="Rectangle 3076"/>
          <p:cNvSpPr>
            <a:spLocks noGrp="1" noChangeArrowheads="1"/>
          </p:cNvSpPr>
          <p:nvPr>
            <p:ph type="title"/>
          </p:nvPr>
        </p:nvSpPr>
        <p:spPr>
          <a:xfrm>
            <a:off x="382588" y="228600"/>
            <a:ext cx="8532812" cy="1244600"/>
          </a:xfrm>
        </p:spPr>
        <p:txBody>
          <a:bodyPr/>
          <a:lstStyle/>
          <a:p>
            <a:r>
              <a:rPr lang="en-US" altLang="en-US"/>
              <a:t>Language Features</a:t>
            </a:r>
            <a:r>
              <a:rPr lang="en-US" altLang="en-US">
                <a:solidFill>
                  <a:schemeClr val="accent1"/>
                </a:solidFill>
              </a:rPr>
              <a:t> </a:t>
            </a:r>
            <a:br>
              <a:rPr lang="en-US" altLang="en-US">
                <a:solidFill>
                  <a:schemeClr val="accent1"/>
                </a:solidFill>
              </a:rPr>
            </a:br>
            <a:r>
              <a:rPr lang="en-US" altLang="en-US" sz="3600">
                <a:solidFill>
                  <a:schemeClr val="hlink"/>
                </a:solidFill>
              </a:rPr>
              <a:t>DEMO 5:  COM and C#</a:t>
            </a:r>
          </a:p>
        </p:txBody>
      </p:sp>
      <p:sp>
        <p:nvSpPr>
          <p:cNvPr id="699397" name="Rectangle 3077"/>
          <p:cNvSpPr>
            <a:spLocks noGrp="1" noChangeArrowheads="1"/>
          </p:cNvSpPr>
          <p:nvPr>
            <p:ph type="body" sz="half" idx="1"/>
          </p:nvPr>
        </p:nvSpPr>
        <p:spPr>
          <a:xfrm>
            <a:off x="381000" y="1419225"/>
            <a:ext cx="7924800" cy="476250"/>
          </a:xfrm>
        </p:spPr>
        <p:txBody>
          <a:bodyPr/>
          <a:lstStyle/>
          <a:p>
            <a:pPr>
              <a:buFont typeface="Wingdings" pitchFamily="2" charset="2"/>
              <a:buNone/>
            </a:pPr>
            <a:r>
              <a:rPr lang="en-US" altLang="en-US" sz="2800"/>
              <a:t>Call a COM component from C#</a:t>
            </a:r>
          </a:p>
        </p:txBody>
      </p:sp>
      <p:graphicFrame>
        <p:nvGraphicFramePr>
          <p:cNvPr id="699398" name="Object 3078"/>
          <p:cNvGraphicFramePr>
            <a:graphicFrameLocks noChangeAspect="1"/>
          </p:cNvGraphicFramePr>
          <p:nvPr>
            <p:ph sz="half" idx="2"/>
          </p:nvPr>
        </p:nvGraphicFramePr>
        <p:xfrm>
          <a:off x="3276600" y="2667000"/>
          <a:ext cx="2652713" cy="2357438"/>
        </p:xfrm>
        <a:graphic>
          <a:graphicData uri="http://schemas.openxmlformats.org/presentationml/2006/ole">
            <mc:AlternateContent xmlns:mc="http://schemas.openxmlformats.org/markup-compatibility/2006">
              <mc:Choice xmlns:v="urn:schemas-microsoft-com:vml" Requires="v">
                <p:oleObj spid="_x0000_s699400" name="Photo Editor Photo" r:id="rId4" imgW="4952381" imgH="4401164" progId="MSPhotoEd.3">
                  <p:embed/>
                </p:oleObj>
              </mc:Choice>
              <mc:Fallback>
                <p:oleObj name="Photo Editor Photo" r:id="rId4" imgW="4952381" imgH="4401164" progId="MSPhotoEd.3">
                  <p:embed/>
                  <p:pic>
                    <p:nvPicPr>
                      <p:cNvPr id="0" name="Object 307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667000"/>
                        <a:ext cx="2652713" cy="235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trips dir="rd"/>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a:xfrm>
            <a:off x="382588" y="228600"/>
            <a:ext cx="8532812" cy="1244600"/>
          </a:xfrm>
        </p:spPr>
        <p:txBody>
          <a:bodyPr/>
          <a:lstStyle/>
          <a:p>
            <a:r>
              <a:rPr lang="en-US" altLang="en-US"/>
              <a:t>Language Features</a:t>
            </a:r>
            <a:r>
              <a:rPr lang="en-US" altLang="en-US">
                <a:solidFill>
                  <a:schemeClr val="accent1"/>
                </a:solidFill>
              </a:rPr>
              <a:t> </a:t>
            </a:r>
            <a:br>
              <a:rPr lang="en-US" altLang="en-US">
                <a:solidFill>
                  <a:schemeClr val="accent1"/>
                </a:solidFill>
              </a:rPr>
            </a:br>
            <a:r>
              <a:rPr lang="en-US" altLang="en-US" sz="3600">
                <a:solidFill>
                  <a:schemeClr val="hlink"/>
                </a:solidFill>
              </a:rPr>
              <a:t>DEMO 6:  Visual Studio .NET</a:t>
            </a:r>
          </a:p>
        </p:txBody>
      </p:sp>
      <p:sp>
        <p:nvSpPr>
          <p:cNvPr id="786435" name="Rectangle 3"/>
          <p:cNvSpPr>
            <a:spLocks noGrp="1" noChangeArrowheads="1"/>
          </p:cNvSpPr>
          <p:nvPr>
            <p:ph type="body" sz="half" idx="1"/>
          </p:nvPr>
        </p:nvSpPr>
        <p:spPr>
          <a:xfrm>
            <a:off x="381000" y="1419225"/>
            <a:ext cx="7924800" cy="476250"/>
          </a:xfrm>
        </p:spPr>
        <p:txBody>
          <a:bodyPr/>
          <a:lstStyle/>
          <a:p>
            <a:pPr>
              <a:buFont typeface="Wingdings" pitchFamily="2" charset="2"/>
              <a:buNone/>
            </a:pPr>
            <a:r>
              <a:rPr lang="en-US" altLang="en-US" sz="2800"/>
              <a:t>Windows programming with C#</a:t>
            </a:r>
          </a:p>
        </p:txBody>
      </p:sp>
      <p:graphicFrame>
        <p:nvGraphicFramePr>
          <p:cNvPr id="786436" name="Object 4"/>
          <p:cNvGraphicFramePr>
            <a:graphicFrameLocks noChangeAspect="1"/>
          </p:cNvGraphicFramePr>
          <p:nvPr>
            <p:ph sz="half" idx="2"/>
          </p:nvPr>
        </p:nvGraphicFramePr>
        <p:xfrm>
          <a:off x="3276600" y="2667000"/>
          <a:ext cx="2652713" cy="2357438"/>
        </p:xfrm>
        <a:graphic>
          <a:graphicData uri="http://schemas.openxmlformats.org/presentationml/2006/ole">
            <mc:AlternateContent xmlns:mc="http://schemas.openxmlformats.org/markup-compatibility/2006">
              <mc:Choice xmlns:v="urn:schemas-microsoft-com:vml" Requires="v">
                <p:oleObj spid="_x0000_s786437" name="Photo Editor Photo" r:id="rId4" imgW="4952381" imgH="4401164" progId="MSPhotoEd.3">
                  <p:embed/>
                </p:oleObj>
              </mc:Choice>
              <mc:Fallback>
                <p:oleObj name="Photo Editor Photo" r:id="rId4" imgW="4952381" imgH="4401164" progId="MSPhotoEd.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667000"/>
                        <a:ext cx="2652713" cy="235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trips dir="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6" name="Rectangle 4"/>
          <p:cNvSpPr>
            <a:spLocks noChangeArrowheads="1"/>
          </p:cNvSpPr>
          <p:nvPr/>
        </p:nvSpPr>
        <p:spPr bwMode="auto">
          <a:xfrm>
            <a:off x="381000" y="228600"/>
            <a:ext cx="8570913"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0"/>
              </a:spcBef>
              <a:defRPr sz="4800" b="1">
                <a:solidFill>
                  <a:schemeClr val="tx2"/>
                </a:solidFill>
                <a:effectLst>
                  <a:outerShdw blurRad="38100" dist="38100" dir="2700000" algn="tl">
                    <a:srgbClr val="000000"/>
                  </a:outerShdw>
                </a:effectLst>
                <a:latin typeface="Arial" charset="0"/>
              </a:defRPr>
            </a:lvl1pPr>
            <a:lvl2pPr>
              <a:lnSpc>
                <a:spcPct val="90000"/>
              </a:lnSpc>
              <a:spcBef>
                <a:spcPct val="0"/>
              </a:spcBef>
              <a:defRPr sz="4800" b="1">
                <a:solidFill>
                  <a:schemeClr val="tx2"/>
                </a:solidFill>
                <a:effectLst>
                  <a:outerShdw blurRad="38100" dist="38100" dir="2700000" algn="tl">
                    <a:srgbClr val="000000"/>
                  </a:outerShdw>
                </a:effectLst>
                <a:latin typeface="Arial" charset="0"/>
              </a:defRPr>
            </a:lvl2pPr>
            <a:lvl3pPr>
              <a:lnSpc>
                <a:spcPct val="90000"/>
              </a:lnSpc>
              <a:spcBef>
                <a:spcPct val="0"/>
              </a:spcBef>
              <a:defRPr sz="4800" b="1">
                <a:solidFill>
                  <a:schemeClr val="tx2"/>
                </a:solidFill>
                <a:effectLst>
                  <a:outerShdw blurRad="38100" dist="38100" dir="2700000" algn="tl">
                    <a:srgbClr val="000000"/>
                  </a:outerShdw>
                </a:effectLst>
                <a:latin typeface="Arial" charset="0"/>
              </a:defRPr>
            </a:lvl3pPr>
            <a:lvl4pPr>
              <a:lnSpc>
                <a:spcPct val="90000"/>
              </a:lnSpc>
              <a:spcBef>
                <a:spcPct val="0"/>
              </a:spcBef>
              <a:defRPr sz="4800" b="1">
                <a:solidFill>
                  <a:schemeClr val="tx2"/>
                </a:solidFill>
                <a:effectLst>
                  <a:outerShdw blurRad="38100" dist="38100" dir="2700000" algn="tl">
                    <a:srgbClr val="000000"/>
                  </a:outerShdw>
                </a:effectLst>
                <a:latin typeface="Arial" charset="0"/>
              </a:defRPr>
            </a:lvl4pPr>
            <a:lvl5pPr>
              <a:lnSpc>
                <a:spcPct val="90000"/>
              </a:lnSpc>
              <a:spcBef>
                <a:spcPct val="0"/>
              </a:spcBef>
              <a:defRPr sz="4800" b="1">
                <a:solidFill>
                  <a:schemeClr val="tx2"/>
                </a:solidFill>
                <a:effectLst>
                  <a:outerShdw blurRad="38100" dist="38100" dir="2700000" algn="tl">
                    <a:srgbClr val="000000"/>
                  </a:outerShdw>
                </a:effectLst>
                <a:latin typeface="Arial" charset="0"/>
              </a:defRPr>
            </a:lvl5pPr>
            <a:lvl6pPr marL="45720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6pPr>
            <a:lvl7pPr marL="91440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7pPr>
            <a:lvl8pPr marL="137160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8pPr>
            <a:lvl9pPr marL="182880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9pPr>
          </a:lstStyle>
          <a:p>
            <a:pPr>
              <a:buFontTx/>
              <a:buNone/>
            </a:pPr>
            <a:r>
              <a:rPr lang="en-US" altLang="en-US"/>
              <a:t>C# And CLI Standardization</a:t>
            </a:r>
          </a:p>
        </p:txBody>
      </p:sp>
      <p:sp>
        <p:nvSpPr>
          <p:cNvPr id="750597" name="Rectangle 5"/>
          <p:cNvSpPr>
            <a:spLocks noChangeArrowheads="1"/>
          </p:cNvSpPr>
          <p:nvPr/>
        </p:nvSpPr>
        <p:spPr bwMode="auto">
          <a:xfrm>
            <a:off x="381000" y="1416050"/>
            <a:ext cx="8578850" cy="374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nSpc>
                <a:spcPct val="90000"/>
              </a:lnSpc>
              <a:buClr>
                <a:schemeClr val="tx2"/>
              </a:buClr>
              <a:buSzPct val="75000"/>
              <a:buFont typeface="Wingdings" pitchFamily="2" charset="2"/>
              <a:buChar char="u"/>
              <a:defRPr sz="3200" b="1">
                <a:solidFill>
                  <a:schemeClr val="tx1"/>
                </a:solidFill>
                <a:effectLst>
                  <a:outerShdw blurRad="38100" dist="38100" dir="2700000" algn="tl">
                    <a:srgbClr val="000000"/>
                  </a:outerShdw>
                </a:effectLst>
                <a:latin typeface="Arial" charset="0"/>
              </a:defRPr>
            </a:lvl1pPr>
            <a:lvl2pPr marL="742950" indent="-285750">
              <a:lnSpc>
                <a:spcPct val="90000"/>
              </a:lnSpc>
              <a:buClr>
                <a:schemeClr val="tx2"/>
              </a:buClr>
              <a:buSzPct val="75000"/>
              <a:buFont typeface="Wingdings" pitchFamily="2" charset="2"/>
              <a:buChar char="Ø"/>
              <a:defRPr sz="2800" b="1">
                <a:solidFill>
                  <a:schemeClr val="tx1"/>
                </a:solidFill>
                <a:effectLst>
                  <a:outerShdw blurRad="38100" dist="38100" dir="2700000" algn="tl">
                    <a:srgbClr val="000000"/>
                  </a:outerShdw>
                </a:effectLst>
                <a:latin typeface="Arial" charset="0"/>
              </a:defRPr>
            </a:lvl2pPr>
            <a:lvl3pPr marL="1143000" indent="-228600">
              <a:lnSpc>
                <a:spcPct val="90000"/>
              </a:lnSpc>
              <a:buClr>
                <a:schemeClr val="tx2"/>
              </a:buClr>
              <a:buSzPct val="75000"/>
              <a:buFont typeface="Wingdings" pitchFamily="2" charset="2"/>
              <a:buChar char="Ø"/>
              <a:defRPr sz="2400" b="1">
                <a:solidFill>
                  <a:schemeClr val="tx1"/>
                </a:solidFill>
                <a:effectLst>
                  <a:outerShdw blurRad="38100" dist="38100" dir="2700000" algn="tl">
                    <a:srgbClr val="000000"/>
                  </a:outerShdw>
                </a:effectLst>
                <a:latin typeface="Arial" charset="0"/>
              </a:defRPr>
            </a:lvl3pPr>
            <a:lvl4pPr marL="1600200" indent="-228600">
              <a:lnSpc>
                <a:spcPct val="90000"/>
              </a:lnSpc>
              <a:buClr>
                <a:schemeClr val="tx2"/>
              </a:buClr>
              <a:buSzPct val="75000"/>
              <a:buFont typeface="Wingdings" pitchFamily="2" charset="2"/>
              <a:buChar char="Ø"/>
              <a:defRPr sz="2400" b="1">
                <a:solidFill>
                  <a:schemeClr val="tx1"/>
                </a:solidFill>
                <a:effectLst>
                  <a:outerShdw blurRad="38100" dist="38100" dir="2700000" algn="tl">
                    <a:srgbClr val="000000"/>
                  </a:outerShdw>
                </a:effectLst>
                <a:latin typeface="Arial" charset="0"/>
              </a:defRPr>
            </a:lvl4pPr>
            <a:lvl5pPr marL="2057400" indent="-228600">
              <a:lnSpc>
                <a:spcPct val="90000"/>
              </a:lnSpc>
              <a:buClr>
                <a:schemeClr val="tx2"/>
              </a:buClr>
              <a:buSzPct val="75000"/>
              <a:buFont typeface="Wingdings" pitchFamily="2" charset="2"/>
              <a:buChar char="Ø"/>
              <a:defRPr sz="2400" b="1">
                <a:solidFill>
                  <a:schemeClr val="tx1"/>
                </a:solidFill>
                <a:effectLst>
                  <a:outerShdw blurRad="38100" dist="38100" dir="2700000" algn="tl">
                    <a:srgbClr val="000000"/>
                  </a:outerShdw>
                </a:effectLst>
                <a:latin typeface="Arial" charset="0"/>
              </a:defRPr>
            </a:lvl5pPr>
            <a:lvl6pPr marL="2514600" indent="-228600" eaLnBrk="0" fontAlgn="base" hangingPunct="0">
              <a:lnSpc>
                <a:spcPct val="90000"/>
              </a:lnSpc>
              <a:spcBef>
                <a:spcPct val="30000"/>
              </a:spcBef>
              <a:spcAft>
                <a:spcPct val="0"/>
              </a:spcAft>
              <a:buClr>
                <a:schemeClr val="tx2"/>
              </a:buClr>
              <a:buSzPct val="75000"/>
              <a:buFont typeface="Wingdings" pitchFamily="2" charset="2"/>
              <a:buChar char="Ø"/>
              <a:defRPr sz="2400" b="1">
                <a:solidFill>
                  <a:schemeClr val="tx1"/>
                </a:solidFill>
                <a:effectLst>
                  <a:outerShdw blurRad="38100" dist="38100" dir="2700000" algn="tl">
                    <a:srgbClr val="000000"/>
                  </a:outerShdw>
                </a:effectLst>
                <a:latin typeface="Arial" charset="0"/>
              </a:defRPr>
            </a:lvl6pPr>
            <a:lvl7pPr marL="2971800" indent="-228600" eaLnBrk="0" fontAlgn="base" hangingPunct="0">
              <a:lnSpc>
                <a:spcPct val="90000"/>
              </a:lnSpc>
              <a:spcBef>
                <a:spcPct val="30000"/>
              </a:spcBef>
              <a:spcAft>
                <a:spcPct val="0"/>
              </a:spcAft>
              <a:buClr>
                <a:schemeClr val="tx2"/>
              </a:buClr>
              <a:buSzPct val="75000"/>
              <a:buFont typeface="Wingdings" pitchFamily="2" charset="2"/>
              <a:buChar char="Ø"/>
              <a:defRPr sz="2400" b="1">
                <a:solidFill>
                  <a:schemeClr val="tx1"/>
                </a:solidFill>
                <a:effectLst>
                  <a:outerShdw blurRad="38100" dist="38100" dir="2700000" algn="tl">
                    <a:srgbClr val="000000"/>
                  </a:outerShdw>
                </a:effectLst>
                <a:latin typeface="Arial" charset="0"/>
              </a:defRPr>
            </a:lvl7pPr>
            <a:lvl8pPr marL="3429000" indent="-228600" eaLnBrk="0" fontAlgn="base" hangingPunct="0">
              <a:lnSpc>
                <a:spcPct val="90000"/>
              </a:lnSpc>
              <a:spcBef>
                <a:spcPct val="30000"/>
              </a:spcBef>
              <a:spcAft>
                <a:spcPct val="0"/>
              </a:spcAft>
              <a:buClr>
                <a:schemeClr val="tx2"/>
              </a:buClr>
              <a:buSzPct val="75000"/>
              <a:buFont typeface="Wingdings" pitchFamily="2" charset="2"/>
              <a:buChar char="Ø"/>
              <a:defRPr sz="2400" b="1">
                <a:solidFill>
                  <a:schemeClr val="tx1"/>
                </a:solidFill>
                <a:effectLst>
                  <a:outerShdw blurRad="38100" dist="38100" dir="2700000" algn="tl">
                    <a:srgbClr val="000000"/>
                  </a:outerShdw>
                </a:effectLst>
                <a:latin typeface="Arial" charset="0"/>
              </a:defRPr>
            </a:lvl8pPr>
            <a:lvl9pPr marL="3886200" indent="-228600" eaLnBrk="0" fontAlgn="base" hangingPunct="0">
              <a:lnSpc>
                <a:spcPct val="90000"/>
              </a:lnSpc>
              <a:spcBef>
                <a:spcPct val="30000"/>
              </a:spcBef>
              <a:spcAft>
                <a:spcPct val="0"/>
              </a:spcAft>
              <a:buClr>
                <a:schemeClr val="tx2"/>
              </a:buClr>
              <a:buSzPct val="75000"/>
              <a:buFont typeface="Wingdings" pitchFamily="2" charset="2"/>
              <a:buChar char="Ø"/>
              <a:defRPr sz="2400" b="1">
                <a:solidFill>
                  <a:schemeClr val="tx1"/>
                </a:solidFill>
                <a:effectLst>
                  <a:outerShdw blurRad="38100" dist="38100" dir="2700000" algn="tl">
                    <a:srgbClr val="000000"/>
                  </a:outerShdw>
                </a:effectLst>
                <a:latin typeface="Arial" charset="0"/>
              </a:defRPr>
            </a:lvl9pPr>
          </a:lstStyle>
          <a:p>
            <a:r>
              <a:rPr lang="en-US" altLang="en-US"/>
              <a:t>Work begun in September 2000</a:t>
            </a:r>
          </a:p>
          <a:p>
            <a:r>
              <a:rPr lang="en-US" altLang="en-US"/>
              <a:t>Submitted to ECMA (www.ecma.ch)</a:t>
            </a:r>
          </a:p>
          <a:p>
            <a:r>
              <a:rPr lang="en-US" altLang="en-US"/>
              <a:t>Active involvement by Intel, HP, IBM, Fujitsu, Plum Hall, …</a:t>
            </a:r>
          </a:p>
          <a:p>
            <a:r>
              <a:rPr lang="en-US" altLang="en-US"/>
              <a:t>Since December 2001</a:t>
            </a:r>
          </a:p>
          <a:p>
            <a:pPr lvl="1"/>
            <a:r>
              <a:rPr lang="en-US" altLang="en-US"/>
              <a:t>“C# Language Specification”</a:t>
            </a:r>
          </a:p>
          <a:p>
            <a:pPr lvl="1"/>
            <a:r>
              <a:rPr lang="en-US" altLang="en-US"/>
              <a:t>“Common Language Infrastructure (CLI)”</a:t>
            </a:r>
          </a:p>
        </p:txBody>
      </p:sp>
    </p:spTree>
  </p:cSld>
  <p:clrMapOvr>
    <a:masterClrMapping/>
  </p:clrMapOvr>
  <p:transition spd="med">
    <p:strips dir="rd"/>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20" name="Rectangle 4"/>
          <p:cNvSpPr>
            <a:spLocks noChangeArrowheads="1"/>
          </p:cNvSpPr>
          <p:nvPr/>
        </p:nvSpPr>
        <p:spPr bwMode="auto">
          <a:xfrm>
            <a:off x="381000" y="228600"/>
            <a:ext cx="8570913"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0"/>
              </a:spcBef>
              <a:defRPr sz="4800" b="1">
                <a:solidFill>
                  <a:schemeClr val="tx2"/>
                </a:solidFill>
                <a:effectLst>
                  <a:outerShdw blurRad="38100" dist="38100" dir="2700000" algn="tl">
                    <a:srgbClr val="000000"/>
                  </a:outerShdw>
                </a:effectLst>
                <a:latin typeface="Arial" charset="0"/>
              </a:defRPr>
            </a:lvl1pPr>
            <a:lvl2pPr>
              <a:lnSpc>
                <a:spcPct val="90000"/>
              </a:lnSpc>
              <a:spcBef>
                <a:spcPct val="0"/>
              </a:spcBef>
              <a:defRPr sz="4800" b="1">
                <a:solidFill>
                  <a:schemeClr val="tx2"/>
                </a:solidFill>
                <a:effectLst>
                  <a:outerShdw blurRad="38100" dist="38100" dir="2700000" algn="tl">
                    <a:srgbClr val="000000"/>
                  </a:outerShdw>
                </a:effectLst>
                <a:latin typeface="Arial" charset="0"/>
              </a:defRPr>
            </a:lvl2pPr>
            <a:lvl3pPr>
              <a:lnSpc>
                <a:spcPct val="90000"/>
              </a:lnSpc>
              <a:spcBef>
                <a:spcPct val="0"/>
              </a:spcBef>
              <a:defRPr sz="4800" b="1">
                <a:solidFill>
                  <a:schemeClr val="tx2"/>
                </a:solidFill>
                <a:effectLst>
                  <a:outerShdw blurRad="38100" dist="38100" dir="2700000" algn="tl">
                    <a:srgbClr val="000000"/>
                  </a:outerShdw>
                </a:effectLst>
                <a:latin typeface="Arial" charset="0"/>
              </a:defRPr>
            </a:lvl3pPr>
            <a:lvl4pPr>
              <a:lnSpc>
                <a:spcPct val="90000"/>
              </a:lnSpc>
              <a:spcBef>
                <a:spcPct val="0"/>
              </a:spcBef>
              <a:defRPr sz="4800" b="1">
                <a:solidFill>
                  <a:schemeClr val="tx2"/>
                </a:solidFill>
                <a:effectLst>
                  <a:outerShdw blurRad="38100" dist="38100" dir="2700000" algn="tl">
                    <a:srgbClr val="000000"/>
                  </a:outerShdw>
                </a:effectLst>
                <a:latin typeface="Arial" charset="0"/>
              </a:defRPr>
            </a:lvl4pPr>
            <a:lvl5pPr>
              <a:lnSpc>
                <a:spcPct val="90000"/>
              </a:lnSpc>
              <a:spcBef>
                <a:spcPct val="0"/>
              </a:spcBef>
              <a:defRPr sz="4800" b="1">
                <a:solidFill>
                  <a:schemeClr val="tx2"/>
                </a:solidFill>
                <a:effectLst>
                  <a:outerShdw blurRad="38100" dist="38100" dir="2700000" algn="tl">
                    <a:srgbClr val="000000"/>
                  </a:outerShdw>
                </a:effectLst>
                <a:latin typeface="Arial" charset="0"/>
              </a:defRPr>
            </a:lvl5pPr>
            <a:lvl6pPr marL="45720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6pPr>
            <a:lvl7pPr marL="91440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7pPr>
            <a:lvl8pPr marL="137160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8pPr>
            <a:lvl9pPr marL="182880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9pPr>
          </a:lstStyle>
          <a:p>
            <a:pPr>
              <a:buFontTx/>
              <a:buNone/>
            </a:pPr>
            <a:r>
              <a:rPr lang="en-US" altLang="en-US"/>
              <a:t>C# Books</a:t>
            </a:r>
          </a:p>
        </p:txBody>
      </p:sp>
      <p:pic>
        <p:nvPicPr>
          <p:cNvPr id="751621" name="Picture 5" descr="Arch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1295400"/>
            <a:ext cx="1227138" cy="1555750"/>
          </a:xfrm>
          <a:prstGeom prst="rect">
            <a:avLst/>
          </a:prstGeom>
          <a:noFill/>
          <a:ln w="9525">
            <a:solidFill>
              <a:schemeClr val="bg2"/>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sp>
        <p:nvSpPr>
          <p:cNvPr id="751622" name="Text Box 6"/>
          <p:cNvSpPr txBox="1">
            <a:spLocks noChangeArrowheads="1"/>
          </p:cNvSpPr>
          <p:nvPr/>
        </p:nvSpPr>
        <p:spPr bwMode="auto">
          <a:xfrm>
            <a:off x="1771650" y="1446213"/>
            <a:ext cx="1841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0"/>
              </a:spcBef>
              <a:buFontTx/>
              <a:buNone/>
            </a:pPr>
            <a:endParaRPr lang="en-US" altLang="en-US" sz="2200" b="1">
              <a:effectLst>
                <a:outerShdw blurRad="38100" dist="38100" dir="2700000" algn="tl">
                  <a:srgbClr val="000000"/>
                </a:outerShdw>
              </a:effectLst>
            </a:endParaRPr>
          </a:p>
        </p:txBody>
      </p:sp>
      <p:pic>
        <p:nvPicPr>
          <p:cNvPr id="751623" name="Picture 7" descr="Gunners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8450" y="1295400"/>
            <a:ext cx="1208088" cy="1524000"/>
          </a:xfrm>
          <a:prstGeom prst="rect">
            <a:avLst/>
          </a:prstGeom>
          <a:noFill/>
          <a:ln w="9525">
            <a:solidFill>
              <a:schemeClr val="bg2"/>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pic>
        <p:nvPicPr>
          <p:cNvPr id="751624" name="Picture 8" descr="Liber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1295400"/>
            <a:ext cx="1162050" cy="1524000"/>
          </a:xfrm>
          <a:prstGeom prst="rect">
            <a:avLst/>
          </a:prstGeom>
          <a:noFill/>
          <a:ln w="9525">
            <a:solidFill>
              <a:schemeClr val="bg2"/>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pic>
        <p:nvPicPr>
          <p:cNvPr id="751625" name="Picture 9" descr="Powe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1295400"/>
            <a:ext cx="1231900" cy="1524000"/>
          </a:xfrm>
          <a:prstGeom prst="rect">
            <a:avLst/>
          </a:prstGeom>
          <a:noFill/>
          <a:ln w="9525">
            <a:solidFill>
              <a:schemeClr val="bg2"/>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pic>
        <p:nvPicPr>
          <p:cNvPr id="751626" name="Picture 10" descr="Robins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8250" y="3124200"/>
            <a:ext cx="1208088" cy="1524000"/>
          </a:xfrm>
          <a:prstGeom prst="rect">
            <a:avLst/>
          </a:prstGeom>
          <a:noFill/>
          <a:ln w="9525">
            <a:solidFill>
              <a:schemeClr val="bg2"/>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pic>
        <p:nvPicPr>
          <p:cNvPr id="751627" name="Picture 11" descr="Schild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8450" y="3124200"/>
            <a:ext cx="1219200" cy="1524000"/>
          </a:xfrm>
          <a:prstGeom prst="rect">
            <a:avLst/>
          </a:prstGeom>
          <a:noFill/>
          <a:ln w="9525">
            <a:solidFill>
              <a:schemeClr val="bg2"/>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pic>
        <p:nvPicPr>
          <p:cNvPr id="751628" name="Picture 12" descr="Scot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38650" y="3124200"/>
            <a:ext cx="1143000" cy="1524000"/>
          </a:xfrm>
          <a:prstGeom prst="rect">
            <a:avLst/>
          </a:prstGeom>
          <a:noFill/>
          <a:ln w="9525">
            <a:solidFill>
              <a:schemeClr val="bg2"/>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pic>
        <p:nvPicPr>
          <p:cNvPr id="751629" name="Picture 13" descr="Troels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38850" y="3124200"/>
            <a:ext cx="1295400" cy="1524000"/>
          </a:xfrm>
          <a:prstGeom prst="rect">
            <a:avLst/>
          </a:prstGeom>
          <a:noFill/>
          <a:ln w="9525">
            <a:solidFill>
              <a:schemeClr val="bg2"/>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pic>
        <p:nvPicPr>
          <p:cNvPr id="751630" name="Picture 14" descr="Will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3600" y="4953000"/>
            <a:ext cx="1143000" cy="1524000"/>
          </a:xfrm>
          <a:prstGeom prst="rect">
            <a:avLst/>
          </a:prstGeom>
          <a:noFill/>
          <a:ln w="9525">
            <a:solidFill>
              <a:schemeClr val="bg2"/>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pic>
        <p:nvPicPr>
          <p:cNvPr id="751631" name="Picture 15" descr="Harvey"/>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76650" y="4953000"/>
            <a:ext cx="1209675" cy="1524000"/>
          </a:xfrm>
          <a:prstGeom prst="rect">
            <a:avLst/>
          </a:prstGeom>
          <a:noFill/>
          <a:ln w="9525">
            <a:solidFill>
              <a:schemeClr val="bg2"/>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pic>
        <p:nvPicPr>
          <p:cNvPr id="751632" name="Picture 16" descr="Drayton"/>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57800" y="4953000"/>
            <a:ext cx="1219200" cy="1524000"/>
          </a:xfrm>
          <a:prstGeom prst="rect">
            <a:avLst/>
          </a:prstGeom>
          <a:noFill/>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spd="med">
    <p:strips dir="r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4" name="Rectangle 4"/>
          <p:cNvSpPr>
            <a:spLocks noChangeArrowheads="1"/>
          </p:cNvSpPr>
          <p:nvPr/>
        </p:nvSpPr>
        <p:spPr bwMode="auto">
          <a:xfrm>
            <a:off x="0" y="1066800"/>
            <a:ext cx="9144000" cy="5791200"/>
          </a:xfrm>
          <a:prstGeom prst="rect">
            <a:avLst/>
          </a:prstGeom>
          <a:solidFill>
            <a:schemeClr val="tx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2645" name="Rectangle 5"/>
          <p:cNvSpPr>
            <a:spLocks noChangeArrowheads="1"/>
          </p:cNvSpPr>
          <p:nvPr/>
        </p:nvSpPr>
        <p:spPr bwMode="auto">
          <a:xfrm>
            <a:off x="381000" y="228600"/>
            <a:ext cx="8570913"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0"/>
              </a:spcBef>
              <a:defRPr sz="4800" b="1">
                <a:solidFill>
                  <a:schemeClr val="tx2"/>
                </a:solidFill>
                <a:effectLst>
                  <a:outerShdw blurRad="38100" dist="38100" dir="2700000" algn="tl">
                    <a:srgbClr val="000000"/>
                  </a:outerShdw>
                </a:effectLst>
                <a:latin typeface="Arial" charset="0"/>
              </a:defRPr>
            </a:lvl1pPr>
            <a:lvl2pPr>
              <a:lnSpc>
                <a:spcPct val="90000"/>
              </a:lnSpc>
              <a:spcBef>
                <a:spcPct val="0"/>
              </a:spcBef>
              <a:defRPr sz="4800" b="1">
                <a:solidFill>
                  <a:schemeClr val="tx2"/>
                </a:solidFill>
                <a:effectLst>
                  <a:outerShdw blurRad="38100" dist="38100" dir="2700000" algn="tl">
                    <a:srgbClr val="000000"/>
                  </a:outerShdw>
                </a:effectLst>
                <a:latin typeface="Arial" charset="0"/>
              </a:defRPr>
            </a:lvl2pPr>
            <a:lvl3pPr>
              <a:lnSpc>
                <a:spcPct val="90000"/>
              </a:lnSpc>
              <a:spcBef>
                <a:spcPct val="0"/>
              </a:spcBef>
              <a:defRPr sz="4800" b="1">
                <a:solidFill>
                  <a:schemeClr val="tx2"/>
                </a:solidFill>
                <a:effectLst>
                  <a:outerShdw blurRad="38100" dist="38100" dir="2700000" algn="tl">
                    <a:srgbClr val="000000"/>
                  </a:outerShdw>
                </a:effectLst>
                <a:latin typeface="Arial" charset="0"/>
              </a:defRPr>
            </a:lvl3pPr>
            <a:lvl4pPr>
              <a:lnSpc>
                <a:spcPct val="90000"/>
              </a:lnSpc>
              <a:spcBef>
                <a:spcPct val="0"/>
              </a:spcBef>
              <a:defRPr sz="4800" b="1">
                <a:solidFill>
                  <a:schemeClr val="tx2"/>
                </a:solidFill>
                <a:effectLst>
                  <a:outerShdw blurRad="38100" dist="38100" dir="2700000" algn="tl">
                    <a:srgbClr val="000000"/>
                  </a:outerShdw>
                </a:effectLst>
                <a:latin typeface="Arial" charset="0"/>
              </a:defRPr>
            </a:lvl4pPr>
            <a:lvl5pPr>
              <a:lnSpc>
                <a:spcPct val="90000"/>
              </a:lnSpc>
              <a:spcBef>
                <a:spcPct val="0"/>
              </a:spcBef>
              <a:defRPr sz="4800" b="1">
                <a:solidFill>
                  <a:schemeClr val="tx2"/>
                </a:solidFill>
                <a:effectLst>
                  <a:outerShdw blurRad="38100" dist="38100" dir="2700000" algn="tl">
                    <a:srgbClr val="000000"/>
                  </a:outerShdw>
                </a:effectLst>
                <a:latin typeface="Arial" charset="0"/>
              </a:defRPr>
            </a:lvl5pPr>
            <a:lvl6pPr marL="45720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6pPr>
            <a:lvl7pPr marL="91440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7pPr>
            <a:lvl8pPr marL="137160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8pPr>
            <a:lvl9pPr marL="182880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9pPr>
          </a:lstStyle>
          <a:p>
            <a:pPr>
              <a:buFontTx/>
              <a:buNone/>
            </a:pPr>
            <a:r>
              <a:rPr lang="en-US" altLang="en-US"/>
              <a:t>C# Customers</a:t>
            </a:r>
          </a:p>
        </p:txBody>
      </p:sp>
      <p:pic>
        <p:nvPicPr>
          <p:cNvPr id="752646" name="Picture 6" descr="creditsuiss-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2819400"/>
            <a:ext cx="1382713" cy="3429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2647" name="Picture 7" descr="P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3429000"/>
            <a:ext cx="1379538" cy="6889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2648" name="Picture 8" descr="Canadian Pacific Railwa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4267200"/>
            <a:ext cx="2400300" cy="6858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2649" name="Picture 9" descr="Nationwide Building Societ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600200"/>
            <a:ext cx="1371600" cy="26828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2650" name="Picture 10" descr="NNS 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2819400"/>
            <a:ext cx="622300" cy="8096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2651" name="Picture 11" descr="genexu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400" y="1143000"/>
            <a:ext cx="1663700" cy="6508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2652" name="Picture 12" descr="DB1 blu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3505200"/>
            <a:ext cx="2209800" cy="4032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2653" name="Picture 13" descr="Galile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 y="2362200"/>
            <a:ext cx="1238250" cy="12858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2654" name="Picture 14" descr="National City"/>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000" y="3886200"/>
            <a:ext cx="1571625" cy="4857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2655" name="Picture 15" descr="loreal">
            <a:hlinkClick r:id="rId11"/>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05800" y="3429000"/>
            <a:ext cx="609600" cy="22479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2656" name="Picture 16" descr="USDA"/>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 y="5334000"/>
            <a:ext cx="4267200" cy="6953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2657" name="Picture 17" descr="Xerox: The Document Company">
            <a:hlinkClick r:id="rId14"/>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62800" y="1143000"/>
            <a:ext cx="1657350" cy="78105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2658" name="Picture 18" descr="Commonwealth Bank"/>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95800" y="5715000"/>
            <a:ext cx="4648200" cy="9779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52659" name="Picture 19" descr="FrontRange Solutions">
            <a:hlinkClick r:id="rId17"/>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1000" y="4038600"/>
            <a:ext cx="1400175" cy="5334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2660" name="Picture 20" descr="compaq"/>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72000" y="1981200"/>
            <a:ext cx="2124075" cy="6699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2661" name="Picture 21" descr="gs"/>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934200" y="2590800"/>
            <a:ext cx="619125" cy="6191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2662" name="Picture 22" descr="onyx"/>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705600" y="1981200"/>
            <a:ext cx="1666875" cy="4191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2663" name="Picture 23" descr="SIEMENS"/>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724400" y="3352800"/>
            <a:ext cx="1428750" cy="2190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2664" name="Picture 24" descr="Tata Consultancy Services">
            <a:hlinkClick r:id="rId23"/>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791200" y="5334000"/>
            <a:ext cx="1428750" cy="3905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2665" name="Picture 25" descr="Dresdner Kleinwort Wasserstein">
            <a:hlinkClick r:id="rId25"/>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28600" y="1143000"/>
            <a:ext cx="2952750" cy="3905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2666" name="Picture 26" descr="NaptheonLogoJPEG"/>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828800" y="2057400"/>
            <a:ext cx="2209800" cy="82073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2667" name="Picture 27" descr="sm-elogic"/>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81000" y="1752600"/>
            <a:ext cx="708025" cy="40005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2668" name="Picture 28" descr="CBS-logo"/>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429000" y="4572000"/>
            <a:ext cx="2362200" cy="59531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2669" name="Picture 29" descr="Marks &amp; Spencer">
            <a:hlinkClick r:id="rId30"/>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057400" y="4038600"/>
            <a:ext cx="1143000"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2670" name="Picture 30" descr="logo_colour_0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8382000" y="1828800"/>
            <a:ext cx="390525" cy="15621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2671" name="Picture 31" descr="simplexity-logo"/>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562600" y="1143000"/>
            <a:ext cx="1349375" cy="7080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2672" name="Picture 32" descr="Royal Bank Group"/>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286000" y="6172200"/>
            <a:ext cx="2095500" cy="47625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2673" name="Picture 33" descr="sungard-logo"/>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28600" y="6248400"/>
            <a:ext cx="1885950" cy="3079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2674" name="Picture 34" descr="logo-ho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81000" y="4648200"/>
            <a:ext cx="2209800" cy="63658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2675" name="Picture 35" descr="frontstep-logo"/>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828800" y="2819400"/>
            <a:ext cx="1498600" cy="51276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trips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2" name="Rectangle 4"/>
          <p:cNvSpPr>
            <a:spLocks noGrp="1" noChangeArrowheads="1"/>
          </p:cNvSpPr>
          <p:nvPr>
            <p:ph type="title"/>
          </p:nvPr>
        </p:nvSpPr>
        <p:spPr/>
        <p:txBody>
          <a:bodyPr/>
          <a:lstStyle/>
          <a:p>
            <a:r>
              <a:rPr lang="en-US" altLang="en-US"/>
              <a:t>Agenda</a:t>
            </a:r>
          </a:p>
        </p:txBody>
      </p:sp>
      <p:sp>
        <p:nvSpPr>
          <p:cNvPr id="595973" name="Rectangle 5"/>
          <p:cNvSpPr>
            <a:spLocks noGrp="1" noChangeArrowheads="1"/>
          </p:cNvSpPr>
          <p:nvPr>
            <p:ph type="body" idx="1"/>
          </p:nvPr>
        </p:nvSpPr>
        <p:spPr>
          <a:xfrm>
            <a:off x="381000" y="1419225"/>
            <a:ext cx="8532813" cy="2282825"/>
          </a:xfrm>
        </p:spPr>
        <p:txBody>
          <a:bodyPr/>
          <a:lstStyle/>
          <a:p>
            <a:r>
              <a:rPr lang="en-US" altLang="en-US"/>
              <a:t>Hello World</a:t>
            </a:r>
          </a:p>
          <a:p>
            <a:r>
              <a:rPr lang="en-US" altLang="en-US">
                <a:solidFill>
                  <a:schemeClr val="tx2"/>
                </a:solidFill>
              </a:rPr>
              <a:t>The .NET Framework</a:t>
            </a:r>
          </a:p>
          <a:p>
            <a:r>
              <a:rPr lang="en-US" altLang="en-US"/>
              <a:t>Design Goals of C#</a:t>
            </a:r>
          </a:p>
          <a:p>
            <a:r>
              <a:rPr lang="en-US" altLang="en-US"/>
              <a:t>Language Features</a:t>
            </a:r>
          </a:p>
        </p:txBody>
      </p:sp>
    </p:spTree>
  </p:cSld>
  <p:clrMapOvr>
    <a:masterClrMapping/>
  </p:clrMapOvr>
  <p:transition>
    <p:strips dir="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a:noFill/>
          <a:ln/>
        </p:spPr>
        <p:txBody>
          <a:bodyPr/>
          <a:lstStyle/>
          <a:p>
            <a:r>
              <a:rPr lang="en-US" altLang="en-US"/>
              <a:t>More Resources</a:t>
            </a:r>
            <a:endParaRPr lang="en-US" altLang="en-US" sz="3600">
              <a:solidFill>
                <a:schemeClr val="hlink"/>
              </a:solidFill>
            </a:endParaRPr>
          </a:p>
        </p:txBody>
      </p:sp>
      <p:sp>
        <p:nvSpPr>
          <p:cNvPr id="459779" name="Rectangle 3"/>
          <p:cNvSpPr>
            <a:spLocks noGrp="1" noChangeArrowheads="1"/>
          </p:cNvSpPr>
          <p:nvPr>
            <p:ph type="body" idx="1"/>
          </p:nvPr>
        </p:nvSpPr>
        <p:spPr>
          <a:xfrm>
            <a:off x="381000" y="1447800"/>
            <a:ext cx="8686800" cy="3963988"/>
          </a:xfrm>
        </p:spPr>
        <p:txBody>
          <a:bodyPr/>
          <a:lstStyle/>
          <a:p>
            <a:r>
              <a:rPr lang="en-US" altLang="en-US" u="sng">
                <a:solidFill>
                  <a:schemeClr val="hlink"/>
                </a:solidFill>
                <a:hlinkClick r:id="rId3"/>
              </a:rPr>
              <a:t>http://msdn.microsoft.com/</a:t>
            </a:r>
            <a:endParaRPr lang="lv-LV" altLang="en-US" u="sng">
              <a:solidFill>
                <a:schemeClr val="hlink"/>
              </a:solidFill>
            </a:endParaRPr>
          </a:p>
          <a:p>
            <a:r>
              <a:rPr lang="en-US" altLang="en-US"/>
              <a:t>C# language specification</a:t>
            </a:r>
          </a:p>
          <a:p>
            <a:r>
              <a:rPr lang="en-US" altLang="en-US"/>
              <a:t>C# newsgroups</a:t>
            </a:r>
          </a:p>
          <a:p>
            <a:pPr lvl="1"/>
            <a:r>
              <a:rPr lang="en-US" altLang="en-US"/>
              <a:t>microsoft.public.dotnet.languages.csharp</a:t>
            </a:r>
            <a:endParaRPr lang="en-US" altLang="en-US" u="sng">
              <a:solidFill>
                <a:schemeClr val="hlink"/>
              </a:solidFill>
            </a:endParaRPr>
          </a:p>
          <a:p>
            <a:endParaRPr lang="en-US" altLang="en-US" u="sng">
              <a:solidFill>
                <a:schemeClr val="hlink"/>
              </a:solidFill>
            </a:endParaRPr>
          </a:p>
          <a:p>
            <a:pPr>
              <a:buFont typeface="Wingdings" pitchFamily="2" charset="2"/>
              <a:buNone/>
            </a:pPr>
            <a:endParaRPr lang="en-US" altLang="en-US">
              <a:solidFill>
                <a:srgbClr val="FFCC99"/>
              </a:solidFill>
            </a:endParaRPr>
          </a:p>
          <a:p>
            <a:pPr>
              <a:buFont typeface="Wingdings" pitchFamily="2" charset="2"/>
              <a:buNone/>
            </a:pPr>
            <a:endParaRPr lang="en-US" altLang="en-US">
              <a:solidFill>
                <a:srgbClr val="FFCC99"/>
              </a:solidFill>
            </a:endParaRPr>
          </a:p>
        </p:txBody>
      </p:sp>
    </p:spTree>
  </p:cSld>
  <p:clrMapOvr>
    <a:masterClrMapping/>
  </p:clrMapOvr>
  <p:transition>
    <p:strips dir="rd"/>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5" name="Rectangle 3"/>
          <p:cNvSpPr>
            <a:spLocks noGrp="1" noChangeArrowheads="1"/>
          </p:cNvSpPr>
          <p:nvPr>
            <p:ph type="title"/>
          </p:nvPr>
        </p:nvSpPr>
        <p:spPr/>
        <p:txBody>
          <a:bodyPr/>
          <a:lstStyle/>
          <a:p>
            <a:r>
              <a:rPr lang="en-US" altLang="en-US"/>
              <a:t>Questions?</a:t>
            </a:r>
          </a:p>
        </p:txBody>
      </p:sp>
      <p:pic>
        <p:nvPicPr>
          <p:cNvPr id="438276" name="Picture 4" descr="Q&amp;A-slide"/>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362200" y="1771650"/>
            <a:ext cx="6781800" cy="5086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strips dir="rd"/>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3668" name="Picture 4" descr="MicrosoftLogo wht shad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black">
          <a:xfrm>
            <a:off x="1358900" y="2682875"/>
            <a:ext cx="6426200" cy="1492250"/>
          </a:xfrm>
          <a:prstGeom prst="rect">
            <a:avLst/>
          </a:prstGeom>
          <a:noFill/>
          <a:extLst>
            <a:ext uri="{909E8E84-426E-40DD-AFC4-6F175D3DCCD1}">
              <a14:hiddenFill xmlns:a14="http://schemas.microsoft.com/office/drawing/2010/main">
                <a:solidFill>
                  <a:srgbClr val="FFFFFF"/>
                </a:solidFill>
              </a14:hiddenFill>
            </a:ext>
          </a:extLst>
        </p:spPr>
      </p:pic>
      <p:sp>
        <p:nvSpPr>
          <p:cNvPr id="753669" name="Text Box 5"/>
          <p:cNvSpPr txBox="1">
            <a:spLocks noChangeArrowheads="1"/>
          </p:cNvSpPr>
          <p:nvPr/>
        </p:nvSpPr>
        <p:spPr bwMode="auto">
          <a:xfrm>
            <a:off x="381000" y="6413500"/>
            <a:ext cx="6564313" cy="2286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900" b="1">
                <a:effectLst>
                  <a:outerShdw blurRad="38100" dist="38100" dir="2700000" algn="tl">
                    <a:srgbClr val="000000"/>
                  </a:outerShdw>
                </a:effectLst>
                <a:cs typeface="Arial" charset="0"/>
              </a:rPr>
              <a:t>© 2001 Microsoft Corporation. All rights reserved.</a:t>
            </a:r>
          </a:p>
        </p:txBody>
      </p:sp>
    </p:spTree>
  </p:cSld>
  <p:clrMapOvr>
    <a:masterClrMapping/>
  </p:clrMapOvr>
  <p:transition spd="med">
    <p:strips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87" name="Rectangle 2063"/>
          <p:cNvSpPr>
            <a:spLocks noGrp="1" noChangeArrowheads="1"/>
          </p:cNvSpPr>
          <p:nvPr>
            <p:ph type="title"/>
          </p:nvPr>
        </p:nvSpPr>
        <p:spPr>
          <a:xfrm>
            <a:off x="382588" y="228600"/>
            <a:ext cx="8532812" cy="1244600"/>
          </a:xfrm>
        </p:spPr>
        <p:txBody>
          <a:bodyPr/>
          <a:lstStyle/>
          <a:p>
            <a:r>
              <a:rPr lang="en-US" altLang="en-US"/>
              <a:t>The .NET Framework</a:t>
            </a:r>
            <a:br>
              <a:rPr lang="en-US" altLang="en-US"/>
            </a:br>
            <a:r>
              <a:rPr lang="en-US" altLang="en-US" sz="3600">
                <a:solidFill>
                  <a:schemeClr val="hlink"/>
                </a:solidFill>
              </a:rPr>
              <a:t>Overview</a:t>
            </a:r>
          </a:p>
        </p:txBody>
      </p:sp>
      <p:sp>
        <p:nvSpPr>
          <p:cNvPr id="719875" name="Rectangle 2051"/>
          <p:cNvSpPr>
            <a:spLocks noChangeArrowheads="1"/>
          </p:cNvSpPr>
          <p:nvPr/>
        </p:nvSpPr>
        <p:spPr bwMode="auto">
          <a:xfrm>
            <a:off x="685800" y="5138738"/>
            <a:ext cx="5562600" cy="533400"/>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FontTx/>
              <a:buNone/>
            </a:pPr>
            <a:r>
              <a:rPr lang="en-US" altLang="en-US" sz="2400" b="1">
                <a:effectLst>
                  <a:outerShdw blurRad="38100" dist="38100" dir="2700000" algn="tl">
                    <a:srgbClr val="000000"/>
                  </a:outerShdw>
                </a:effectLst>
              </a:rPr>
              <a:t>Base Class Library</a:t>
            </a:r>
          </a:p>
        </p:txBody>
      </p:sp>
      <p:sp>
        <p:nvSpPr>
          <p:cNvPr id="719876" name="Rectangle 2052"/>
          <p:cNvSpPr>
            <a:spLocks noChangeArrowheads="1"/>
          </p:cNvSpPr>
          <p:nvPr/>
        </p:nvSpPr>
        <p:spPr bwMode="auto">
          <a:xfrm>
            <a:off x="685800" y="2547938"/>
            <a:ext cx="5562600" cy="609600"/>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FontTx/>
              <a:buNone/>
            </a:pPr>
            <a:r>
              <a:rPr lang="en-US" altLang="en-US" sz="2400" b="1">
                <a:effectLst>
                  <a:outerShdw blurRad="38100" dist="38100" dir="2700000" algn="tl">
                    <a:srgbClr val="000000"/>
                  </a:outerShdw>
                </a:effectLst>
              </a:rPr>
              <a:t>Common Language Specification</a:t>
            </a:r>
          </a:p>
        </p:txBody>
      </p:sp>
      <p:sp>
        <p:nvSpPr>
          <p:cNvPr id="719877" name="Rectangle 2053"/>
          <p:cNvSpPr>
            <a:spLocks noChangeArrowheads="1"/>
          </p:cNvSpPr>
          <p:nvPr/>
        </p:nvSpPr>
        <p:spPr bwMode="auto">
          <a:xfrm>
            <a:off x="685800" y="6053138"/>
            <a:ext cx="5562600" cy="685800"/>
          </a:xfrm>
          <a:prstGeom prst="rect">
            <a:avLst/>
          </a:prstGeom>
          <a:gradFill rotWithShape="0">
            <a:gsLst>
              <a:gs pos="0">
                <a:schemeClr val="hlink">
                  <a:gamma/>
                  <a:shade val="46275"/>
                  <a:invGamma/>
                </a:schemeClr>
              </a:gs>
              <a:gs pos="100000">
                <a:schemeClr va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FontTx/>
              <a:buNone/>
            </a:pPr>
            <a:r>
              <a:rPr lang="en-US" altLang="en-US" sz="2400" b="1">
                <a:effectLst>
                  <a:outerShdw blurRad="38100" dist="38100" dir="2700000" algn="tl">
                    <a:srgbClr val="000000"/>
                  </a:outerShdw>
                </a:effectLst>
              </a:rPr>
              <a:t>Common Language Runtime</a:t>
            </a:r>
          </a:p>
        </p:txBody>
      </p:sp>
      <p:sp>
        <p:nvSpPr>
          <p:cNvPr id="719878" name="Rectangle 2054"/>
          <p:cNvSpPr>
            <a:spLocks noChangeArrowheads="1"/>
          </p:cNvSpPr>
          <p:nvPr/>
        </p:nvSpPr>
        <p:spPr bwMode="auto">
          <a:xfrm>
            <a:off x="685800" y="4452938"/>
            <a:ext cx="5562600" cy="533400"/>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FontTx/>
              <a:buNone/>
            </a:pPr>
            <a:r>
              <a:rPr lang="en-US" altLang="en-US" sz="2400" b="1">
                <a:effectLst>
                  <a:outerShdw blurRad="38100" dist="38100" dir="2700000" algn="tl">
                    <a:srgbClr val="000000"/>
                  </a:outerShdw>
                </a:effectLst>
              </a:rPr>
              <a:t>ADO.NET:  Data and XML</a:t>
            </a:r>
          </a:p>
        </p:txBody>
      </p:sp>
      <p:sp>
        <p:nvSpPr>
          <p:cNvPr id="719879" name="Rectangle 2055"/>
          <p:cNvSpPr>
            <a:spLocks noChangeArrowheads="1"/>
          </p:cNvSpPr>
          <p:nvPr/>
        </p:nvSpPr>
        <p:spPr bwMode="auto">
          <a:xfrm>
            <a:off x="685800" y="1785938"/>
            <a:ext cx="914400" cy="609600"/>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FontTx/>
              <a:buNone/>
            </a:pPr>
            <a:r>
              <a:rPr lang="en-US" altLang="en-US" sz="2400" b="1">
                <a:effectLst>
                  <a:outerShdw blurRad="38100" dist="38100" dir="2700000" algn="tl">
                    <a:srgbClr val="000000"/>
                  </a:outerShdw>
                </a:effectLst>
              </a:rPr>
              <a:t>VB</a:t>
            </a:r>
          </a:p>
        </p:txBody>
      </p:sp>
      <p:sp>
        <p:nvSpPr>
          <p:cNvPr id="719880" name="Rectangle 2056"/>
          <p:cNvSpPr>
            <a:spLocks noChangeArrowheads="1"/>
          </p:cNvSpPr>
          <p:nvPr/>
        </p:nvSpPr>
        <p:spPr bwMode="auto">
          <a:xfrm>
            <a:off x="1752600" y="1785938"/>
            <a:ext cx="914400" cy="609600"/>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FontTx/>
              <a:buNone/>
            </a:pPr>
            <a:r>
              <a:rPr lang="en-US" altLang="en-US" sz="2400" b="1">
                <a:effectLst>
                  <a:outerShdw blurRad="38100" dist="38100" dir="2700000" algn="tl">
                    <a:srgbClr val="000000"/>
                  </a:outerShdw>
                </a:effectLst>
              </a:rPr>
              <a:t>C++</a:t>
            </a:r>
          </a:p>
        </p:txBody>
      </p:sp>
      <p:sp>
        <p:nvSpPr>
          <p:cNvPr id="719881" name="Rectangle 2057"/>
          <p:cNvSpPr>
            <a:spLocks noChangeArrowheads="1"/>
          </p:cNvSpPr>
          <p:nvPr/>
        </p:nvSpPr>
        <p:spPr bwMode="auto">
          <a:xfrm>
            <a:off x="2819400" y="1785938"/>
            <a:ext cx="914400" cy="609600"/>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FontTx/>
              <a:buNone/>
            </a:pPr>
            <a:r>
              <a:rPr lang="en-US" altLang="en-US" sz="2400" b="1">
                <a:effectLst>
                  <a:outerShdw blurRad="38100" dist="38100" dir="2700000" algn="tl">
                    <a:srgbClr val="000000"/>
                  </a:outerShdw>
                </a:effectLst>
              </a:rPr>
              <a:t>C#</a:t>
            </a:r>
          </a:p>
        </p:txBody>
      </p:sp>
      <p:sp>
        <p:nvSpPr>
          <p:cNvPr id="719882" name="Rectangle 2058"/>
          <p:cNvSpPr>
            <a:spLocks noChangeArrowheads="1"/>
          </p:cNvSpPr>
          <p:nvPr/>
        </p:nvSpPr>
        <p:spPr bwMode="auto">
          <a:xfrm>
            <a:off x="6629400" y="1785938"/>
            <a:ext cx="1676400" cy="4953000"/>
          </a:xfrm>
          <a:prstGeom prst="rect">
            <a:avLst/>
          </a:prstGeom>
          <a:gradFill rotWithShape="0">
            <a:gsLst>
              <a:gs pos="0">
                <a:schemeClr val="accent1">
                  <a:gamma/>
                  <a:shade val="46275"/>
                  <a:invGamma/>
                </a:schemeClr>
              </a:gs>
              <a:gs pos="100000">
                <a:schemeClr val="accent1"/>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flatTx/>
          </a:bodyPr>
          <a:lstStyle/>
          <a:p>
            <a:pPr algn="ctr">
              <a:spcBef>
                <a:spcPct val="0"/>
              </a:spcBef>
              <a:buFontTx/>
              <a:buNone/>
            </a:pPr>
            <a:r>
              <a:rPr lang="en-US" altLang="en-US" sz="2400" b="1">
                <a:effectLst>
                  <a:outerShdw blurRad="38100" dist="38100" dir="2700000" algn="tl">
                    <a:srgbClr val="000000"/>
                  </a:outerShdw>
                </a:effectLst>
              </a:rPr>
              <a:t>Visual Studio.NET</a:t>
            </a:r>
          </a:p>
        </p:txBody>
      </p:sp>
      <p:sp>
        <p:nvSpPr>
          <p:cNvPr id="719883" name="Rectangle 2059"/>
          <p:cNvSpPr>
            <a:spLocks noChangeArrowheads="1"/>
          </p:cNvSpPr>
          <p:nvPr/>
        </p:nvSpPr>
        <p:spPr bwMode="auto">
          <a:xfrm>
            <a:off x="685800" y="3462338"/>
            <a:ext cx="3657600" cy="762000"/>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FontTx/>
              <a:buNone/>
            </a:pPr>
            <a:r>
              <a:rPr lang="en-US" altLang="en-US" sz="2400" b="1">
                <a:effectLst>
                  <a:outerShdw blurRad="38100" dist="38100" dir="2700000" algn="tl">
                    <a:srgbClr val="000000"/>
                  </a:outerShdw>
                </a:effectLst>
              </a:rPr>
              <a:t>ASP.NET:  Web Services</a:t>
            </a:r>
          </a:p>
          <a:p>
            <a:pPr algn="ctr">
              <a:spcBef>
                <a:spcPct val="0"/>
              </a:spcBef>
              <a:buFontTx/>
              <a:buNone/>
            </a:pPr>
            <a:r>
              <a:rPr lang="en-US" altLang="en-US" sz="2400" b="1">
                <a:effectLst>
                  <a:outerShdw blurRad="38100" dist="38100" dir="2700000" algn="tl">
                    <a:srgbClr val="000000"/>
                  </a:outerShdw>
                </a:effectLst>
              </a:rPr>
              <a:t>And Web Forms</a:t>
            </a:r>
          </a:p>
        </p:txBody>
      </p:sp>
      <p:sp>
        <p:nvSpPr>
          <p:cNvPr id="719884" name="Rectangle 2060"/>
          <p:cNvSpPr>
            <a:spLocks noChangeArrowheads="1"/>
          </p:cNvSpPr>
          <p:nvPr/>
        </p:nvSpPr>
        <p:spPr bwMode="auto">
          <a:xfrm>
            <a:off x="3886200" y="1785938"/>
            <a:ext cx="1143000" cy="609600"/>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FontTx/>
              <a:buNone/>
            </a:pPr>
            <a:r>
              <a:rPr lang="en-US" altLang="en-US" sz="2400" b="1">
                <a:effectLst>
                  <a:outerShdw blurRad="38100" dist="38100" dir="2700000" algn="tl">
                    <a:srgbClr val="000000"/>
                  </a:outerShdw>
                </a:effectLst>
              </a:rPr>
              <a:t>JScript</a:t>
            </a:r>
          </a:p>
        </p:txBody>
      </p:sp>
      <p:sp>
        <p:nvSpPr>
          <p:cNvPr id="719885" name="Rectangle 2061"/>
          <p:cNvSpPr>
            <a:spLocks noChangeArrowheads="1"/>
          </p:cNvSpPr>
          <p:nvPr/>
        </p:nvSpPr>
        <p:spPr bwMode="auto">
          <a:xfrm>
            <a:off x="5181600" y="1785938"/>
            <a:ext cx="1066800" cy="609600"/>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FontTx/>
              <a:buNone/>
            </a:pPr>
            <a:r>
              <a:rPr lang="en-US" altLang="en-US" sz="2400" b="1">
                <a:effectLst>
                  <a:outerShdw blurRad="38100" dist="38100" dir="2700000" algn="tl">
                    <a:srgbClr val="000000"/>
                  </a:outerShdw>
                </a:effectLst>
              </a:rPr>
              <a:t>…</a:t>
            </a:r>
          </a:p>
        </p:txBody>
      </p:sp>
      <p:sp>
        <p:nvSpPr>
          <p:cNvPr id="719886" name="Rectangle 2062"/>
          <p:cNvSpPr>
            <a:spLocks noChangeArrowheads="1"/>
          </p:cNvSpPr>
          <p:nvPr/>
        </p:nvSpPr>
        <p:spPr bwMode="auto">
          <a:xfrm>
            <a:off x="4495800" y="3462338"/>
            <a:ext cx="1752600" cy="762000"/>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FontTx/>
              <a:buNone/>
            </a:pPr>
            <a:r>
              <a:rPr lang="en-US" altLang="en-US" sz="2400" b="1">
                <a:effectLst>
                  <a:outerShdw blurRad="38100" dist="38100" dir="2700000" algn="tl">
                    <a:srgbClr val="000000"/>
                  </a:outerShdw>
                </a:effectLst>
              </a:rPr>
              <a:t>Windows</a:t>
            </a:r>
            <a:br>
              <a:rPr lang="en-US" altLang="en-US" sz="2400" b="1">
                <a:effectLst>
                  <a:outerShdw blurRad="38100" dist="38100" dir="2700000" algn="tl">
                    <a:srgbClr val="000000"/>
                  </a:outerShdw>
                </a:effectLst>
              </a:rPr>
            </a:br>
            <a:r>
              <a:rPr lang="en-US" altLang="en-US" sz="2400" b="1">
                <a:effectLst>
                  <a:outerShdw blurRad="38100" dist="38100" dir="2700000" algn="tl">
                    <a:srgbClr val="000000"/>
                  </a:outerShdw>
                </a:effectLst>
              </a:rPr>
              <a:t>forms</a:t>
            </a:r>
          </a:p>
        </p:txBody>
      </p:sp>
    </p:spTree>
  </p:cSld>
  <p:clrMapOvr>
    <a:masterClrMapping/>
  </p:clrMapOvr>
  <p:transition>
    <p:strips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1026"/>
          <p:cNvSpPr>
            <a:spLocks noGrp="1" noChangeArrowheads="1"/>
          </p:cNvSpPr>
          <p:nvPr>
            <p:ph type="title"/>
          </p:nvPr>
        </p:nvSpPr>
        <p:spPr>
          <a:xfrm>
            <a:off x="382588" y="228600"/>
            <a:ext cx="8532812" cy="1244600"/>
          </a:xfrm>
        </p:spPr>
        <p:txBody>
          <a:bodyPr/>
          <a:lstStyle/>
          <a:p>
            <a:r>
              <a:rPr lang="en-US" altLang="en-US"/>
              <a:t>The .NET Framework</a:t>
            </a:r>
            <a:r>
              <a:rPr lang="en-US" altLang="en-US">
                <a:solidFill>
                  <a:schemeClr val="accent1"/>
                </a:solidFill>
              </a:rPr>
              <a:t/>
            </a:r>
            <a:br>
              <a:rPr lang="en-US" altLang="en-US">
                <a:solidFill>
                  <a:schemeClr val="accent1"/>
                </a:solidFill>
              </a:rPr>
            </a:br>
            <a:r>
              <a:rPr lang="en-US" altLang="en-US" sz="3600">
                <a:solidFill>
                  <a:schemeClr val="hlink"/>
                </a:solidFill>
              </a:rPr>
              <a:t>Common Language Runtime</a:t>
            </a:r>
          </a:p>
        </p:txBody>
      </p:sp>
      <p:sp>
        <p:nvSpPr>
          <p:cNvPr id="721923" name="Rectangle 1027"/>
          <p:cNvSpPr>
            <a:spLocks noChangeArrowheads="1"/>
          </p:cNvSpPr>
          <p:nvPr/>
        </p:nvSpPr>
        <p:spPr bwMode="auto">
          <a:xfrm>
            <a:off x="457200" y="5129213"/>
            <a:ext cx="5562600" cy="533400"/>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FontTx/>
              <a:buNone/>
            </a:pPr>
            <a:r>
              <a:rPr lang="en-US" altLang="en-US" sz="2400" b="1">
                <a:effectLst>
                  <a:outerShdw blurRad="38100" dist="38100" dir="2700000" algn="tl">
                    <a:srgbClr val="000000"/>
                  </a:outerShdw>
                </a:effectLst>
              </a:rPr>
              <a:t>Base Class Library</a:t>
            </a:r>
          </a:p>
        </p:txBody>
      </p:sp>
      <p:sp>
        <p:nvSpPr>
          <p:cNvPr id="721924" name="Rectangle 1028"/>
          <p:cNvSpPr>
            <a:spLocks noChangeArrowheads="1"/>
          </p:cNvSpPr>
          <p:nvPr/>
        </p:nvSpPr>
        <p:spPr bwMode="auto">
          <a:xfrm>
            <a:off x="457200" y="2538413"/>
            <a:ext cx="5562600" cy="609600"/>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FontTx/>
              <a:buNone/>
            </a:pPr>
            <a:r>
              <a:rPr lang="en-US" altLang="en-US" sz="2400" b="1">
                <a:effectLst>
                  <a:outerShdw blurRad="38100" dist="38100" dir="2700000" algn="tl">
                    <a:srgbClr val="000000"/>
                  </a:outerShdw>
                </a:effectLst>
              </a:rPr>
              <a:t>Common Language Specification</a:t>
            </a:r>
          </a:p>
        </p:txBody>
      </p:sp>
      <p:sp>
        <p:nvSpPr>
          <p:cNvPr id="721925" name="Rectangle 1029"/>
          <p:cNvSpPr>
            <a:spLocks noChangeArrowheads="1"/>
          </p:cNvSpPr>
          <p:nvPr/>
        </p:nvSpPr>
        <p:spPr bwMode="auto">
          <a:xfrm>
            <a:off x="457200" y="6043613"/>
            <a:ext cx="5562600" cy="685800"/>
          </a:xfrm>
          <a:prstGeom prst="rect">
            <a:avLst/>
          </a:prstGeom>
          <a:gradFill rotWithShape="0">
            <a:gsLst>
              <a:gs pos="0">
                <a:schemeClr val="hlink">
                  <a:gamma/>
                  <a:shade val="46275"/>
                  <a:invGamma/>
                </a:schemeClr>
              </a:gs>
              <a:gs pos="100000">
                <a:schemeClr va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FontTx/>
              <a:buNone/>
            </a:pPr>
            <a:r>
              <a:rPr lang="en-US" altLang="en-US" sz="2400" b="1">
                <a:effectLst>
                  <a:outerShdw blurRad="38100" dist="38100" dir="2700000" algn="tl">
                    <a:srgbClr val="000000"/>
                  </a:outerShdw>
                </a:effectLst>
              </a:rPr>
              <a:t>Common Language Runtime</a:t>
            </a:r>
          </a:p>
        </p:txBody>
      </p:sp>
      <p:sp>
        <p:nvSpPr>
          <p:cNvPr id="721926" name="Rectangle 1030"/>
          <p:cNvSpPr>
            <a:spLocks noChangeArrowheads="1"/>
          </p:cNvSpPr>
          <p:nvPr/>
        </p:nvSpPr>
        <p:spPr bwMode="auto">
          <a:xfrm>
            <a:off x="457200" y="4443413"/>
            <a:ext cx="5562600" cy="533400"/>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FontTx/>
              <a:buNone/>
            </a:pPr>
            <a:r>
              <a:rPr lang="en-US" altLang="en-US" sz="2400" b="1">
                <a:effectLst>
                  <a:outerShdw blurRad="38100" dist="38100" dir="2700000" algn="tl">
                    <a:srgbClr val="000000"/>
                  </a:outerShdw>
                </a:effectLst>
              </a:rPr>
              <a:t>ADO.NET: Data and XML</a:t>
            </a:r>
          </a:p>
        </p:txBody>
      </p:sp>
      <p:sp>
        <p:nvSpPr>
          <p:cNvPr id="721927" name="Rectangle 1031"/>
          <p:cNvSpPr>
            <a:spLocks noChangeArrowheads="1"/>
          </p:cNvSpPr>
          <p:nvPr/>
        </p:nvSpPr>
        <p:spPr bwMode="auto">
          <a:xfrm>
            <a:off x="457200" y="1776413"/>
            <a:ext cx="914400" cy="609600"/>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FontTx/>
              <a:buNone/>
            </a:pPr>
            <a:r>
              <a:rPr lang="en-US" altLang="en-US" sz="2400" b="1">
                <a:effectLst>
                  <a:outerShdw blurRad="38100" dist="38100" dir="2700000" algn="tl">
                    <a:srgbClr val="000000"/>
                  </a:outerShdw>
                </a:effectLst>
              </a:rPr>
              <a:t>VB</a:t>
            </a:r>
          </a:p>
        </p:txBody>
      </p:sp>
      <p:sp>
        <p:nvSpPr>
          <p:cNvPr id="721928" name="Rectangle 1032"/>
          <p:cNvSpPr>
            <a:spLocks noChangeArrowheads="1"/>
          </p:cNvSpPr>
          <p:nvPr/>
        </p:nvSpPr>
        <p:spPr bwMode="auto">
          <a:xfrm>
            <a:off x="1524000" y="1776413"/>
            <a:ext cx="914400" cy="609600"/>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FontTx/>
              <a:buNone/>
            </a:pPr>
            <a:r>
              <a:rPr lang="en-US" altLang="en-US" sz="2400" b="1">
                <a:effectLst>
                  <a:outerShdw blurRad="38100" dist="38100" dir="2700000" algn="tl">
                    <a:srgbClr val="000000"/>
                  </a:outerShdw>
                </a:effectLst>
              </a:rPr>
              <a:t>C++</a:t>
            </a:r>
          </a:p>
        </p:txBody>
      </p:sp>
      <p:sp>
        <p:nvSpPr>
          <p:cNvPr id="721929" name="Rectangle 1033"/>
          <p:cNvSpPr>
            <a:spLocks noChangeArrowheads="1"/>
          </p:cNvSpPr>
          <p:nvPr/>
        </p:nvSpPr>
        <p:spPr bwMode="auto">
          <a:xfrm>
            <a:off x="2590800" y="1776413"/>
            <a:ext cx="914400" cy="609600"/>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FontTx/>
              <a:buNone/>
            </a:pPr>
            <a:r>
              <a:rPr lang="en-US" altLang="en-US" sz="2400" b="1">
                <a:effectLst>
                  <a:outerShdw blurRad="38100" dist="38100" dir="2700000" algn="tl">
                    <a:srgbClr val="000000"/>
                  </a:outerShdw>
                </a:effectLst>
              </a:rPr>
              <a:t>C#</a:t>
            </a:r>
          </a:p>
        </p:txBody>
      </p:sp>
      <p:sp>
        <p:nvSpPr>
          <p:cNvPr id="721930" name="Rectangle 1034"/>
          <p:cNvSpPr>
            <a:spLocks noChangeArrowheads="1"/>
          </p:cNvSpPr>
          <p:nvPr/>
        </p:nvSpPr>
        <p:spPr bwMode="auto">
          <a:xfrm>
            <a:off x="6400800" y="1776413"/>
            <a:ext cx="1676400" cy="4953000"/>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flatTx/>
          </a:bodyPr>
          <a:lstStyle/>
          <a:p>
            <a:pPr algn="ctr">
              <a:spcBef>
                <a:spcPct val="0"/>
              </a:spcBef>
              <a:buFontTx/>
              <a:buNone/>
            </a:pPr>
            <a:r>
              <a:rPr lang="en-US" altLang="en-US" sz="2400" b="1">
                <a:effectLst>
                  <a:outerShdw blurRad="38100" dist="38100" dir="2700000" algn="tl">
                    <a:srgbClr val="000000"/>
                  </a:outerShdw>
                </a:effectLst>
              </a:rPr>
              <a:t>Visual Studio.NET</a:t>
            </a:r>
          </a:p>
        </p:txBody>
      </p:sp>
      <p:sp>
        <p:nvSpPr>
          <p:cNvPr id="721931" name="Rectangle 1035"/>
          <p:cNvSpPr>
            <a:spLocks noChangeArrowheads="1"/>
          </p:cNvSpPr>
          <p:nvPr/>
        </p:nvSpPr>
        <p:spPr bwMode="auto">
          <a:xfrm>
            <a:off x="457200" y="3452813"/>
            <a:ext cx="3657600" cy="762000"/>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FontTx/>
              <a:buNone/>
            </a:pPr>
            <a:r>
              <a:rPr lang="en-US" altLang="en-US" sz="2400" b="1">
                <a:effectLst>
                  <a:outerShdw blurRad="38100" dist="38100" dir="2700000" algn="tl">
                    <a:srgbClr val="000000"/>
                  </a:outerShdw>
                </a:effectLst>
              </a:rPr>
              <a:t>ASP.NET:  Web Services</a:t>
            </a:r>
          </a:p>
          <a:p>
            <a:pPr algn="ctr">
              <a:spcBef>
                <a:spcPct val="0"/>
              </a:spcBef>
              <a:buFontTx/>
              <a:buNone/>
            </a:pPr>
            <a:r>
              <a:rPr lang="en-US" altLang="en-US" sz="2400" b="1">
                <a:effectLst>
                  <a:outerShdw blurRad="38100" dist="38100" dir="2700000" algn="tl">
                    <a:srgbClr val="000000"/>
                  </a:outerShdw>
                </a:effectLst>
              </a:rPr>
              <a:t>and Web Forms</a:t>
            </a:r>
          </a:p>
        </p:txBody>
      </p:sp>
      <p:sp>
        <p:nvSpPr>
          <p:cNvPr id="721932" name="Rectangle 1036"/>
          <p:cNvSpPr>
            <a:spLocks noChangeArrowheads="1"/>
          </p:cNvSpPr>
          <p:nvPr/>
        </p:nvSpPr>
        <p:spPr bwMode="auto">
          <a:xfrm>
            <a:off x="3657600" y="1776413"/>
            <a:ext cx="1143000" cy="609600"/>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FontTx/>
              <a:buNone/>
            </a:pPr>
            <a:r>
              <a:rPr lang="en-US" altLang="en-US" sz="2400" b="1">
                <a:effectLst>
                  <a:outerShdw blurRad="38100" dist="38100" dir="2700000" algn="tl">
                    <a:srgbClr val="000000"/>
                  </a:outerShdw>
                </a:effectLst>
              </a:rPr>
              <a:t>JScript</a:t>
            </a:r>
          </a:p>
        </p:txBody>
      </p:sp>
      <p:sp>
        <p:nvSpPr>
          <p:cNvPr id="721933" name="Rectangle 1037"/>
          <p:cNvSpPr>
            <a:spLocks noChangeArrowheads="1"/>
          </p:cNvSpPr>
          <p:nvPr/>
        </p:nvSpPr>
        <p:spPr bwMode="auto">
          <a:xfrm>
            <a:off x="4953000" y="1776413"/>
            <a:ext cx="1066800" cy="609600"/>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FontTx/>
              <a:buNone/>
            </a:pPr>
            <a:r>
              <a:rPr lang="en-US" altLang="en-US" sz="2400" b="1">
                <a:effectLst>
                  <a:outerShdw blurRad="38100" dist="38100" dir="2700000" algn="tl">
                    <a:srgbClr val="000000"/>
                  </a:outerShdw>
                </a:effectLst>
              </a:rPr>
              <a:t>…</a:t>
            </a:r>
          </a:p>
        </p:txBody>
      </p:sp>
      <p:sp>
        <p:nvSpPr>
          <p:cNvPr id="721934" name="Rectangle 1038"/>
          <p:cNvSpPr>
            <a:spLocks noChangeArrowheads="1"/>
          </p:cNvSpPr>
          <p:nvPr/>
        </p:nvSpPr>
        <p:spPr bwMode="auto">
          <a:xfrm>
            <a:off x="4267200" y="3452813"/>
            <a:ext cx="1752600" cy="762000"/>
          </a:xfrm>
          <a:prstGeom prst="rect">
            <a:avLst/>
          </a:prstGeom>
          <a:solidFill>
            <a:srgbClr val="C0C0C0">
              <a:alpha val="50000"/>
            </a:srgb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FontTx/>
              <a:buNone/>
            </a:pPr>
            <a:r>
              <a:rPr lang="en-US" altLang="en-US" sz="2400" b="1">
                <a:effectLst>
                  <a:outerShdw blurRad="38100" dist="38100" dir="2700000" algn="tl">
                    <a:srgbClr val="000000"/>
                  </a:outerShdw>
                </a:effectLst>
              </a:rPr>
              <a:t>Windows</a:t>
            </a:r>
            <a:br>
              <a:rPr lang="en-US" altLang="en-US" sz="2400" b="1">
                <a:effectLst>
                  <a:outerShdw blurRad="38100" dist="38100" dir="2700000" algn="tl">
                    <a:srgbClr val="000000"/>
                  </a:outerShdw>
                </a:effectLst>
              </a:rPr>
            </a:br>
            <a:r>
              <a:rPr lang="en-US" altLang="en-US" sz="2400" b="1">
                <a:effectLst>
                  <a:outerShdw blurRad="38100" dist="38100" dir="2700000" algn="tl">
                    <a:srgbClr val="000000"/>
                  </a:outerShdw>
                </a:effectLst>
              </a:rPr>
              <a:t>Forms</a:t>
            </a:r>
          </a:p>
        </p:txBody>
      </p:sp>
    </p:spTree>
  </p:cSld>
  <p:clrMapOvr>
    <a:masterClrMapping/>
  </p:clrMapOvr>
  <p:transition>
    <p:strips dir="rd"/>
  </p:transition>
  <p:timing>
    <p:tnLst>
      <p:par>
        <p:cTn id="1" dur="indefinite" restart="never" nodeType="tmRoot"/>
      </p:par>
    </p:tnLst>
  </p:timing>
</p:sld>
</file>

<file path=ppt/theme/theme1.xml><?xml version="1.0" encoding="utf-8"?>
<a:theme xmlns:a="http://schemas.openxmlformats.org/drawingml/2006/main" name="MSDNtemplate">
  <a:themeElements>
    <a:clrScheme name="">
      <a:dk1>
        <a:srgbClr val="000000"/>
      </a:dk1>
      <a:lt1>
        <a:srgbClr val="FFFFFF"/>
      </a:lt1>
      <a:dk2>
        <a:srgbClr val="0223AE"/>
      </a:dk2>
      <a:lt2>
        <a:srgbClr val="F8C508"/>
      </a:lt2>
      <a:accent1>
        <a:srgbClr val="35CD97"/>
      </a:accent1>
      <a:accent2>
        <a:srgbClr val="9362A0"/>
      </a:accent2>
      <a:accent3>
        <a:srgbClr val="AAACD3"/>
      </a:accent3>
      <a:accent4>
        <a:srgbClr val="DADADA"/>
      </a:accent4>
      <a:accent5>
        <a:srgbClr val="AEE3C9"/>
      </a:accent5>
      <a:accent6>
        <a:srgbClr val="855891"/>
      </a:accent6>
      <a:hlink>
        <a:srgbClr val="FF9966"/>
      </a:hlink>
      <a:folHlink>
        <a:srgbClr val="0099FF"/>
      </a:folHlink>
    </a:clrScheme>
    <a:fontScheme name="MSDN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638" tIns="45819" rIns="91638" bIns="45819" numCol="1" anchor="t" anchorCtr="0" compatLnSpc="1">
        <a:prstTxWarp prst="textNoShape">
          <a:avLst/>
        </a:prstTxWarp>
      </a:bodyPr>
      <a:lstStyle>
        <a:defPPr marL="0" marR="0" indent="0" algn="l" defTabSz="914400" rtl="0" eaLnBrk="0" fontAlgn="base" latinLnBrk="0" hangingPunct="0">
          <a:lnSpc>
            <a:spcPct val="100000"/>
          </a:lnSpc>
          <a:spcBef>
            <a:spcPct val="30000"/>
          </a:spcBef>
          <a:spcAft>
            <a:spcPct val="0"/>
          </a:spcAft>
          <a:buClrTx/>
          <a:buSzTx/>
          <a:buFontTx/>
          <a:buChar char="•"/>
          <a:tabLst/>
          <a:defRPr kumimoji="0" lang="en-US" alt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638" tIns="45819" rIns="91638" bIns="45819" numCol="1" anchor="t" anchorCtr="0" compatLnSpc="1">
        <a:prstTxWarp prst="textNoShape">
          <a:avLst/>
        </a:prstTxWarp>
      </a:bodyPr>
      <a:lstStyle>
        <a:defPPr marL="0" marR="0" indent="0" algn="l" defTabSz="914400" rtl="0" eaLnBrk="0" fontAlgn="base" latinLnBrk="0" hangingPunct="0">
          <a:lnSpc>
            <a:spcPct val="100000"/>
          </a:lnSpc>
          <a:spcBef>
            <a:spcPct val="30000"/>
          </a:spcBef>
          <a:spcAft>
            <a:spcPct val="0"/>
          </a:spcAft>
          <a:buClrTx/>
          <a:buSzTx/>
          <a:buFontTx/>
          <a:buChar char="•"/>
          <a:tabLst/>
          <a:defRPr kumimoji="0" lang="en-US" altLang="en-US" sz="1600" b="0" i="0" u="none" strike="noStrike" cap="none" normalizeH="0" baseline="0" smtClean="0">
            <a:ln>
              <a:noFill/>
            </a:ln>
            <a:solidFill>
              <a:schemeClr val="tx1"/>
            </a:solidFill>
            <a:effectLst/>
            <a:latin typeface="Arial" charset="0"/>
          </a:defRPr>
        </a:defPPr>
      </a:lstStyle>
    </a:lnDef>
  </a:objectDefaults>
  <a:extraClrSchemeLst>
    <a:extraClrScheme>
      <a:clrScheme name="MSDN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SDN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SDN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SDN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SDN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SDN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SDN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\\showsrus\00_shows\Q3FY01_FieldContentSlides_11-08\MSDNtemplate.ppt</Template>
  <TotalTime>2432</TotalTime>
  <Words>9524</Words>
  <Application>Microsoft Office PowerPoint</Application>
  <PresentationFormat>On-screen Show (4:3)</PresentationFormat>
  <Paragraphs>1462</Paragraphs>
  <Slides>72</Slides>
  <Notes>64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72</vt:i4>
      </vt:variant>
    </vt:vector>
  </HeadingPairs>
  <TitlesOfParts>
    <vt:vector size="80" baseType="lpstr">
      <vt:lpstr>Times New Roman</vt:lpstr>
      <vt:lpstr>Arial</vt:lpstr>
      <vt:lpstr>Wingdings</vt:lpstr>
      <vt:lpstr>Courier New</vt:lpstr>
      <vt:lpstr>Lucida Console</vt:lpstr>
      <vt:lpstr>Microsoft Logo 95</vt:lpstr>
      <vt:lpstr>MSDNtemplate</vt:lpstr>
      <vt:lpstr>Microsoft Photo Editor 3.0 Photo</vt:lpstr>
      <vt:lpstr>PowerPoint Presentation</vt:lpstr>
      <vt:lpstr> Introduction to C#     Raimonds Rudmanis Senior Consultant Microsoft Baltic</vt:lpstr>
      <vt:lpstr>Session Prerequisites</vt:lpstr>
      <vt:lpstr>What Will Be Covered Today</vt:lpstr>
      <vt:lpstr>Agenda</vt:lpstr>
      <vt:lpstr>Hello World DEMO 1:  Hello World</vt:lpstr>
      <vt:lpstr>Agenda</vt:lpstr>
      <vt:lpstr>The .NET Framework Overview</vt:lpstr>
      <vt:lpstr>The .NET Framework Common Language Runtime</vt:lpstr>
      <vt:lpstr>PowerPoint Presentation</vt:lpstr>
      <vt:lpstr>The .NET Framework Common Language Runtime</vt:lpstr>
      <vt:lpstr>PowerPoint Presentation</vt:lpstr>
      <vt:lpstr>The .NET Framework .NET Framework Services</vt:lpstr>
      <vt:lpstr>The .NET Framework .NET Framework Services</vt:lpstr>
      <vt:lpstr>Agenda</vt:lpstr>
      <vt:lpstr>Design Goals of C# The Big Ideas</vt:lpstr>
      <vt:lpstr>Design Goals of C#  A Component Oriented Language</vt:lpstr>
      <vt:lpstr>Design Goals of C#  Everything Really Is an Object</vt:lpstr>
      <vt:lpstr>Design Goals of C#  Robust and Durable Software</vt:lpstr>
      <vt:lpstr>Design Goals of C#  Preserving Your Investment</vt:lpstr>
      <vt:lpstr>Design Goals of C#  Interoperability</vt:lpstr>
      <vt:lpstr>Agenda</vt:lpstr>
      <vt:lpstr>Language Features Program Structure</vt:lpstr>
      <vt:lpstr>Language Features  Program Structure</vt:lpstr>
      <vt:lpstr>Language Features   Type System</vt:lpstr>
      <vt:lpstr>Language Features   Type System</vt:lpstr>
      <vt:lpstr>Language Features   Predefined Types</vt:lpstr>
      <vt:lpstr>Language Features   Classes</vt:lpstr>
      <vt:lpstr>Language Features   Structs</vt:lpstr>
      <vt:lpstr>Language Features   Classes and Structs</vt:lpstr>
      <vt:lpstr>Language Features   Interfaces</vt:lpstr>
      <vt:lpstr>Language Features   Enums</vt:lpstr>
      <vt:lpstr>Language Features   Delegates</vt:lpstr>
      <vt:lpstr>Language Features Unified Type System</vt:lpstr>
      <vt:lpstr>Language Features Unified Type System</vt:lpstr>
      <vt:lpstr>Language Features Unified Type System</vt:lpstr>
      <vt:lpstr>Language Features Component Development</vt:lpstr>
      <vt:lpstr>Language Features  Properties</vt:lpstr>
      <vt:lpstr>Language Features  Indexers</vt:lpstr>
      <vt:lpstr>Language Features  Creating and Firing an Event</vt:lpstr>
      <vt:lpstr>Language Features  Handling an Event</vt:lpstr>
      <vt:lpstr>Language Features DEMO 2:  Creating an Event Handler</vt:lpstr>
      <vt:lpstr>Language Features  Attributes</vt:lpstr>
      <vt:lpstr>Language Features  Attributes</vt:lpstr>
      <vt:lpstr>Language Features  Attributes</vt:lpstr>
      <vt:lpstr>PowerPoint Presentation</vt:lpstr>
      <vt:lpstr>PowerPoint Presentation</vt:lpstr>
      <vt:lpstr>PowerPoint Presentation</vt:lpstr>
      <vt:lpstr>PowerPoint Presentation</vt:lpstr>
      <vt:lpstr>Language Features DEMO 3:  Attributes</vt:lpstr>
      <vt:lpstr>Language Features  XML Comments</vt:lpstr>
      <vt:lpstr>Language Features DEMO 4:  XML Comments</vt:lpstr>
      <vt:lpstr>Language Features Statements and Expressions</vt:lpstr>
      <vt:lpstr>Language Features  For Each Statement</vt:lpstr>
      <vt:lpstr>Language Features  Parameter Arrays</vt:lpstr>
      <vt:lpstr>Language Features  Operator Overloading</vt:lpstr>
      <vt:lpstr>Language Features  Operator Overloading</vt:lpstr>
      <vt:lpstr>Language Features  Versioning</vt:lpstr>
      <vt:lpstr>Language Features  Versioning</vt:lpstr>
      <vt:lpstr>Language Features  Conditional Compilation</vt:lpstr>
      <vt:lpstr>Language Features  Unsafe Code</vt:lpstr>
      <vt:lpstr>Language Features  Unsafe Code</vt:lpstr>
      <vt:lpstr>Language Features COM Support</vt:lpstr>
      <vt:lpstr>Language Features COM Support</vt:lpstr>
      <vt:lpstr>Language Features  DEMO 5:  COM and C#</vt:lpstr>
      <vt:lpstr>Language Features  DEMO 6:  Visual Studio .NET</vt:lpstr>
      <vt:lpstr>PowerPoint Presentation</vt:lpstr>
      <vt:lpstr>PowerPoint Presentation</vt:lpstr>
      <vt:lpstr>PowerPoint Presentation</vt:lpstr>
      <vt:lpstr>More Resources</vt:lpstr>
      <vt:lpstr>Questions?</vt:lpstr>
      <vt:lpstr>PowerPoint Presentation</vt:lpstr>
    </vt:vector>
  </TitlesOfParts>
  <Company>Microsoft Corp.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dc:title>
  <dc:creator>Raimonds Rudmanis</dc:creator>
  <cp:lastModifiedBy>Manish Baxi</cp:lastModifiedBy>
  <cp:revision>87</cp:revision>
  <cp:lastPrinted>1997-09-03T17:07:51Z</cp:lastPrinted>
  <dcterms:created xsi:type="dcterms:W3CDTF">1999-10-12T17:56:10Z</dcterms:created>
  <dcterms:modified xsi:type="dcterms:W3CDTF">2017-03-29T06:19:47Z</dcterms:modified>
</cp:coreProperties>
</file>