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326" r:id="rId2"/>
    <p:sldId id="257" r:id="rId3"/>
    <p:sldId id="327" r:id="rId4"/>
    <p:sldId id="300" r:id="rId5"/>
    <p:sldId id="301" r:id="rId6"/>
    <p:sldId id="302" r:id="rId7"/>
    <p:sldId id="329" r:id="rId8"/>
    <p:sldId id="303" r:id="rId9"/>
    <p:sldId id="330" r:id="rId10"/>
    <p:sldId id="309" r:id="rId11"/>
    <p:sldId id="305" r:id="rId12"/>
    <p:sldId id="308" r:id="rId13"/>
    <p:sldId id="343" r:id="rId14"/>
    <p:sldId id="331" r:id="rId15"/>
    <p:sldId id="338" r:id="rId16"/>
    <p:sldId id="339" r:id="rId17"/>
    <p:sldId id="333" r:id="rId18"/>
    <p:sldId id="334" r:id="rId19"/>
    <p:sldId id="340" r:id="rId20"/>
    <p:sldId id="337" r:id="rId21"/>
    <p:sldId id="341" r:id="rId22"/>
    <p:sldId id="336" r:id="rId23"/>
    <p:sldId id="313" r:id="rId24"/>
    <p:sldId id="345" r:id="rId25"/>
    <p:sldId id="354" r:id="rId26"/>
    <p:sldId id="356" r:id="rId27"/>
    <p:sldId id="317" r:id="rId28"/>
    <p:sldId id="347" r:id="rId29"/>
    <p:sldId id="348" r:id="rId30"/>
    <p:sldId id="349" r:id="rId31"/>
    <p:sldId id="352" r:id="rId32"/>
    <p:sldId id="353" r:id="rId33"/>
    <p:sldId id="350" r:id="rId34"/>
    <p:sldId id="318" r:id="rId35"/>
    <p:sldId id="319" r:id="rId36"/>
    <p:sldId id="355" r:id="rId37"/>
    <p:sldId id="287" r:id="rId38"/>
    <p:sldId id="296" r:id="rId39"/>
    <p:sldId id="28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54"/>
    <a:srgbClr val="002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232"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72745-1B6F-40E2-825A-65EA4B4E4C0D}" type="doc">
      <dgm:prSet loTypeId="urn:microsoft.com/office/officeart/2005/8/layout/hProcess9" loCatId="process" qsTypeId="urn:microsoft.com/office/officeart/2005/8/quickstyle/simple2" qsCatId="simple" csTypeId="urn:microsoft.com/office/officeart/2005/8/colors/accent1_1" csCatId="accent1" phldr="1"/>
      <dgm:spPr/>
      <dgm:t>
        <a:bodyPr/>
        <a:lstStyle/>
        <a:p>
          <a:endParaRPr lang="en-IN"/>
        </a:p>
      </dgm:t>
    </dgm:pt>
    <dgm:pt modelId="{A58A5B5B-16A6-480A-A74D-73E3206195C5}">
      <dgm:prSet phldrT="[Text]"/>
      <dgm:spPr/>
      <dgm:t>
        <a:bodyPr/>
        <a:lstStyle/>
        <a:p>
          <a:r>
            <a:rPr lang="en-IN" dirty="0"/>
            <a:t>Data Collection</a:t>
          </a:r>
        </a:p>
      </dgm:t>
    </dgm:pt>
    <dgm:pt modelId="{697C2F79-10BA-4D78-BD0F-AB827897EB64}" type="parTrans" cxnId="{99DFCF19-8EBE-4736-8EB7-DF4C17D240A4}">
      <dgm:prSet/>
      <dgm:spPr/>
      <dgm:t>
        <a:bodyPr/>
        <a:lstStyle/>
        <a:p>
          <a:endParaRPr lang="en-IN"/>
        </a:p>
      </dgm:t>
    </dgm:pt>
    <dgm:pt modelId="{17B03ED7-86E1-4C43-96E4-784AB34E6B98}" type="sibTrans" cxnId="{99DFCF19-8EBE-4736-8EB7-DF4C17D240A4}">
      <dgm:prSet/>
      <dgm:spPr/>
      <dgm:t>
        <a:bodyPr/>
        <a:lstStyle/>
        <a:p>
          <a:endParaRPr lang="en-IN"/>
        </a:p>
      </dgm:t>
    </dgm:pt>
    <dgm:pt modelId="{2E9567E8-7928-4362-A56D-D8241C92DCF1}">
      <dgm:prSet phldrT="[Text]"/>
      <dgm:spPr/>
      <dgm:t>
        <a:bodyPr/>
        <a:lstStyle/>
        <a:p>
          <a:r>
            <a:rPr lang="en-IN" dirty="0"/>
            <a:t>Data Preprocessing</a:t>
          </a:r>
        </a:p>
      </dgm:t>
    </dgm:pt>
    <dgm:pt modelId="{17C8046A-ED9F-46E1-9D18-360CCB083646}" type="parTrans" cxnId="{33CEBBC6-7289-4E73-8F27-7E51637D2E05}">
      <dgm:prSet/>
      <dgm:spPr/>
      <dgm:t>
        <a:bodyPr/>
        <a:lstStyle/>
        <a:p>
          <a:endParaRPr lang="en-IN"/>
        </a:p>
      </dgm:t>
    </dgm:pt>
    <dgm:pt modelId="{DAC14530-C363-4C7D-8FD5-F19D239C7613}" type="sibTrans" cxnId="{33CEBBC6-7289-4E73-8F27-7E51637D2E05}">
      <dgm:prSet/>
      <dgm:spPr/>
      <dgm:t>
        <a:bodyPr/>
        <a:lstStyle/>
        <a:p>
          <a:endParaRPr lang="en-IN"/>
        </a:p>
      </dgm:t>
    </dgm:pt>
    <dgm:pt modelId="{7E83EAC4-FE99-49E6-8277-A550AF39EF56}">
      <dgm:prSet phldrT="[Text]"/>
      <dgm:spPr/>
      <dgm:t>
        <a:bodyPr/>
        <a:lstStyle/>
        <a:p>
          <a:r>
            <a:rPr lang="en-IN" dirty="0"/>
            <a:t>Exploratory Data Analysis</a:t>
          </a:r>
        </a:p>
      </dgm:t>
    </dgm:pt>
    <dgm:pt modelId="{4632A5D1-0DF6-4F62-8ECD-1EDC37706516}" type="parTrans" cxnId="{B2BF3970-562B-40E1-9638-6073278F9C76}">
      <dgm:prSet/>
      <dgm:spPr/>
      <dgm:t>
        <a:bodyPr/>
        <a:lstStyle/>
        <a:p>
          <a:endParaRPr lang="en-IN"/>
        </a:p>
      </dgm:t>
    </dgm:pt>
    <dgm:pt modelId="{870DA128-2800-4984-87D1-D6C59F1B7839}" type="sibTrans" cxnId="{B2BF3970-562B-40E1-9638-6073278F9C76}">
      <dgm:prSet/>
      <dgm:spPr/>
      <dgm:t>
        <a:bodyPr/>
        <a:lstStyle/>
        <a:p>
          <a:endParaRPr lang="en-IN"/>
        </a:p>
      </dgm:t>
    </dgm:pt>
    <dgm:pt modelId="{6743EED5-2821-494B-B03E-B389EBE23A0A}">
      <dgm:prSet phldrT="[Text]"/>
      <dgm:spPr/>
      <dgm:t>
        <a:bodyPr/>
        <a:lstStyle/>
        <a:p>
          <a:r>
            <a:rPr lang="en-IN" dirty="0"/>
            <a:t>Feature Engineering</a:t>
          </a:r>
        </a:p>
      </dgm:t>
    </dgm:pt>
    <dgm:pt modelId="{652A337E-BC00-4783-B82D-B9D1D231A58E}" type="parTrans" cxnId="{ACE663B5-37E6-413D-8CCD-210577831956}">
      <dgm:prSet/>
      <dgm:spPr/>
      <dgm:t>
        <a:bodyPr/>
        <a:lstStyle/>
        <a:p>
          <a:endParaRPr lang="en-IN"/>
        </a:p>
      </dgm:t>
    </dgm:pt>
    <dgm:pt modelId="{48BF814E-42E5-46F2-A981-52D20B49B08E}" type="sibTrans" cxnId="{ACE663B5-37E6-413D-8CCD-210577831956}">
      <dgm:prSet/>
      <dgm:spPr/>
      <dgm:t>
        <a:bodyPr/>
        <a:lstStyle/>
        <a:p>
          <a:endParaRPr lang="en-IN"/>
        </a:p>
      </dgm:t>
    </dgm:pt>
    <dgm:pt modelId="{BF1C4517-C70A-422F-9A5F-3967DA760AD8}">
      <dgm:prSet phldrT="[Text]"/>
      <dgm:spPr/>
      <dgm:t>
        <a:bodyPr/>
        <a:lstStyle/>
        <a:p>
          <a:r>
            <a:rPr lang="en-IN" dirty="0"/>
            <a:t>Model Tuning</a:t>
          </a:r>
        </a:p>
      </dgm:t>
    </dgm:pt>
    <dgm:pt modelId="{D14708DB-49C3-4BD4-A3C6-9E1DFB7374F1}" type="parTrans" cxnId="{586F98E8-49AA-44B0-A59D-9BF70B4D46DF}">
      <dgm:prSet/>
      <dgm:spPr/>
      <dgm:t>
        <a:bodyPr/>
        <a:lstStyle/>
        <a:p>
          <a:endParaRPr lang="en-IN"/>
        </a:p>
      </dgm:t>
    </dgm:pt>
    <dgm:pt modelId="{56170CD3-576C-40C7-A8CA-FA0C808B575B}" type="sibTrans" cxnId="{586F98E8-49AA-44B0-A59D-9BF70B4D46DF}">
      <dgm:prSet/>
      <dgm:spPr/>
      <dgm:t>
        <a:bodyPr/>
        <a:lstStyle/>
        <a:p>
          <a:endParaRPr lang="en-IN"/>
        </a:p>
      </dgm:t>
    </dgm:pt>
    <dgm:pt modelId="{22C0D4C7-10CD-44D8-8B5B-50E90609E4BD}">
      <dgm:prSet/>
      <dgm:spPr/>
      <dgm:t>
        <a:bodyPr/>
        <a:lstStyle/>
        <a:p>
          <a:r>
            <a:rPr lang="en-IN" dirty="0"/>
            <a:t>Model Evaluation</a:t>
          </a:r>
        </a:p>
      </dgm:t>
    </dgm:pt>
    <dgm:pt modelId="{0EA2628C-E3DB-43CD-825C-8648A0718BA0}" type="parTrans" cxnId="{A67D2E9B-ACE4-49B9-9E4D-6920058E5DCC}">
      <dgm:prSet/>
      <dgm:spPr/>
      <dgm:t>
        <a:bodyPr/>
        <a:lstStyle/>
        <a:p>
          <a:endParaRPr lang="en-IN"/>
        </a:p>
      </dgm:t>
    </dgm:pt>
    <dgm:pt modelId="{5A6C20B1-653B-44DD-B3E7-E96907DDB56A}" type="sibTrans" cxnId="{A67D2E9B-ACE4-49B9-9E4D-6920058E5DCC}">
      <dgm:prSet/>
      <dgm:spPr/>
      <dgm:t>
        <a:bodyPr/>
        <a:lstStyle/>
        <a:p>
          <a:endParaRPr lang="en-IN"/>
        </a:p>
      </dgm:t>
    </dgm:pt>
    <dgm:pt modelId="{EDD56C85-B84E-4D29-B2CE-CC502CEFABFC}" type="pres">
      <dgm:prSet presAssocID="{34D72745-1B6F-40E2-825A-65EA4B4E4C0D}" presName="CompostProcess" presStyleCnt="0">
        <dgm:presLayoutVars>
          <dgm:dir/>
          <dgm:resizeHandles val="exact"/>
        </dgm:presLayoutVars>
      </dgm:prSet>
      <dgm:spPr/>
    </dgm:pt>
    <dgm:pt modelId="{A858A3C8-1E52-49C2-BD26-80A4FBBC59D9}" type="pres">
      <dgm:prSet presAssocID="{34D72745-1B6F-40E2-825A-65EA4B4E4C0D}" presName="arrow" presStyleLbl="bgShp" presStyleIdx="0" presStyleCnt="1"/>
      <dgm:spPr/>
    </dgm:pt>
    <dgm:pt modelId="{390672E8-278D-47CA-8954-33A3CD0FA9A8}" type="pres">
      <dgm:prSet presAssocID="{34D72745-1B6F-40E2-825A-65EA4B4E4C0D}" presName="linearProcess" presStyleCnt="0"/>
      <dgm:spPr/>
    </dgm:pt>
    <dgm:pt modelId="{8F3AD365-49C1-447C-BF9F-DB3F8BA30671}" type="pres">
      <dgm:prSet presAssocID="{A58A5B5B-16A6-480A-A74D-73E3206195C5}" presName="textNode" presStyleLbl="node1" presStyleIdx="0" presStyleCnt="6">
        <dgm:presLayoutVars>
          <dgm:bulletEnabled val="1"/>
        </dgm:presLayoutVars>
      </dgm:prSet>
      <dgm:spPr/>
    </dgm:pt>
    <dgm:pt modelId="{CBB144C7-BC24-4212-ABD3-A0595A7E27E1}" type="pres">
      <dgm:prSet presAssocID="{17B03ED7-86E1-4C43-96E4-784AB34E6B98}" presName="sibTrans" presStyleCnt="0"/>
      <dgm:spPr/>
    </dgm:pt>
    <dgm:pt modelId="{FE4912B7-135E-4F17-8155-1A2B6E7C3D00}" type="pres">
      <dgm:prSet presAssocID="{2E9567E8-7928-4362-A56D-D8241C92DCF1}" presName="textNode" presStyleLbl="node1" presStyleIdx="1" presStyleCnt="6">
        <dgm:presLayoutVars>
          <dgm:bulletEnabled val="1"/>
        </dgm:presLayoutVars>
      </dgm:prSet>
      <dgm:spPr/>
    </dgm:pt>
    <dgm:pt modelId="{6E51CFC6-58BB-4D1D-8408-C4AD7A7DCB34}" type="pres">
      <dgm:prSet presAssocID="{DAC14530-C363-4C7D-8FD5-F19D239C7613}" presName="sibTrans" presStyleCnt="0"/>
      <dgm:spPr/>
    </dgm:pt>
    <dgm:pt modelId="{54A0A0DC-EC68-49E1-BA27-5788836EEB58}" type="pres">
      <dgm:prSet presAssocID="{7E83EAC4-FE99-49E6-8277-A550AF39EF56}" presName="textNode" presStyleLbl="node1" presStyleIdx="2" presStyleCnt="6">
        <dgm:presLayoutVars>
          <dgm:bulletEnabled val="1"/>
        </dgm:presLayoutVars>
      </dgm:prSet>
      <dgm:spPr/>
    </dgm:pt>
    <dgm:pt modelId="{69D51367-8BAF-49D3-BDE8-D3B10BD18F4D}" type="pres">
      <dgm:prSet presAssocID="{870DA128-2800-4984-87D1-D6C59F1B7839}" presName="sibTrans" presStyleCnt="0"/>
      <dgm:spPr/>
    </dgm:pt>
    <dgm:pt modelId="{D489DA69-E397-4780-849C-FEF5438E9D72}" type="pres">
      <dgm:prSet presAssocID="{6743EED5-2821-494B-B03E-B389EBE23A0A}" presName="textNode" presStyleLbl="node1" presStyleIdx="3" presStyleCnt="6">
        <dgm:presLayoutVars>
          <dgm:bulletEnabled val="1"/>
        </dgm:presLayoutVars>
      </dgm:prSet>
      <dgm:spPr/>
    </dgm:pt>
    <dgm:pt modelId="{36F57F3C-9F20-447A-98BE-FDE808CFAA97}" type="pres">
      <dgm:prSet presAssocID="{48BF814E-42E5-46F2-A981-52D20B49B08E}" presName="sibTrans" presStyleCnt="0"/>
      <dgm:spPr/>
    </dgm:pt>
    <dgm:pt modelId="{C9D25B12-C425-428C-ACF8-AD56364F881F}" type="pres">
      <dgm:prSet presAssocID="{BF1C4517-C70A-422F-9A5F-3967DA760AD8}" presName="textNode" presStyleLbl="node1" presStyleIdx="4" presStyleCnt="6">
        <dgm:presLayoutVars>
          <dgm:bulletEnabled val="1"/>
        </dgm:presLayoutVars>
      </dgm:prSet>
      <dgm:spPr/>
    </dgm:pt>
    <dgm:pt modelId="{E17318E0-925E-4595-9496-D0D3E672A3DA}" type="pres">
      <dgm:prSet presAssocID="{56170CD3-576C-40C7-A8CA-FA0C808B575B}" presName="sibTrans" presStyleCnt="0"/>
      <dgm:spPr/>
    </dgm:pt>
    <dgm:pt modelId="{2D5C9132-4F0B-487B-9B59-5F7F40699610}" type="pres">
      <dgm:prSet presAssocID="{22C0D4C7-10CD-44D8-8B5B-50E90609E4BD}" presName="textNode" presStyleLbl="node1" presStyleIdx="5" presStyleCnt="6">
        <dgm:presLayoutVars>
          <dgm:bulletEnabled val="1"/>
        </dgm:presLayoutVars>
      </dgm:prSet>
      <dgm:spPr/>
    </dgm:pt>
  </dgm:ptLst>
  <dgm:cxnLst>
    <dgm:cxn modelId="{99DFCF19-8EBE-4736-8EB7-DF4C17D240A4}" srcId="{34D72745-1B6F-40E2-825A-65EA4B4E4C0D}" destId="{A58A5B5B-16A6-480A-A74D-73E3206195C5}" srcOrd="0" destOrd="0" parTransId="{697C2F79-10BA-4D78-BD0F-AB827897EB64}" sibTransId="{17B03ED7-86E1-4C43-96E4-784AB34E6B98}"/>
    <dgm:cxn modelId="{F3D65026-4CC3-4FD8-8468-965CB22CD550}" type="presOf" srcId="{34D72745-1B6F-40E2-825A-65EA4B4E4C0D}" destId="{EDD56C85-B84E-4D29-B2CE-CC502CEFABFC}" srcOrd="0" destOrd="0" presId="urn:microsoft.com/office/officeart/2005/8/layout/hProcess9"/>
    <dgm:cxn modelId="{685B3539-7927-431A-8EBA-99A359C80E8C}" type="presOf" srcId="{7E83EAC4-FE99-49E6-8277-A550AF39EF56}" destId="{54A0A0DC-EC68-49E1-BA27-5788836EEB58}" srcOrd="0" destOrd="0" presId="urn:microsoft.com/office/officeart/2005/8/layout/hProcess9"/>
    <dgm:cxn modelId="{A9DA9268-16C4-4125-BED9-4E82A71004A2}" type="presOf" srcId="{A58A5B5B-16A6-480A-A74D-73E3206195C5}" destId="{8F3AD365-49C1-447C-BF9F-DB3F8BA30671}" srcOrd="0" destOrd="0" presId="urn:microsoft.com/office/officeart/2005/8/layout/hProcess9"/>
    <dgm:cxn modelId="{B2BF3970-562B-40E1-9638-6073278F9C76}" srcId="{34D72745-1B6F-40E2-825A-65EA4B4E4C0D}" destId="{7E83EAC4-FE99-49E6-8277-A550AF39EF56}" srcOrd="2" destOrd="0" parTransId="{4632A5D1-0DF6-4F62-8ECD-1EDC37706516}" sibTransId="{870DA128-2800-4984-87D1-D6C59F1B7839}"/>
    <dgm:cxn modelId="{A67B4B56-50D7-4B45-8970-0CAF9346CDD0}" type="presOf" srcId="{22C0D4C7-10CD-44D8-8B5B-50E90609E4BD}" destId="{2D5C9132-4F0B-487B-9B59-5F7F40699610}" srcOrd="0" destOrd="0" presId="urn:microsoft.com/office/officeart/2005/8/layout/hProcess9"/>
    <dgm:cxn modelId="{F5219781-325C-49FF-8EE0-D14F922F7B0C}" type="presOf" srcId="{6743EED5-2821-494B-B03E-B389EBE23A0A}" destId="{D489DA69-E397-4780-849C-FEF5438E9D72}" srcOrd="0" destOrd="0" presId="urn:microsoft.com/office/officeart/2005/8/layout/hProcess9"/>
    <dgm:cxn modelId="{A67D2E9B-ACE4-49B9-9E4D-6920058E5DCC}" srcId="{34D72745-1B6F-40E2-825A-65EA4B4E4C0D}" destId="{22C0D4C7-10CD-44D8-8B5B-50E90609E4BD}" srcOrd="5" destOrd="0" parTransId="{0EA2628C-E3DB-43CD-825C-8648A0718BA0}" sibTransId="{5A6C20B1-653B-44DD-B3E7-E96907DDB56A}"/>
    <dgm:cxn modelId="{ACE663B5-37E6-413D-8CCD-210577831956}" srcId="{34D72745-1B6F-40E2-825A-65EA4B4E4C0D}" destId="{6743EED5-2821-494B-B03E-B389EBE23A0A}" srcOrd="3" destOrd="0" parTransId="{652A337E-BC00-4783-B82D-B9D1D231A58E}" sibTransId="{48BF814E-42E5-46F2-A981-52D20B49B08E}"/>
    <dgm:cxn modelId="{33CEBBC6-7289-4E73-8F27-7E51637D2E05}" srcId="{34D72745-1B6F-40E2-825A-65EA4B4E4C0D}" destId="{2E9567E8-7928-4362-A56D-D8241C92DCF1}" srcOrd="1" destOrd="0" parTransId="{17C8046A-ED9F-46E1-9D18-360CCB083646}" sibTransId="{DAC14530-C363-4C7D-8FD5-F19D239C7613}"/>
    <dgm:cxn modelId="{07BDE2DB-D8A9-499C-9E6B-6AD1593838C1}" type="presOf" srcId="{BF1C4517-C70A-422F-9A5F-3967DA760AD8}" destId="{C9D25B12-C425-428C-ACF8-AD56364F881F}" srcOrd="0" destOrd="0" presId="urn:microsoft.com/office/officeart/2005/8/layout/hProcess9"/>
    <dgm:cxn modelId="{586F98E8-49AA-44B0-A59D-9BF70B4D46DF}" srcId="{34D72745-1B6F-40E2-825A-65EA4B4E4C0D}" destId="{BF1C4517-C70A-422F-9A5F-3967DA760AD8}" srcOrd="4" destOrd="0" parTransId="{D14708DB-49C3-4BD4-A3C6-9E1DFB7374F1}" sibTransId="{56170CD3-576C-40C7-A8CA-FA0C808B575B}"/>
    <dgm:cxn modelId="{2D06D6F5-1B97-4C59-A498-E99DD4050579}" type="presOf" srcId="{2E9567E8-7928-4362-A56D-D8241C92DCF1}" destId="{FE4912B7-135E-4F17-8155-1A2B6E7C3D00}" srcOrd="0" destOrd="0" presId="urn:microsoft.com/office/officeart/2005/8/layout/hProcess9"/>
    <dgm:cxn modelId="{607DCF95-73A4-4EBF-913A-28E9CBC0D2E6}" type="presParOf" srcId="{EDD56C85-B84E-4D29-B2CE-CC502CEFABFC}" destId="{A858A3C8-1E52-49C2-BD26-80A4FBBC59D9}" srcOrd="0" destOrd="0" presId="urn:microsoft.com/office/officeart/2005/8/layout/hProcess9"/>
    <dgm:cxn modelId="{B300A3C0-91A5-497A-99E1-AD4C6B5E8DD5}" type="presParOf" srcId="{EDD56C85-B84E-4D29-B2CE-CC502CEFABFC}" destId="{390672E8-278D-47CA-8954-33A3CD0FA9A8}" srcOrd="1" destOrd="0" presId="urn:microsoft.com/office/officeart/2005/8/layout/hProcess9"/>
    <dgm:cxn modelId="{19217019-694A-4A45-8F15-0A69154EB49C}" type="presParOf" srcId="{390672E8-278D-47CA-8954-33A3CD0FA9A8}" destId="{8F3AD365-49C1-447C-BF9F-DB3F8BA30671}" srcOrd="0" destOrd="0" presId="urn:microsoft.com/office/officeart/2005/8/layout/hProcess9"/>
    <dgm:cxn modelId="{3B0652AF-F941-488B-A939-1E89BD892AF7}" type="presParOf" srcId="{390672E8-278D-47CA-8954-33A3CD0FA9A8}" destId="{CBB144C7-BC24-4212-ABD3-A0595A7E27E1}" srcOrd="1" destOrd="0" presId="urn:microsoft.com/office/officeart/2005/8/layout/hProcess9"/>
    <dgm:cxn modelId="{003E2816-1AB1-42ED-A9F1-A1E07FD73B33}" type="presParOf" srcId="{390672E8-278D-47CA-8954-33A3CD0FA9A8}" destId="{FE4912B7-135E-4F17-8155-1A2B6E7C3D00}" srcOrd="2" destOrd="0" presId="urn:microsoft.com/office/officeart/2005/8/layout/hProcess9"/>
    <dgm:cxn modelId="{52811E8E-9FB2-41B3-9D16-D9EC82FB3B96}" type="presParOf" srcId="{390672E8-278D-47CA-8954-33A3CD0FA9A8}" destId="{6E51CFC6-58BB-4D1D-8408-C4AD7A7DCB34}" srcOrd="3" destOrd="0" presId="urn:microsoft.com/office/officeart/2005/8/layout/hProcess9"/>
    <dgm:cxn modelId="{6822E35F-CB28-4D8F-805A-96BA007EFFBA}" type="presParOf" srcId="{390672E8-278D-47CA-8954-33A3CD0FA9A8}" destId="{54A0A0DC-EC68-49E1-BA27-5788836EEB58}" srcOrd="4" destOrd="0" presId="urn:microsoft.com/office/officeart/2005/8/layout/hProcess9"/>
    <dgm:cxn modelId="{91494F9D-988F-4F47-A1FC-376B37C51CCD}" type="presParOf" srcId="{390672E8-278D-47CA-8954-33A3CD0FA9A8}" destId="{69D51367-8BAF-49D3-BDE8-D3B10BD18F4D}" srcOrd="5" destOrd="0" presId="urn:microsoft.com/office/officeart/2005/8/layout/hProcess9"/>
    <dgm:cxn modelId="{BF8B3449-91FE-4BA4-8D9B-75EBD1C30EF9}" type="presParOf" srcId="{390672E8-278D-47CA-8954-33A3CD0FA9A8}" destId="{D489DA69-E397-4780-849C-FEF5438E9D72}" srcOrd="6" destOrd="0" presId="urn:microsoft.com/office/officeart/2005/8/layout/hProcess9"/>
    <dgm:cxn modelId="{E67C7006-D0E7-4BB3-AD31-CCA41CF1B1B0}" type="presParOf" srcId="{390672E8-278D-47CA-8954-33A3CD0FA9A8}" destId="{36F57F3C-9F20-447A-98BE-FDE808CFAA97}" srcOrd="7" destOrd="0" presId="urn:microsoft.com/office/officeart/2005/8/layout/hProcess9"/>
    <dgm:cxn modelId="{6F8BA815-17CE-4104-8DA2-B2F9E09264A0}" type="presParOf" srcId="{390672E8-278D-47CA-8954-33A3CD0FA9A8}" destId="{C9D25B12-C425-428C-ACF8-AD56364F881F}" srcOrd="8" destOrd="0" presId="urn:microsoft.com/office/officeart/2005/8/layout/hProcess9"/>
    <dgm:cxn modelId="{56C204F2-8239-4258-ACED-273843C921E4}" type="presParOf" srcId="{390672E8-278D-47CA-8954-33A3CD0FA9A8}" destId="{E17318E0-925E-4595-9496-D0D3E672A3DA}" srcOrd="9" destOrd="0" presId="urn:microsoft.com/office/officeart/2005/8/layout/hProcess9"/>
    <dgm:cxn modelId="{A81F8EA5-EBAF-4FBB-95E7-98625D8C035D}" type="presParOf" srcId="{390672E8-278D-47CA-8954-33A3CD0FA9A8}" destId="{2D5C9132-4F0B-487B-9B59-5F7F40699610}"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52454-7A54-4575-A68A-46400C265D08}"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en-IN"/>
        </a:p>
      </dgm:t>
    </dgm:pt>
    <dgm:pt modelId="{CCFF0EDF-E283-48C7-9D3D-1A93E119D6D2}">
      <dgm:prSet phldrT="[Text]"/>
      <dgm:spPr/>
      <dgm:t>
        <a:bodyPr/>
        <a:lstStyle/>
        <a:p>
          <a:r>
            <a:rPr lang="en-IN" b="1" i="0" dirty="0"/>
            <a:t>Data Loading</a:t>
          </a:r>
          <a:endParaRPr lang="en-IN" dirty="0"/>
        </a:p>
      </dgm:t>
    </dgm:pt>
    <dgm:pt modelId="{9BC5ADA8-63D7-4CA9-B9DE-A0F45196C6EE}" type="parTrans" cxnId="{CC8C0C2C-53DF-4CC2-A8BF-CC2CC9E40FE8}">
      <dgm:prSet/>
      <dgm:spPr/>
      <dgm:t>
        <a:bodyPr/>
        <a:lstStyle/>
        <a:p>
          <a:endParaRPr lang="en-IN"/>
        </a:p>
      </dgm:t>
    </dgm:pt>
    <dgm:pt modelId="{4B36054B-9CD6-492F-8BC5-D6FBDD37CA99}" type="sibTrans" cxnId="{CC8C0C2C-53DF-4CC2-A8BF-CC2CC9E40FE8}">
      <dgm:prSet/>
      <dgm:spPr/>
      <dgm:t>
        <a:bodyPr/>
        <a:lstStyle/>
        <a:p>
          <a:endParaRPr lang="en-IN"/>
        </a:p>
      </dgm:t>
    </dgm:pt>
    <dgm:pt modelId="{6DF38B51-5C53-40E8-9731-81F7C800BCFA}">
      <dgm:prSet phldrT="[Text]"/>
      <dgm:spPr/>
      <dgm:t>
        <a:bodyPr/>
        <a:lstStyle/>
        <a:p>
          <a:pPr>
            <a:buFont typeface="Arial" panose="020B0604020202020204" pitchFamily="34" charset="0"/>
            <a:buChar char="•"/>
          </a:pPr>
          <a:r>
            <a:rPr lang="en-IN" dirty="0"/>
            <a:t>Relevant CSV files are loaded as described in the presentation.</a:t>
          </a:r>
        </a:p>
      </dgm:t>
    </dgm:pt>
    <dgm:pt modelId="{53E9DDC7-6548-4939-903F-55EAE60F9F6F}" type="parTrans" cxnId="{7BE93530-7C5C-4985-85EC-7CB5AB42B444}">
      <dgm:prSet/>
      <dgm:spPr/>
      <dgm:t>
        <a:bodyPr/>
        <a:lstStyle/>
        <a:p>
          <a:endParaRPr lang="en-IN"/>
        </a:p>
      </dgm:t>
    </dgm:pt>
    <dgm:pt modelId="{BE60CE31-B171-4C7E-B6D8-DFA7EC1B6232}" type="sibTrans" cxnId="{7BE93530-7C5C-4985-85EC-7CB5AB42B444}">
      <dgm:prSet/>
      <dgm:spPr/>
      <dgm:t>
        <a:bodyPr/>
        <a:lstStyle/>
        <a:p>
          <a:endParaRPr lang="en-IN"/>
        </a:p>
      </dgm:t>
    </dgm:pt>
    <dgm:pt modelId="{91A147BC-382B-4A6F-B78B-09F0269CDCC1}">
      <dgm:prSet phldrT="[Text]"/>
      <dgm:spPr/>
      <dgm:t>
        <a:bodyPr/>
        <a:lstStyle/>
        <a:p>
          <a:pPr>
            <a:buFont typeface="Arial" panose="020B0604020202020204" pitchFamily="34" charset="0"/>
            <a:buChar char="•"/>
          </a:pPr>
          <a:r>
            <a:rPr lang="en-US" dirty="0"/>
            <a:t>The datasets have been appropriately concatenated to form a </a:t>
          </a:r>
          <a:r>
            <a:rPr lang="en-US" dirty="0" err="1"/>
            <a:t>compre-hensive</a:t>
          </a:r>
          <a:r>
            <a:rPr lang="en-US" dirty="0"/>
            <a:t> set for detailed analysis.</a:t>
          </a:r>
          <a:endParaRPr lang="en-IN" dirty="0"/>
        </a:p>
      </dgm:t>
    </dgm:pt>
    <dgm:pt modelId="{6106B02F-469E-482A-9C03-BF056D821F4B}" type="parTrans" cxnId="{8301628A-00AB-43AF-8705-1131A0993A28}">
      <dgm:prSet/>
      <dgm:spPr/>
      <dgm:t>
        <a:bodyPr/>
        <a:lstStyle/>
        <a:p>
          <a:endParaRPr lang="en-IN"/>
        </a:p>
      </dgm:t>
    </dgm:pt>
    <dgm:pt modelId="{BCE75A2B-1A73-4A2B-A6A0-36D350A82D1D}" type="sibTrans" cxnId="{8301628A-00AB-43AF-8705-1131A0993A28}">
      <dgm:prSet/>
      <dgm:spPr/>
      <dgm:t>
        <a:bodyPr/>
        <a:lstStyle/>
        <a:p>
          <a:endParaRPr lang="en-IN"/>
        </a:p>
      </dgm:t>
    </dgm:pt>
    <dgm:pt modelId="{A409F420-B815-449E-AED8-B9DBC6A23D73}">
      <dgm:prSet phldrT="[Text]"/>
      <dgm:spPr/>
      <dgm:t>
        <a:bodyPr/>
        <a:lstStyle/>
        <a:p>
          <a:pPr>
            <a:buNone/>
          </a:pPr>
          <a:endParaRPr lang="en-IN" dirty="0"/>
        </a:p>
      </dgm:t>
    </dgm:pt>
    <dgm:pt modelId="{A0CD65A4-28DE-4949-AAFB-E9B0A3141087}" type="parTrans" cxnId="{709D906C-BA23-4F19-AAB2-3B07018B3ADA}">
      <dgm:prSet/>
      <dgm:spPr/>
      <dgm:t>
        <a:bodyPr/>
        <a:lstStyle/>
        <a:p>
          <a:endParaRPr lang="en-IN"/>
        </a:p>
      </dgm:t>
    </dgm:pt>
    <dgm:pt modelId="{A454C8B8-E40B-4373-8DBB-9B391966C0C7}" type="sibTrans" cxnId="{709D906C-BA23-4F19-AAB2-3B07018B3ADA}">
      <dgm:prSet/>
      <dgm:spPr/>
      <dgm:t>
        <a:bodyPr/>
        <a:lstStyle/>
        <a:p>
          <a:endParaRPr lang="en-IN"/>
        </a:p>
      </dgm:t>
    </dgm:pt>
    <dgm:pt modelId="{35217EE0-F2F5-46F6-B759-1F5A4E2AE4FA}">
      <dgm:prSet phldrT="[Text]"/>
      <dgm:spPr/>
      <dgm:t>
        <a:bodyPr/>
        <a:lstStyle/>
        <a:p>
          <a:r>
            <a:rPr lang="en-IN" b="1" dirty="0"/>
            <a:t>Data Cleaning</a:t>
          </a:r>
        </a:p>
      </dgm:t>
    </dgm:pt>
    <dgm:pt modelId="{A72B44DD-BC35-43AC-9669-086EED7597F4}" type="parTrans" cxnId="{83CF461C-B707-422B-961C-0DE421B4080C}">
      <dgm:prSet/>
      <dgm:spPr/>
      <dgm:t>
        <a:bodyPr/>
        <a:lstStyle/>
        <a:p>
          <a:endParaRPr lang="en-IN"/>
        </a:p>
      </dgm:t>
    </dgm:pt>
    <dgm:pt modelId="{2F1E464B-EDE9-4176-AFA9-122115D39C51}" type="sibTrans" cxnId="{83CF461C-B707-422B-961C-0DE421B4080C}">
      <dgm:prSet/>
      <dgm:spPr/>
      <dgm:t>
        <a:bodyPr/>
        <a:lstStyle/>
        <a:p>
          <a:endParaRPr lang="en-IN"/>
        </a:p>
      </dgm:t>
    </dgm:pt>
    <dgm:pt modelId="{6E91B96D-3ED1-4DE0-82F4-CDF4F9A52D8D}">
      <dgm:prSet phldrT="[Text]"/>
      <dgm:spPr/>
      <dgm:t>
        <a:bodyPr/>
        <a:lstStyle/>
        <a:p>
          <a:r>
            <a:rPr lang="en-US" dirty="0"/>
            <a:t>Irrelevant indicators are removed based on correlation metrics available on Bitcoininfo.com. From groups of similar indicators, only one is retained (e.g., choosing between </a:t>
          </a:r>
          <a:r>
            <a:rPr lang="en-US" dirty="0" err="1"/>
            <a:t>avg_trans_fee</a:t>
          </a:r>
          <a:r>
            <a:rPr lang="en-US" dirty="0"/>
            <a:t> and </a:t>
          </a:r>
          <a:r>
            <a:rPr lang="en-US" dirty="0" err="1"/>
            <a:t>median_trans_fee</a:t>
          </a:r>
          <a:r>
            <a:rPr lang="en-US" dirty="0"/>
            <a:t>).</a:t>
          </a:r>
          <a:endParaRPr lang="en-IN" dirty="0"/>
        </a:p>
      </dgm:t>
    </dgm:pt>
    <dgm:pt modelId="{4A502655-10C2-4996-8D6B-568ABAB56A9F}" type="parTrans" cxnId="{8C806D2A-4954-4157-B594-3C608A48F7EE}">
      <dgm:prSet/>
      <dgm:spPr/>
      <dgm:t>
        <a:bodyPr/>
        <a:lstStyle/>
        <a:p>
          <a:endParaRPr lang="en-IN"/>
        </a:p>
      </dgm:t>
    </dgm:pt>
    <dgm:pt modelId="{225D3D73-4AD6-4C50-ACB1-699BF9D4EB69}" type="sibTrans" cxnId="{8C806D2A-4954-4157-B594-3C608A48F7EE}">
      <dgm:prSet/>
      <dgm:spPr/>
      <dgm:t>
        <a:bodyPr/>
        <a:lstStyle/>
        <a:p>
          <a:endParaRPr lang="en-IN"/>
        </a:p>
      </dgm:t>
    </dgm:pt>
    <dgm:pt modelId="{A36045EC-B48C-41D1-A042-C5650D5A2006}">
      <dgm:prSet/>
      <dgm:spPr/>
      <dgm:t>
        <a:bodyPr/>
        <a:lstStyle/>
        <a:p>
          <a:endParaRPr lang="en-IN" dirty="0"/>
        </a:p>
      </dgm:t>
    </dgm:pt>
    <dgm:pt modelId="{F2662AE6-9BB4-4FC6-9578-2993EFC196BE}" type="parTrans" cxnId="{0D4D6A7D-7B27-4CC7-9AC1-96B29DF203C1}">
      <dgm:prSet/>
      <dgm:spPr/>
      <dgm:t>
        <a:bodyPr/>
        <a:lstStyle/>
        <a:p>
          <a:endParaRPr lang="en-IN"/>
        </a:p>
      </dgm:t>
    </dgm:pt>
    <dgm:pt modelId="{7B1CE17F-4378-4ACD-934E-355D4FBBF49B}" type="sibTrans" cxnId="{0D4D6A7D-7B27-4CC7-9AC1-96B29DF203C1}">
      <dgm:prSet/>
      <dgm:spPr/>
      <dgm:t>
        <a:bodyPr/>
        <a:lstStyle/>
        <a:p>
          <a:endParaRPr lang="en-IN"/>
        </a:p>
      </dgm:t>
    </dgm:pt>
    <dgm:pt modelId="{9A572B6F-2AD6-4BE1-A344-128101201291}">
      <dgm:prSet/>
      <dgm:spPr/>
      <dgm:t>
        <a:bodyPr/>
        <a:lstStyle/>
        <a:p>
          <a:r>
            <a:rPr lang="en-US" dirty="0"/>
            <a:t>Imputation techniques such as mean, median, mode, or a constant value are applied to fill missing data, tailored based on a thorough inspection of the dataset.</a:t>
          </a:r>
          <a:endParaRPr lang="en-IN" dirty="0"/>
        </a:p>
      </dgm:t>
    </dgm:pt>
    <dgm:pt modelId="{2B0192F4-0D6A-4CAB-BBE6-5484DE53FE23}" type="parTrans" cxnId="{CDE0D6ED-5D37-454A-9526-6380D1AB273C}">
      <dgm:prSet/>
      <dgm:spPr/>
      <dgm:t>
        <a:bodyPr/>
        <a:lstStyle/>
        <a:p>
          <a:endParaRPr lang="en-IN"/>
        </a:p>
      </dgm:t>
    </dgm:pt>
    <dgm:pt modelId="{15F6E0A4-7C9D-4A59-B504-4F9491C12267}" type="sibTrans" cxnId="{CDE0D6ED-5D37-454A-9526-6380D1AB273C}">
      <dgm:prSet/>
      <dgm:spPr/>
      <dgm:t>
        <a:bodyPr/>
        <a:lstStyle/>
        <a:p>
          <a:endParaRPr lang="en-IN"/>
        </a:p>
      </dgm:t>
    </dgm:pt>
    <dgm:pt modelId="{49D21570-E372-434E-8FC4-1B131C5DC811}">
      <dgm:prSet phldrT="[Text]"/>
      <dgm:spPr/>
      <dgm:t>
        <a:bodyPr/>
        <a:lstStyle/>
        <a:p>
          <a:r>
            <a:rPr lang="en-IN" b="1" dirty="0"/>
            <a:t>Technical Indicators</a:t>
          </a:r>
        </a:p>
      </dgm:t>
    </dgm:pt>
    <dgm:pt modelId="{730CD3AC-2B2C-463F-BCDD-3CFB5EFDFC57}" type="parTrans" cxnId="{BDEB74CA-F48E-40EA-8418-AF65A3B93155}">
      <dgm:prSet/>
      <dgm:spPr/>
      <dgm:t>
        <a:bodyPr/>
        <a:lstStyle/>
        <a:p>
          <a:endParaRPr lang="en-IN"/>
        </a:p>
      </dgm:t>
    </dgm:pt>
    <dgm:pt modelId="{5B59F1AF-29DA-4A86-A068-2523581D2AB9}" type="sibTrans" cxnId="{BDEB74CA-F48E-40EA-8418-AF65A3B93155}">
      <dgm:prSet/>
      <dgm:spPr/>
      <dgm:t>
        <a:bodyPr/>
        <a:lstStyle/>
        <a:p>
          <a:endParaRPr lang="en-IN"/>
        </a:p>
      </dgm:t>
    </dgm:pt>
    <dgm:pt modelId="{60DB2F67-9BB7-41BF-A6B7-A3019A89FD69}">
      <dgm:prSet phldrT="[Text]"/>
      <dgm:spPr/>
      <dgm:t>
        <a:bodyPr/>
        <a:lstStyle/>
        <a:p>
          <a:r>
            <a:rPr lang="en-US" dirty="0"/>
            <a:t>A variety of technical indicators are calculated using OHLCV (Open, High, Low, Close, Volume) data, including but not limited to the Relative Strength Index (RSI), Simple Moving Average (SMA), and Exponential Moving Average (EMA).</a:t>
          </a:r>
          <a:endParaRPr lang="en-IN" dirty="0"/>
        </a:p>
      </dgm:t>
    </dgm:pt>
    <dgm:pt modelId="{1D75AD02-71AA-41B9-9731-16067D65965A}" type="parTrans" cxnId="{8A5B851A-4CC5-461B-B987-537FE0762028}">
      <dgm:prSet/>
      <dgm:spPr/>
      <dgm:t>
        <a:bodyPr/>
        <a:lstStyle/>
        <a:p>
          <a:endParaRPr lang="en-IN"/>
        </a:p>
      </dgm:t>
    </dgm:pt>
    <dgm:pt modelId="{038EC4E9-49CA-4C03-88B2-4096817891A5}" type="sibTrans" cxnId="{8A5B851A-4CC5-461B-B987-537FE0762028}">
      <dgm:prSet/>
      <dgm:spPr/>
      <dgm:t>
        <a:bodyPr/>
        <a:lstStyle/>
        <a:p>
          <a:endParaRPr lang="en-IN"/>
        </a:p>
      </dgm:t>
    </dgm:pt>
    <dgm:pt modelId="{8A14083F-1EE4-430D-B49F-5D1F02BA5186}">
      <dgm:prSet phldrT="[Text]"/>
      <dgm:spPr/>
      <dgm:t>
        <a:bodyPr/>
        <a:lstStyle/>
        <a:p>
          <a:endParaRPr lang="en-IN" dirty="0"/>
        </a:p>
      </dgm:t>
    </dgm:pt>
    <dgm:pt modelId="{B0EAC0C0-3A03-4596-BAF0-A9EFA1E8DFB6}" type="parTrans" cxnId="{9233E9C9-4EC5-41D3-8B7A-7E52490A7C60}">
      <dgm:prSet/>
      <dgm:spPr/>
      <dgm:t>
        <a:bodyPr/>
        <a:lstStyle/>
        <a:p>
          <a:endParaRPr lang="en-IN"/>
        </a:p>
      </dgm:t>
    </dgm:pt>
    <dgm:pt modelId="{F2D1AF82-4B84-4CA5-A40B-B07F801C1E3F}" type="sibTrans" cxnId="{9233E9C9-4EC5-41D3-8B7A-7E52490A7C60}">
      <dgm:prSet/>
      <dgm:spPr/>
      <dgm:t>
        <a:bodyPr/>
        <a:lstStyle/>
        <a:p>
          <a:endParaRPr lang="en-IN"/>
        </a:p>
      </dgm:t>
    </dgm:pt>
    <dgm:pt modelId="{83F8AE1A-C80F-457A-91FE-791AB61D794F}">
      <dgm:prSet phldrT="[Text]"/>
      <dgm:spPr/>
      <dgm:t>
        <a:bodyPr/>
        <a:lstStyle/>
        <a:p>
          <a:endParaRPr lang="en-IN" dirty="0"/>
        </a:p>
      </dgm:t>
    </dgm:pt>
    <dgm:pt modelId="{250A04D6-8188-4B09-B7EC-3696F5614C96}" type="parTrans" cxnId="{1017B151-627B-4BAC-A2D6-E27A7258C55F}">
      <dgm:prSet/>
      <dgm:spPr/>
      <dgm:t>
        <a:bodyPr/>
        <a:lstStyle/>
        <a:p>
          <a:endParaRPr lang="en-IN"/>
        </a:p>
      </dgm:t>
    </dgm:pt>
    <dgm:pt modelId="{C275665A-AE46-499B-AC8C-E4D17457F489}" type="sibTrans" cxnId="{1017B151-627B-4BAC-A2D6-E27A7258C55F}">
      <dgm:prSet/>
      <dgm:spPr/>
      <dgm:t>
        <a:bodyPr/>
        <a:lstStyle/>
        <a:p>
          <a:endParaRPr lang="en-IN"/>
        </a:p>
      </dgm:t>
    </dgm:pt>
    <dgm:pt modelId="{D7096437-5817-427A-8B06-0498C78B2792}">
      <dgm:prSet/>
      <dgm:spPr/>
      <dgm:t>
        <a:bodyPr/>
        <a:lstStyle/>
        <a:p>
          <a:r>
            <a:rPr lang="en-IN" b="1" dirty="0"/>
            <a:t>Data  Cleaning</a:t>
          </a:r>
        </a:p>
      </dgm:t>
    </dgm:pt>
    <dgm:pt modelId="{95312634-F57B-4285-965D-23BE7FAEA5F2}" type="parTrans" cxnId="{1DC7B95D-7BB1-4869-B8FF-4A79146E9624}">
      <dgm:prSet/>
      <dgm:spPr/>
      <dgm:t>
        <a:bodyPr/>
        <a:lstStyle/>
        <a:p>
          <a:endParaRPr lang="en-IN"/>
        </a:p>
      </dgm:t>
    </dgm:pt>
    <dgm:pt modelId="{B1542C97-0B4D-4138-9031-0FE652525A4E}" type="sibTrans" cxnId="{1DC7B95D-7BB1-4869-B8FF-4A79146E9624}">
      <dgm:prSet/>
      <dgm:spPr/>
      <dgm:t>
        <a:bodyPr/>
        <a:lstStyle/>
        <a:p>
          <a:endParaRPr lang="en-IN"/>
        </a:p>
      </dgm:t>
    </dgm:pt>
    <dgm:pt modelId="{0A8D7271-577A-4089-98C9-D8A38D1E9865}">
      <dgm:prSet/>
      <dgm:spPr/>
      <dgm:t>
        <a:bodyPr/>
        <a:lstStyle/>
        <a:p>
          <a:r>
            <a:rPr lang="en-US" dirty="0"/>
            <a:t>Missing values are addressed through imputation, utilizing methods such as mean, median, mode, or a specified constant, chosen based on detailed data inspection.</a:t>
          </a:r>
          <a:endParaRPr lang="en-IN" dirty="0"/>
        </a:p>
      </dgm:t>
    </dgm:pt>
    <dgm:pt modelId="{5B6E9AA2-11E6-413D-AD48-D768CE8B2BEF}" type="parTrans" cxnId="{E6BA40D6-500F-4597-94D4-D086C7D251C1}">
      <dgm:prSet/>
      <dgm:spPr/>
      <dgm:t>
        <a:bodyPr/>
        <a:lstStyle/>
        <a:p>
          <a:endParaRPr lang="en-IN"/>
        </a:p>
      </dgm:t>
    </dgm:pt>
    <dgm:pt modelId="{239BB77C-D441-491B-8127-364FDB516D00}" type="sibTrans" cxnId="{E6BA40D6-500F-4597-94D4-D086C7D251C1}">
      <dgm:prSet/>
      <dgm:spPr/>
      <dgm:t>
        <a:bodyPr/>
        <a:lstStyle/>
        <a:p>
          <a:endParaRPr lang="en-IN"/>
        </a:p>
      </dgm:t>
    </dgm:pt>
    <dgm:pt modelId="{10403EAD-F056-4762-8309-5B30BE1BB83C}">
      <dgm:prSet/>
      <dgm:spPr/>
      <dgm:t>
        <a:bodyPr/>
        <a:lstStyle/>
        <a:p>
          <a:r>
            <a:rPr lang="en-IN" b="1" dirty="0"/>
            <a:t>Normalizing Data</a:t>
          </a:r>
        </a:p>
      </dgm:t>
    </dgm:pt>
    <dgm:pt modelId="{6668D50C-CE6E-475D-B07D-E8DEEB45AB7C}" type="parTrans" cxnId="{26ADCD88-9838-4DCC-8E63-9BD747990866}">
      <dgm:prSet/>
      <dgm:spPr/>
      <dgm:t>
        <a:bodyPr/>
        <a:lstStyle/>
        <a:p>
          <a:endParaRPr lang="en-IN"/>
        </a:p>
      </dgm:t>
    </dgm:pt>
    <dgm:pt modelId="{0CFF7925-53F9-494E-9CE5-EECD7DA468CC}" type="sibTrans" cxnId="{26ADCD88-9838-4DCC-8E63-9BD747990866}">
      <dgm:prSet/>
      <dgm:spPr/>
      <dgm:t>
        <a:bodyPr/>
        <a:lstStyle/>
        <a:p>
          <a:endParaRPr lang="en-IN"/>
        </a:p>
      </dgm:t>
    </dgm:pt>
    <dgm:pt modelId="{E5CA720A-C907-4821-B25C-00B3F20786F7}">
      <dgm:prSet/>
      <dgm:spPr/>
      <dgm:t>
        <a:bodyPr/>
        <a:lstStyle/>
        <a:p>
          <a:r>
            <a:rPr lang="en-US" dirty="0"/>
            <a:t>Volume-like and price-like indicators are normalized separately, using scaling criteria appropriate for each type as discussed in the course materials.</a:t>
          </a:r>
          <a:endParaRPr lang="en-IN" dirty="0"/>
        </a:p>
      </dgm:t>
    </dgm:pt>
    <dgm:pt modelId="{345CF39F-56FD-4E06-ACB2-9669A4C343F0}" type="parTrans" cxnId="{2E03C63F-ADF0-43B7-9388-30EF0D95C030}">
      <dgm:prSet/>
      <dgm:spPr/>
      <dgm:t>
        <a:bodyPr/>
        <a:lstStyle/>
        <a:p>
          <a:endParaRPr lang="en-IN"/>
        </a:p>
      </dgm:t>
    </dgm:pt>
    <dgm:pt modelId="{3CF01DC9-A953-404F-A349-FCF8CBC3FD81}" type="sibTrans" cxnId="{2E03C63F-ADF0-43B7-9388-30EF0D95C030}">
      <dgm:prSet/>
      <dgm:spPr/>
      <dgm:t>
        <a:bodyPr/>
        <a:lstStyle/>
        <a:p>
          <a:endParaRPr lang="en-IN"/>
        </a:p>
      </dgm:t>
    </dgm:pt>
    <dgm:pt modelId="{428BC06F-F661-4DF5-A024-87BD3DEEF528}">
      <dgm:prSet/>
      <dgm:spPr/>
      <dgm:t>
        <a:bodyPr/>
        <a:lstStyle/>
        <a:p>
          <a:r>
            <a:rPr lang="en-US" dirty="0"/>
            <a:t>The processed and normalized data is then saved into a CSV file, setting the foundation for developing algorithmic trading strategies.</a:t>
          </a:r>
          <a:endParaRPr lang="en-IN" dirty="0"/>
        </a:p>
      </dgm:t>
    </dgm:pt>
    <dgm:pt modelId="{25D5B056-77B2-4CC1-9E3E-D6331D83CDEB}" type="parTrans" cxnId="{CE8AD747-459E-4697-8A18-0ADA31FE73E1}">
      <dgm:prSet/>
      <dgm:spPr/>
      <dgm:t>
        <a:bodyPr/>
        <a:lstStyle/>
        <a:p>
          <a:endParaRPr lang="en-IN"/>
        </a:p>
      </dgm:t>
    </dgm:pt>
    <dgm:pt modelId="{BA655334-755F-420B-B82B-7373DE268963}" type="sibTrans" cxnId="{CE8AD747-459E-4697-8A18-0ADA31FE73E1}">
      <dgm:prSet/>
      <dgm:spPr/>
      <dgm:t>
        <a:bodyPr/>
        <a:lstStyle/>
        <a:p>
          <a:endParaRPr lang="en-IN"/>
        </a:p>
      </dgm:t>
    </dgm:pt>
    <dgm:pt modelId="{993C65A7-EE19-4A2E-A2BA-57A79E6D99E9}">
      <dgm:prSet/>
      <dgm:spPr/>
      <dgm:t>
        <a:bodyPr/>
        <a:lstStyle/>
        <a:p>
          <a:endParaRPr lang="en-IN" dirty="0"/>
        </a:p>
      </dgm:t>
    </dgm:pt>
    <dgm:pt modelId="{A1D4C27E-2BD6-4A88-8B17-756BE3D2545C}" type="parTrans" cxnId="{D96AAD8B-FE06-44FB-9BBA-E9D1776A4161}">
      <dgm:prSet/>
      <dgm:spPr/>
      <dgm:t>
        <a:bodyPr/>
        <a:lstStyle/>
        <a:p>
          <a:endParaRPr lang="en-IN"/>
        </a:p>
      </dgm:t>
    </dgm:pt>
    <dgm:pt modelId="{FCDC71F1-97B4-42EB-9B40-E78647CC6D7E}" type="sibTrans" cxnId="{D96AAD8B-FE06-44FB-9BBA-E9D1776A4161}">
      <dgm:prSet/>
      <dgm:spPr/>
      <dgm:t>
        <a:bodyPr/>
        <a:lstStyle/>
        <a:p>
          <a:endParaRPr lang="en-IN"/>
        </a:p>
      </dgm:t>
    </dgm:pt>
    <dgm:pt modelId="{11B6809E-815E-46E4-A6C3-7783D6EECA35}">
      <dgm:prSet/>
      <dgm:spPr/>
      <dgm:t>
        <a:bodyPr/>
        <a:lstStyle/>
        <a:p>
          <a:r>
            <a:rPr lang="en-US" dirty="0"/>
            <a:t>Where necessary, data points with insufficient recoverable information are selectively deleted to maintain the integrity of the dataset.</a:t>
          </a:r>
          <a:endParaRPr lang="en-IN" dirty="0"/>
        </a:p>
      </dgm:t>
    </dgm:pt>
    <dgm:pt modelId="{6E107E68-31F9-4AE0-A7CB-CB1788685B35}" type="parTrans" cxnId="{FB2B2878-1DF9-47BE-98AE-ED39A3B670AD}">
      <dgm:prSet/>
      <dgm:spPr/>
      <dgm:t>
        <a:bodyPr/>
        <a:lstStyle/>
        <a:p>
          <a:endParaRPr lang="en-IN"/>
        </a:p>
      </dgm:t>
    </dgm:pt>
    <dgm:pt modelId="{493DEB88-50E1-4B1E-924C-3264C0D52891}" type="sibTrans" cxnId="{FB2B2878-1DF9-47BE-98AE-ED39A3B670AD}">
      <dgm:prSet/>
      <dgm:spPr/>
      <dgm:t>
        <a:bodyPr/>
        <a:lstStyle/>
        <a:p>
          <a:endParaRPr lang="en-IN"/>
        </a:p>
      </dgm:t>
    </dgm:pt>
    <dgm:pt modelId="{9D0D04D8-6031-48F1-B433-1C3B46B181C6}">
      <dgm:prSet/>
      <dgm:spPr/>
      <dgm:t>
        <a:bodyPr/>
        <a:lstStyle/>
        <a:p>
          <a:endParaRPr lang="en-IN" dirty="0"/>
        </a:p>
      </dgm:t>
    </dgm:pt>
    <dgm:pt modelId="{8DA555CF-02AD-467F-AB2E-B61A6B9C9F5A}" type="parTrans" cxnId="{D8E61DB9-B06D-468C-A8BB-9C7775F9F6C2}">
      <dgm:prSet/>
      <dgm:spPr/>
      <dgm:t>
        <a:bodyPr/>
        <a:lstStyle/>
        <a:p>
          <a:endParaRPr lang="en-IN"/>
        </a:p>
      </dgm:t>
    </dgm:pt>
    <dgm:pt modelId="{A20FC9FA-9374-467D-944A-3A3B21EED7F6}" type="sibTrans" cxnId="{D8E61DB9-B06D-468C-A8BB-9C7775F9F6C2}">
      <dgm:prSet/>
      <dgm:spPr/>
      <dgm:t>
        <a:bodyPr/>
        <a:lstStyle/>
        <a:p>
          <a:endParaRPr lang="en-IN"/>
        </a:p>
      </dgm:t>
    </dgm:pt>
    <dgm:pt modelId="{C89DC4DB-8B3F-44B8-9072-43D70821F9ED}" type="pres">
      <dgm:prSet presAssocID="{F7852454-7A54-4575-A68A-46400C265D08}" presName="linearFlow" presStyleCnt="0">
        <dgm:presLayoutVars>
          <dgm:dir/>
          <dgm:animLvl val="lvl"/>
          <dgm:resizeHandles val="exact"/>
        </dgm:presLayoutVars>
      </dgm:prSet>
      <dgm:spPr/>
    </dgm:pt>
    <dgm:pt modelId="{D75BACCC-F6BE-473D-A225-1E8BFE53ABF2}" type="pres">
      <dgm:prSet presAssocID="{CCFF0EDF-E283-48C7-9D3D-1A93E119D6D2}" presName="composite" presStyleCnt="0"/>
      <dgm:spPr/>
    </dgm:pt>
    <dgm:pt modelId="{73D4E650-3253-4BC2-9DF9-BF881ABE1A7A}" type="pres">
      <dgm:prSet presAssocID="{CCFF0EDF-E283-48C7-9D3D-1A93E119D6D2}" presName="parTx" presStyleLbl="node1" presStyleIdx="0" presStyleCnt="5">
        <dgm:presLayoutVars>
          <dgm:chMax val="0"/>
          <dgm:chPref val="0"/>
          <dgm:bulletEnabled val="1"/>
        </dgm:presLayoutVars>
      </dgm:prSet>
      <dgm:spPr/>
    </dgm:pt>
    <dgm:pt modelId="{8D8CB408-DFEA-47A7-97EF-53D7E1D9225E}" type="pres">
      <dgm:prSet presAssocID="{CCFF0EDF-E283-48C7-9D3D-1A93E119D6D2}" presName="parSh" presStyleLbl="node1" presStyleIdx="0" presStyleCnt="5"/>
      <dgm:spPr/>
    </dgm:pt>
    <dgm:pt modelId="{9210F31C-C118-40B6-9628-BCCABEB946E3}" type="pres">
      <dgm:prSet presAssocID="{CCFF0EDF-E283-48C7-9D3D-1A93E119D6D2}" presName="desTx" presStyleLbl="fgAcc1" presStyleIdx="0" presStyleCnt="5">
        <dgm:presLayoutVars>
          <dgm:bulletEnabled val="1"/>
        </dgm:presLayoutVars>
      </dgm:prSet>
      <dgm:spPr/>
    </dgm:pt>
    <dgm:pt modelId="{3146B9F1-3300-4C02-A684-57D4C4A0D53D}" type="pres">
      <dgm:prSet presAssocID="{4B36054B-9CD6-492F-8BC5-D6FBDD37CA99}" presName="sibTrans" presStyleLbl="sibTrans2D1" presStyleIdx="0" presStyleCnt="4"/>
      <dgm:spPr/>
    </dgm:pt>
    <dgm:pt modelId="{0C2D0E30-46B2-4848-96B3-51F562472CD0}" type="pres">
      <dgm:prSet presAssocID="{4B36054B-9CD6-492F-8BC5-D6FBDD37CA99}" presName="connTx" presStyleLbl="sibTrans2D1" presStyleIdx="0" presStyleCnt="4"/>
      <dgm:spPr/>
    </dgm:pt>
    <dgm:pt modelId="{78AA81BD-0A22-4F9B-A06F-FD57A51C1315}" type="pres">
      <dgm:prSet presAssocID="{35217EE0-F2F5-46F6-B759-1F5A4E2AE4FA}" presName="composite" presStyleCnt="0"/>
      <dgm:spPr/>
    </dgm:pt>
    <dgm:pt modelId="{802158EA-B981-4E12-8AFE-D3F0B8954002}" type="pres">
      <dgm:prSet presAssocID="{35217EE0-F2F5-46F6-B759-1F5A4E2AE4FA}" presName="parTx" presStyleLbl="node1" presStyleIdx="0" presStyleCnt="5">
        <dgm:presLayoutVars>
          <dgm:chMax val="0"/>
          <dgm:chPref val="0"/>
          <dgm:bulletEnabled val="1"/>
        </dgm:presLayoutVars>
      </dgm:prSet>
      <dgm:spPr/>
    </dgm:pt>
    <dgm:pt modelId="{1CF9E7DC-A6F4-4108-B23E-A120F712C34D}" type="pres">
      <dgm:prSet presAssocID="{35217EE0-F2F5-46F6-B759-1F5A4E2AE4FA}" presName="parSh" presStyleLbl="node1" presStyleIdx="1" presStyleCnt="5"/>
      <dgm:spPr/>
    </dgm:pt>
    <dgm:pt modelId="{4E074923-0649-4CE3-9C1D-1954BEAB85C7}" type="pres">
      <dgm:prSet presAssocID="{35217EE0-F2F5-46F6-B759-1F5A4E2AE4FA}" presName="desTx" presStyleLbl="fgAcc1" presStyleIdx="1" presStyleCnt="5">
        <dgm:presLayoutVars>
          <dgm:bulletEnabled val="1"/>
        </dgm:presLayoutVars>
      </dgm:prSet>
      <dgm:spPr/>
    </dgm:pt>
    <dgm:pt modelId="{BC616655-8A06-43AA-AAAC-3873D9A08098}" type="pres">
      <dgm:prSet presAssocID="{2F1E464B-EDE9-4176-AFA9-122115D39C51}" presName="sibTrans" presStyleLbl="sibTrans2D1" presStyleIdx="1" presStyleCnt="4"/>
      <dgm:spPr/>
    </dgm:pt>
    <dgm:pt modelId="{1684EF9C-B07E-4CF3-A1F1-E10AF6A92CC8}" type="pres">
      <dgm:prSet presAssocID="{2F1E464B-EDE9-4176-AFA9-122115D39C51}" presName="connTx" presStyleLbl="sibTrans2D1" presStyleIdx="1" presStyleCnt="4"/>
      <dgm:spPr/>
    </dgm:pt>
    <dgm:pt modelId="{235CB684-46B6-4B14-9A39-4EB16C3C50B7}" type="pres">
      <dgm:prSet presAssocID="{49D21570-E372-434E-8FC4-1B131C5DC811}" presName="composite" presStyleCnt="0"/>
      <dgm:spPr/>
    </dgm:pt>
    <dgm:pt modelId="{5EE79EC0-C0DF-4B57-AF37-D6B3243A3324}" type="pres">
      <dgm:prSet presAssocID="{49D21570-E372-434E-8FC4-1B131C5DC811}" presName="parTx" presStyleLbl="node1" presStyleIdx="1" presStyleCnt="5">
        <dgm:presLayoutVars>
          <dgm:chMax val="0"/>
          <dgm:chPref val="0"/>
          <dgm:bulletEnabled val="1"/>
        </dgm:presLayoutVars>
      </dgm:prSet>
      <dgm:spPr/>
    </dgm:pt>
    <dgm:pt modelId="{0B1A0DE0-2BC6-4616-B674-37FEA4BDCE5F}" type="pres">
      <dgm:prSet presAssocID="{49D21570-E372-434E-8FC4-1B131C5DC811}" presName="parSh" presStyleLbl="node1" presStyleIdx="2" presStyleCnt="5"/>
      <dgm:spPr/>
    </dgm:pt>
    <dgm:pt modelId="{5D47520E-2655-44C7-A3D7-FF0BF2F1E7BB}" type="pres">
      <dgm:prSet presAssocID="{49D21570-E372-434E-8FC4-1B131C5DC811}" presName="desTx" presStyleLbl="fgAcc1" presStyleIdx="2" presStyleCnt="5">
        <dgm:presLayoutVars>
          <dgm:bulletEnabled val="1"/>
        </dgm:presLayoutVars>
      </dgm:prSet>
      <dgm:spPr/>
    </dgm:pt>
    <dgm:pt modelId="{41261585-7356-446C-8989-01D7CA205696}" type="pres">
      <dgm:prSet presAssocID="{5B59F1AF-29DA-4A86-A068-2523581D2AB9}" presName="sibTrans" presStyleLbl="sibTrans2D1" presStyleIdx="2" presStyleCnt="4"/>
      <dgm:spPr/>
    </dgm:pt>
    <dgm:pt modelId="{F121FAAE-A923-42D6-98A1-52AA9E50DCA0}" type="pres">
      <dgm:prSet presAssocID="{5B59F1AF-29DA-4A86-A068-2523581D2AB9}" presName="connTx" presStyleLbl="sibTrans2D1" presStyleIdx="2" presStyleCnt="4"/>
      <dgm:spPr/>
    </dgm:pt>
    <dgm:pt modelId="{CB3B396B-8416-4A6A-8F63-6579AAF0AF34}" type="pres">
      <dgm:prSet presAssocID="{D7096437-5817-427A-8B06-0498C78B2792}" presName="composite" presStyleCnt="0"/>
      <dgm:spPr/>
    </dgm:pt>
    <dgm:pt modelId="{693B552A-65A3-4EE6-84A2-B0906D1BE69B}" type="pres">
      <dgm:prSet presAssocID="{D7096437-5817-427A-8B06-0498C78B2792}" presName="parTx" presStyleLbl="node1" presStyleIdx="2" presStyleCnt="5">
        <dgm:presLayoutVars>
          <dgm:chMax val="0"/>
          <dgm:chPref val="0"/>
          <dgm:bulletEnabled val="1"/>
        </dgm:presLayoutVars>
      </dgm:prSet>
      <dgm:spPr/>
    </dgm:pt>
    <dgm:pt modelId="{769D57EB-D2B4-4900-994D-CCADF260F7CC}" type="pres">
      <dgm:prSet presAssocID="{D7096437-5817-427A-8B06-0498C78B2792}" presName="parSh" presStyleLbl="node1" presStyleIdx="3" presStyleCnt="5"/>
      <dgm:spPr/>
    </dgm:pt>
    <dgm:pt modelId="{A41189F2-18D6-4A22-BE70-DA505E4003A7}" type="pres">
      <dgm:prSet presAssocID="{D7096437-5817-427A-8B06-0498C78B2792}" presName="desTx" presStyleLbl="fgAcc1" presStyleIdx="3" presStyleCnt="5">
        <dgm:presLayoutVars>
          <dgm:bulletEnabled val="1"/>
        </dgm:presLayoutVars>
      </dgm:prSet>
      <dgm:spPr/>
    </dgm:pt>
    <dgm:pt modelId="{8EF17478-F171-481E-9A23-C93EA3399D9F}" type="pres">
      <dgm:prSet presAssocID="{B1542C97-0B4D-4138-9031-0FE652525A4E}" presName="sibTrans" presStyleLbl="sibTrans2D1" presStyleIdx="3" presStyleCnt="4"/>
      <dgm:spPr/>
    </dgm:pt>
    <dgm:pt modelId="{10572190-78F9-4797-A18D-13E3C9468A55}" type="pres">
      <dgm:prSet presAssocID="{B1542C97-0B4D-4138-9031-0FE652525A4E}" presName="connTx" presStyleLbl="sibTrans2D1" presStyleIdx="3" presStyleCnt="4"/>
      <dgm:spPr/>
    </dgm:pt>
    <dgm:pt modelId="{194C4121-0449-4AE3-9B5D-434288A9C14F}" type="pres">
      <dgm:prSet presAssocID="{10403EAD-F056-4762-8309-5B30BE1BB83C}" presName="composite" presStyleCnt="0"/>
      <dgm:spPr/>
    </dgm:pt>
    <dgm:pt modelId="{630BCB47-289F-44D9-AC2D-8986B3027204}" type="pres">
      <dgm:prSet presAssocID="{10403EAD-F056-4762-8309-5B30BE1BB83C}" presName="parTx" presStyleLbl="node1" presStyleIdx="3" presStyleCnt="5">
        <dgm:presLayoutVars>
          <dgm:chMax val="0"/>
          <dgm:chPref val="0"/>
          <dgm:bulletEnabled val="1"/>
        </dgm:presLayoutVars>
      </dgm:prSet>
      <dgm:spPr/>
    </dgm:pt>
    <dgm:pt modelId="{E8A1F48F-59E8-45F5-AB87-FA61836EAF0A}" type="pres">
      <dgm:prSet presAssocID="{10403EAD-F056-4762-8309-5B30BE1BB83C}" presName="parSh" presStyleLbl="node1" presStyleIdx="4" presStyleCnt="5"/>
      <dgm:spPr/>
    </dgm:pt>
    <dgm:pt modelId="{EF394C68-BF37-4FB6-A86D-B39287452251}" type="pres">
      <dgm:prSet presAssocID="{10403EAD-F056-4762-8309-5B30BE1BB83C}" presName="desTx" presStyleLbl="fgAcc1" presStyleIdx="4" presStyleCnt="5">
        <dgm:presLayoutVars>
          <dgm:bulletEnabled val="1"/>
        </dgm:presLayoutVars>
      </dgm:prSet>
      <dgm:spPr/>
    </dgm:pt>
  </dgm:ptLst>
  <dgm:cxnLst>
    <dgm:cxn modelId="{9B3C6A02-4144-40B3-96C0-C1774ECB6870}" type="presOf" srcId="{60DB2F67-9BB7-41BF-A6B7-A3019A89FD69}" destId="{5D47520E-2655-44C7-A3D7-FF0BF2F1E7BB}" srcOrd="0" destOrd="0" presId="urn:microsoft.com/office/officeart/2005/8/layout/process3"/>
    <dgm:cxn modelId="{73DAAC02-397B-467E-A466-A519257ECF7D}" type="presOf" srcId="{4B36054B-9CD6-492F-8BC5-D6FBDD37CA99}" destId="{0C2D0E30-46B2-4848-96B3-51F562472CD0}" srcOrd="1" destOrd="0" presId="urn:microsoft.com/office/officeart/2005/8/layout/process3"/>
    <dgm:cxn modelId="{95712E0B-C4A5-4107-BABD-D98D88A843E5}" type="presOf" srcId="{35217EE0-F2F5-46F6-B759-1F5A4E2AE4FA}" destId="{802158EA-B981-4E12-8AFE-D3F0B8954002}" srcOrd="0" destOrd="0" presId="urn:microsoft.com/office/officeart/2005/8/layout/process3"/>
    <dgm:cxn modelId="{3EF0FE12-EE93-431A-90D4-6E61A3F6D5B1}" type="presOf" srcId="{10403EAD-F056-4762-8309-5B30BE1BB83C}" destId="{E8A1F48F-59E8-45F5-AB87-FA61836EAF0A}" srcOrd="1" destOrd="0" presId="urn:microsoft.com/office/officeart/2005/8/layout/process3"/>
    <dgm:cxn modelId="{8A5B851A-4CC5-461B-B987-537FE0762028}" srcId="{49D21570-E372-434E-8FC4-1B131C5DC811}" destId="{60DB2F67-9BB7-41BF-A6B7-A3019A89FD69}" srcOrd="0" destOrd="0" parTransId="{1D75AD02-71AA-41B9-9731-16067D65965A}" sibTransId="{038EC4E9-49CA-4C03-88B2-4096817891A5}"/>
    <dgm:cxn modelId="{83CF461C-B707-422B-961C-0DE421B4080C}" srcId="{F7852454-7A54-4575-A68A-46400C265D08}" destId="{35217EE0-F2F5-46F6-B759-1F5A4E2AE4FA}" srcOrd="1" destOrd="0" parTransId="{A72B44DD-BC35-43AC-9669-086EED7597F4}" sibTransId="{2F1E464B-EDE9-4176-AFA9-122115D39C51}"/>
    <dgm:cxn modelId="{42E11626-F75C-4784-B77A-B82576E3F61C}" type="presOf" srcId="{91A147BC-382B-4A6F-B78B-09F0269CDCC1}" destId="{9210F31C-C118-40B6-9628-BCCABEB946E3}" srcOrd="0" destOrd="1" presId="urn:microsoft.com/office/officeart/2005/8/layout/process3"/>
    <dgm:cxn modelId="{8C806D2A-4954-4157-B594-3C608A48F7EE}" srcId="{35217EE0-F2F5-46F6-B759-1F5A4E2AE4FA}" destId="{6E91B96D-3ED1-4DE0-82F4-CDF4F9A52D8D}" srcOrd="0" destOrd="0" parTransId="{4A502655-10C2-4996-8D6B-568ABAB56A9F}" sibTransId="{225D3D73-4AD6-4C50-ACB1-699BF9D4EB69}"/>
    <dgm:cxn modelId="{E4C0212B-024D-429E-9861-A585B184B6EF}" type="presOf" srcId="{993C65A7-EE19-4A2E-A2BA-57A79E6D99E9}" destId="{A41189F2-18D6-4A22-BE70-DA505E4003A7}" srcOrd="0" destOrd="1" presId="urn:microsoft.com/office/officeart/2005/8/layout/process3"/>
    <dgm:cxn modelId="{CC8C0C2C-53DF-4CC2-A8BF-CC2CC9E40FE8}" srcId="{F7852454-7A54-4575-A68A-46400C265D08}" destId="{CCFF0EDF-E283-48C7-9D3D-1A93E119D6D2}" srcOrd="0" destOrd="0" parTransId="{9BC5ADA8-63D7-4CA9-B9DE-A0F45196C6EE}" sibTransId="{4B36054B-9CD6-492F-8BC5-D6FBDD37CA99}"/>
    <dgm:cxn modelId="{7BE93530-7C5C-4985-85EC-7CB5AB42B444}" srcId="{CCFF0EDF-E283-48C7-9D3D-1A93E119D6D2}" destId="{6DF38B51-5C53-40E8-9731-81F7C800BCFA}" srcOrd="0" destOrd="0" parTransId="{53E9DDC7-6548-4939-903F-55EAE60F9F6F}" sibTransId="{BE60CE31-B171-4C7E-B6D8-DFA7EC1B6232}"/>
    <dgm:cxn modelId="{42853C30-A7C1-40F8-8194-6610B8E875D7}" type="presOf" srcId="{F7852454-7A54-4575-A68A-46400C265D08}" destId="{C89DC4DB-8B3F-44B8-9072-43D70821F9ED}" srcOrd="0" destOrd="0" presId="urn:microsoft.com/office/officeart/2005/8/layout/process3"/>
    <dgm:cxn modelId="{AEB01931-5FCF-41F8-8407-49B869BCCCBC}" type="presOf" srcId="{D7096437-5817-427A-8B06-0498C78B2792}" destId="{769D57EB-D2B4-4900-994D-CCADF260F7CC}" srcOrd="1" destOrd="0" presId="urn:microsoft.com/office/officeart/2005/8/layout/process3"/>
    <dgm:cxn modelId="{98CE7933-1B3E-44E4-8309-EF93B1505E15}" type="presOf" srcId="{11B6809E-815E-46E4-A6C3-7783D6EECA35}" destId="{A41189F2-18D6-4A22-BE70-DA505E4003A7}" srcOrd="0" destOrd="2" presId="urn:microsoft.com/office/officeart/2005/8/layout/process3"/>
    <dgm:cxn modelId="{46D6C535-7F02-4CFB-8D9F-17C1269DC2B7}" type="presOf" srcId="{49D21570-E372-434E-8FC4-1B131C5DC811}" destId="{0B1A0DE0-2BC6-4616-B674-37FEA4BDCE5F}" srcOrd="1" destOrd="0" presId="urn:microsoft.com/office/officeart/2005/8/layout/process3"/>
    <dgm:cxn modelId="{92BB4738-10DC-4CD0-8A56-717127451C41}" type="presOf" srcId="{B1542C97-0B4D-4138-9031-0FE652525A4E}" destId="{10572190-78F9-4797-A18D-13E3C9468A55}" srcOrd="1" destOrd="0" presId="urn:microsoft.com/office/officeart/2005/8/layout/process3"/>
    <dgm:cxn modelId="{A51F833A-31A6-4F98-A144-0182ADE6DBF4}" type="presOf" srcId="{8A14083F-1EE4-430D-B49F-5D1F02BA5186}" destId="{5D47520E-2655-44C7-A3D7-FF0BF2F1E7BB}" srcOrd="0" destOrd="1" presId="urn:microsoft.com/office/officeart/2005/8/layout/process3"/>
    <dgm:cxn modelId="{6946C93E-B2E9-4357-AA75-56517B055B15}" type="presOf" srcId="{4B36054B-9CD6-492F-8BC5-D6FBDD37CA99}" destId="{3146B9F1-3300-4C02-A684-57D4C4A0D53D}" srcOrd="0" destOrd="0" presId="urn:microsoft.com/office/officeart/2005/8/layout/process3"/>
    <dgm:cxn modelId="{2E03C63F-ADF0-43B7-9388-30EF0D95C030}" srcId="{10403EAD-F056-4762-8309-5B30BE1BB83C}" destId="{E5CA720A-C907-4821-B25C-00B3F20786F7}" srcOrd="0" destOrd="0" parTransId="{345CF39F-56FD-4E06-ACB2-9669A4C343F0}" sibTransId="{3CF01DC9-A953-404F-A349-FCF8CBC3FD81}"/>
    <dgm:cxn modelId="{1DC7B95D-7BB1-4869-B8FF-4A79146E9624}" srcId="{F7852454-7A54-4575-A68A-46400C265D08}" destId="{D7096437-5817-427A-8B06-0498C78B2792}" srcOrd="3" destOrd="0" parTransId="{95312634-F57B-4285-965D-23BE7FAEA5F2}" sibTransId="{B1542C97-0B4D-4138-9031-0FE652525A4E}"/>
    <dgm:cxn modelId="{C98FAC43-5C6A-40C6-9520-3E6A241DDEAE}" type="presOf" srcId="{6E91B96D-3ED1-4DE0-82F4-CDF4F9A52D8D}" destId="{4E074923-0649-4CE3-9C1D-1954BEAB85C7}" srcOrd="0" destOrd="0" presId="urn:microsoft.com/office/officeart/2005/8/layout/process3"/>
    <dgm:cxn modelId="{3D343F66-83BD-498D-8715-2C41C057DA44}" type="presOf" srcId="{49D21570-E372-434E-8FC4-1B131C5DC811}" destId="{5EE79EC0-C0DF-4B57-AF37-D6B3243A3324}" srcOrd="0" destOrd="0" presId="urn:microsoft.com/office/officeart/2005/8/layout/process3"/>
    <dgm:cxn modelId="{CE8AD747-459E-4697-8A18-0ADA31FE73E1}" srcId="{10403EAD-F056-4762-8309-5B30BE1BB83C}" destId="{428BC06F-F661-4DF5-A024-87BD3DEEF528}" srcOrd="2" destOrd="0" parTransId="{25D5B056-77B2-4CC1-9E3E-D6331D83CDEB}" sibTransId="{BA655334-755F-420B-B82B-7373DE268963}"/>
    <dgm:cxn modelId="{903D296B-529F-4E0D-80F4-FA7712B8E490}" type="presOf" srcId="{9D0D04D8-6031-48F1-B433-1C3B46B181C6}" destId="{EF394C68-BF37-4FB6-A86D-B39287452251}" srcOrd="0" destOrd="1" presId="urn:microsoft.com/office/officeart/2005/8/layout/process3"/>
    <dgm:cxn modelId="{4D875C6B-FD61-47F9-9BD9-2C1AD93234AA}" type="presOf" srcId="{10403EAD-F056-4762-8309-5B30BE1BB83C}" destId="{630BCB47-289F-44D9-AC2D-8986B3027204}" srcOrd="0" destOrd="0" presId="urn:microsoft.com/office/officeart/2005/8/layout/process3"/>
    <dgm:cxn modelId="{CA9B7C4C-D9DF-4EC6-AE9B-404BA471FDD2}" type="presOf" srcId="{A36045EC-B48C-41D1-A042-C5650D5A2006}" destId="{4E074923-0649-4CE3-9C1D-1954BEAB85C7}" srcOrd="0" destOrd="1" presId="urn:microsoft.com/office/officeart/2005/8/layout/process3"/>
    <dgm:cxn modelId="{709D906C-BA23-4F19-AAB2-3B07018B3ADA}" srcId="{CCFF0EDF-E283-48C7-9D3D-1A93E119D6D2}" destId="{A409F420-B815-449E-AED8-B9DBC6A23D73}" srcOrd="2" destOrd="0" parTransId="{A0CD65A4-28DE-4949-AAFB-E9B0A3141087}" sibTransId="{A454C8B8-E40B-4373-8DBB-9B391966C0C7}"/>
    <dgm:cxn modelId="{1017B151-627B-4BAC-A2D6-E27A7258C55F}" srcId="{49D21570-E372-434E-8FC4-1B131C5DC811}" destId="{83F8AE1A-C80F-457A-91FE-791AB61D794F}" srcOrd="2" destOrd="0" parTransId="{250A04D6-8188-4B09-B7EC-3696F5614C96}" sibTransId="{C275665A-AE46-499B-AC8C-E4D17457F489}"/>
    <dgm:cxn modelId="{FB2B2878-1DF9-47BE-98AE-ED39A3B670AD}" srcId="{D7096437-5817-427A-8B06-0498C78B2792}" destId="{11B6809E-815E-46E4-A6C3-7783D6EECA35}" srcOrd="2" destOrd="0" parTransId="{6E107E68-31F9-4AE0-A7CB-CB1788685B35}" sibTransId="{493DEB88-50E1-4B1E-924C-3264C0D52891}"/>
    <dgm:cxn modelId="{B8E4D278-7FD5-4B3F-A485-1FA9BD860AE1}" type="presOf" srcId="{2F1E464B-EDE9-4176-AFA9-122115D39C51}" destId="{BC616655-8A06-43AA-AAAC-3873D9A08098}" srcOrd="0" destOrd="0" presId="urn:microsoft.com/office/officeart/2005/8/layout/process3"/>
    <dgm:cxn modelId="{0D4D6A7D-7B27-4CC7-9AC1-96B29DF203C1}" srcId="{35217EE0-F2F5-46F6-B759-1F5A4E2AE4FA}" destId="{A36045EC-B48C-41D1-A042-C5650D5A2006}" srcOrd="1" destOrd="0" parTransId="{F2662AE6-9BB4-4FC6-9578-2993EFC196BE}" sibTransId="{7B1CE17F-4378-4ACD-934E-355D4FBBF49B}"/>
    <dgm:cxn modelId="{B1635684-15A2-4EE6-B002-D329ACE55387}" type="presOf" srcId="{B1542C97-0B4D-4138-9031-0FE652525A4E}" destId="{8EF17478-F171-481E-9A23-C93EA3399D9F}" srcOrd="0" destOrd="0" presId="urn:microsoft.com/office/officeart/2005/8/layout/process3"/>
    <dgm:cxn modelId="{3D203286-FAC1-452D-8B0A-896641C1EB92}" type="presOf" srcId="{CCFF0EDF-E283-48C7-9D3D-1A93E119D6D2}" destId="{73D4E650-3253-4BC2-9DF9-BF881ABE1A7A}" srcOrd="0" destOrd="0" presId="urn:microsoft.com/office/officeart/2005/8/layout/process3"/>
    <dgm:cxn modelId="{26ADCD88-9838-4DCC-8E63-9BD747990866}" srcId="{F7852454-7A54-4575-A68A-46400C265D08}" destId="{10403EAD-F056-4762-8309-5B30BE1BB83C}" srcOrd="4" destOrd="0" parTransId="{6668D50C-CE6E-475D-B07D-E8DEEB45AB7C}" sibTransId="{0CFF7925-53F9-494E-9CE5-EECD7DA468CC}"/>
    <dgm:cxn modelId="{8301628A-00AB-43AF-8705-1131A0993A28}" srcId="{CCFF0EDF-E283-48C7-9D3D-1A93E119D6D2}" destId="{91A147BC-382B-4A6F-B78B-09F0269CDCC1}" srcOrd="1" destOrd="0" parTransId="{6106B02F-469E-482A-9C03-BF056D821F4B}" sibTransId="{BCE75A2B-1A73-4A2B-A6A0-36D350A82D1D}"/>
    <dgm:cxn modelId="{D96AAD8B-FE06-44FB-9BBA-E9D1776A4161}" srcId="{D7096437-5817-427A-8B06-0498C78B2792}" destId="{993C65A7-EE19-4A2E-A2BA-57A79E6D99E9}" srcOrd="1" destOrd="0" parTransId="{A1D4C27E-2BD6-4A88-8B17-756BE3D2545C}" sibTransId="{FCDC71F1-97B4-42EB-9B40-E78647CC6D7E}"/>
    <dgm:cxn modelId="{5BA4B592-9B66-421A-A0E1-6F7904A1F2DD}" type="presOf" srcId="{6DF38B51-5C53-40E8-9731-81F7C800BCFA}" destId="{9210F31C-C118-40B6-9628-BCCABEB946E3}" srcOrd="0" destOrd="0" presId="urn:microsoft.com/office/officeart/2005/8/layout/process3"/>
    <dgm:cxn modelId="{4C7AE19D-874A-445F-A0FA-E9204EFE1CA1}" type="presOf" srcId="{0A8D7271-577A-4089-98C9-D8A38D1E9865}" destId="{A41189F2-18D6-4A22-BE70-DA505E4003A7}" srcOrd="0" destOrd="0" presId="urn:microsoft.com/office/officeart/2005/8/layout/process3"/>
    <dgm:cxn modelId="{7FF97BA6-5847-4C11-90E0-44992A25F973}" type="presOf" srcId="{35217EE0-F2F5-46F6-B759-1F5A4E2AE4FA}" destId="{1CF9E7DC-A6F4-4108-B23E-A120F712C34D}" srcOrd="1" destOrd="0" presId="urn:microsoft.com/office/officeart/2005/8/layout/process3"/>
    <dgm:cxn modelId="{52C804B6-B7E5-4DB7-819D-D871DCC9DDF3}" type="presOf" srcId="{E5CA720A-C907-4821-B25C-00B3F20786F7}" destId="{EF394C68-BF37-4FB6-A86D-B39287452251}" srcOrd="0" destOrd="0" presId="urn:microsoft.com/office/officeart/2005/8/layout/process3"/>
    <dgm:cxn modelId="{84BF00B8-7B25-4A33-BD30-2C9517932A46}" type="presOf" srcId="{83F8AE1A-C80F-457A-91FE-791AB61D794F}" destId="{5D47520E-2655-44C7-A3D7-FF0BF2F1E7BB}" srcOrd="0" destOrd="2" presId="urn:microsoft.com/office/officeart/2005/8/layout/process3"/>
    <dgm:cxn modelId="{D8E61DB9-B06D-468C-A8BB-9C7775F9F6C2}" srcId="{10403EAD-F056-4762-8309-5B30BE1BB83C}" destId="{9D0D04D8-6031-48F1-B433-1C3B46B181C6}" srcOrd="1" destOrd="0" parTransId="{8DA555CF-02AD-467F-AB2E-B61A6B9C9F5A}" sibTransId="{A20FC9FA-9374-467D-944A-3A3B21EED7F6}"/>
    <dgm:cxn modelId="{FFDFB5BC-7CF9-41E7-ADDA-F568FBC8C135}" type="presOf" srcId="{2F1E464B-EDE9-4176-AFA9-122115D39C51}" destId="{1684EF9C-B07E-4CF3-A1F1-E10AF6A92CC8}" srcOrd="1" destOrd="0" presId="urn:microsoft.com/office/officeart/2005/8/layout/process3"/>
    <dgm:cxn modelId="{056100C5-0484-4638-A7D2-B25F044FA3F5}" type="presOf" srcId="{CCFF0EDF-E283-48C7-9D3D-1A93E119D6D2}" destId="{8D8CB408-DFEA-47A7-97EF-53D7E1D9225E}" srcOrd="1" destOrd="0" presId="urn:microsoft.com/office/officeart/2005/8/layout/process3"/>
    <dgm:cxn modelId="{0FE998C8-0A8D-49C0-8852-8048FEE6C16B}" type="presOf" srcId="{5B59F1AF-29DA-4A86-A068-2523581D2AB9}" destId="{F121FAAE-A923-42D6-98A1-52AA9E50DCA0}" srcOrd="1" destOrd="0" presId="urn:microsoft.com/office/officeart/2005/8/layout/process3"/>
    <dgm:cxn modelId="{9233E9C9-4EC5-41D3-8B7A-7E52490A7C60}" srcId="{49D21570-E372-434E-8FC4-1B131C5DC811}" destId="{8A14083F-1EE4-430D-B49F-5D1F02BA5186}" srcOrd="1" destOrd="0" parTransId="{B0EAC0C0-3A03-4596-BAF0-A9EFA1E8DFB6}" sibTransId="{F2D1AF82-4B84-4CA5-A40B-B07F801C1E3F}"/>
    <dgm:cxn modelId="{BDEB74CA-F48E-40EA-8418-AF65A3B93155}" srcId="{F7852454-7A54-4575-A68A-46400C265D08}" destId="{49D21570-E372-434E-8FC4-1B131C5DC811}" srcOrd="2" destOrd="0" parTransId="{730CD3AC-2B2C-463F-BCDD-3CFB5EFDFC57}" sibTransId="{5B59F1AF-29DA-4A86-A068-2523581D2AB9}"/>
    <dgm:cxn modelId="{B290A7CA-3DC1-4052-B2D3-7F0092172640}" type="presOf" srcId="{5B59F1AF-29DA-4A86-A068-2523581D2AB9}" destId="{41261585-7356-446C-8989-01D7CA205696}" srcOrd="0" destOrd="0" presId="urn:microsoft.com/office/officeart/2005/8/layout/process3"/>
    <dgm:cxn modelId="{E6BA40D6-500F-4597-94D4-D086C7D251C1}" srcId="{D7096437-5817-427A-8B06-0498C78B2792}" destId="{0A8D7271-577A-4089-98C9-D8A38D1E9865}" srcOrd="0" destOrd="0" parTransId="{5B6E9AA2-11E6-413D-AD48-D768CE8B2BEF}" sibTransId="{239BB77C-D441-491B-8127-364FDB516D00}"/>
    <dgm:cxn modelId="{BE999ADA-B43A-4B59-AD6D-34788DAAA851}" type="presOf" srcId="{D7096437-5817-427A-8B06-0498C78B2792}" destId="{693B552A-65A3-4EE6-84A2-B0906D1BE69B}" srcOrd="0" destOrd="0" presId="urn:microsoft.com/office/officeart/2005/8/layout/process3"/>
    <dgm:cxn modelId="{AF48EBE4-2747-4B58-8A44-A46F1FFEAE1A}" type="presOf" srcId="{9A572B6F-2AD6-4BE1-A344-128101201291}" destId="{4E074923-0649-4CE3-9C1D-1954BEAB85C7}" srcOrd="0" destOrd="2" presId="urn:microsoft.com/office/officeart/2005/8/layout/process3"/>
    <dgm:cxn modelId="{B64B05ED-EA48-42A8-AED4-0FE9261593DE}" type="presOf" srcId="{428BC06F-F661-4DF5-A024-87BD3DEEF528}" destId="{EF394C68-BF37-4FB6-A86D-B39287452251}" srcOrd="0" destOrd="2" presId="urn:microsoft.com/office/officeart/2005/8/layout/process3"/>
    <dgm:cxn modelId="{CDE0D6ED-5D37-454A-9526-6380D1AB273C}" srcId="{35217EE0-F2F5-46F6-B759-1F5A4E2AE4FA}" destId="{9A572B6F-2AD6-4BE1-A344-128101201291}" srcOrd="2" destOrd="0" parTransId="{2B0192F4-0D6A-4CAB-BBE6-5484DE53FE23}" sibTransId="{15F6E0A4-7C9D-4A59-B504-4F9491C12267}"/>
    <dgm:cxn modelId="{07A181F4-5C3B-4484-8BF6-CE555A75207F}" type="presOf" srcId="{A409F420-B815-449E-AED8-B9DBC6A23D73}" destId="{9210F31C-C118-40B6-9628-BCCABEB946E3}" srcOrd="0" destOrd="2" presId="urn:microsoft.com/office/officeart/2005/8/layout/process3"/>
    <dgm:cxn modelId="{B85C7495-EDD3-401F-A3F8-F93F68E4863D}" type="presParOf" srcId="{C89DC4DB-8B3F-44B8-9072-43D70821F9ED}" destId="{D75BACCC-F6BE-473D-A225-1E8BFE53ABF2}" srcOrd="0" destOrd="0" presId="urn:microsoft.com/office/officeart/2005/8/layout/process3"/>
    <dgm:cxn modelId="{9E65C35F-6EE4-409E-9B99-98EF03F033DF}" type="presParOf" srcId="{D75BACCC-F6BE-473D-A225-1E8BFE53ABF2}" destId="{73D4E650-3253-4BC2-9DF9-BF881ABE1A7A}" srcOrd="0" destOrd="0" presId="urn:microsoft.com/office/officeart/2005/8/layout/process3"/>
    <dgm:cxn modelId="{35ECFF88-928A-4378-992B-08DA756E86E8}" type="presParOf" srcId="{D75BACCC-F6BE-473D-A225-1E8BFE53ABF2}" destId="{8D8CB408-DFEA-47A7-97EF-53D7E1D9225E}" srcOrd="1" destOrd="0" presId="urn:microsoft.com/office/officeart/2005/8/layout/process3"/>
    <dgm:cxn modelId="{1923D655-A39B-4F25-B21D-12845C0B7132}" type="presParOf" srcId="{D75BACCC-F6BE-473D-A225-1E8BFE53ABF2}" destId="{9210F31C-C118-40B6-9628-BCCABEB946E3}" srcOrd="2" destOrd="0" presId="urn:microsoft.com/office/officeart/2005/8/layout/process3"/>
    <dgm:cxn modelId="{1D611CC6-F268-459F-A405-64E86F68EDBD}" type="presParOf" srcId="{C89DC4DB-8B3F-44B8-9072-43D70821F9ED}" destId="{3146B9F1-3300-4C02-A684-57D4C4A0D53D}" srcOrd="1" destOrd="0" presId="urn:microsoft.com/office/officeart/2005/8/layout/process3"/>
    <dgm:cxn modelId="{6F8BBB74-2F71-4C48-8828-32E837839A1F}" type="presParOf" srcId="{3146B9F1-3300-4C02-A684-57D4C4A0D53D}" destId="{0C2D0E30-46B2-4848-96B3-51F562472CD0}" srcOrd="0" destOrd="0" presId="urn:microsoft.com/office/officeart/2005/8/layout/process3"/>
    <dgm:cxn modelId="{13718415-1B6F-48EA-BCDD-E3BFA5F59B8D}" type="presParOf" srcId="{C89DC4DB-8B3F-44B8-9072-43D70821F9ED}" destId="{78AA81BD-0A22-4F9B-A06F-FD57A51C1315}" srcOrd="2" destOrd="0" presId="urn:microsoft.com/office/officeart/2005/8/layout/process3"/>
    <dgm:cxn modelId="{0087CE68-A23F-4720-B969-6B39BC26B154}" type="presParOf" srcId="{78AA81BD-0A22-4F9B-A06F-FD57A51C1315}" destId="{802158EA-B981-4E12-8AFE-D3F0B8954002}" srcOrd="0" destOrd="0" presId="urn:microsoft.com/office/officeart/2005/8/layout/process3"/>
    <dgm:cxn modelId="{51943E30-63AE-4C76-AF9E-3B684305EE69}" type="presParOf" srcId="{78AA81BD-0A22-4F9B-A06F-FD57A51C1315}" destId="{1CF9E7DC-A6F4-4108-B23E-A120F712C34D}" srcOrd="1" destOrd="0" presId="urn:microsoft.com/office/officeart/2005/8/layout/process3"/>
    <dgm:cxn modelId="{D5389C92-3855-49CF-B4BE-FDACC91A538D}" type="presParOf" srcId="{78AA81BD-0A22-4F9B-A06F-FD57A51C1315}" destId="{4E074923-0649-4CE3-9C1D-1954BEAB85C7}" srcOrd="2" destOrd="0" presId="urn:microsoft.com/office/officeart/2005/8/layout/process3"/>
    <dgm:cxn modelId="{EBAD6365-CE3A-47EA-91AE-9026992E9B36}" type="presParOf" srcId="{C89DC4DB-8B3F-44B8-9072-43D70821F9ED}" destId="{BC616655-8A06-43AA-AAAC-3873D9A08098}" srcOrd="3" destOrd="0" presId="urn:microsoft.com/office/officeart/2005/8/layout/process3"/>
    <dgm:cxn modelId="{E3B5DBC9-1591-4F46-A8CA-9E29A0664B2A}" type="presParOf" srcId="{BC616655-8A06-43AA-AAAC-3873D9A08098}" destId="{1684EF9C-B07E-4CF3-A1F1-E10AF6A92CC8}" srcOrd="0" destOrd="0" presId="urn:microsoft.com/office/officeart/2005/8/layout/process3"/>
    <dgm:cxn modelId="{A8DDB733-F860-48C8-AB76-B9FEC98C3B2F}" type="presParOf" srcId="{C89DC4DB-8B3F-44B8-9072-43D70821F9ED}" destId="{235CB684-46B6-4B14-9A39-4EB16C3C50B7}" srcOrd="4" destOrd="0" presId="urn:microsoft.com/office/officeart/2005/8/layout/process3"/>
    <dgm:cxn modelId="{F73A25F7-C50C-40D5-AC85-2FE8F41C7256}" type="presParOf" srcId="{235CB684-46B6-4B14-9A39-4EB16C3C50B7}" destId="{5EE79EC0-C0DF-4B57-AF37-D6B3243A3324}" srcOrd="0" destOrd="0" presId="urn:microsoft.com/office/officeart/2005/8/layout/process3"/>
    <dgm:cxn modelId="{8113BF94-B257-44A5-9A4E-418745ED11A5}" type="presParOf" srcId="{235CB684-46B6-4B14-9A39-4EB16C3C50B7}" destId="{0B1A0DE0-2BC6-4616-B674-37FEA4BDCE5F}" srcOrd="1" destOrd="0" presId="urn:microsoft.com/office/officeart/2005/8/layout/process3"/>
    <dgm:cxn modelId="{F90698C4-3818-4C4C-8D31-30EBA757046F}" type="presParOf" srcId="{235CB684-46B6-4B14-9A39-4EB16C3C50B7}" destId="{5D47520E-2655-44C7-A3D7-FF0BF2F1E7BB}" srcOrd="2" destOrd="0" presId="urn:microsoft.com/office/officeart/2005/8/layout/process3"/>
    <dgm:cxn modelId="{54A78899-403B-4727-A33E-7144A71AB6DA}" type="presParOf" srcId="{C89DC4DB-8B3F-44B8-9072-43D70821F9ED}" destId="{41261585-7356-446C-8989-01D7CA205696}" srcOrd="5" destOrd="0" presId="urn:microsoft.com/office/officeart/2005/8/layout/process3"/>
    <dgm:cxn modelId="{DDDF495B-71AC-4731-975A-5591B71B12CF}" type="presParOf" srcId="{41261585-7356-446C-8989-01D7CA205696}" destId="{F121FAAE-A923-42D6-98A1-52AA9E50DCA0}" srcOrd="0" destOrd="0" presId="urn:microsoft.com/office/officeart/2005/8/layout/process3"/>
    <dgm:cxn modelId="{59090F4F-3093-4A22-A97F-586BE1989497}" type="presParOf" srcId="{C89DC4DB-8B3F-44B8-9072-43D70821F9ED}" destId="{CB3B396B-8416-4A6A-8F63-6579AAF0AF34}" srcOrd="6" destOrd="0" presId="urn:microsoft.com/office/officeart/2005/8/layout/process3"/>
    <dgm:cxn modelId="{818B2762-5553-49A0-B017-C3D74044A8A1}" type="presParOf" srcId="{CB3B396B-8416-4A6A-8F63-6579AAF0AF34}" destId="{693B552A-65A3-4EE6-84A2-B0906D1BE69B}" srcOrd="0" destOrd="0" presId="urn:microsoft.com/office/officeart/2005/8/layout/process3"/>
    <dgm:cxn modelId="{F54DB284-D2E5-439D-9DB8-88F439936EC5}" type="presParOf" srcId="{CB3B396B-8416-4A6A-8F63-6579AAF0AF34}" destId="{769D57EB-D2B4-4900-994D-CCADF260F7CC}" srcOrd="1" destOrd="0" presId="urn:microsoft.com/office/officeart/2005/8/layout/process3"/>
    <dgm:cxn modelId="{3F1C1557-A426-4B77-A676-D124229189BB}" type="presParOf" srcId="{CB3B396B-8416-4A6A-8F63-6579AAF0AF34}" destId="{A41189F2-18D6-4A22-BE70-DA505E4003A7}" srcOrd="2" destOrd="0" presId="urn:microsoft.com/office/officeart/2005/8/layout/process3"/>
    <dgm:cxn modelId="{2BDA73EE-06F1-4CF9-9CB6-EA7892335F3A}" type="presParOf" srcId="{C89DC4DB-8B3F-44B8-9072-43D70821F9ED}" destId="{8EF17478-F171-481E-9A23-C93EA3399D9F}" srcOrd="7" destOrd="0" presId="urn:microsoft.com/office/officeart/2005/8/layout/process3"/>
    <dgm:cxn modelId="{36D2769A-DF6F-43C5-89FF-084D0C4D20B3}" type="presParOf" srcId="{8EF17478-F171-481E-9A23-C93EA3399D9F}" destId="{10572190-78F9-4797-A18D-13E3C9468A55}" srcOrd="0" destOrd="0" presId="urn:microsoft.com/office/officeart/2005/8/layout/process3"/>
    <dgm:cxn modelId="{E5929809-E165-4063-9B7F-247F38461A35}" type="presParOf" srcId="{C89DC4DB-8B3F-44B8-9072-43D70821F9ED}" destId="{194C4121-0449-4AE3-9B5D-434288A9C14F}" srcOrd="8" destOrd="0" presId="urn:microsoft.com/office/officeart/2005/8/layout/process3"/>
    <dgm:cxn modelId="{1AB52BAB-242F-4AAF-810F-EEF5E4120C76}" type="presParOf" srcId="{194C4121-0449-4AE3-9B5D-434288A9C14F}" destId="{630BCB47-289F-44D9-AC2D-8986B3027204}" srcOrd="0" destOrd="0" presId="urn:microsoft.com/office/officeart/2005/8/layout/process3"/>
    <dgm:cxn modelId="{E403A6DC-65A6-4908-9710-A8D30CD318F7}" type="presParOf" srcId="{194C4121-0449-4AE3-9B5D-434288A9C14F}" destId="{E8A1F48F-59E8-45F5-AB87-FA61836EAF0A}" srcOrd="1" destOrd="0" presId="urn:microsoft.com/office/officeart/2005/8/layout/process3"/>
    <dgm:cxn modelId="{C990F9F8-A7A2-44F2-B96C-2089EB2E3249}" type="presParOf" srcId="{194C4121-0449-4AE3-9B5D-434288A9C14F}" destId="{EF394C68-BF37-4FB6-A86D-B3928745225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8A3C8-1E52-49C2-BD26-80A4FBBC59D9}">
      <dsp:nvSpPr>
        <dsp:cNvPr id="0" name=""/>
        <dsp:cNvSpPr/>
      </dsp:nvSpPr>
      <dsp:spPr>
        <a:xfrm>
          <a:off x="756578" y="0"/>
          <a:ext cx="8574551" cy="41742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AD365-49C1-447C-BF9F-DB3F8BA30671}">
      <dsp:nvSpPr>
        <dsp:cNvPr id="0" name=""/>
        <dsp:cNvSpPr/>
      </dsp:nvSpPr>
      <dsp:spPr>
        <a:xfrm>
          <a:off x="5675"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84069" y="1330676"/>
        <a:ext cx="1449130" cy="1512922"/>
      </dsp:txXfrm>
    </dsp:sp>
    <dsp:sp modelId="{FE4912B7-135E-4F17-8155-1A2B6E7C3D00}">
      <dsp:nvSpPr>
        <dsp:cNvPr id="0" name=""/>
        <dsp:cNvSpPr/>
      </dsp:nvSpPr>
      <dsp:spPr>
        <a:xfrm>
          <a:off x="1699763"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1778157" y="1330676"/>
        <a:ext cx="1449130" cy="1512922"/>
      </dsp:txXfrm>
    </dsp:sp>
    <dsp:sp modelId="{54A0A0DC-EC68-49E1-BA27-5788836EEB58}">
      <dsp:nvSpPr>
        <dsp:cNvPr id="0" name=""/>
        <dsp:cNvSpPr/>
      </dsp:nvSpPr>
      <dsp:spPr>
        <a:xfrm>
          <a:off x="3393850"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Exploratory Data Analysis</a:t>
          </a:r>
        </a:p>
      </dsp:txBody>
      <dsp:txXfrm>
        <a:off x="3472244" y="1330676"/>
        <a:ext cx="1449130" cy="1512922"/>
      </dsp:txXfrm>
    </dsp:sp>
    <dsp:sp modelId="{D489DA69-E397-4780-849C-FEF5438E9D72}">
      <dsp:nvSpPr>
        <dsp:cNvPr id="0" name=""/>
        <dsp:cNvSpPr/>
      </dsp:nvSpPr>
      <dsp:spPr>
        <a:xfrm>
          <a:off x="5087938"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 Engineering</a:t>
          </a:r>
        </a:p>
      </dsp:txBody>
      <dsp:txXfrm>
        <a:off x="5166332" y="1330676"/>
        <a:ext cx="1449130" cy="1512922"/>
      </dsp:txXfrm>
    </dsp:sp>
    <dsp:sp modelId="{C9D25B12-C425-428C-ACF8-AD56364F881F}">
      <dsp:nvSpPr>
        <dsp:cNvPr id="0" name=""/>
        <dsp:cNvSpPr/>
      </dsp:nvSpPr>
      <dsp:spPr>
        <a:xfrm>
          <a:off x="6782026"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Model Tuning</a:t>
          </a:r>
        </a:p>
      </dsp:txBody>
      <dsp:txXfrm>
        <a:off x="6860420" y="1330676"/>
        <a:ext cx="1449130" cy="1512922"/>
      </dsp:txXfrm>
    </dsp:sp>
    <dsp:sp modelId="{2D5C9132-4F0B-487B-9B59-5F7F40699610}">
      <dsp:nvSpPr>
        <dsp:cNvPr id="0" name=""/>
        <dsp:cNvSpPr/>
      </dsp:nvSpPr>
      <dsp:spPr>
        <a:xfrm>
          <a:off x="8476113" y="1252282"/>
          <a:ext cx="1605918" cy="1669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Model Evaluation</a:t>
          </a:r>
        </a:p>
      </dsp:txBody>
      <dsp:txXfrm>
        <a:off x="8554507" y="1330676"/>
        <a:ext cx="1449130" cy="1512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CB408-DFEA-47A7-97EF-53D7E1D9225E}">
      <dsp:nvSpPr>
        <dsp:cNvPr id="0" name=""/>
        <dsp:cNvSpPr/>
      </dsp:nvSpPr>
      <dsp:spPr>
        <a:xfrm>
          <a:off x="6505" y="299767"/>
          <a:ext cx="1467835" cy="4752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b="1" i="0" kern="1200" dirty="0"/>
            <a:t>Data Loading</a:t>
          </a:r>
          <a:endParaRPr lang="en-IN" sz="1100" kern="1200" dirty="0"/>
        </a:p>
      </dsp:txBody>
      <dsp:txXfrm>
        <a:off x="6505" y="299767"/>
        <a:ext cx="1467835" cy="316800"/>
      </dsp:txXfrm>
    </dsp:sp>
    <dsp:sp modelId="{9210F31C-C118-40B6-9628-BCCABEB946E3}">
      <dsp:nvSpPr>
        <dsp:cNvPr id="0" name=""/>
        <dsp:cNvSpPr/>
      </dsp:nvSpPr>
      <dsp:spPr>
        <a:xfrm>
          <a:off x="307146" y="616567"/>
          <a:ext cx="1467835" cy="37236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Relevant CSV files are loaded as described in the presentation.</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The datasets have been appropriately concatenated to form a </a:t>
          </a:r>
          <a:r>
            <a:rPr lang="en-US" sz="1100" kern="1200" dirty="0" err="1"/>
            <a:t>compre-hensive</a:t>
          </a:r>
          <a:r>
            <a:rPr lang="en-US" sz="1100" kern="1200" dirty="0"/>
            <a:t> set for detailed analysis.</a:t>
          </a:r>
          <a:endParaRPr lang="en-IN" sz="1100" kern="1200" dirty="0"/>
        </a:p>
        <a:p>
          <a:pPr marL="57150" lvl="1" indent="-57150" algn="l" defTabSz="488950">
            <a:lnSpc>
              <a:spcPct val="90000"/>
            </a:lnSpc>
            <a:spcBef>
              <a:spcPct val="0"/>
            </a:spcBef>
            <a:spcAft>
              <a:spcPct val="15000"/>
            </a:spcAft>
            <a:buNone/>
          </a:pPr>
          <a:endParaRPr lang="en-IN" sz="1100" kern="1200" dirty="0"/>
        </a:p>
      </dsp:txBody>
      <dsp:txXfrm>
        <a:off x="350137" y="659558"/>
        <a:ext cx="1381853" cy="3637655"/>
      </dsp:txXfrm>
    </dsp:sp>
    <dsp:sp modelId="{3146B9F1-3300-4C02-A684-57D4C4A0D53D}">
      <dsp:nvSpPr>
        <dsp:cNvPr id="0" name=""/>
        <dsp:cNvSpPr/>
      </dsp:nvSpPr>
      <dsp:spPr>
        <a:xfrm>
          <a:off x="1696859" y="275442"/>
          <a:ext cx="471739" cy="3654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696859" y="348532"/>
        <a:ext cx="362105" cy="219268"/>
      </dsp:txXfrm>
    </dsp:sp>
    <dsp:sp modelId="{1CF9E7DC-A6F4-4108-B23E-A120F712C34D}">
      <dsp:nvSpPr>
        <dsp:cNvPr id="0" name=""/>
        <dsp:cNvSpPr/>
      </dsp:nvSpPr>
      <dsp:spPr>
        <a:xfrm>
          <a:off x="2364414" y="299767"/>
          <a:ext cx="1467835" cy="4752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b="1" kern="1200" dirty="0"/>
            <a:t>Data Cleaning</a:t>
          </a:r>
        </a:p>
      </dsp:txBody>
      <dsp:txXfrm>
        <a:off x="2364414" y="299767"/>
        <a:ext cx="1467835" cy="316800"/>
      </dsp:txXfrm>
    </dsp:sp>
    <dsp:sp modelId="{4E074923-0649-4CE3-9C1D-1954BEAB85C7}">
      <dsp:nvSpPr>
        <dsp:cNvPr id="0" name=""/>
        <dsp:cNvSpPr/>
      </dsp:nvSpPr>
      <dsp:spPr>
        <a:xfrm>
          <a:off x="2665055" y="616567"/>
          <a:ext cx="1467835" cy="37236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Irrelevant indicators are removed based on correlation metrics available on Bitcoininfo.com. From groups of similar indicators, only one is retained (e.g., choosing between </a:t>
          </a:r>
          <a:r>
            <a:rPr lang="en-US" sz="1100" kern="1200" dirty="0" err="1"/>
            <a:t>avg_trans_fee</a:t>
          </a:r>
          <a:r>
            <a:rPr lang="en-US" sz="1100" kern="1200" dirty="0"/>
            <a:t> and </a:t>
          </a:r>
          <a:r>
            <a:rPr lang="en-US" sz="1100" kern="1200" dirty="0" err="1"/>
            <a:t>median_trans_fee</a:t>
          </a:r>
          <a:r>
            <a:rPr lang="en-US" sz="1100" kern="1200" dirty="0"/>
            <a:t>).</a:t>
          </a:r>
          <a:endParaRPr lang="en-IN" sz="1100" kern="1200" dirty="0"/>
        </a:p>
        <a:p>
          <a:pPr marL="57150" lvl="1" indent="-57150" algn="l" defTabSz="488950">
            <a:lnSpc>
              <a:spcPct val="90000"/>
            </a:lnSpc>
            <a:spcBef>
              <a:spcPct val="0"/>
            </a:spcBef>
            <a:spcAft>
              <a:spcPct val="15000"/>
            </a:spcAft>
            <a:buChar char="•"/>
          </a:pPr>
          <a:endParaRPr lang="en-IN" sz="1100" kern="1200" dirty="0"/>
        </a:p>
        <a:p>
          <a:pPr marL="57150" lvl="1" indent="-57150" algn="l" defTabSz="488950">
            <a:lnSpc>
              <a:spcPct val="90000"/>
            </a:lnSpc>
            <a:spcBef>
              <a:spcPct val="0"/>
            </a:spcBef>
            <a:spcAft>
              <a:spcPct val="15000"/>
            </a:spcAft>
            <a:buChar char="•"/>
          </a:pPr>
          <a:r>
            <a:rPr lang="en-US" sz="1100" kern="1200" dirty="0"/>
            <a:t>Imputation techniques such as mean, median, mode, or a constant value are applied to fill missing data, tailored based on a thorough inspection of the dataset.</a:t>
          </a:r>
          <a:endParaRPr lang="en-IN" sz="1100" kern="1200" dirty="0"/>
        </a:p>
      </dsp:txBody>
      <dsp:txXfrm>
        <a:off x="2708046" y="659558"/>
        <a:ext cx="1381853" cy="3637655"/>
      </dsp:txXfrm>
    </dsp:sp>
    <dsp:sp modelId="{BC616655-8A06-43AA-AAAC-3873D9A08098}">
      <dsp:nvSpPr>
        <dsp:cNvPr id="0" name=""/>
        <dsp:cNvSpPr/>
      </dsp:nvSpPr>
      <dsp:spPr>
        <a:xfrm>
          <a:off x="4054768" y="275442"/>
          <a:ext cx="471739" cy="3654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054768" y="348532"/>
        <a:ext cx="362105" cy="219268"/>
      </dsp:txXfrm>
    </dsp:sp>
    <dsp:sp modelId="{0B1A0DE0-2BC6-4616-B674-37FEA4BDCE5F}">
      <dsp:nvSpPr>
        <dsp:cNvPr id="0" name=""/>
        <dsp:cNvSpPr/>
      </dsp:nvSpPr>
      <dsp:spPr>
        <a:xfrm>
          <a:off x="4722323" y="299767"/>
          <a:ext cx="1467835" cy="4752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b="1" kern="1200" dirty="0"/>
            <a:t>Technical Indicators</a:t>
          </a:r>
        </a:p>
      </dsp:txBody>
      <dsp:txXfrm>
        <a:off x="4722323" y="299767"/>
        <a:ext cx="1467835" cy="316800"/>
      </dsp:txXfrm>
    </dsp:sp>
    <dsp:sp modelId="{5D47520E-2655-44C7-A3D7-FF0BF2F1E7BB}">
      <dsp:nvSpPr>
        <dsp:cNvPr id="0" name=""/>
        <dsp:cNvSpPr/>
      </dsp:nvSpPr>
      <dsp:spPr>
        <a:xfrm>
          <a:off x="5022964" y="616567"/>
          <a:ext cx="1467835" cy="37236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 variety of technical indicators are calculated using OHLCV (Open, High, Low, Close, Volume) data, including but not limited to the Relative Strength Index (RSI), Simple Moving Average (SMA), and Exponential Moving Average (EMA).</a:t>
          </a:r>
          <a:endParaRPr lang="en-IN" sz="1100" kern="1200" dirty="0"/>
        </a:p>
        <a:p>
          <a:pPr marL="57150" lvl="1" indent="-57150" algn="l" defTabSz="488950">
            <a:lnSpc>
              <a:spcPct val="90000"/>
            </a:lnSpc>
            <a:spcBef>
              <a:spcPct val="0"/>
            </a:spcBef>
            <a:spcAft>
              <a:spcPct val="15000"/>
            </a:spcAft>
            <a:buChar char="•"/>
          </a:pPr>
          <a:endParaRPr lang="en-IN" sz="1100" kern="1200" dirty="0"/>
        </a:p>
        <a:p>
          <a:pPr marL="57150" lvl="1" indent="-57150" algn="l" defTabSz="488950">
            <a:lnSpc>
              <a:spcPct val="90000"/>
            </a:lnSpc>
            <a:spcBef>
              <a:spcPct val="0"/>
            </a:spcBef>
            <a:spcAft>
              <a:spcPct val="15000"/>
            </a:spcAft>
            <a:buChar char="•"/>
          </a:pPr>
          <a:endParaRPr lang="en-IN" sz="1100" kern="1200" dirty="0"/>
        </a:p>
      </dsp:txBody>
      <dsp:txXfrm>
        <a:off x="5065955" y="659558"/>
        <a:ext cx="1381853" cy="3637655"/>
      </dsp:txXfrm>
    </dsp:sp>
    <dsp:sp modelId="{41261585-7356-446C-8989-01D7CA205696}">
      <dsp:nvSpPr>
        <dsp:cNvPr id="0" name=""/>
        <dsp:cNvSpPr/>
      </dsp:nvSpPr>
      <dsp:spPr>
        <a:xfrm>
          <a:off x="6412677" y="275442"/>
          <a:ext cx="471739" cy="3654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412677" y="348532"/>
        <a:ext cx="362105" cy="219268"/>
      </dsp:txXfrm>
    </dsp:sp>
    <dsp:sp modelId="{769D57EB-D2B4-4900-994D-CCADF260F7CC}">
      <dsp:nvSpPr>
        <dsp:cNvPr id="0" name=""/>
        <dsp:cNvSpPr/>
      </dsp:nvSpPr>
      <dsp:spPr>
        <a:xfrm>
          <a:off x="7080233" y="299767"/>
          <a:ext cx="1467835" cy="4752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b="1" kern="1200" dirty="0"/>
            <a:t>Data  Cleaning</a:t>
          </a:r>
        </a:p>
      </dsp:txBody>
      <dsp:txXfrm>
        <a:off x="7080233" y="299767"/>
        <a:ext cx="1467835" cy="316800"/>
      </dsp:txXfrm>
    </dsp:sp>
    <dsp:sp modelId="{A41189F2-18D6-4A22-BE70-DA505E4003A7}">
      <dsp:nvSpPr>
        <dsp:cNvPr id="0" name=""/>
        <dsp:cNvSpPr/>
      </dsp:nvSpPr>
      <dsp:spPr>
        <a:xfrm>
          <a:off x="7380874" y="616567"/>
          <a:ext cx="1467835" cy="37236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Missing values are addressed through imputation, utilizing methods such as mean, median, mode, or a specified constant, chosen based on detailed data inspection.</a:t>
          </a:r>
          <a:endParaRPr lang="en-IN" sz="1100" kern="1200" dirty="0"/>
        </a:p>
        <a:p>
          <a:pPr marL="57150" lvl="1" indent="-57150" algn="l" defTabSz="488950">
            <a:lnSpc>
              <a:spcPct val="90000"/>
            </a:lnSpc>
            <a:spcBef>
              <a:spcPct val="0"/>
            </a:spcBef>
            <a:spcAft>
              <a:spcPct val="15000"/>
            </a:spcAft>
            <a:buChar char="•"/>
          </a:pPr>
          <a:endParaRPr lang="en-IN" sz="1100" kern="1200" dirty="0"/>
        </a:p>
        <a:p>
          <a:pPr marL="57150" lvl="1" indent="-57150" algn="l" defTabSz="488950">
            <a:lnSpc>
              <a:spcPct val="90000"/>
            </a:lnSpc>
            <a:spcBef>
              <a:spcPct val="0"/>
            </a:spcBef>
            <a:spcAft>
              <a:spcPct val="15000"/>
            </a:spcAft>
            <a:buChar char="•"/>
          </a:pPr>
          <a:r>
            <a:rPr lang="en-US" sz="1100" kern="1200" dirty="0"/>
            <a:t>Where necessary, data points with insufficient recoverable information are selectively deleted to maintain the integrity of the dataset.</a:t>
          </a:r>
          <a:endParaRPr lang="en-IN" sz="1100" kern="1200" dirty="0"/>
        </a:p>
      </dsp:txBody>
      <dsp:txXfrm>
        <a:off x="7423865" y="659558"/>
        <a:ext cx="1381853" cy="3637655"/>
      </dsp:txXfrm>
    </dsp:sp>
    <dsp:sp modelId="{8EF17478-F171-481E-9A23-C93EA3399D9F}">
      <dsp:nvSpPr>
        <dsp:cNvPr id="0" name=""/>
        <dsp:cNvSpPr/>
      </dsp:nvSpPr>
      <dsp:spPr>
        <a:xfrm>
          <a:off x="8770586" y="275442"/>
          <a:ext cx="471739" cy="3654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8770586" y="348532"/>
        <a:ext cx="362105" cy="219268"/>
      </dsp:txXfrm>
    </dsp:sp>
    <dsp:sp modelId="{E8A1F48F-59E8-45F5-AB87-FA61836EAF0A}">
      <dsp:nvSpPr>
        <dsp:cNvPr id="0" name=""/>
        <dsp:cNvSpPr/>
      </dsp:nvSpPr>
      <dsp:spPr>
        <a:xfrm>
          <a:off x="9438142" y="299767"/>
          <a:ext cx="1467835" cy="47520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IN" sz="1100" b="1" kern="1200" dirty="0"/>
            <a:t>Normalizing Data</a:t>
          </a:r>
        </a:p>
      </dsp:txBody>
      <dsp:txXfrm>
        <a:off x="9438142" y="299767"/>
        <a:ext cx="1467835" cy="316800"/>
      </dsp:txXfrm>
    </dsp:sp>
    <dsp:sp modelId="{EF394C68-BF37-4FB6-A86D-B39287452251}">
      <dsp:nvSpPr>
        <dsp:cNvPr id="0" name=""/>
        <dsp:cNvSpPr/>
      </dsp:nvSpPr>
      <dsp:spPr>
        <a:xfrm>
          <a:off x="9738783" y="616567"/>
          <a:ext cx="1467835" cy="372363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Volume-like and price-like indicators are normalized separately, using scaling criteria appropriate for each type as discussed in the course materials.</a:t>
          </a:r>
          <a:endParaRPr lang="en-IN" sz="1100" kern="1200" dirty="0"/>
        </a:p>
        <a:p>
          <a:pPr marL="57150" lvl="1" indent="-57150" algn="l" defTabSz="488950">
            <a:lnSpc>
              <a:spcPct val="90000"/>
            </a:lnSpc>
            <a:spcBef>
              <a:spcPct val="0"/>
            </a:spcBef>
            <a:spcAft>
              <a:spcPct val="15000"/>
            </a:spcAft>
            <a:buChar char="•"/>
          </a:pPr>
          <a:endParaRPr lang="en-IN" sz="1100" kern="1200" dirty="0"/>
        </a:p>
        <a:p>
          <a:pPr marL="57150" lvl="1" indent="-57150" algn="l" defTabSz="488950">
            <a:lnSpc>
              <a:spcPct val="90000"/>
            </a:lnSpc>
            <a:spcBef>
              <a:spcPct val="0"/>
            </a:spcBef>
            <a:spcAft>
              <a:spcPct val="15000"/>
            </a:spcAft>
            <a:buChar char="•"/>
          </a:pPr>
          <a:r>
            <a:rPr lang="en-US" sz="1100" kern="1200" dirty="0"/>
            <a:t>The processed and normalized data is then saved into a CSV file, setting the foundation for developing algorithmic trading strategies.</a:t>
          </a:r>
          <a:endParaRPr lang="en-IN" sz="1100" kern="1200" dirty="0"/>
        </a:p>
      </dsp:txBody>
      <dsp:txXfrm>
        <a:off x="9781774" y="659558"/>
        <a:ext cx="1381853" cy="36376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05A98-991F-47A6-AF89-6BDEB12274F7}"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9C8BF-451B-4DBA-9D37-93313B9C2BD0}" type="slidenum">
              <a:rPr lang="en-IN" smtClean="0"/>
              <a:t>‹#›</a:t>
            </a:fld>
            <a:endParaRPr lang="en-IN"/>
          </a:p>
        </p:txBody>
      </p:sp>
    </p:spTree>
    <p:extLst>
      <p:ext uri="{BB962C8B-B14F-4D97-AF65-F5344CB8AC3E}">
        <p14:creationId xmlns:p14="http://schemas.microsoft.com/office/powerpoint/2010/main" val="424633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90FD-AA42-3BB7-98FA-F2926791AC1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CFE6DD8C-7674-5174-48E9-F74E49F15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9D54A0-DFC6-BDD8-203F-1D5DD25D5ADA}"/>
              </a:ext>
            </a:extLst>
          </p:cNvPr>
          <p:cNvSpPr>
            <a:spLocks noGrp="1"/>
          </p:cNvSpPr>
          <p:nvPr>
            <p:ph type="dt" sz="half" idx="10"/>
          </p:nvPr>
        </p:nvSpPr>
        <p:spPr/>
        <p:txBody>
          <a:bodyPr/>
          <a:lstStyle/>
          <a:p>
            <a:fld id="{A7E9257D-5D7F-4348-9872-EF7C37AFAB30}" type="datetime1">
              <a:rPr lang="en-IN" smtClean="0"/>
              <a:t>16-04-2024</a:t>
            </a:fld>
            <a:endParaRPr lang="en-IN" dirty="0"/>
          </a:p>
        </p:txBody>
      </p:sp>
      <p:sp>
        <p:nvSpPr>
          <p:cNvPr id="5" name="Footer Placeholder 4">
            <a:extLst>
              <a:ext uri="{FF2B5EF4-FFF2-40B4-BE49-F238E27FC236}">
                <a16:creationId xmlns:a16="http://schemas.microsoft.com/office/drawing/2014/main" id="{E89A3B2D-DCE4-129B-5141-11557B8B1A25}"/>
              </a:ext>
            </a:extLst>
          </p:cNvPr>
          <p:cNvSpPr>
            <a:spLocks noGrp="1"/>
          </p:cNvSpPr>
          <p:nvPr>
            <p:ph type="ftr" sz="quarter" idx="11"/>
          </p:nvPr>
        </p:nvSpPr>
        <p:spPr/>
        <p:txBody>
          <a:bodyPr/>
          <a:lstStyle/>
          <a:p>
            <a:pPr latinLnBrk="1"/>
            <a:r>
              <a:rPr lang="en-US">
                <a:solidFill>
                  <a:srgbClr val="2D3B45"/>
                </a:solidFill>
                <a:latin typeface="Lato Extended"/>
              </a:rPr>
              <a:t>APS 1052: Artificial Intelligence in Finance</a:t>
            </a:r>
            <a:endParaRPr lang="en-US" dirty="0">
              <a:solidFill>
                <a:srgbClr val="2D3B45"/>
              </a:solidFill>
              <a:latin typeface="Lato Extended"/>
            </a:endParaRPr>
          </a:p>
        </p:txBody>
      </p:sp>
      <p:sp>
        <p:nvSpPr>
          <p:cNvPr id="6" name="Slide Number Placeholder 5">
            <a:extLst>
              <a:ext uri="{FF2B5EF4-FFF2-40B4-BE49-F238E27FC236}">
                <a16:creationId xmlns:a16="http://schemas.microsoft.com/office/drawing/2014/main" id="{549272C4-4EC4-0DE6-99C6-86DD03F95B2D}"/>
              </a:ext>
            </a:extLst>
          </p:cNvPr>
          <p:cNvSpPr>
            <a:spLocks noGrp="1"/>
          </p:cNvSpPr>
          <p:nvPr>
            <p:ph type="sldNum" sz="quarter" idx="12"/>
          </p:nvPr>
        </p:nvSpPr>
        <p:spPr/>
        <p:txBody>
          <a:bodyPr/>
          <a:lstStyle/>
          <a:p>
            <a:fld id="{37D05A21-BCA9-4880-BA93-6CFA8BE585C8}" type="slidenum">
              <a:rPr lang="en-IN" smtClean="0"/>
              <a:t>‹#›</a:t>
            </a:fld>
            <a:endParaRPr lang="en-IN" dirty="0"/>
          </a:p>
        </p:txBody>
      </p:sp>
    </p:spTree>
    <p:extLst>
      <p:ext uri="{BB962C8B-B14F-4D97-AF65-F5344CB8AC3E}">
        <p14:creationId xmlns:p14="http://schemas.microsoft.com/office/powerpoint/2010/main" val="348748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E204-FC2D-A016-A798-4A085AB0B4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76A1D-B084-E0D3-8840-0E7B2DC3B6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94EAB-3CC4-4CE8-B22C-EDCDED874ED7}"/>
              </a:ext>
            </a:extLst>
          </p:cNvPr>
          <p:cNvSpPr>
            <a:spLocks noGrp="1"/>
          </p:cNvSpPr>
          <p:nvPr>
            <p:ph type="dt" sz="half" idx="10"/>
          </p:nvPr>
        </p:nvSpPr>
        <p:spPr/>
        <p:txBody>
          <a:bodyPr/>
          <a:lstStyle/>
          <a:p>
            <a:fld id="{2106FDA6-92FA-4CDA-9429-461E3EE85690}" type="datetime1">
              <a:rPr lang="en-IN" smtClean="0"/>
              <a:t>16-04-2024</a:t>
            </a:fld>
            <a:endParaRPr lang="en-IN"/>
          </a:p>
        </p:txBody>
      </p:sp>
      <p:sp>
        <p:nvSpPr>
          <p:cNvPr id="5" name="Footer Placeholder 4">
            <a:extLst>
              <a:ext uri="{FF2B5EF4-FFF2-40B4-BE49-F238E27FC236}">
                <a16:creationId xmlns:a16="http://schemas.microsoft.com/office/drawing/2014/main" id="{DDF0FF3B-AA5F-D3AD-6C38-3AFB51895F0E}"/>
              </a:ext>
            </a:extLst>
          </p:cNvPr>
          <p:cNvSpPr>
            <a:spLocks noGrp="1"/>
          </p:cNvSpPr>
          <p:nvPr>
            <p:ph type="ftr" sz="quarter" idx="11"/>
          </p:nvPr>
        </p:nvSpPr>
        <p:spPr/>
        <p:txBody>
          <a:bodyPr/>
          <a:lstStyle/>
          <a:p>
            <a:r>
              <a:rPr lang="en-IN"/>
              <a:t>APS 1052: Artificial Intelligence in Finance</a:t>
            </a:r>
          </a:p>
        </p:txBody>
      </p:sp>
      <p:sp>
        <p:nvSpPr>
          <p:cNvPr id="6" name="Slide Number Placeholder 5">
            <a:extLst>
              <a:ext uri="{FF2B5EF4-FFF2-40B4-BE49-F238E27FC236}">
                <a16:creationId xmlns:a16="http://schemas.microsoft.com/office/drawing/2014/main" id="{47702AB7-2427-C9B0-6816-E5517ABC6236}"/>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121946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09F2B-6F4F-9578-2EBE-4F2158CF95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2593B-4ABE-FBB0-2B97-4D749E906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A8634-4B12-AECF-9CAF-09F06F24FB83}"/>
              </a:ext>
            </a:extLst>
          </p:cNvPr>
          <p:cNvSpPr>
            <a:spLocks noGrp="1"/>
          </p:cNvSpPr>
          <p:nvPr>
            <p:ph type="dt" sz="half" idx="10"/>
          </p:nvPr>
        </p:nvSpPr>
        <p:spPr/>
        <p:txBody>
          <a:bodyPr/>
          <a:lstStyle/>
          <a:p>
            <a:fld id="{651D0A37-52DF-4587-8495-44AE1D2A3537}" type="datetime1">
              <a:rPr lang="en-IN" smtClean="0"/>
              <a:t>16-04-2024</a:t>
            </a:fld>
            <a:endParaRPr lang="en-IN"/>
          </a:p>
        </p:txBody>
      </p:sp>
      <p:sp>
        <p:nvSpPr>
          <p:cNvPr id="5" name="Footer Placeholder 4">
            <a:extLst>
              <a:ext uri="{FF2B5EF4-FFF2-40B4-BE49-F238E27FC236}">
                <a16:creationId xmlns:a16="http://schemas.microsoft.com/office/drawing/2014/main" id="{8693E213-1AF0-10A3-516F-AF9B7739B685}"/>
              </a:ext>
            </a:extLst>
          </p:cNvPr>
          <p:cNvSpPr>
            <a:spLocks noGrp="1"/>
          </p:cNvSpPr>
          <p:nvPr>
            <p:ph type="ftr" sz="quarter" idx="11"/>
          </p:nvPr>
        </p:nvSpPr>
        <p:spPr/>
        <p:txBody>
          <a:bodyPr/>
          <a:lstStyle/>
          <a:p>
            <a:r>
              <a:rPr lang="en-IN"/>
              <a:t>APS 1052: Artificial Intelligence in Finance</a:t>
            </a:r>
          </a:p>
        </p:txBody>
      </p:sp>
      <p:sp>
        <p:nvSpPr>
          <p:cNvPr id="6" name="Slide Number Placeholder 5">
            <a:extLst>
              <a:ext uri="{FF2B5EF4-FFF2-40B4-BE49-F238E27FC236}">
                <a16:creationId xmlns:a16="http://schemas.microsoft.com/office/drawing/2014/main" id="{FD7FDCCC-B733-A561-1FDA-4088A219210D}"/>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199768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FA58-4125-0E72-CEAB-7621C5A89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9D3D83-663B-863A-C898-1C75609402B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9F8C721-78C1-057F-D4FD-C2F51A63FF06}"/>
              </a:ext>
            </a:extLst>
          </p:cNvPr>
          <p:cNvSpPr>
            <a:spLocks noGrp="1"/>
          </p:cNvSpPr>
          <p:nvPr>
            <p:ph type="dt" sz="half" idx="10"/>
          </p:nvPr>
        </p:nvSpPr>
        <p:spPr/>
        <p:txBody>
          <a:bodyPr/>
          <a:lstStyle/>
          <a:p>
            <a:fld id="{F6B06961-2E22-4956-89AA-2829786F0860}" type="datetime1">
              <a:rPr lang="en-IN" smtClean="0"/>
              <a:t>16-04-2024</a:t>
            </a:fld>
            <a:endParaRPr lang="en-IN"/>
          </a:p>
        </p:txBody>
      </p:sp>
      <p:sp>
        <p:nvSpPr>
          <p:cNvPr id="5" name="Footer Placeholder 4">
            <a:extLst>
              <a:ext uri="{FF2B5EF4-FFF2-40B4-BE49-F238E27FC236}">
                <a16:creationId xmlns:a16="http://schemas.microsoft.com/office/drawing/2014/main" id="{05A58A6F-6916-8144-5E8D-43A6BD15E1D5}"/>
              </a:ext>
            </a:extLst>
          </p:cNvPr>
          <p:cNvSpPr>
            <a:spLocks noGrp="1"/>
          </p:cNvSpPr>
          <p:nvPr>
            <p:ph type="ftr" sz="quarter" idx="11"/>
          </p:nvPr>
        </p:nvSpPr>
        <p:spPr/>
        <p:txBody>
          <a:bodyPr/>
          <a:lstStyle/>
          <a:p>
            <a:r>
              <a:rPr lang="en-IN"/>
              <a:t>APS 1052: Artificial Intelligence in Finance</a:t>
            </a:r>
            <a:endParaRPr lang="en-IN" dirty="0"/>
          </a:p>
        </p:txBody>
      </p:sp>
      <p:sp>
        <p:nvSpPr>
          <p:cNvPr id="6" name="Slide Number Placeholder 5">
            <a:extLst>
              <a:ext uri="{FF2B5EF4-FFF2-40B4-BE49-F238E27FC236}">
                <a16:creationId xmlns:a16="http://schemas.microsoft.com/office/drawing/2014/main" id="{A6BF30DD-AA61-EF12-B9DA-4D843B108920}"/>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409848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CF4E-7DBC-1FE4-DCFC-FCC84BE15F34}"/>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7977F00-8E5D-908C-7D4B-338A09B09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008AD-65F1-C22A-6A86-3546B154B907}"/>
              </a:ext>
            </a:extLst>
          </p:cNvPr>
          <p:cNvSpPr>
            <a:spLocks noGrp="1"/>
          </p:cNvSpPr>
          <p:nvPr>
            <p:ph type="dt" sz="half" idx="10"/>
          </p:nvPr>
        </p:nvSpPr>
        <p:spPr/>
        <p:txBody>
          <a:bodyPr/>
          <a:lstStyle/>
          <a:p>
            <a:fld id="{C915EB52-53AD-45E6-BDD1-960519C55618}" type="datetime1">
              <a:rPr lang="en-IN" smtClean="0"/>
              <a:t>16-04-2024</a:t>
            </a:fld>
            <a:endParaRPr lang="en-IN"/>
          </a:p>
        </p:txBody>
      </p:sp>
      <p:sp>
        <p:nvSpPr>
          <p:cNvPr id="5" name="Footer Placeholder 4">
            <a:extLst>
              <a:ext uri="{FF2B5EF4-FFF2-40B4-BE49-F238E27FC236}">
                <a16:creationId xmlns:a16="http://schemas.microsoft.com/office/drawing/2014/main" id="{39304808-8A1F-BAAD-93D1-EE45BFAE950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C39A38-CF27-7DB8-7B63-328D1EA61C16}"/>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423179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2AA6-FF6A-CA62-351A-C9E1314FD4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4630D8-AE29-7F20-FC0A-0743AAB6A4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A83F92-DE45-FF7C-EE9A-A9033225B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5CF07D-CC3B-E17F-07EE-D99923013B1B}"/>
              </a:ext>
            </a:extLst>
          </p:cNvPr>
          <p:cNvSpPr>
            <a:spLocks noGrp="1"/>
          </p:cNvSpPr>
          <p:nvPr>
            <p:ph type="dt" sz="half" idx="10"/>
          </p:nvPr>
        </p:nvSpPr>
        <p:spPr/>
        <p:txBody>
          <a:bodyPr/>
          <a:lstStyle/>
          <a:p>
            <a:fld id="{EDA9D027-6760-414D-9881-27B0C5030127}" type="datetime1">
              <a:rPr lang="en-IN" smtClean="0"/>
              <a:t>16-04-2024</a:t>
            </a:fld>
            <a:endParaRPr lang="en-IN"/>
          </a:p>
        </p:txBody>
      </p:sp>
      <p:sp>
        <p:nvSpPr>
          <p:cNvPr id="6" name="Footer Placeholder 5">
            <a:extLst>
              <a:ext uri="{FF2B5EF4-FFF2-40B4-BE49-F238E27FC236}">
                <a16:creationId xmlns:a16="http://schemas.microsoft.com/office/drawing/2014/main" id="{E7966482-949F-130B-5482-14D11758DA37}"/>
              </a:ext>
            </a:extLst>
          </p:cNvPr>
          <p:cNvSpPr>
            <a:spLocks noGrp="1"/>
          </p:cNvSpPr>
          <p:nvPr>
            <p:ph type="ftr" sz="quarter" idx="11"/>
          </p:nvPr>
        </p:nvSpPr>
        <p:spPr/>
        <p:txBody>
          <a:bodyPr/>
          <a:lstStyle/>
          <a:p>
            <a:r>
              <a:rPr lang="en-IN"/>
              <a:t>APS 1052: Artificial Intelligence in Finance</a:t>
            </a:r>
          </a:p>
        </p:txBody>
      </p:sp>
      <p:sp>
        <p:nvSpPr>
          <p:cNvPr id="7" name="Slide Number Placeholder 6">
            <a:extLst>
              <a:ext uri="{FF2B5EF4-FFF2-40B4-BE49-F238E27FC236}">
                <a16:creationId xmlns:a16="http://schemas.microsoft.com/office/drawing/2014/main" id="{0FDAF5CB-F9E1-9FFF-A9E1-2F125DC2AE73}"/>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70947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57A4-AB1C-B79B-6357-4949741898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2FE53-F6C9-59F4-33A3-473C88E84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BAD53-040A-F7F2-5035-406FDC23B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165970-378E-CF21-35E0-CC41E4103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851DF-36F7-4E02-A474-CA304DEB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675E61-4108-9A9A-257E-1E086BBC14C4}"/>
              </a:ext>
            </a:extLst>
          </p:cNvPr>
          <p:cNvSpPr>
            <a:spLocks noGrp="1"/>
          </p:cNvSpPr>
          <p:nvPr>
            <p:ph type="dt" sz="half" idx="10"/>
          </p:nvPr>
        </p:nvSpPr>
        <p:spPr/>
        <p:txBody>
          <a:bodyPr/>
          <a:lstStyle/>
          <a:p>
            <a:fld id="{3F67BE7B-66E7-43B4-9558-3758D045D7EC}" type="datetime1">
              <a:rPr lang="en-IN" smtClean="0"/>
              <a:t>16-04-2024</a:t>
            </a:fld>
            <a:endParaRPr lang="en-IN"/>
          </a:p>
        </p:txBody>
      </p:sp>
      <p:sp>
        <p:nvSpPr>
          <p:cNvPr id="8" name="Footer Placeholder 7">
            <a:extLst>
              <a:ext uri="{FF2B5EF4-FFF2-40B4-BE49-F238E27FC236}">
                <a16:creationId xmlns:a16="http://schemas.microsoft.com/office/drawing/2014/main" id="{A183307F-DDE5-EAE0-6739-77D819CE7744}"/>
              </a:ext>
            </a:extLst>
          </p:cNvPr>
          <p:cNvSpPr>
            <a:spLocks noGrp="1"/>
          </p:cNvSpPr>
          <p:nvPr>
            <p:ph type="ftr" sz="quarter" idx="11"/>
          </p:nvPr>
        </p:nvSpPr>
        <p:spPr/>
        <p:txBody>
          <a:bodyPr/>
          <a:lstStyle/>
          <a:p>
            <a:r>
              <a:rPr lang="en-US">
                <a:solidFill>
                  <a:srgbClr val="2D3B45"/>
                </a:solidFill>
                <a:latin typeface="Lato Extended"/>
              </a:rPr>
              <a:t>APS 1052: Artificial Intelligence in Finance</a:t>
            </a:r>
            <a:endParaRPr lang="en-IN" dirty="0"/>
          </a:p>
        </p:txBody>
      </p:sp>
      <p:sp>
        <p:nvSpPr>
          <p:cNvPr id="9" name="Slide Number Placeholder 8">
            <a:extLst>
              <a:ext uri="{FF2B5EF4-FFF2-40B4-BE49-F238E27FC236}">
                <a16:creationId xmlns:a16="http://schemas.microsoft.com/office/drawing/2014/main" id="{7571CEA6-9675-E0FB-FA64-21579ADDB442}"/>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296317449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3940-6523-8480-1613-1AF963227F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17806E-B6D4-7A86-D18D-99E057D959AC}"/>
              </a:ext>
            </a:extLst>
          </p:cNvPr>
          <p:cNvSpPr>
            <a:spLocks noGrp="1"/>
          </p:cNvSpPr>
          <p:nvPr>
            <p:ph type="dt" sz="half" idx="10"/>
          </p:nvPr>
        </p:nvSpPr>
        <p:spPr/>
        <p:txBody>
          <a:bodyPr/>
          <a:lstStyle/>
          <a:p>
            <a:fld id="{AD7EC945-7940-4080-8716-BBB5F8502E64}" type="datetime1">
              <a:rPr lang="en-IN" smtClean="0"/>
              <a:t>16-04-2024</a:t>
            </a:fld>
            <a:endParaRPr lang="en-IN"/>
          </a:p>
        </p:txBody>
      </p:sp>
      <p:sp>
        <p:nvSpPr>
          <p:cNvPr id="4" name="Footer Placeholder 3">
            <a:extLst>
              <a:ext uri="{FF2B5EF4-FFF2-40B4-BE49-F238E27FC236}">
                <a16:creationId xmlns:a16="http://schemas.microsoft.com/office/drawing/2014/main" id="{2B952F88-5F55-B2C7-7D21-E14E208F5F09}"/>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C48E68A4-5928-56A8-49D6-022F9767D88D}"/>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16615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244F9-F559-92CD-A0B4-89B4FFF56D16}"/>
              </a:ext>
            </a:extLst>
          </p:cNvPr>
          <p:cNvSpPr>
            <a:spLocks noGrp="1"/>
          </p:cNvSpPr>
          <p:nvPr>
            <p:ph type="dt" sz="half" idx="10"/>
          </p:nvPr>
        </p:nvSpPr>
        <p:spPr/>
        <p:txBody>
          <a:bodyPr/>
          <a:lstStyle/>
          <a:p>
            <a:fld id="{2428A76D-28D6-4809-BDA7-081FF7C72F29}" type="datetime1">
              <a:rPr lang="en-IN" smtClean="0"/>
              <a:t>16-04-2024</a:t>
            </a:fld>
            <a:endParaRPr lang="en-IN"/>
          </a:p>
        </p:txBody>
      </p:sp>
      <p:sp>
        <p:nvSpPr>
          <p:cNvPr id="3" name="Footer Placeholder 2">
            <a:extLst>
              <a:ext uri="{FF2B5EF4-FFF2-40B4-BE49-F238E27FC236}">
                <a16:creationId xmlns:a16="http://schemas.microsoft.com/office/drawing/2014/main" id="{A121BA6E-9609-BA37-1BF0-A474D907FF77}"/>
              </a:ext>
            </a:extLst>
          </p:cNvPr>
          <p:cNvSpPr>
            <a:spLocks noGrp="1"/>
          </p:cNvSpPr>
          <p:nvPr>
            <p:ph type="ftr" sz="quarter" idx="11"/>
          </p:nvPr>
        </p:nvSpPr>
        <p:spPr/>
        <p:txBody>
          <a:bodyPr/>
          <a:lstStyle/>
          <a:p>
            <a:r>
              <a:rPr lang="en-IN"/>
              <a:t>APS 1052: Artificial Intelligence in Finance</a:t>
            </a:r>
          </a:p>
        </p:txBody>
      </p:sp>
      <p:sp>
        <p:nvSpPr>
          <p:cNvPr id="4" name="Slide Number Placeholder 3">
            <a:extLst>
              <a:ext uri="{FF2B5EF4-FFF2-40B4-BE49-F238E27FC236}">
                <a16:creationId xmlns:a16="http://schemas.microsoft.com/office/drawing/2014/main" id="{B6666884-BC58-99BB-3480-FFBC3723D2B0}"/>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5026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878-925C-027E-6D89-8F3AF8D28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69CC28-EC4F-9538-895F-0DA48A8EF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17944-F956-B500-88F5-77E39162C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D5D5D-714D-7D76-3361-13D54F6F24BA}"/>
              </a:ext>
            </a:extLst>
          </p:cNvPr>
          <p:cNvSpPr>
            <a:spLocks noGrp="1"/>
          </p:cNvSpPr>
          <p:nvPr>
            <p:ph type="dt" sz="half" idx="10"/>
          </p:nvPr>
        </p:nvSpPr>
        <p:spPr/>
        <p:txBody>
          <a:bodyPr/>
          <a:lstStyle/>
          <a:p>
            <a:fld id="{BEC6ED20-FD18-4897-AE57-FEDB8A53833B}" type="datetime1">
              <a:rPr lang="en-IN" smtClean="0"/>
              <a:t>16-04-2024</a:t>
            </a:fld>
            <a:endParaRPr lang="en-IN"/>
          </a:p>
        </p:txBody>
      </p:sp>
      <p:sp>
        <p:nvSpPr>
          <p:cNvPr id="6" name="Footer Placeholder 5">
            <a:extLst>
              <a:ext uri="{FF2B5EF4-FFF2-40B4-BE49-F238E27FC236}">
                <a16:creationId xmlns:a16="http://schemas.microsoft.com/office/drawing/2014/main" id="{6B3A5957-91B6-0AA3-2D60-F602835FE7D1}"/>
              </a:ext>
            </a:extLst>
          </p:cNvPr>
          <p:cNvSpPr>
            <a:spLocks noGrp="1"/>
          </p:cNvSpPr>
          <p:nvPr>
            <p:ph type="ftr" sz="quarter" idx="11"/>
          </p:nvPr>
        </p:nvSpPr>
        <p:spPr/>
        <p:txBody>
          <a:bodyPr/>
          <a:lstStyle/>
          <a:p>
            <a:r>
              <a:rPr lang="en-IN"/>
              <a:t>APS 1052: Artificial Intelligence in Finance</a:t>
            </a:r>
          </a:p>
        </p:txBody>
      </p:sp>
      <p:sp>
        <p:nvSpPr>
          <p:cNvPr id="7" name="Slide Number Placeholder 6">
            <a:extLst>
              <a:ext uri="{FF2B5EF4-FFF2-40B4-BE49-F238E27FC236}">
                <a16:creationId xmlns:a16="http://schemas.microsoft.com/office/drawing/2014/main" id="{8295D9C8-C73E-7E7F-7438-4C3C927F0B1C}"/>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52718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4DC2-75DA-F18A-181C-3288B04F6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DF606F-CC55-1066-0316-F9ECF1FAF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197DE3-ECBD-E38D-57C3-C8D46C3B9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5E166-1E6D-247F-DEAF-72F695B3D553}"/>
              </a:ext>
            </a:extLst>
          </p:cNvPr>
          <p:cNvSpPr>
            <a:spLocks noGrp="1"/>
          </p:cNvSpPr>
          <p:nvPr>
            <p:ph type="dt" sz="half" idx="10"/>
          </p:nvPr>
        </p:nvSpPr>
        <p:spPr/>
        <p:txBody>
          <a:bodyPr/>
          <a:lstStyle/>
          <a:p>
            <a:fld id="{C2812830-2F60-4B9B-8A7D-826AC31322FF}" type="datetime1">
              <a:rPr lang="en-IN" smtClean="0"/>
              <a:t>16-04-2024</a:t>
            </a:fld>
            <a:endParaRPr lang="en-IN"/>
          </a:p>
        </p:txBody>
      </p:sp>
      <p:sp>
        <p:nvSpPr>
          <p:cNvPr id="6" name="Footer Placeholder 5">
            <a:extLst>
              <a:ext uri="{FF2B5EF4-FFF2-40B4-BE49-F238E27FC236}">
                <a16:creationId xmlns:a16="http://schemas.microsoft.com/office/drawing/2014/main" id="{3AF9EDBC-2F31-61D7-5AF5-FEAFD2309BE9}"/>
              </a:ext>
            </a:extLst>
          </p:cNvPr>
          <p:cNvSpPr>
            <a:spLocks noGrp="1"/>
          </p:cNvSpPr>
          <p:nvPr>
            <p:ph type="ftr" sz="quarter" idx="11"/>
          </p:nvPr>
        </p:nvSpPr>
        <p:spPr/>
        <p:txBody>
          <a:bodyPr/>
          <a:lstStyle/>
          <a:p>
            <a:r>
              <a:rPr lang="en-IN"/>
              <a:t>APS 1052: Artificial Intelligence in Finance</a:t>
            </a:r>
          </a:p>
        </p:txBody>
      </p:sp>
      <p:sp>
        <p:nvSpPr>
          <p:cNvPr id="7" name="Slide Number Placeholder 6">
            <a:extLst>
              <a:ext uri="{FF2B5EF4-FFF2-40B4-BE49-F238E27FC236}">
                <a16:creationId xmlns:a16="http://schemas.microsoft.com/office/drawing/2014/main" id="{915C7AF0-095E-2ED9-990C-C5DE0CE23571}"/>
              </a:ext>
            </a:extLst>
          </p:cNvPr>
          <p:cNvSpPr>
            <a:spLocks noGrp="1"/>
          </p:cNvSpPr>
          <p:nvPr>
            <p:ph type="sldNum" sz="quarter" idx="12"/>
          </p:nvPr>
        </p:nvSpPr>
        <p:spPr/>
        <p:txBody>
          <a:bodyPr/>
          <a:lstStyle/>
          <a:p>
            <a:fld id="{37D05A21-BCA9-4880-BA93-6CFA8BE585C8}" type="slidenum">
              <a:rPr lang="en-IN" smtClean="0"/>
              <a:t>‹#›</a:t>
            </a:fld>
            <a:endParaRPr lang="en-IN"/>
          </a:p>
        </p:txBody>
      </p:sp>
    </p:spTree>
    <p:extLst>
      <p:ext uri="{BB962C8B-B14F-4D97-AF65-F5344CB8AC3E}">
        <p14:creationId xmlns:p14="http://schemas.microsoft.com/office/powerpoint/2010/main" val="121783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95253-E5E6-38EA-403A-5774D0C8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8E44891-F270-1104-5729-E0A7F0EA5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D66E1103-5FD6-F4A5-636E-326D180CF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7BE7B-66E7-43B4-9558-3758D045D7EC}" type="datetime1">
              <a:rPr lang="en-IN" smtClean="0"/>
              <a:t>16-04-2024</a:t>
            </a:fld>
            <a:endParaRPr lang="en-IN"/>
          </a:p>
        </p:txBody>
      </p:sp>
      <p:sp>
        <p:nvSpPr>
          <p:cNvPr id="5" name="Footer Placeholder 4">
            <a:extLst>
              <a:ext uri="{FF2B5EF4-FFF2-40B4-BE49-F238E27FC236}">
                <a16:creationId xmlns:a16="http://schemas.microsoft.com/office/drawing/2014/main" id="{D2CE1CE4-AC23-6F53-48E2-149896E34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atin typeface="Lato Extended"/>
              </a:rPr>
              <a:t>APS 1052: Artificial Intelligence in Finance</a:t>
            </a:r>
            <a:endParaRPr lang="en-IN" dirty="0"/>
          </a:p>
        </p:txBody>
      </p:sp>
      <p:sp>
        <p:nvSpPr>
          <p:cNvPr id="6" name="Slide Number Placeholder 5">
            <a:extLst>
              <a:ext uri="{FF2B5EF4-FFF2-40B4-BE49-F238E27FC236}">
                <a16:creationId xmlns:a16="http://schemas.microsoft.com/office/drawing/2014/main" id="{BF451F9C-5CCA-DBED-6296-E5930FA48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05A21-BCA9-4880-BA93-6CFA8BE585C8}" type="slidenum">
              <a:rPr lang="en-IN" smtClean="0"/>
              <a:t>‹#›</a:t>
            </a:fld>
            <a:endParaRPr lang="en-IN"/>
          </a:p>
        </p:txBody>
      </p:sp>
      <p:pic>
        <p:nvPicPr>
          <p:cNvPr id="7" name="Picture 6">
            <a:extLst>
              <a:ext uri="{FF2B5EF4-FFF2-40B4-BE49-F238E27FC236}">
                <a16:creationId xmlns:a16="http://schemas.microsoft.com/office/drawing/2014/main" id="{4707DF95-5CD8-0F67-7A3F-D1C546FED9E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11513" y="-219426"/>
            <a:ext cx="1484574" cy="989716"/>
          </a:xfrm>
          <a:prstGeom prst="rect">
            <a:avLst/>
          </a:prstGeom>
        </p:spPr>
      </p:pic>
    </p:spTree>
    <p:extLst>
      <p:ext uri="{BB962C8B-B14F-4D97-AF65-F5344CB8AC3E}">
        <p14:creationId xmlns:p14="http://schemas.microsoft.com/office/powerpoint/2010/main" val="25046588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3600" kern="1200">
          <a:solidFill>
            <a:srgbClr val="002554"/>
          </a:solidFill>
          <a:latin typeface="Arial Nova Light" panose="020B0304020202020204" pitchFamily="34" charset="0"/>
          <a:ea typeface="+mj-ea"/>
          <a:cs typeface="+mj-cs"/>
        </a:defRPr>
      </a:lvl1pPr>
    </p:titleStyle>
    <p:bodyStyle>
      <a:lvl1pPr marL="228600" indent="-228600" algn="l" defTabSz="914400" rtl="0" eaLnBrk="1" latinLnBrk="0" hangingPunct="1">
        <a:lnSpc>
          <a:spcPct val="100000"/>
        </a:lnSpc>
        <a:spcBef>
          <a:spcPts val="1000"/>
        </a:spcBef>
        <a:buClr>
          <a:srgbClr val="002554"/>
        </a:buClr>
        <a:buFont typeface="Courier New" panose="02070309020205020404" pitchFamily="49" charset="0"/>
        <a:buChar char="o"/>
        <a:defRPr sz="2000" kern="1200">
          <a:solidFill>
            <a:schemeClr val="tx1"/>
          </a:solidFill>
          <a:latin typeface="Arial Nova Light" panose="020B0304020202020204" pitchFamily="34" charset="0"/>
          <a:ea typeface="+mn-ea"/>
          <a:cs typeface="+mn-cs"/>
        </a:defRPr>
      </a:lvl1pPr>
      <a:lvl2pPr marL="685800" indent="-228600" algn="l" defTabSz="914400" rtl="0" eaLnBrk="1" latinLnBrk="0" hangingPunct="1">
        <a:lnSpc>
          <a:spcPct val="100000"/>
        </a:lnSpc>
        <a:spcBef>
          <a:spcPts val="500"/>
        </a:spcBef>
        <a:buClr>
          <a:srgbClr val="002554"/>
        </a:buClr>
        <a:buFont typeface="Courier New" panose="02070309020205020404" pitchFamily="49" charset="0"/>
        <a:buChar char="o"/>
        <a:defRPr sz="1800" kern="1200">
          <a:solidFill>
            <a:schemeClr val="tx1"/>
          </a:solidFill>
          <a:latin typeface="Arial Nova Light" panose="020B0304020202020204" pitchFamily="34" charset="0"/>
          <a:ea typeface="+mn-ea"/>
          <a:cs typeface="+mn-cs"/>
        </a:defRPr>
      </a:lvl2pPr>
      <a:lvl3pPr marL="1143000" indent="-228600" algn="l" defTabSz="914400" rtl="0" eaLnBrk="1" latinLnBrk="0" hangingPunct="1">
        <a:lnSpc>
          <a:spcPct val="100000"/>
        </a:lnSpc>
        <a:spcBef>
          <a:spcPts val="500"/>
        </a:spcBef>
        <a:buClr>
          <a:srgbClr val="002554"/>
        </a:buClr>
        <a:buFont typeface="Courier New" panose="02070309020205020404" pitchFamily="49" charset="0"/>
        <a:buChar char="o"/>
        <a:defRPr sz="1600" kern="1200">
          <a:solidFill>
            <a:schemeClr val="tx1"/>
          </a:solidFill>
          <a:latin typeface="Arial Nova Light" panose="020B0304020202020204" pitchFamily="34" charset="0"/>
          <a:ea typeface="+mn-ea"/>
          <a:cs typeface="+mn-cs"/>
        </a:defRPr>
      </a:lvl3pPr>
      <a:lvl4pPr marL="1600200" indent="-228600" algn="l" defTabSz="914400" rtl="0" eaLnBrk="1" latinLnBrk="0" hangingPunct="1">
        <a:lnSpc>
          <a:spcPct val="100000"/>
        </a:lnSpc>
        <a:spcBef>
          <a:spcPts val="500"/>
        </a:spcBef>
        <a:buClr>
          <a:srgbClr val="002554"/>
        </a:buClr>
        <a:buFont typeface="Courier New" panose="02070309020205020404" pitchFamily="49" charset="0"/>
        <a:buChar char="o"/>
        <a:defRPr sz="1600" kern="1200">
          <a:solidFill>
            <a:schemeClr val="tx1"/>
          </a:solidFill>
          <a:latin typeface="Arial Nova Light" panose="020B0304020202020204" pitchFamily="34" charset="0"/>
          <a:ea typeface="+mn-ea"/>
          <a:cs typeface="+mn-cs"/>
        </a:defRPr>
      </a:lvl4pPr>
      <a:lvl5pPr marL="2057400" indent="-228600" algn="l" defTabSz="914400" rtl="0" eaLnBrk="1" latinLnBrk="0" hangingPunct="1">
        <a:lnSpc>
          <a:spcPct val="100000"/>
        </a:lnSpc>
        <a:spcBef>
          <a:spcPts val="500"/>
        </a:spcBef>
        <a:buClr>
          <a:srgbClr val="002554"/>
        </a:buClr>
        <a:buFont typeface="Courier New" panose="02070309020205020404" pitchFamily="49" charset="0"/>
        <a:buChar char="o"/>
        <a:defRPr sz="1600" kern="1200">
          <a:solidFill>
            <a:schemeClr val="tx1"/>
          </a:solidFill>
          <a:latin typeface="Arial Nova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bitcoin_tsa.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ltk.org/_modules/nltk/sentiment/vader.html" TargetMode="External"/><Relationship Id="rId2" Type="http://schemas.openxmlformats.org/officeDocument/2006/relationships/hyperlink" Target="https://vadersentiment.readthedocs.io/en/latest/" TargetMode="External"/><Relationship Id="rId1" Type="http://schemas.openxmlformats.org/officeDocument/2006/relationships/slideLayout" Target="../slideLayouts/slideLayout2.xml"/><Relationship Id="rId5" Type="http://schemas.openxmlformats.org/officeDocument/2006/relationships/hyperlink" Target="https://huggingface.co/docs/transformers/index" TargetMode="External"/><Relationship Id="rId4" Type="http://schemas.openxmlformats.org/officeDocument/2006/relationships/hyperlink" Target="https://huggingface.co/oferweintraub/bert-base-finance-sentiment-noisy-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news_sentiment_analysis_vader.ipynb" TargetMode="External"/><Relationship Id="rId2" Type="http://schemas.openxmlformats.org/officeDocument/2006/relationships/hyperlink" Target="csv_files/bitcoin_news_data.csv" TargetMode="External"/><Relationship Id="rId1" Type="http://schemas.openxmlformats.org/officeDocument/2006/relationships/slideLayout" Target="../slideLayouts/slideLayout2.xml"/><Relationship Id="rId4" Type="http://schemas.openxmlformats.org/officeDocument/2006/relationships/hyperlink" Target="csv_files/bitcoin_news_data_sentiment_vader.csv"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csv_files/bitcoin_news_data_sentiment_vader.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uggingface.co/oferweintraub/bert-base-finance-sentiment-noisy-search" TargetMode="External"/><Relationship Id="rId2" Type="http://schemas.openxmlformats.org/officeDocument/2006/relationships/hyperlink" Target="csv_files/bitcoin_news_data.cs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sv_files/bitcoin_news_data_sentiment_finbert.csv" TargetMode="External"/><Relationship Id="rId2" Type="http://schemas.openxmlformats.org/officeDocument/2006/relationships/hyperlink" Target="news_sentiment_analysis_bert.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csv_files/btc_usd_sentiment.csv" TargetMode="External"/><Relationship Id="rId2" Type="http://schemas.openxmlformats.org/officeDocument/2006/relationships/hyperlink" Target="news_btc_correlation.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vestopedia.com/" TargetMode="External"/><Relationship Id="rId2" Type="http://schemas.openxmlformats.org/officeDocument/2006/relationships/hyperlink" Target="https://bitinfocharts.com/comparison/bitcoin-transactions.html#alltim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csv_files/bitcoin_techindicators_filtered_normalized.csv" TargetMode="External"/><Relationship Id="rId2" Type="http://schemas.openxmlformats.org/officeDocument/2006/relationships/hyperlink" Target="bitcoin_feature_engineering.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hyperlink" Target="csv_files/main.csv" TargetMode="External"/><Relationship Id="rId2" Type="http://schemas.openxmlformats.org/officeDocument/2006/relationships/hyperlink" Target="main.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csv_files/bitcoin_techindicators_filtered_normalized.csv"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webscrapper_finviz.ipynb" TargetMode="External"/><Relationship Id="rId2" Type="http://schemas.openxmlformats.org/officeDocument/2006/relationships/hyperlink" Target="https://finviz.com/" TargetMode="External"/><Relationship Id="rId1" Type="http://schemas.openxmlformats.org/officeDocument/2006/relationships/slideLayout" Target="../slideLayouts/slideLayout2.xml"/><Relationship Id="rId4" Type="http://schemas.openxmlformats.org/officeDocument/2006/relationships/hyperlink" Target="https://arxiv.org/abs/1912.0936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news.google.com/home?hl=en-IN&amp;gl=IN&amp;ceid=IN:en" TargetMode="External"/><Relationship Id="rId2" Type="http://schemas.openxmlformats.org/officeDocument/2006/relationships/hyperlink" Target="https://bitinfocharts.com/comparison/bitcoin-transactions.html#allti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bitinfocharts.com/comparison/bitcoin-hashrate.html#alltime" TargetMode="External"/><Relationship Id="rId13" Type="http://schemas.openxmlformats.org/officeDocument/2006/relationships/hyperlink" Target="https://bitinfocharts.com/comparison/bitcoin-confirmationtime.html#alltime" TargetMode="External"/><Relationship Id="rId3" Type="http://schemas.openxmlformats.org/officeDocument/2006/relationships/hyperlink" Target="https://beautiful-soup-4.readthedocs.io/en/latest/" TargetMode="External"/><Relationship Id="rId7" Type="http://schemas.openxmlformats.org/officeDocument/2006/relationships/hyperlink" Target="https://bitinfocharts.com/comparison/bitcoin-difficulty.html#alltime" TargetMode="External"/><Relationship Id="rId12" Type="http://schemas.openxmlformats.org/officeDocument/2006/relationships/hyperlink" Target="https://bitinfocharts.com/comparison/bitcoin-median_transaction_fee.html#alltime" TargetMode="External"/><Relationship Id="rId2" Type="http://schemas.openxmlformats.org/officeDocument/2006/relationships/hyperlink" Target="https://docs.python-requests.org/en/latest/index.html" TargetMode="External"/><Relationship Id="rId16" Type="http://schemas.openxmlformats.org/officeDocument/2006/relationships/hyperlink" Target="https://bitinfocharts.com/comparison/activeaddresses-btc.html#alltime" TargetMode="External"/><Relationship Id="rId1" Type="http://schemas.openxmlformats.org/officeDocument/2006/relationships/slideLayout" Target="../slideLayouts/slideLayout2.xml"/><Relationship Id="rId6" Type="http://schemas.openxmlformats.org/officeDocument/2006/relationships/hyperlink" Target="https://bitinfocharts.com/comparison/sentbyaddress-btc.html#alltime" TargetMode="External"/><Relationship Id="rId11" Type="http://schemas.openxmlformats.org/officeDocument/2006/relationships/hyperlink" Target="https://bitinfocharts.com/comparison/bitcoin-transactionfees.html#alltime" TargetMode="External"/><Relationship Id="rId5" Type="http://schemas.openxmlformats.org/officeDocument/2006/relationships/hyperlink" Target="https://bitinfocharts.com/comparison/size-btc.html#alltime" TargetMode="External"/><Relationship Id="rId15" Type="http://schemas.openxmlformats.org/officeDocument/2006/relationships/hyperlink" Target="https://bitinfocharts.com/comparison/mediantransactionvalue-btc.html#alltime" TargetMode="External"/><Relationship Id="rId10" Type="http://schemas.openxmlformats.org/officeDocument/2006/relationships/hyperlink" Target="https://bitinfocharts.com/comparison/sentinusd-btc.html#alltime" TargetMode="External"/><Relationship Id="rId4" Type="http://schemas.openxmlformats.org/officeDocument/2006/relationships/hyperlink" Target="https://bitinfocharts.com/comparison/bitcoin-transactions.html#alltime" TargetMode="External"/><Relationship Id="rId9" Type="http://schemas.openxmlformats.org/officeDocument/2006/relationships/hyperlink" Target="https://bitinfocharts.com/comparison/bitcoin-price.html#alltime" TargetMode="External"/><Relationship Id="rId14" Type="http://schemas.openxmlformats.org/officeDocument/2006/relationships/hyperlink" Target="https://bitinfocharts.com/comparison/transactionvalue-btc.html#allti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webscrapper_bitcoinfocharts.ipynb" TargetMode="External"/><Relationship Id="rId2" Type="http://schemas.openxmlformats.org/officeDocument/2006/relationships/hyperlink" Target="https://docs.python.org/3/howto/regex.html" TargetMode="External"/><Relationship Id="rId1" Type="http://schemas.openxmlformats.org/officeDocument/2006/relationships/slideLayout" Target="../slideLayouts/slideLayout2.xml"/><Relationship Id="rId4" Type="http://schemas.openxmlformats.org/officeDocument/2006/relationships/hyperlink" Target="csv_files/bitcoin_data_bitcoininfocharts.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newscatcherapi.com/blog/google-news-rss-search-parameters-the-missing-documentaiton" TargetMode="External"/><Relationship Id="rId2" Type="http://schemas.openxmlformats.org/officeDocument/2006/relationships/hyperlink" Target="https://github.com/JustAnotherArchivist/snscra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csv_files/bitcoin_news_data.csv" TargetMode="External"/><Relationship Id="rId2" Type="http://schemas.openxmlformats.org/officeDocument/2006/relationships/hyperlink" Target="webscrapper_googlenew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5340D823-ED03-80E7-F777-980244000206}"/>
              </a:ext>
            </a:extLst>
          </p:cNvPr>
          <p:cNvSpPr>
            <a:spLocks noGrp="1"/>
          </p:cNvSpPr>
          <p:nvPr>
            <p:ph type="title"/>
          </p:nvPr>
        </p:nvSpPr>
        <p:spPr/>
        <p:txBody>
          <a:bodyPr>
            <a:normAutofit/>
          </a:bodyPr>
          <a:lstStyle/>
          <a:p>
            <a:r>
              <a:rPr lang="en-US" sz="4800" dirty="0"/>
              <a:t>Developing an Algorithmic Trading Strategy for Bitcoin</a:t>
            </a:r>
            <a:br>
              <a:rPr lang="en-IN" sz="9600" dirty="0"/>
            </a:br>
            <a:endParaRPr lang="en-IN" dirty="0"/>
          </a:p>
        </p:txBody>
      </p:sp>
      <p:sp>
        <p:nvSpPr>
          <p:cNvPr id="3" name="Text Placeholder 2">
            <a:extLst>
              <a:ext uri="{FF2B5EF4-FFF2-40B4-BE49-F238E27FC236}">
                <a16:creationId xmlns:a16="http://schemas.microsoft.com/office/drawing/2014/main" id="{26DA908F-0880-50AC-9E39-7C4B78A6074C}"/>
              </a:ext>
            </a:extLst>
          </p:cNvPr>
          <p:cNvSpPr>
            <a:spLocks noGrp="1"/>
          </p:cNvSpPr>
          <p:nvPr>
            <p:ph type="body" idx="1"/>
          </p:nvPr>
        </p:nvSpPr>
        <p:spPr/>
        <p:txBody>
          <a:bodyPr anchor="b"/>
          <a:lstStyle/>
          <a:p>
            <a:pPr>
              <a:lnSpc>
                <a:spcPct val="50000"/>
              </a:lnSpc>
              <a:spcBef>
                <a:spcPts val="1200"/>
              </a:spcBef>
            </a:pPr>
            <a:r>
              <a:rPr lang="en-IN" sz="2000" dirty="0">
                <a:solidFill>
                  <a:schemeClr val="tx1"/>
                </a:solidFill>
                <a:latin typeface="+mj-lt"/>
              </a:rPr>
              <a:t>Submitted by:</a:t>
            </a:r>
          </a:p>
          <a:p>
            <a:pPr>
              <a:lnSpc>
                <a:spcPct val="50000"/>
              </a:lnSpc>
              <a:spcBef>
                <a:spcPts val="1200"/>
              </a:spcBef>
            </a:pPr>
            <a:r>
              <a:rPr lang="en-IN" dirty="0">
                <a:solidFill>
                  <a:schemeClr val="tx1"/>
                </a:solidFill>
                <a:latin typeface="+mj-lt"/>
              </a:rPr>
              <a:t>Manish Kumar</a:t>
            </a:r>
          </a:p>
          <a:p>
            <a:pPr>
              <a:lnSpc>
                <a:spcPct val="50000"/>
              </a:lnSpc>
              <a:spcBef>
                <a:spcPts val="1200"/>
              </a:spcBef>
            </a:pPr>
            <a:r>
              <a:rPr lang="en-IN" dirty="0">
                <a:solidFill>
                  <a:schemeClr val="tx1"/>
                </a:solidFill>
                <a:latin typeface="+mj-lt"/>
              </a:rPr>
              <a:t>1009645840</a:t>
            </a:r>
          </a:p>
          <a:p>
            <a:endParaRPr lang="en-IN" dirty="0"/>
          </a:p>
        </p:txBody>
      </p:sp>
      <p:sp>
        <p:nvSpPr>
          <p:cNvPr id="5" name="Slide Number Placeholder 4">
            <a:extLst>
              <a:ext uri="{FF2B5EF4-FFF2-40B4-BE49-F238E27FC236}">
                <a16:creationId xmlns:a16="http://schemas.microsoft.com/office/drawing/2014/main" id="{3120309A-9D00-5D5A-C26A-C6FF34E3F3CA}"/>
              </a:ext>
            </a:extLst>
          </p:cNvPr>
          <p:cNvSpPr>
            <a:spLocks noGrp="1"/>
          </p:cNvSpPr>
          <p:nvPr>
            <p:ph type="sldNum" sz="quarter" idx="12"/>
          </p:nvPr>
        </p:nvSpPr>
        <p:spPr/>
        <p:txBody>
          <a:bodyPr/>
          <a:lstStyle/>
          <a:p>
            <a:fld id="{37D05A21-BCA9-4880-BA93-6CFA8BE585C8}" type="slidenum">
              <a:rPr lang="en-IN" smtClean="0"/>
              <a:t>1</a:t>
            </a:fld>
            <a:endParaRPr lang="en-IN"/>
          </a:p>
        </p:txBody>
      </p:sp>
    </p:spTree>
    <p:extLst>
      <p:ext uri="{BB962C8B-B14F-4D97-AF65-F5344CB8AC3E}">
        <p14:creationId xmlns:p14="http://schemas.microsoft.com/office/powerpoint/2010/main" val="389230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63CE-5312-D438-37B4-88B27917E217}"/>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35ECF909-547E-CD63-9328-E091FC23C706}"/>
              </a:ext>
            </a:extLst>
          </p:cNvPr>
          <p:cNvSpPr>
            <a:spLocks noGrp="1"/>
          </p:cNvSpPr>
          <p:nvPr>
            <p:ph idx="1"/>
          </p:nvPr>
        </p:nvSpPr>
        <p:spPr/>
        <p:txBody>
          <a:bodyPr>
            <a:normAutofit lnSpcReduction="10000"/>
          </a:bodyPr>
          <a:lstStyle/>
          <a:p>
            <a:r>
              <a:rPr lang="en-US" dirty="0"/>
              <a:t>Objective:</a:t>
            </a:r>
          </a:p>
          <a:p>
            <a:pPr lvl="1"/>
            <a:r>
              <a:rPr lang="en-US" dirty="0"/>
              <a:t>To clean and prepare raw data for exploratory data analysis, feature engineering, and modeling.</a:t>
            </a:r>
          </a:p>
          <a:p>
            <a:endParaRPr lang="en-US" dirty="0"/>
          </a:p>
          <a:p>
            <a:r>
              <a:rPr lang="en-US" dirty="0"/>
              <a:t>Techniques Applied:</a:t>
            </a:r>
          </a:p>
          <a:p>
            <a:pPr lvl="1"/>
            <a:r>
              <a:rPr lang="en-US" dirty="0"/>
              <a:t>Data cleaning through inspection</a:t>
            </a:r>
          </a:p>
          <a:p>
            <a:pPr lvl="1"/>
            <a:r>
              <a:rPr lang="en-US" dirty="0"/>
              <a:t>Removing duplicates</a:t>
            </a:r>
          </a:p>
          <a:p>
            <a:pPr lvl="1"/>
            <a:r>
              <a:rPr lang="en-US" dirty="0"/>
              <a:t>Handling missing data using Imputation (mean, median, mode, constant)</a:t>
            </a:r>
          </a:p>
          <a:p>
            <a:pPr lvl="2"/>
            <a:r>
              <a:rPr lang="en-US" i="1" dirty="0"/>
              <a:t>Imputation parameter i.e. mean, median, mode, or constant is chosen based on data inspection.</a:t>
            </a:r>
            <a:endParaRPr lang="en-US" dirty="0"/>
          </a:p>
          <a:p>
            <a:pPr lvl="1"/>
            <a:r>
              <a:rPr lang="en-US" dirty="0"/>
              <a:t>Data deletion if required.</a:t>
            </a:r>
          </a:p>
          <a:p>
            <a:pPr lvl="1"/>
            <a:endParaRPr lang="en-US" dirty="0"/>
          </a:p>
          <a:p>
            <a:r>
              <a:rPr lang="en-US" dirty="0"/>
              <a:t>Tools:</a:t>
            </a:r>
          </a:p>
          <a:p>
            <a:pPr lvl="1"/>
            <a:r>
              <a:rPr lang="en-US" dirty="0"/>
              <a:t>Python’s Pandas and Scikit-learn libraries are used for data manipulation and preprocessing along with Microsoft Excel.</a:t>
            </a:r>
            <a:endParaRPr lang="en-IN" dirty="0"/>
          </a:p>
        </p:txBody>
      </p:sp>
      <p:sp>
        <p:nvSpPr>
          <p:cNvPr id="4" name="Footer Placeholder 3">
            <a:extLst>
              <a:ext uri="{FF2B5EF4-FFF2-40B4-BE49-F238E27FC236}">
                <a16:creationId xmlns:a16="http://schemas.microsoft.com/office/drawing/2014/main" id="{C8CA2683-BD11-ED15-6251-19EA8DA1F95F}"/>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BD306317-2F93-AF81-8A5F-535C893D6BDB}"/>
              </a:ext>
            </a:extLst>
          </p:cNvPr>
          <p:cNvSpPr>
            <a:spLocks noGrp="1"/>
          </p:cNvSpPr>
          <p:nvPr>
            <p:ph type="sldNum" sz="quarter" idx="12"/>
          </p:nvPr>
        </p:nvSpPr>
        <p:spPr/>
        <p:txBody>
          <a:bodyPr/>
          <a:lstStyle/>
          <a:p>
            <a:fld id="{37D05A21-BCA9-4880-BA93-6CFA8BE585C8}" type="slidenum">
              <a:rPr lang="en-IN" smtClean="0"/>
              <a:t>10</a:t>
            </a:fld>
            <a:endParaRPr lang="en-IN"/>
          </a:p>
        </p:txBody>
      </p:sp>
    </p:spTree>
    <p:extLst>
      <p:ext uri="{BB962C8B-B14F-4D97-AF65-F5344CB8AC3E}">
        <p14:creationId xmlns:p14="http://schemas.microsoft.com/office/powerpoint/2010/main" val="148208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B235-B149-DB77-FE77-8084FE3D4DF4}"/>
              </a:ext>
            </a:extLst>
          </p:cNvPr>
          <p:cNvSpPr>
            <a:spLocks noGrp="1"/>
          </p:cNvSpPr>
          <p:nvPr>
            <p:ph type="title"/>
          </p:nvPr>
        </p:nvSpPr>
        <p:spPr/>
        <p:txBody>
          <a:bodyPr/>
          <a:lstStyle/>
          <a:p>
            <a:r>
              <a:rPr lang="en-IN" dirty="0"/>
              <a:t>Introduction to Exploratory Data Analysis (EDA)</a:t>
            </a:r>
          </a:p>
        </p:txBody>
      </p:sp>
      <p:sp>
        <p:nvSpPr>
          <p:cNvPr id="3" name="Content Placeholder 2">
            <a:extLst>
              <a:ext uri="{FF2B5EF4-FFF2-40B4-BE49-F238E27FC236}">
                <a16:creationId xmlns:a16="http://schemas.microsoft.com/office/drawing/2014/main" id="{4B2BBA81-FE58-87FE-3E52-DFBE3AC96B91}"/>
              </a:ext>
            </a:extLst>
          </p:cNvPr>
          <p:cNvSpPr>
            <a:spLocks noGrp="1"/>
          </p:cNvSpPr>
          <p:nvPr>
            <p:ph idx="1"/>
          </p:nvPr>
        </p:nvSpPr>
        <p:spPr/>
        <p:txBody>
          <a:bodyPr/>
          <a:lstStyle/>
          <a:p>
            <a:r>
              <a:rPr lang="en-IN" dirty="0"/>
              <a:t>Purpose: </a:t>
            </a:r>
          </a:p>
          <a:p>
            <a:pPr lvl="1"/>
            <a:r>
              <a:rPr lang="en-IN" dirty="0"/>
              <a:t>To uncover patterns, spot anomalies, and check assumptions.</a:t>
            </a:r>
          </a:p>
          <a:p>
            <a:pPr lvl="1"/>
            <a:endParaRPr lang="en-IN" dirty="0"/>
          </a:p>
          <a:p>
            <a:r>
              <a:rPr lang="en-IN" dirty="0"/>
              <a:t>Python Libraries Used:</a:t>
            </a:r>
          </a:p>
          <a:p>
            <a:pPr lvl="1"/>
            <a:r>
              <a:rPr lang="en-IN" dirty="0"/>
              <a:t>Pandas and </a:t>
            </a:r>
            <a:r>
              <a:rPr lang="en-IN" dirty="0" err="1"/>
              <a:t>Numpy</a:t>
            </a:r>
            <a:r>
              <a:rPr lang="en-IN" dirty="0"/>
              <a:t> for data manipulation</a:t>
            </a:r>
          </a:p>
          <a:p>
            <a:pPr lvl="1"/>
            <a:r>
              <a:rPr lang="en-IN" dirty="0" err="1"/>
              <a:t>Statsmodels</a:t>
            </a:r>
            <a:r>
              <a:rPr lang="en-IN" dirty="0"/>
              <a:t> for time series analysis</a:t>
            </a:r>
          </a:p>
          <a:p>
            <a:pPr lvl="1"/>
            <a:r>
              <a:rPr lang="en-IN" dirty="0"/>
              <a:t>Matplotlib/Seaborn for visualization).</a:t>
            </a:r>
          </a:p>
          <a:p>
            <a:pPr lvl="1"/>
            <a:endParaRPr lang="en-IN" dirty="0"/>
          </a:p>
          <a:p>
            <a:r>
              <a:rPr lang="en-IN" dirty="0"/>
              <a:t>Datasets: </a:t>
            </a:r>
          </a:p>
          <a:p>
            <a:pPr lvl="1"/>
            <a:r>
              <a:rPr lang="en-IN" dirty="0"/>
              <a:t>Historical Bitcoin data</a:t>
            </a:r>
          </a:p>
          <a:p>
            <a:pPr lvl="1"/>
            <a:r>
              <a:rPr lang="en-IN" dirty="0"/>
              <a:t>Bitcoin Indicators data</a:t>
            </a:r>
          </a:p>
          <a:p>
            <a:pPr lvl="1"/>
            <a:r>
              <a:rPr lang="en-IN" dirty="0"/>
              <a:t>Google News sentiment data.</a:t>
            </a:r>
          </a:p>
        </p:txBody>
      </p:sp>
      <p:sp>
        <p:nvSpPr>
          <p:cNvPr id="4" name="Footer Placeholder 3">
            <a:extLst>
              <a:ext uri="{FF2B5EF4-FFF2-40B4-BE49-F238E27FC236}">
                <a16:creationId xmlns:a16="http://schemas.microsoft.com/office/drawing/2014/main" id="{F31D9A99-C1F3-BA14-839B-19A03BF42BC7}"/>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31F33FB-3FEE-13B1-013F-6B6CFE555EBC}"/>
              </a:ext>
            </a:extLst>
          </p:cNvPr>
          <p:cNvSpPr>
            <a:spLocks noGrp="1"/>
          </p:cNvSpPr>
          <p:nvPr>
            <p:ph type="sldNum" sz="quarter" idx="12"/>
          </p:nvPr>
        </p:nvSpPr>
        <p:spPr/>
        <p:txBody>
          <a:bodyPr/>
          <a:lstStyle/>
          <a:p>
            <a:fld id="{37D05A21-BCA9-4880-BA93-6CFA8BE585C8}" type="slidenum">
              <a:rPr lang="en-IN" smtClean="0"/>
              <a:t>11</a:t>
            </a:fld>
            <a:endParaRPr lang="en-IN"/>
          </a:p>
        </p:txBody>
      </p:sp>
    </p:spTree>
    <p:extLst>
      <p:ext uri="{BB962C8B-B14F-4D97-AF65-F5344CB8AC3E}">
        <p14:creationId xmlns:p14="http://schemas.microsoft.com/office/powerpoint/2010/main" val="341066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810B-231B-CC8D-7EB3-B367CC043162}"/>
              </a:ext>
            </a:extLst>
          </p:cNvPr>
          <p:cNvSpPr>
            <a:spLocks noGrp="1"/>
          </p:cNvSpPr>
          <p:nvPr>
            <p:ph type="title"/>
          </p:nvPr>
        </p:nvSpPr>
        <p:spPr/>
        <p:txBody>
          <a:bodyPr/>
          <a:lstStyle/>
          <a:p>
            <a:r>
              <a:rPr lang="en-IN" dirty="0"/>
              <a:t>EDA – Bitcoin Time Series Analysis</a:t>
            </a:r>
          </a:p>
        </p:txBody>
      </p:sp>
      <p:sp>
        <p:nvSpPr>
          <p:cNvPr id="3" name="Content Placeholder 2">
            <a:extLst>
              <a:ext uri="{FF2B5EF4-FFF2-40B4-BE49-F238E27FC236}">
                <a16:creationId xmlns:a16="http://schemas.microsoft.com/office/drawing/2014/main" id="{FCB8F0DA-4534-88CC-01E9-1582D6D128D6}"/>
              </a:ext>
            </a:extLst>
          </p:cNvPr>
          <p:cNvSpPr>
            <a:spLocks noGrp="1"/>
          </p:cNvSpPr>
          <p:nvPr>
            <p:ph idx="1"/>
          </p:nvPr>
        </p:nvSpPr>
        <p:spPr/>
        <p:txBody>
          <a:bodyPr>
            <a:normAutofit fontScale="92500" lnSpcReduction="10000"/>
          </a:bodyPr>
          <a:lstStyle/>
          <a:p>
            <a:r>
              <a:rPr lang="en-US" dirty="0"/>
              <a:t>Purpose: </a:t>
            </a:r>
          </a:p>
          <a:p>
            <a:pPr lvl="1"/>
            <a:r>
              <a:rPr lang="en-US" dirty="0"/>
              <a:t>To extract meaningful statistics from data indexed over time intervals.</a:t>
            </a:r>
          </a:p>
          <a:p>
            <a:pPr lvl="1"/>
            <a:r>
              <a:rPr lang="en-US" dirty="0"/>
              <a:t>To inspect autocorrelation and partial autocorrelation factors in the time series data.</a:t>
            </a:r>
          </a:p>
          <a:p>
            <a:pPr lvl="1"/>
            <a:endParaRPr lang="en-US" dirty="0"/>
          </a:p>
          <a:p>
            <a:r>
              <a:rPr lang="en-US" dirty="0"/>
              <a:t>Techniques Used: </a:t>
            </a:r>
          </a:p>
          <a:p>
            <a:pPr lvl="1"/>
            <a:r>
              <a:rPr lang="en-US" dirty="0"/>
              <a:t>Autocorrelation and Partial Autocorrelation plots.</a:t>
            </a:r>
          </a:p>
          <a:p>
            <a:pPr marL="457200" lvl="1" indent="0">
              <a:buNone/>
            </a:pPr>
            <a:endParaRPr lang="en-US" dirty="0"/>
          </a:p>
          <a:p>
            <a:r>
              <a:rPr lang="en-US" dirty="0"/>
              <a:t>Usage: </a:t>
            </a:r>
          </a:p>
          <a:p>
            <a:pPr lvl="1"/>
            <a:r>
              <a:rPr lang="en-US" dirty="0"/>
              <a:t>Partial Autocorrelation plot is used to get the number of window features required.</a:t>
            </a:r>
          </a:p>
          <a:p>
            <a:pPr lvl="2"/>
            <a:r>
              <a:rPr lang="en-US" i="1" dirty="0"/>
              <a:t> Lookback window of 5 is chosen through initial inspection, (figure is given on next page).</a:t>
            </a:r>
          </a:p>
          <a:p>
            <a:endParaRPr lang="en-US" dirty="0"/>
          </a:p>
          <a:p>
            <a:r>
              <a:rPr lang="en-US" dirty="0"/>
              <a:t>Code Implementation:</a:t>
            </a:r>
          </a:p>
          <a:p>
            <a:pPr lvl="1"/>
            <a:r>
              <a:rPr lang="en-US" dirty="0"/>
              <a:t>Implementation of the web scraping script is given in Python script named, </a:t>
            </a:r>
            <a:r>
              <a:rPr lang="en-US" dirty="0" err="1">
                <a:hlinkClick r:id="rId2" action="ppaction://hlinkfile"/>
              </a:rPr>
              <a:t>bitcoin_tsa.ipynb</a:t>
            </a:r>
            <a:r>
              <a:rPr lang="en-US" dirty="0"/>
              <a:t>.</a:t>
            </a:r>
          </a:p>
          <a:p>
            <a:endParaRPr lang="en-US" dirty="0"/>
          </a:p>
        </p:txBody>
      </p:sp>
      <p:sp>
        <p:nvSpPr>
          <p:cNvPr id="4" name="Footer Placeholder 3">
            <a:extLst>
              <a:ext uri="{FF2B5EF4-FFF2-40B4-BE49-F238E27FC236}">
                <a16:creationId xmlns:a16="http://schemas.microsoft.com/office/drawing/2014/main" id="{AD0D602E-ACF7-090A-A016-1E5E0F29EBFE}"/>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08DD8D7B-6414-24B4-3969-D71717D2408E}"/>
              </a:ext>
            </a:extLst>
          </p:cNvPr>
          <p:cNvSpPr>
            <a:spLocks noGrp="1"/>
          </p:cNvSpPr>
          <p:nvPr>
            <p:ph type="sldNum" sz="quarter" idx="12"/>
          </p:nvPr>
        </p:nvSpPr>
        <p:spPr/>
        <p:txBody>
          <a:bodyPr/>
          <a:lstStyle/>
          <a:p>
            <a:fld id="{37D05A21-BCA9-4880-BA93-6CFA8BE585C8}" type="slidenum">
              <a:rPr lang="en-IN" smtClean="0"/>
              <a:t>12</a:t>
            </a:fld>
            <a:endParaRPr lang="en-IN"/>
          </a:p>
        </p:txBody>
      </p:sp>
    </p:spTree>
    <p:extLst>
      <p:ext uri="{BB962C8B-B14F-4D97-AF65-F5344CB8AC3E}">
        <p14:creationId xmlns:p14="http://schemas.microsoft.com/office/powerpoint/2010/main" val="45382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810B-231B-CC8D-7EB3-B367CC043162}"/>
              </a:ext>
            </a:extLst>
          </p:cNvPr>
          <p:cNvSpPr>
            <a:spLocks noGrp="1"/>
          </p:cNvSpPr>
          <p:nvPr>
            <p:ph type="title"/>
          </p:nvPr>
        </p:nvSpPr>
        <p:spPr/>
        <p:txBody>
          <a:bodyPr/>
          <a:lstStyle/>
          <a:p>
            <a:r>
              <a:rPr lang="en-IN" dirty="0"/>
              <a:t>EDA - Time Series Analysis</a:t>
            </a:r>
          </a:p>
        </p:txBody>
      </p:sp>
      <p:pic>
        <p:nvPicPr>
          <p:cNvPr id="7" name="Content Placeholder 6">
            <a:extLst>
              <a:ext uri="{FF2B5EF4-FFF2-40B4-BE49-F238E27FC236}">
                <a16:creationId xmlns:a16="http://schemas.microsoft.com/office/drawing/2014/main" id="{31329217-3183-0F1A-DA41-335A5B207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913" y="1825625"/>
            <a:ext cx="7201533" cy="4179191"/>
          </a:xfrm>
        </p:spPr>
      </p:pic>
      <p:sp>
        <p:nvSpPr>
          <p:cNvPr id="4" name="Footer Placeholder 3">
            <a:extLst>
              <a:ext uri="{FF2B5EF4-FFF2-40B4-BE49-F238E27FC236}">
                <a16:creationId xmlns:a16="http://schemas.microsoft.com/office/drawing/2014/main" id="{AD0D602E-ACF7-090A-A016-1E5E0F29EBFE}"/>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08DD8D7B-6414-24B4-3969-D71717D2408E}"/>
              </a:ext>
            </a:extLst>
          </p:cNvPr>
          <p:cNvSpPr>
            <a:spLocks noGrp="1"/>
          </p:cNvSpPr>
          <p:nvPr>
            <p:ph type="sldNum" sz="quarter" idx="12"/>
          </p:nvPr>
        </p:nvSpPr>
        <p:spPr/>
        <p:txBody>
          <a:bodyPr/>
          <a:lstStyle/>
          <a:p>
            <a:fld id="{37D05A21-BCA9-4880-BA93-6CFA8BE585C8}" type="slidenum">
              <a:rPr lang="en-IN" smtClean="0"/>
              <a:t>13</a:t>
            </a:fld>
            <a:endParaRPr lang="en-IN"/>
          </a:p>
        </p:txBody>
      </p:sp>
    </p:spTree>
    <p:extLst>
      <p:ext uri="{BB962C8B-B14F-4D97-AF65-F5344CB8AC3E}">
        <p14:creationId xmlns:p14="http://schemas.microsoft.com/office/powerpoint/2010/main" val="415592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News Sentiment Analysis</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p:txBody>
          <a:bodyPr/>
          <a:lstStyle/>
          <a:p>
            <a:r>
              <a:rPr lang="en-IN" dirty="0"/>
              <a:t>Purpose:</a:t>
            </a:r>
          </a:p>
          <a:p>
            <a:pPr lvl="1"/>
            <a:r>
              <a:rPr lang="en-IN" dirty="0"/>
              <a:t>Create a market sentiment signal based on daily financial news sentiment analysis.</a:t>
            </a:r>
          </a:p>
          <a:p>
            <a:pPr lvl="1"/>
            <a:r>
              <a:rPr lang="en-IN" dirty="0"/>
              <a:t>To check the correlation between news sentiment and daily market returns.</a:t>
            </a:r>
          </a:p>
          <a:p>
            <a:pPr lvl="1"/>
            <a:endParaRPr lang="en-IN" dirty="0"/>
          </a:p>
          <a:p>
            <a:r>
              <a:rPr lang="en-IN" dirty="0"/>
              <a:t>Libraries Used:</a:t>
            </a:r>
          </a:p>
          <a:p>
            <a:pPr lvl="1"/>
            <a:r>
              <a:rPr lang="en-IN" dirty="0">
                <a:hlinkClick r:id="rId2"/>
              </a:rPr>
              <a:t>Vader-lexicon</a:t>
            </a:r>
            <a:r>
              <a:rPr lang="en-IN" dirty="0"/>
              <a:t> from </a:t>
            </a:r>
            <a:r>
              <a:rPr lang="en-IN" dirty="0">
                <a:hlinkClick r:id="rId3"/>
              </a:rPr>
              <a:t>NLTK</a:t>
            </a:r>
            <a:r>
              <a:rPr lang="en-IN" dirty="0"/>
              <a:t> library.</a:t>
            </a:r>
          </a:p>
          <a:p>
            <a:pPr lvl="1"/>
            <a:r>
              <a:rPr lang="en-IN" dirty="0">
                <a:hlinkClick r:id="rId4"/>
              </a:rPr>
              <a:t>Bert-based transformer</a:t>
            </a:r>
            <a:r>
              <a:rPr lang="en-IN" dirty="0"/>
              <a:t> and Hugging Face’s </a:t>
            </a:r>
            <a:r>
              <a:rPr lang="en-IN" dirty="0">
                <a:hlinkClick r:id="rId5"/>
              </a:rPr>
              <a:t>Transformers</a:t>
            </a:r>
            <a:r>
              <a:rPr lang="en-IN" dirty="0"/>
              <a:t> library.</a:t>
            </a:r>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14</a:t>
            </a:fld>
            <a:endParaRPr lang="en-IN"/>
          </a:p>
        </p:txBody>
      </p:sp>
    </p:spTree>
    <p:extLst>
      <p:ext uri="{BB962C8B-B14F-4D97-AF65-F5344CB8AC3E}">
        <p14:creationId xmlns:p14="http://schemas.microsoft.com/office/powerpoint/2010/main" val="213824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Sentiment Analysis using Vader</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p:txBody>
          <a:bodyPr>
            <a:normAutofit fontScale="92500" lnSpcReduction="10000"/>
          </a:bodyPr>
          <a:lstStyle/>
          <a:p>
            <a:r>
              <a:rPr lang="en-US" dirty="0"/>
              <a:t>Data :</a:t>
            </a:r>
          </a:p>
          <a:p>
            <a:pPr lvl="1"/>
            <a:r>
              <a:rPr lang="en-US" dirty="0"/>
              <a:t>Data includes headlines along with their publication dates.</a:t>
            </a:r>
          </a:p>
          <a:p>
            <a:pPr lvl="1"/>
            <a:r>
              <a:rPr lang="en-US" dirty="0"/>
              <a:t>Data is stored in </a:t>
            </a:r>
            <a:r>
              <a:rPr lang="en-US" dirty="0">
                <a:hlinkClick r:id="rId2" action="ppaction://hlinkfile"/>
              </a:rPr>
              <a:t>bitcoin_news_data.csv </a:t>
            </a:r>
            <a:r>
              <a:rPr lang="en-US" dirty="0"/>
              <a:t>as described in the Step 1. </a:t>
            </a:r>
          </a:p>
          <a:p>
            <a:pPr lvl="1"/>
            <a:endParaRPr lang="en-US" dirty="0"/>
          </a:p>
          <a:p>
            <a:r>
              <a:rPr lang="en-US" dirty="0"/>
              <a:t>Methodology:</a:t>
            </a:r>
          </a:p>
          <a:p>
            <a:pPr lvl="1"/>
            <a:r>
              <a:rPr lang="en-US" dirty="0"/>
              <a:t>Utilized the VADER </a:t>
            </a:r>
            <a:r>
              <a:rPr lang="en-US" dirty="0" err="1"/>
              <a:t>SentimentIntensityAnalyzer</a:t>
            </a:r>
            <a:r>
              <a:rPr lang="en-US" dirty="0"/>
              <a:t> to compute sentiment scores for each headline.</a:t>
            </a:r>
          </a:p>
          <a:p>
            <a:pPr lvl="1"/>
            <a:r>
              <a:rPr lang="en-US" dirty="0"/>
              <a:t>Scores aggregated by date to understand daily sentiment trends.</a:t>
            </a:r>
          </a:p>
          <a:p>
            <a:endParaRPr lang="en-US" dirty="0"/>
          </a:p>
          <a:p>
            <a:r>
              <a:rPr lang="en-US" dirty="0"/>
              <a:t>Code Implementation:</a:t>
            </a:r>
          </a:p>
          <a:p>
            <a:pPr lvl="1"/>
            <a:r>
              <a:rPr lang="en-US" dirty="0"/>
              <a:t>Implementation of the sentiment classification script using Vader is given in Python script named, </a:t>
            </a:r>
            <a:r>
              <a:rPr lang="en-US" dirty="0" err="1">
                <a:hlinkClick r:id="rId3" action="ppaction://hlinkfile"/>
              </a:rPr>
              <a:t>news_sentiment_analysis_vader.ipynb</a:t>
            </a:r>
            <a:r>
              <a:rPr lang="en-US" dirty="0"/>
              <a:t>.</a:t>
            </a:r>
          </a:p>
          <a:p>
            <a:pPr lvl="1"/>
            <a:r>
              <a:rPr lang="en-US" dirty="0"/>
              <a:t>The results of this analysis are stored in </a:t>
            </a:r>
            <a:r>
              <a:rPr lang="en-US" dirty="0">
                <a:hlinkClick r:id="rId4" action="ppaction://hlinkfile"/>
              </a:rPr>
              <a:t>bitcoin_news_data_sentiment_vader.csv </a:t>
            </a:r>
            <a:r>
              <a:rPr lang="en-US" dirty="0"/>
              <a:t>for easy access and manipulation.	</a:t>
            </a:r>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15</a:t>
            </a:fld>
            <a:endParaRPr lang="en-IN"/>
          </a:p>
        </p:txBody>
      </p:sp>
    </p:spTree>
    <p:extLst>
      <p:ext uri="{BB962C8B-B14F-4D97-AF65-F5344CB8AC3E}">
        <p14:creationId xmlns:p14="http://schemas.microsoft.com/office/powerpoint/2010/main" val="3196037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Sentiment Analysis using Vader</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p:txBody>
          <a:bodyPr>
            <a:normAutofit/>
          </a:bodyPr>
          <a:lstStyle/>
          <a:p>
            <a:r>
              <a:rPr lang="en-US" dirty="0"/>
              <a:t>Key Results:</a:t>
            </a:r>
          </a:p>
          <a:p>
            <a:pPr lvl="1"/>
            <a:r>
              <a:rPr lang="en-US" dirty="0"/>
              <a:t>The results obtained using the VADER sentiment analysis are not reliable, as it frequently misclassifies headlines that are relatively straightforward to interpret.</a:t>
            </a:r>
          </a:p>
          <a:p>
            <a:pPr lvl="2"/>
            <a:r>
              <a:rPr lang="en-US" dirty="0"/>
              <a:t>Conclusions are made based on manual inspection of the dataset stored in </a:t>
            </a:r>
            <a:r>
              <a:rPr lang="en-US" dirty="0">
                <a:hlinkClick r:id="rId2" action="ppaction://hlinkfile"/>
              </a:rPr>
              <a:t>bitcoin_news_data_sentiment_vader.csv </a:t>
            </a:r>
            <a:r>
              <a:rPr lang="en-US" dirty="0"/>
              <a:t>(see relevant row number 132456 for example)</a:t>
            </a:r>
          </a:p>
          <a:p>
            <a:pPr lvl="1"/>
            <a:r>
              <a:rPr lang="en-US" dirty="0"/>
              <a:t>Sentiment analysis reveals fluctuating public perception and potential predictors for market movements. </a:t>
            </a:r>
          </a:p>
          <a:p>
            <a:pPr lvl="1"/>
            <a:r>
              <a:rPr lang="en-US" dirty="0"/>
              <a:t>Headlines might not be enough to access the sentiment of the news for two reasons:</a:t>
            </a:r>
          </a:p>
          <a:p>
            <a:pPr lvl="2"/>
            <a:r>
              <a:rPr lang="en-US" dirty="0"/>
              <a:t>Headlines are misleading sometimes</a:t>
            </a:r>
          </a:p>
          <a:p>
            <a:pPr lvl="2"/>
            <a:r>
              <a:rPr lang="en-US" dirty="0"/>
              <a:t>Headlines are too short to make any reliable predictions.</a:t>
            </a:r>
          </a:p>
          <a:p>
            <a:pPr lvl="1"/>
            <a:r>
              <a:rPr lang="en-US" dirty="0"/>
              <a:t>Based on this analysis, a more sophisticated state-of-the-art Bert-based transformer is used for the task of Sentiment Classification.</a:t>
            </a:r>
            <a:endParaRPr lang="en-IN" dirty="0"/>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16</a:t>
            </a:fld>
            <a:endParaRPr lang="en-IN"/>
          </a:p>
        </p:txBody>
      </p:sp>
    </p:spTree>
    <p:extLst>
      <p:ext uri="{BB962C8B-B14F-4D97-AF65-F5344CB8AC3E}">
        <p14:creationId xmlns:p14="http://schemas.microsoft.com/office/powerpoint/2010/main" val="247859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Sentiment Analysis using Bert transformer</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p:txBody>
          <a:bodyPr>
            <a:normAutofit fontScale="92500" lnSpcReduction="10000"/>
          </a:bodyPr>
          <a:lstStyle/>
          <a:p>
            <a:r>
              <a:rPr lang="en-US" dirty="0"/>
              <a:t>Purpose:</a:t>
            </a:r>
          </a:p>
          <a:p>
            <a:pPr lvl="1"/>
            <a:r>
              <a:rPr lang="en-US" dirty="0"/>
              <a:t>To evaluate the sentiment of Bitcoin-related news headlines using the state-of-the-art BERT-based transformer specifically tuned for financial text.</a:t>
            </a:r>
          </a:p>
          <a:p>
            <a:pPr lvl="1"/>
            <a:endParaRPr lang="en-US" dirty="0"/>
          </a:p>
          <a:p>
            <a:r>
              <a:rPr lang="en-US" dirty="0"/>
              <a:t>Data Overview:</a:t>
            </a:r>
          </a:p>
          <a:p>
            <a:pPr lvl="1"/>
            <a:r>
              <a:rPr lang="en-US" dirty="0"/>
              <a:t>Analyzed over 130,000 news headlines from a range of publications over a period spanning from 2014 to 2024.</a:t>
            </a:r>
          </a:p>
          <a:p>
            <a:pPr lvl="1"/>
            <a:r>
              <a:rPr lang="en-US" dirty="0"/>
              <a:t>Data includes headlines along with their publication dates.</a:t>
            </a:r>
          </a:p>
          <a:p>
            <a:pPr lvl="1"/>
            <a:r>
              <a:rPr lang="en-US" dirty="0"/>
              <a:t>Data is stored in </a:t>
            </a:r>
            <a:r>
              <a:rPr lang="en-US" dirty="0">
                <a:hlinkClick r:id="rId2" action="ppaction://hlinkfile"/>
              </a:rPr>
              <a:t>bitcoin_news_data.csv </a:t>
            </a:r>
            <a:r>
              <a:rPr lang="en-US" dirty="0"/>
              <a:t>as described in the Step 1.</a:t>
            </a:r>
          </a:p>
          <a:p>
            <a:pPr marL="0" indent="0">
              <a:buNone/>
            </a:pPr>
            <a:endParaRPr lang="en-US" dirty="0"/>
          </a:p>
          <a:p>
            <a:r>
              <a:rPr lang="en-US" dirty="0"/>
              <a:t>Methodology:</a:t>
            </a:r>
          </a:p>
          <a:p>
            <a:pPr lvl="1"/>
            <a:r>
              <a:rPr lang="en-US" dirty="0"/>
              <a:t>Used a </a:t>
            </a:r>
            <a:r>
              <a:rPr lang="en-US" dirty="0">
                <a:hlinkClick r:id="rId3"/>
              </a:rPr>
              <a:t>BERT</a:t>
            </a:r>
            <a:r>
              <a:rPr lang="en-US" dirty="0"/>
              <a:t> model pre-trained on financial texts, which is ideal for understanding complexities in financial news.</a:t>
            </a:r>
          </a:p>
          <a:p>
            <a:pPr lvl="1"/>
            <a:r>
              <a:rPr lang="en-US" dirty="0"/>
              <a:t>Used transformers library from Hugging Face for model deployment and sentiment classification.</a:t>
            </a:r>
          </a:p>
          <a:p>
            <a:endParaRPr lang="en-IN" dirty="0"/>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17</a:t>
            </a:fld>
            <a:endParaRPr lang="en-IN"/>
          </a:p>
        </p:txBody>
      </p:sp>
    </p:spTree>
    <p:extLst>
      <p:ext uri="{BB962C8B-B14F-4D97-AF65-F5344CB8AC3E}">
        <p14:creationId xmlns:p14="http://schemas.microsoft.com/office/powerpoint/2010/main" val="181949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Sentiment Analysis using Bert transformer</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a:xfrm>
            <a:off x="838200" y="1825625"/>
            <a:ext cx="10231315" cy="4351338"/>
          </a:xfrm>
        </p:spPr>
        <p:txBody>
          <a:bodyPr>
            <a:normAutofit/>
          </a:bodyPr>
          <a:lstStyle/>
          <a:p>
            <a:r>
              <a:rPr lang="en-US" dirty="0"/>
              <a:t>Sentiment Classification:</a:t>
            </a:r>
          </a:p>
          <a:p>
            <a:pPr lvl="1"/>
            <a:r>
              <a:rPr lang="en-US" dirty="0"/>
              <a:t>Each headline was tokenized and fed into the BERT model to classify sentiments: positive, negative, and neutral.</a:t>
            </a:r>
          </a:p>
          <a:p>
            <a:pPr lvl="1"/>
            <a:r>
              <a:rPr lang="en-US" dirty="0"/>
              <a:t>The sentiment scores were aggregated to observe overall sentiment trends over a daily time period.</a:t>
            </a:r>
          </a:p>
          <a:p>
            <a:endParaRPr lang="en-US" dirty="0"/>
          </a:p>
          <a:p>
            <a:r>
              <a:rPr lang="en-US" dirty="0"/>
              <a:t>Code Implementation:</a:t>
            </a:r>
          </a:p>
          <a:p>
            <a:pPr lvl="1"/>
            <a:r>
              <a:rPr lang="en-US" dirty="0"/>
              <a:t>Implementation of the sentiment classification script is given in Python script named, </a:t>
            </a:r>
            <a:r>
              <a:rPr lang="en-US" dirty="0" err="1">
                <a:hlinkClick r:id="rId2" action="ppaction://hlinkfile"/>
              </a:rPr>
              <a:t>news_sentiment_analysis_bert.ipynb</a:t>
            </a:r>
            <a:r>
              <a:rPr lang="en-US" dirty="0"/>
              <a:t>. </a:t>
            </a:r>
          </a:p>
          <a:p>
            <a:pPr lvl="1"/>
            <a:r>
              <a:rPr lang="en-US" dirty="0"/>
              <a:t>News sentiment data for Fin-Bert transformer is stored in </a:t>
            </a:r>
            <a:r>
              <a:rPr lang="en-US" dirty="0">
                <a:hlinkClick r:id="rId3" action="ppaction://hlinkfile"/>
              </a:rPr>
              <a:t>bitcoin_news_data_sentiment_finbert.csv </a:t>
            </a:r>
            <a:r>
              <a:rPr lang="en-US" dirty="0"/>
              <a:t>for easy access and manipulation.</a:t>
            </a:r>
          </a:p>
          <a:p>
            <a:pPr marL="457200" lvl="1" indent="0">
              <a:buNone/>
            </a:pPr>
            <a:r>
              <a:rPr lang="en-US" dirty="0"/>
              <a:t>	</a:t>
            </a:r>
          </a:p>
          <a:p>
            <a:endParaRPr lang="en-US" dirty="0"/>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18</a:t>
            </a:fld>
            <a:endParaRPr lang="en-IN"/>
          </a:p>
        </p:txBody>
      </p:sp>
    </p:spTree>
    <p:extLst>
      <p:ext uri="{BB962C8B-B14F-4D97-AF65-F5344CB8AC3E}">
        <p14:creationId xmlns:p14="http://schemas.microsoft.com/office/powerpoint/2010/main" val="425610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Sentiment Analysis using Bert transformer</a:t>
            </a:r>
          </a:p>
        </p:txBody>
      </p:sp>
      <p:sp>
        <p:nvSpPr>
          <p:cNvPr id="3" name="Content Placeholder 2">
            <a:extLst>
              <a:ext uri="{FF2B5EF4-FFF2-40B4-BE49-F238E27FC236}">
                <a16:creationId xmlns:a16="http://schemas.microsoft.com/office/drawing/2014/main" id="{35F0340F-BB13-ECDE-B45F-4FA246ACFE34}"/>
              </a:ext>
            </a:extLst>
          </p:cNvPr>
          <p:cNvSpPr>
            <a:spLocks noGrp="1"/>
          </p:cNvSpPr>
          <p:nvPr>
            <p:ph idx="1"/>
          </p:nvPr>
        </p:nvSpPr>
        <p:spPr/>
        <p:txBody>
          <a:bodyPr>
            <a:normAutofit/>
          </a:bodyPr>
          <a:lstStyle/>
          <a:p>
            <a:r>
              <a:rPr lang="en-US" dirty="0"/>
              <a:t>Key Findings:</a:t>
            </a:r>
          </a:p>
          <a:p>
            <a:pPr lvl="1"/>
            <a:r>
              <a:rPr lang="en-US" dirty="0"/>
              <a:t>Unlike VADER, which assigns intensity scores to sentiments, the BERT-based model categorizes news as positive, neutral, or negative.</a:t>
            </a:r>
          </a:p>
          <a:p>
            <a:pPr lvl="1"/>
            <a:r>
              <a:rPr lang="en-US" dirty="0"/>
              <a:t>Sentiment classifications derived from the BERT model are found to be more consistent and reliable compared to those from VADER when analyzing the same set of news headlines.</a:t>
            </a:r>
          </a:p>
          <a:p>
            <a:pPr lvl="2"/>
            <a:r>
              <a:rPr lang="en-US" dirty="0"/>
              <a:t>Conclusions are made based on manual inspection of the classifications made by Vader and Bert transformer on the same news headlines.</a:t>
            </a:r>
          </a:p>
          <a:p>
            <a:pPr lvl="1"/>
            <a:r>
              <a:rPr lang="en-US" dirty="0"/>
              <a:t>Based on its enhanced reliability, the BERT model’s classifications are chosen for subsequent in-depth analysis and research activities.</a:t>
            </a:r>
          </a:p>
        </p:txBody>
      </p:sp>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19</a:t>
            </a:fld>
            <a:endParaRPr lang="en-IN"/>
          </a:p>
        </p:txBody>
      </p:sp>
    </p:spTree>
    <p:extLst>
      <p:ext uri="{BB962C8B-B14F-4D97-AF65-F5344CB8AC3E}">
        <p14:creationId xmlns:p14="http://schemas.microsoft.com/office/powerpoint/2010/main" val="53247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EE77-D28B-16DC-3916-86F32200E8C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2B48820-DF82-0D5E-F24E-A484EBA21054}"/>
              </a:ext>
            </a:extLst>
          </p:cNvPr>
          <p:cNvSpPr>
            <a:spLocks noGrp="1"/>
          </p:cNvSpPr>
          <p:nvPr>
            <p:ph idx="1"/>
          </p:nvPr>
        </p:nvSpPr>
        <p:spPr/>
        <p:txBody>
          <a:bodyPr>
            <a:normAutofit/>
          </a:bodyPr>
          <a:lstStyle/>
          <a:p>
            <a:r>
              <a:rPr lang="en-US" dirty="0"/>
              <a:t>Algorithmic Trading:</a:t>
            </a:r>
          </a:p>
          <a:p>
            <a:pPr lvl="1"/>
            <a:r>
              <a:rPr lang="en-US" dirty="0"/>
              <a:t>Algorithmic trading involves the use of algorithms to automate and execute trading strategies.</a:t>
            </a:r>
          </a:p>
          <a:p>
            <a:pPr lvl="1"/>
            <a:r>
              <a:rPr lang="en-US" dirty="0"/>
              <a:t>This project focuses on the development of a robust algorithmic trading strategy tailored specifically for the cryptocurrency market, with Bitcoin as the primary asset.</a:t>
            </a:r>
          </a:p>
          <a:p>
            <a:pPr lvl="1"/>
            <a:endParaRPr lang="en-US" dirty="0"/>
          </a:p>
          <a:p>
            <a:r>
              <a:rPr lang="en-US" dirty="0"/>
              <a:t>Project Goals:</a:t>
            </a:r>
          </a:p>
          <a:p>
            <a:pPr lvl="1"/>
            <a:r>
              <a:rPr lang="en-US" dirty="0"/>
              <a:t>Design and Test Trading Strategies: Utilize historical data to create and refine trading strategies based on technical indicators.</a:t>
            </a:r>
          </a:p>
          <a:p>
            <a:pPr lvl="1"/>
            <a:r>
              <a:rPr lang="en-US" dirty="0"/>
              <a:t>Performance Evaluation: </a:t>
            </a:r>
            <a:r>
              <a:rPr lang="en-US" dirty="0" err="1"/>
              <a:t>Backtest</a:t>
            </a:r>
            <a:r>
              <a:rPr lang="en-US" dirty="0"/>
              <a:t> these strategies to assess their effectiveness, aiming to maximize returns and minimize risk.</a:t>
            </a:r>
          </a:p>
        </p:txBody>
      </p:sp>
      <p:sp>
        <p:nvSpPr>
          <p:cNvPr id="4" name="Footer Placeholder 3">
            <a:extLst>
              <a:ext uri="{FF2B5EF4-FFF2-40B4-BE49-F238E27FC236}">
                <a16:creationId xmlns:a16="http://schemas.microsoft.com/office/drawing/2014/main" id="{EFA3F8C5-C824-ACFD-4C68-C56C69004330}"/>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D602585E-4714-7780-90B3-979456E291D8}"/>
              </a:ext>
            </a:extLst>
          </p:cNvPr>
          <p:cNvSpPr>
            <a:spLocks noGrp="1"/>
          </p:cNvSpPr>
          <p:nvPr>
            <p:ph type="sldNum" sz="quarter" idx="12"/>
          </p:nvPr>
        </p:nvSpPr>
        <p:spPr/>
        <p:txBody>
          <a:bodyPr/>
          <a:lstStyle/>
          <a:p>
            <a:fld id="{37D05A21-BCA9-4880-BA93-6CFA8BE585C8}" type="slidenum">
              <a:rPr lang="en-IN" smtClean="0"/>
              <a:t>2</a:t>
            </a:fld>
            <a:endParaRPr lang="en-IN"/>
          </a:p>
        </p:txBody>
      </p:sp>
    </p:spTree>
    <p:extLst>
      <p:ext uri="{BB962C8B-B14F-4D97-AF65-F5344CB8AC3E}">
        <p14:creationId xmlns:p14="http://schemas.microsoft.com/office/powerpoint/2010/main" val="223051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3236-9D94-B1E6-E2E1-BEA4CC501E31}"/>
              </a:ext>
            </a:extLst>
          </p:cNvPr>
          <p:cNvSpPr>
            <a:spLocks noGrp="1"/>
          </p:cNvSpPr>
          <p:nvPr>
            <p:ph type="title"/>
          </p:nvPr>
        </p:nvSpPr>
        <p:spPr/>
        <p:txBody>
          <a:bodyPr/>
          <a:lstStyle/>
          <a:p>
            <a:r>
              <a:rPr lang="en-IN" dirty="0"/>
              <a:t>EDA – Correlation between market returns and news sentiment</a:t>
            </a:r>
          </a:p>
        </p:txBody>
      </p:sp>
      <p:sp>
        <p:nvSpPr>
          <p:cNvPr id="3" name="Content Placeholder 2">
            <a:extLst>
              <a:ext uri="{FF2B5EF4-FFF2-40B4-BE49-F238E27FC236}">
                <a16:creationId xmlns:a16="http://schemas.microsoft.com/office/drawing/2014/main" id="{411CFAEF-81BF-8A74-8F53-64B1C0CF9594}"/>
              </a:ext>
            </a:extLst>
          </p:cNvPr>
          <p:cNvSpPr>
            <a:spLocks noGrp="1"/>
          </p:cNvSpPr>
          <p:nvPr>
            <p:ph idx="1"/>
          </p:nvPr>
        </p:nvSpPr>
        <p:spPr/>
        <p:txBody>
          <a:bodyPr>
            <a:normAutofit/>
          </a:bodyPr>
          <a:lstStyle/>
          <a:p>
            <a:r>
              <a:rPr lang="en-US" dirty="0"/>
              <a:t>Purpose:</a:t>
            </a:r>
          </a:p>
          <a:p>
            <a:pPr lvl="1"/>
            <a:r>
              <a:rPr lang="en-US" dirty="0"/>
              <a:t>To analyze the relation between Bitcoin price movements and the sentiment derived from Bitcoin-related news headlines.</a:t>
            </a:r>
          </a:p>
          <a:p>
            <a:pPr lvl="1"/>
            <a:endParaRPr lang="en-US" dirty="0"/>
          </a:p>
          <a:p>
            <a:r>
              <a:rPr lang="en-US" dirty="0"/>
              <a:t>Data Description:</a:t>
            </a:r>
          </a:p>
          <a:p>
            <a:pPr lvl="1"/>
            <a:r>
              <a:rPr lang="en-US" dirty="0"/>
              <a:t>Utilized a dataset of Bitcoin prices and matched news headlines spanning a period of 10 years.</a:t>
            </a:r>
          </a:p>
          <a:p>
            <a:pPr lvl="1"/>
            <a:r>
              <a:rPr lang="en-US" dirty="0"/>
              <a:t>Sentiment classifications for news headlines calculated using the Bert-based sentiment analysis model are used.</a:t>
            </a:r>
          </a:p>
          <a:p>
            <a:pPr lvl="1"/>
            <a:endParaRPr lang="en-US" dirty="0"/>
          </a:p>
          <a:p>
            <a:r>
              <a:rPr lang="en-US" dirty="0"/>
              <a:t>Methodology:</a:t>
            </a:r>
          </a:p>
          <a:p>
            <a:pPr lvl="1"/>
            <a:r>
              <a:rPr lang="en-US" dirty="0"/>
              <a:t>Bitcoin price data and news sentiment classification were synchronized by date. </a:t>
            </a:r>
          </a:p>
          <a:p>
            <a:pPr lvl="1"/>
            <a:r>
              <a:rPr lang="en-US" dirty="0"/>
              <a:t>An intuitive simple strategy is devised for this task. </a:t>
            </a:r>
          </a:p>
        </p:txBody>
      </p:sp>
      <p:sp>
        <p:nvSpPr>
          <p:cNvPr id="4" name="Footer Placeholder 3">
            <a:extLst>
              <a:ext uri="{FF2B5EF4-FFF2-40B4-BE49-F238E27FC236}">
                <a16:creationId xmlns:a16="http://schemas.microsoft.com/office/drawing/2014/main" id="{86315FF0-A007-D152-2DC0-FC508920DBDA}"/>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902C2353-F908-D7B2-7398-7EBB982CB8AD}"/>
              </a:ext>
            </a:extLst>
          </p:cNvPr>
          <p:cNvSpPr>
            <a:spLocks noGrp="1"/>
          </p:cNvSpPr>
          <p:nvPr>
            <p:ph type="sldNum" sz="quarter" idx="12"/>
          </p:nvPr>
        </p:nvSpPr>
        <p:spPr/>
        <p:txBody>
          <a:bodyPr/>
          <a:lstStyle/>
          <a:p>
            <a:fld id="{37D05A21-BCA9-4880-BA93-6CFA8BE585C8}" type="slidenum">
              <a:rPr lang="en-IN" smtClean="0"/>
              <a:t>20</a:t>
            </a:fld>
            <a:endParaRPr lang="en-IN"/>
          </a:p>
        </p:txBody>
      </p:sp>
    </p:spTree>
    <p:extLst>
      <p:ext uri="{BB962C8B-B14F-4D97-AF65-F5344CB8AC3E}">
        <p14:creationId xmlns:p14="http://schemas.microsoft.com/office/powerpoint/2010/main" val="1720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3236-9D94-B1E6-E2E1-BEA4CC501E31}"/>
              </a:ext>
            </a:extLst>
          </p:cNvPr>
          <p:cNvSpPr>
            <a:spLocks noGrp="1"/>
          </p:cNvSpPr>
          <p:nvPr>
            <p:ph type="title"/>
          </p:nvPr>
        </p:nvSpPr>
        <p:spPr/>
        <p:txBody>
          <a:bodyPr/>
          <a:lstStyle/>
          <a:p>
            <a:r>
              <a:rPr lang="en-IN" dirty="0"/>
              <a:t>EDA – Correlation between market returns and news sentiment</a:t>
            </a:r>
          </a:p>
        </p:txBody>
      </p:sp>
      <p:sp>
        <p:nvSpPr>
          <p:cNvPr id="3" name="Content Placeholder 2">
            <a:extLst>
              <a:ext uri="{FF2B5EF4-FFF2-40B4-BE49-F238E27FC236}">
                <a16:creationId xmlns:a16="http://schemas.microsoft.com/office/drawing/2014/main" id="{411CFAEF-81BF-8A74-8F53-64B1C0CF9594}"/>
              </a:ext>
            </a:extLst>
          </p:cNvPr>
          <p:cNvSpPr>
            <a:spLocks noGrp="1"/>
          </p:cNvSpPr>
          <p:nvPr>
            <p:ph idx="1"/>
          </p:nvPr>
        </p:nvSpPr>
        <p:spPr/>
        <p:txBody>
          <a:bodyPr>
            <a:normAutofit/>
          </a:bodyPr>
          <a:lstStyle/>
          <a:p>
            <a:r>
              <a:rPr lang="en-US" dirty="0"/>
              <a:t>Code Implementation:</a:t>
            </a:r>
          </a:p>
          <a:p>
            <a:pPr lvl="1"/>
            <a:r>
              <a:rPr lang="en-US" dirty="0"/>
              <a:t>Implementation of the code is given in Python script named, </a:t>
            </a:r>
            <a:r>
              <a:rPr lang="en-US" dirty="0" err="1">
                <a:hlinkClick r:id="rId2" action="ppaction://hlinkfile"/>
              </a:rPr>
              <a:t>news_btc_correlation.ipynb</a:t>
            </a:r>
            <a:r>
              <a:rPr lang="en-US" dirty="0"/>
              <a:t>. </a:t>
            </a:r>
          </a:p>
          <a:p>
            <a:pPr lvl="1"/>
            <a:r>
              <a:rPr lang="en-US" dirty="0"/>
              <a:t>The results are stored in </a:t>
            </a:r>
            <a:r>
              <a:rPr lang="en-US" dirty="0">
                <a:hlinkClick r:id="rId3" action="ppaction://hlinkfile"/>
              </a:rPr>
              <a:t>btc_usd_sentiment.csv </a:t>
            </a:r>
            <a:r>
              <a:rPr lang="en-US" dirty="0"/>
              <a:t>for easy access and manipulation.</a:t>
            </a:r>
          </a:p>
          <a:p>
            <a:pPr marL="457200" lvl="1" indent="0">
              <a:buNone/>
            </a:pPr>
            <a:endParaRPr lang="en-US" dirty="0"/>
          </a:p>
          <a:p>
            <a:r>
              <a:rPr lang="en-US" dirty="0"/>
              <a:t>Key Insights:</a:t>
            </a:r>
          </a:p>
          <a:p>
            <a:pPr lvl="1"/>
            <a:r>
              <a:rPr lang="en-US" dirty="0"/>
              <a:t>A small linear relation is found between the current-day return and 1-day lagged news sentiment, as can be seen in the graph on the next slide.</a:t>
            </a:r>
          </a:p>
          <a:p>
            <a:pPr lvl="2"/>
            <a:r>
              <a:rPr lang="en-US" dirty="0"/>
              <a:t>Detailed results and analysis is given in </a:t>
            </a:r>
            <a:r>
              <a:rPr lang="en-US" dirty="0" err="1">
                <a:hlinkClick r:id="rId2" action="ppaction://hlinkfile"/>
              </a:rPr>
              <a:t>news_btc_correlation.ipynb</a:t>
            </a:r>
            <a:r>
              <a:rPr lang="en-US" dirty="0"/>
              <a:t>.</a:t>
            </a:r>
          </a:p>
          <a:p>
            <a:pPr lvl="1"/>
            <a:r>
              <a:rPr lang="en-US" dirty="0"/>
              <a:t>This can be a useful feature for predictive analytics.</a:t>
            </a:r>
          </a:p>
          <a:p>
            <a:pPr lvl="2"/>
            <a:r>
              <a:rPr lang="en-US" dirty="0"/>
              <a:t>This sentiment feature is included in the dataset for Machine Learning and its significance will be discussed in Step 5.</a:t>
            </a:r>
          </a:p>
          <a:p>
            <a:pPr lvl="1"/>
            <a:endParaRPr lang="en-IN" dirty="0"/>
          </a:p>
        </p:txBody>
      </p:sp>
      <p:sp>
        <p:nvSpPr>
          <p:cNvPr id="4" name="Footer Placeholder 3">
            <a:extLst>
              <a:ext uri="{FF2B5EF4-FFF2-40B4-BE49-F238E27FC236}">
                <a16:creationId xmlns:a16="http://schemas.microsoft.com/office/drawing/2014/main" id="{86315FF0-A007-D152-2DC0-FC508920DBDA}"/>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902C2353-F908-D7B2-7398-7EBB982CB8AD}"/>
              </a:ext>
            </a:extLst>
          </p:cNvPr>
          <p:cNvSpPr>
            <a:spLocks noGrp="1"/>
          </p:cNvSpPr>
          <p:nvPr>
            <p:ph type="sldNum" sz="quarter" idx="12"/>
          </p:nvPr>
        </p:nvSpPr>
        <p:spPr/>
        <p:txBody>
          <a:bodyPr/>
          <a:lstStyle/>
          <a:p>
            <a:fld id="{37D05A21-BCA9-4880-BA93-6CFA8BE585C8}" type="slidenum">
              <a:rPr lang="en-IN" smtClean="0"/>
              <a:t>21</a:t>
            </a:fld>
            <a:endParaRPr lang="en-IN"/>
          </a:p>
        </p:txBody>
      </p:sp>
    </p:spTree>
    <p:extLst>
      <p:ext uri="{BB962C8B-B14F-4D97-AF65-F5344CB8AC3E}">
        <p14:creationId xmlns:p14="http://schemas.microsoft.com/office/powerpoint/2010/main" val="69673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C73-8BDC-6C6B-CAB3-46B82FB7420A}"/>
              </a:ext>
            </a:extLst>
          </p:cNvPr>
          <p:cNvSpPr>
            <a:spLocks noGrp="1"/>
          </p:cNvSpPr>
          <p:nvPr>
            <p:ph type="title"/>
          </p:nvPr>
        </p:nvSpPr>
        <p:spPr/>
        <p:txBody>
          <a:bodyPr/>
          <a:lstStyle/>
          <a:p>
            <a:r>
              <a:rPr lang="en-IN" dirty="0"/>
              <a:t>EDA – Correlation between market returns and news sentiment</a:t>
            </a:r>
          </a:p>
        </p:txBody>
      </p:sp>
      <p:pic>
        <p:nvPicPr>
          <p:cNvPr id="7" name="Content Placeholder 6">
            <a:extLst>
              <a:ext uri="{FF2B5EF4-FFF2-40B4-BE49-F238E27FC236}">
                <a16:creationId xmlns:a16="http://schemas.microsoft.com/office/drawing/2014/main" id="{751C7D0F-B87B-EB0C-6142-A57AFFA66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354" y="3429000"/>
            <a:ext cx="6987292" cy="2591166"/>
          </a:xfrm>
        </p:spPr>
      </p:pic>
      <p:sp>
        <p:nvSpPr>
          <p:cNvPr id="4" name="Footer Placeholder 3">
            <a:extLst>
              <a:ext uri="{FF2B5EF4-FFF2-40B4-BE49-F238E27FC236}">
                <a16:creationId xmlns:a16="http://schemas.microsoft.com/office/drawing/2014/main" id="{4B38D40B-67B0-92EC-A369-92E1C834485B}"/>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0FD81D04-3020-1D70-4941-B0225CB46437}"/>
              </a:ext>
            </a:extLst>
          </p:cNvPr>
          <p:cNvSpPr>
            <a:spLocks noGrp="1"/>
          </p:cNvSpPr>
          <p:nvPr>
            <p:ph type="sldNum" sz="quarter" idx="12"/>
          </p:nvPr>
        </p:nvSpPr>
        <p:spPr/>
        <p:txBody>
          <a:bodyPr/>
          <a:lstStyle/>
          <a:p>
            <a:fld id="{37D05A21-BCA9-4880-BA93-6CFA8BE585C8}" type="slidenum">
              <a:rPr lang="en-IN" smtClean="0"/>
              <a:t>22</a:t>
            </a:fld>
            <a:endParaRPr lang="en-IN"/>
          </a:p>
        </p:txBody>
      </p:sp>
      <p:sp>
        <p:nvSpPr>
          <p:cNvPr id="8" name="TextBox 7">
            <a:extLst>
              <a:ext uri="{FF2B5EF4-FFF2-40B4-BE49-F238E27FC236}">
                <a16:creationId xmlns:a16="http://schemas.microsoft.com/office/drawing/2014/main" id="{0D91BBCB-62EA-0D15-68D6-E75C1240A600}"/>
              </a:ext>
            </a:extLst>
          </p:cNvPr>
          <p:cNvSpPr txBox="1"/>
          <p:nvPr/>
        </p:nvSpPr>
        <p:spPr>
          <a:xfrm>
            <a:off x="934915" y="1752021"/>
            <a:ext cx="10515600" cy="1200329"/>
          </a:xfrm>
          <a:prstGeom prst="rect">
            <a:avLst/>
          </a:prstGeom>
          <a:noFill/>
        </p:spPr>
        <p:txBody>
          <a:bodyPr wrap="square" rtlCol="0">
            <a:spAutoFit/>
          </a:bodyPr>
          <a:lstStyle/>
          <a:p>
            <a:pPr marL="285750" indent="-285750">
              <a:buFont typeface="Courier New" panose="02070309020205020404" pitchFamily="49" charset="0"/>
              <a:buChar char="o"/>
            </a:pPr>
            <a:r>
              <a:rPr lang="en-IN" dirty="0">
                <a:latin typeface="Arial Nova Light" panose="020B0304020202020204" pitchFamily="34" charset="0"/>
              </a:rPr>
              <a:t>As can be seen in the figure, there is a small relationship </a:t>
            </a:r>
            <a:r>
              <a:rPr lang="en-US" dirty="0">
                <a:latin typeface="Arial Nova Light" panose="020B0304020202020204" pitchFamily="34" charset="0"/>
              </a:rPr>
              <a:t>between the current-day return and 1-day lagged news sentiment</a:t>
            </a:r>
            <a:r>
              <a:rPr lang="en-IN" dirty="0">
                <a:latin typeface="Arial Nova Light" panose="020B0304020202020204" pitchFamily="34" charset="0"/>
              </a:rPr>
              <a:t>.</a:t>
            </a:r>
          </a:p>
          <a:p>
            <a:pPr marL="285750" indent="-285750">
              <a:buFont typeface="Courier New" panose="02070309020205020404" pitchFamily="49" charset="0"/>
              <a:buChar char="o"/>
            </a:pPr>
            <a:r>
              <a:rPr lang="en-IN" dirty="0">
                <a:latin typeface="Arial Nova Light" panose="020B0304020202020204" pitchFamily="34" charset="0"/>
              </a:rPr>
              <a:t>No conclusion is made on 2-day and 3-day lagged news sentiment.</a:t>
            </a:r>
          </a:p>
          <a:p>
            <a:pPr marL="285750" indent="-285750">
              <a:buFont typeface="Courier New" panose="02070309020205020404" pitchFamily="49" charset="0"/>
              <a:buChar char="o"/>
            </a:pPr>
            <a:r>
              <a:rPr lang="en-IN" dirty="0">
                <a:latin typeface="Arial Nova Light" panose="020B0304020202020204" pitchFamily="34" charset="0"/>
              </a:rPr>
              <a:t>This is not the final conclusion, as the relationship will be further discussed in Step 5.</a:t>
            </a:r>
          </a:p>
        </p:txBody>
      </p:sp>
    </p:spTree>
    <p:extLst>
      <p:ext uri="{BB962C8B-B14F-4D97-AF65-F5344CB8AC3E}">
        <p14:creationId xmlns:p14="http://schemas.microsoft.com/office/powerpoint/2010/main" val="30781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B893-AD62-A654-1C2D-66810B7CF68C}"/>
              </a:ext>
            </a:extLst>
          </p:cNvPr>
          <p:cNvSpPr>
            <a:spLocks noGrp="1"/>
          </p:cNvSpPr>
          <p:nvPr>
            <p:ph type="title"/>
          </p:nvPr>
        </p:nvSpPr>
        <p:spPr/>
        <p:txBody>
          <a:bodyPr/>
          <a:lstStyle/>
          <a:p>
            <a:pPr lvl="0"/>
            <a:r>
              <a:rPr lang="en-IN" dirty="0"/>
              <a:t>Introduction to Feature Engineering</a:t>
            </a:r>
          </a:p>
        </p:txBody>
      </p:sp>
      <p:sp>
        <p:nvSpPr>
          <p:cNvPr id="3" name="Content Placeholder 2">
            <a:extLst>
              <a:ext uri="{FF2B5EF4-FFF2-40B4-BE49-F238E27FC236}">
                <a16:creationId xmlns:a16="http://schemas.microsoft.com/office/drawing/2014/main" id="{70B69636-0C81-8D98-2CFC-577343349894}"/>
              </a:ext>
            </a:extLst>
          </p:cNvPr>
          <p:cNvSpPr>
            <a:spLocks noGrp="1"/>
          </p:cNvSpPr>
          <p:nvPr>
            <p:ph idx="1"/>
          </p:nvPr>
        </p:nvSpPr>
        <p:spPr/>
        <p:txBody>
          <a:bodyPr>
            <a:normAutofit fontScale="85000" lnSpcReduction="20000"/>
          </a:bodyPr>
          <a:lstStyle/>
          <a:p>
            <a:r>
              <a:rPr lang="en-US" dirty="0"/>
              <a:t>Objective: </a:t>
            </a:r>
          </a:p>
          <a:p>
            <a:pPr lvl="1"/>
            <a:r>
              <a:rPr lang="en-US" dirty="0"/>
              <a:t>To improve the predictive power of the machine learning models by creating new features from existing data.</a:t>
            </a:r>
          </a:p>
          <a:p>
            <a:pPr lvl="1"/>
            <a:r>
              <a:rPr lang="en-US" dirty="0"/>
              <a:t>Feature engineering can often be more beneficial than fine-tuning model parameters.</a:t>
            </a:r>
          </a:p>
          <a:p>
            <a:pPr lvl="1"/>
            <a:endParaRPr lang="en-US" dirty="0"/>
          </a:p>
          <a:p>
            <a:r>
              <a:rPr lang="en-US" dirty="0"/>
              <a:t>Data Overview:</a:t>
            </a:r>
          </a:p>
          <a:p>
            <a:pPr lvl="1"/>
            <a:r>
              <a:rPr lang="en-US" dirty="0"/>
              <a:t>Daily BTC-USD dataset.</a:t>
            </a:r>
          </a:p>
          <a:p>
            <a:pPr lvl="1"/>
            <a:r>
              <a:rPr lang="en-US" dirty="0"/>
              <a:t>Daily Bitcoin indicators from </a:t>
            </a:r>
            <a:r>
              <a:rPr lang="en-IN" b="1" dirty="0">
                <a:hlinkClick r:id="rId2"/>
              </a:rPr>
              <a:t>Bitcoin Info Charts</a:t>
            </a:r>
            <a:r>
              <a:rPr lang="en-IN" b="1" dirty="0"/>
              <a:t>.</a:t>
            </a:r>
          </a:p>
          <a:p>
            <a:pPr lvl="1"/>
            <a:r>
              <a:rPr lang="en-IN" dirty="0"/>
              <a:t>Daily news sentiment classification data from Sentiment Analysis.</a:t>
            </a:r>
          </a:p>
          <a:p>
            <a:pPr marL="0" indent="0">
              <a:buNone/>
            </a:pPr>
            <a:endParaRPr lang="en-IN" dirty="0"/>
          </a:p>
          <a:p>
            <a:r>
              <a:rPr lang="en-IN" dirty="0"/>
              <a:t>Methodology:</a:t>
            </a:r>
          </a:p>
          <a:p>
            <a:pPr lvl="1"/>
            <a:r>
              <a:rPr lang="en-IN" dirty="0"/>
              <a:t>Bitcoin OHLCV data is used to derive various technical indicators.</a:t>
            </a:r>
          </a:p>
          <a:p>
            <a:pPr lvl="1"/>
            <a:r>
              <a:rPr lang="en-IN" dirty="0"/>
              <a:t>The implementation details of these indicators are taken from </a:t>
            </a:r>
            <a:r>
              <a:rPr lang="en-IN" dirty="0">
                <a:hlinkClick r:id="rId3"/>
              </a:rPr>
              <a:t>Investopedia</a:t>
            </a:r>
            <a:r>
              <a:rPr lang="en-IN" dirty="0"/>
              <a:t>.</a:t>
            </a:r>
          </a:p>
          <a:p>
            <a:pPr lvl="1"/>
            <a:r>
              <a:rPr lang="en-IN" dirty="0"/>
              <a:t>These indicators are chosen based on the guide to best NASDAQ indicators</a:t>
            </a:r>
          </a:p>
          <a:p>
            <a:pPr lvl="2"/>
            <a:r>
              <a:rPr lang="en-IN" dirty="0"/>
              <a:t>I couldn’t find any reliable sources for technical indicators based on OHLCV data for cryptocurrencies. </a:t>
            </a:r>
          </a:p>
          <a:p>
            <a:pPr marL="457200" lvl="1" indent="0">
              <a:buNone/>
            </a:pPr>
            <a:r>
              <a:rPr lang="en-IN" dirty="0"/>
              <a:t>				</a:t>
            </a:r>
          </a:p>
          <a:p>
            <a:pPr marL="0" indent="0">
              <a:buNone/>
            </a:pPr>
            <a:endParaRPr lang="en-IN" dirty="0"/>
          </a:p>
          <a:p>
            <a:pPr marL="0" indent="0">
              <a:buNone/>
            </a:pPr>
            <a:endParaRPr lang="en-US" dirty="0"/>
          </a:p>
          <a:p>
            <a:pPr lvl="1"/>
            <a:endParaRPr lang="en-US" dirty="0"/>
          </a:p>
        </p:txBody>
      </p:sp>
      <p:sp>
        <p:nvSpPr>
          <p:cNvPr id="4" name="Footer Placeholder 3">
            <a:extLst>
              <a:ext uri="{FF2B5EF4-FFF2-40B4-BE49-F238E27FC236}">
                <a16:creationId xmlns:a16="http://schemas.microsoft.com/office/drawing/2014/main" id="{6A1F64D4-F00E-868B-DE5C-C5B480527830}"/>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3FCD94FB-FC86-C55B-19D3-21C0EC1B18A8}"/>
              </a:ext>
            </a:extLst>
          </p:cNvPr>
          <p:cNvSpPr>
            <a:spLocks noGrp="1"/>
          </p:cNvSpPr>
          <p:nvPr>
            <p:ph type="sldNum" sz="quarter" idx="12"/>
          </p:nvPr>
        </p:nvSpPr>
        <p:spPr/>
        <p:txBody>
          <a:bodyPr/>
          <a:lstStyle/>
          <a:p>
            <a:fld id="{37D05A21-BCA9-4880-BA93-6CFA8BE585C8}" type="slidenum">
              <a:rPr lang="en-IN" smtClean="0"/>
              <a:t>23</a:t>
            </a:fld>
            <a:endParaRPr lang="en-IN"/>
          </a:p>
        </p:txBody>
      </p:sp>
    </p:spTree>
    <p:extLst>
      <p:ext uri="{BB962C8B-B14F-4D97-AF65-F5344CB8AC3E}">
        <p14:creationId xmlns:p14="http://schemas.microsoft.com/office/powerpoint/2010/main" val="70787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B893-AD62-A654-1C2D-66810B7CF68C}"/>
              </a:ext>
            </a:extLst>
          </p:cNvPr>
          <p:cNvSpPr>
            <a:spLocks noGrp="1"/>
          </p:cNvSpPr>
          <p:nvPr>
            <p:ph type="title"/>
          </p:nvPr>
        </p:nvSpPr>
        <p:spPr/>
        <p:txBody>
          <a:bodyPr/>
          <a:lstStyle/>
          <a:p>
            <a:pPr lvl="0"/>
            <a:r>
              <a:rPr lang="en-IN" dirty="0"/>
              <a:t>Introduction to Feature Engineering</a:t>
            </a:r>
          </a:p>
        </p:txBody>
      </p:sp>
      <p:sp>
        <p:nvSpPr>
          <p:cNvPr id="3" name="Content Placeholder 2">
            <a:extLst>
              <a:ext uri="{FF2B5EF4-FFF2-40B4-BE49-F238E27FC236}">
                <a16:creationId xmlns:a16="http://schemas.microsoft.com/office/drawing/2014/main" id="{70B69636-0C81-8D98-2CFC-577343349894}"/>
              </a:ext>
            </a:extLst>
          </p:cNvPr>
          <p:cNvSpPr>
            <a:spLocks noGrp="1"/>
          </p:cNvSpPr>
          <p:nvPr>
            <p:ph idx="1"/>
          </p:nvPr>
        </p:nvSpPr>
        <p:spPr>
          <a:xfrm>
            <a:off x="838200" y="1608992"/>
            <a:ext cx="10515600" cy="4567971"/>
          </a:xfrm>
        </p:spPr>
        <p:txBody>
          <a:bodyPr>
            <a:normAutofit/>
          </a:bodyPr>
          <a:lstStyle/>
          <a:p>
            <a:r>
              <a:rPr lang="en-IN" dirty="0"/>
              <a:t>Code Implementation:</a:t>
            </a:r>
          </a:p>
          <a:p>
            <a:pPr lvl="1"/>
            <a:r>
              <a:rPr lang="en-US" dirty="0"/>
              <a:t>Implementation of the feature engineering code is given in Python script named, </a:t>
            </a:r>
            <a:r>
              <a:rPr lang="en-US" dirty="0" err="1">
                <a:hlinkClick r:id="rId2" action="ppaction://hlinkfile"/>
              </a:rPr>
              <a:t>bitcoin_feature_engineering.ipynb</a:t>
            </a:r>
            <a:r>
              <a:rPr lang="en-US" dirty="0"/>
              <a:t>.</a:t>
            </a:r>
          </a:p>
          <a:p>
            <a:pPr lvl="1"/>
            <a:r>
              <a:rPr lang="en-US" dirty="0"/>
              <a:t>The results are stored in </a:t>
            </a:r>
            <a:r>
              <a:rPr lang="en-US" dirty="0">
                <a:hlinkClick r:id="rId3" action="ppaction://hlinkfile"/>
              </a:rPr>
              <a:t>bitcoin_techindicators_filtered_normalized.csv</a:t>
            </a:r>
            <a:r>
              <a:rPr lang="en-US" dirty="0"/>
              <a:t> for easy access and manipulation.</a:t>
            </a:r>
          </a:p>
          <a:p>
            <a:r>
              <a:rPr lang="en-US" dirty="0"/>
              <a:t>Final Set of Indicators:</a:t>
            </a:r>
          </a:p>
          <a:p>
            <a:pPr lvl="1"/>
            <a:endParaRPr lang="en-US" dirty="0"/>
          </a:p>
          <a:p>
            <a:pPr lvl="1"/>
            <a:endParaRPr lang="en-US" dirty="0"/>
          </a:p>
          <a:p>
            <a:pPr marL="457200" lvl="1" indent="0">
              <a:buNone/>
            </a:pPr>
            <a:r>
              <a:rPr lang="en-IN" dirty="0"/>
              <a:t>				</a:t>
            </a:r>
          </a:p>
          <a:p>
            <a:pPr marL="0" indent="0">
              <a:buNone/>
            </a:pPr>
            <a:endParaRPr lang="en-IN" dirty="0"/>
          </a:p>
          <a:p>
            <a:pPr marL="0" indent="0">
              <a:buNone/>
            </a:pPr>
            <a:endParaRPr lang="en-US" dirty="0"/>
          </a:p>
          <a:p>
            <a:pPr lvl="1"/>
            <a:endParaRPr lang="en-US" dirty="0"/>
          </a:p>
        </p:txBody>
      </p:sp>
      <p:sp>
        <p:nvSpPr>
          <p:cNvPr id="4" name="Footer Placeholder 3">
            <a:extLst>
              <a:ext uri="{FF2B5EF4-FFF2-40B4-BE49-F238E27FC236}">
                <a16:creationId xmlns:a16="http://schemas.microsoft.com/office/drawing/2014/main" id="{6A1F64D4-F00E-868B-DE5C-C5B480527830}"/>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3FCD94FB-FC86-C55B-19D3-21C0EC1B18A8}"/>
              </a:ext>
            </a:extLst>
          </p:cNvPr>
          <p:cNvSpPr>
            <a:spLocks noGrp="1"/>
          </p:cNvSpPr>
          <p:nvPr>
            <p:ph type="sldNum" sz="quarter" idx="12"/>
          </p:nvPr>
        </p:nvSpPr>
        <p:spPr/>
        <p:txBody>
          <a:bodyPr/>
          <a:lstStyle/>
          <a:p>
            <a:fld id="{37D05A21-BCA9-4880-BA93-6CFA8BE585C8}" type="slidenum">
              <a:rPr lang="en-IN" smtClean="0"/>
              <a:t>24</a:t>
            </a:fld>
            <a:endParaRPr lang="en-IN"/>
          </a:p>
        </p:txBody>
      </p:sp>
      <p:graphicFrame>
        <p:nvGraphicFramePr>
          <p:cNvPr id="7" name="Table 6">
            <a:extLst>
              <a:ext uri="{FF2B5EF4-FFF2-40B4-BE49-F238E27FC236}">
                <a16:creationId xmlns:a16="http://schemas.microsoft.com/office/drawing/2014/main" id="{405B1AB4-14CD-6D2E-2796-D631EA24602F}"/>
              </a:ext>
            </a:extLst>
          </p:cNvPr>
          <p:cNvGraphicFramePr>
            <a:graphicFrameLocks noGrp="1"/>
          </p:cNvGraphicFramePr>
          <p:nvPr>
            <p:extLst>
              <p:ext uri="{D42A27DB-BD31-4B8C-83A1-F6EECF244321}">
                <p14:modId xmlns:p14="http://schemas.microsoft.com/office/powerpoint/2010/main" val="2953900986"/>
              </p:ext>
            </p:extLst>
          </p:nvPr>
        </p:nvGraphicFramePr>
        <p:xfrm>
          <a:off x="838200" y="3600451"/>
          <a:ext cx="6776426" cy="3047984"/>
        </p:xfrm>
        <a:graphic>
          <a:graphicData uri="http://schemas.openxmlformats.org/drawingml/2006/table">
            <a:tbl>
              <a:tblPr firstRow="1" bandRow="1">
                <a:tableStyleId>{2D5ABB26-0587-4C30-8999-92F81FD0307C}</a:tableStyleId>
              </a:tblPr>
              <a:tblGrid>
                <a:gridCol w="3388213">
                  <a:extLst>
                    <a:ext uri="{9D8B030D-6E8A-4147-A177-3AD203B41FA5}">
                      <a16:colId xmlns:a16="http://schemas.microsoft.com/office/drawing/2014/main" val="2153029445"/>
                    </a:ext>
                  </a:extLst>
                </a:gridCol>
                <a:gridCol w="3388213">
                  <a:extLst>
                    <a:ext uri="{9D8B030D-6E8A-4147-A177-3AD203B41FA5}">
                      <a16:colId xmlns:a16="http://schemas.microsoft.com/office/drawing/2014/main" val="3022367474"/>
                    </a:ext>
                  </a:extLst>
                </a:gridCol>
              </a:tblGrid>
              <a:tr h="3047984">
                <a:tc>
                  <a:txBody>
                    <a:bodyPr/>
                    <a:lstStyle/>
                    <a:p>
                      <a:pPr marL="742950" lvl="1" indent="-285750">
                        <a:buFont typeface="Arial" panose="020B0604020202020204" pitchFamily="34" charset="0"/>
                        <a:buChar char="•"/>
                      </a:pPr>
                      <a:r>
                        <a:rPr lang="en-US" sz="1500" b="0" dirty="0"/>
                        <a:t>'sentiment’,</a:t>
                      </a:r>
                    </a:p>
                    <a:p>
                      <a:pPr marL="742950" lvl="1" indent="-285750">
                        <a:buFont typeface="Arial" panose="020B0604020202020204" pitchFamily="34" charset="0"/>
                        <a:buChar char="•"/>
                      </a:pPr>
                      <a:r>
                        <a:rPr lang="en-US" sz="1500" b="0" dirty="0"/>
                        <a:t>'</a:t>
                      </a:r>
                      <a:r>
                        <a:rPr lang="en-US" sz="1500" b="0" dirty="0" err="1"/>
                        <a:t>btc_trans_blockchain</a:t>
                      </a:r>
                      <a:r>
                        <a:rPr lang="en-US" sz="1500" b="0" dirty="0"/>
                        <a:t>’, </a:t>
                      </a:r>
                    </a:p>
                    <a:p>
                      <a:pPr marL="742950" lvl="1" indent="-285750">
                        <a:buFont typeface="Arial" panose="020B0604020202020204" pitchFamily="34" charset="0"/>
                        <a:buChar char="•"/>
                      </a:pPr>
                      <a:r>
                        <a:rPr lang="en-US" sz="1500" b="0" dirty="0"/>
                        <a:t>'</a:t>
                      </a:r>
                      <a:r>
                        <a:rPr lang="en-US" sz="1500" b="0" dirty="0" err="1"/>
                        <a:t>avg_block_size</a:t>
                      </a:r>
                      <a:r>
                        <a:rPr lang="en-US" sz="1500" b="0" dirty="0"/>
                        <a:t>',</a:t>
                      </a:r>
                    </a:p>
                    <a:p>
                      <a:pPr marL="742950" lvl="1" indent="-285750">
                        <a:buFont typeface="Arial" panose="020B0604020202020204" pitchFamily="34" charset="0"/>
                        <a:buChar char="•"/>
                      </a:pPr>
                      <a:r>
                        <a:rPr lang="en-US" sz="1500" b="0" dirty="0"/>
                        <a:t>'</a:t>
                      </a:r>
                      <a:r>
                        <a:rPr lang="en-US" sz="1500" b="0" dirty="0" err="1"/>
                        <a:t>unique_sentbyaddress</a:t>
                      </a:r>
                      <a:r>
                        <a:rPr lang="en-US" sz="1500" b="0" dirty="0"/>
                        <a:t>',</a:t>
                      </a:r>
                    </a:p>
                    <a:p>
                      <a:pPr marL="742950" lvl="1" indent="-285750">
                        <a:buFont typeface="Arial" panose="020B0604020202020204" pitchFamily="34" charset="0"/>
                        <a:buChar char="•"/>
                      </a:pPr>
                      <a:r>
                        <a:rPr lang="en-US" sz="1500" b="0" dirty="0"/>
                        <a:t>'</a:t>
                      </a:r>
                      <a:r>
                        <a:rPr lang="en-US" sz="1500" b="0" dirty="0" err="1"/>
                        <a:t>avg_hashrate</a:t>
                      </a:r>
                      <a:r>
                        <a:rPr lang="en-US" sz="1500" b="0" dirty="0"/>
                        <a:t>',</a:t>
                      </a:r>
                    </a:p>
                    <a:p>
                      <a:pPr marL="742950" lvl="1" indent="-285750">
                        <a:buFont typeface="Arial" panose="020B0604020202020204" pitchFamily="34" charset="0"/>
                        <a:buChar char="•"/>
                      </a:pPr>
                      <a:r>
                        <a:rPr lang="en-US" sz="1500" b="0" dirty="0"/>
                        <a:t>'</a:t>
                      </a:r>
                      <a:r>
                        <a:rPr lang="en-US" sz="1500" b="0" dirty="0" err="1"/>
                        <a:t>sent_in_usd</a:t>
                      </a:r>
                      <a:r>
                        <a:rPr lang="en-US" sz="1500" b="0" dirty="0"/>
                        <a:t>',</a:t>
                      </a:r>
                    </a:p>
                    <a:p>
                      <a:pPr marL="742950" lvl="1" indent="-285750">
                        <a:buFont typeface="Arial" panose="020B0604020202020204" pitchFamily="34" charset="0"/>
                        <a:buChar char="•"/>
                      </a:pPr>
                      <a:r>
                        <a:rPr lang="en-US" sz="1500" b="0" dirty="0"/>
                        <a:t>'</a:t>
                      </a:r>
                      <a:r>
                        <a:rPr lang="en-US" sz="1500" b="0" dirty="0" err="1"/>
                        <a:t>median_trans_fee</a:t>
                      </a:r>
                      <a:r>
                        <a:rPr lang="en-US" sz="1500" b="0" dirty="0"/>
                        <a:t>',</a:t>
                      </a:r>
                    </a:p>
                    <a:p>
                      <a:pPr marL="742950" lvl="1" indent="-285750">
                        <a:buFont typeface="Arial" panose="020B0604020202020204" pitchFamily="34" charset="0"/>
                        <a:buChar char="•"/>
                      </a:pPr>
                      <a:r>
                        <a:rPr lang="en-US" sz="1500" b="0" dirty="0"/>
                        <a:t>'</a:t>
                      </a:r>
                      <a:r>
                        <a:rPr lang="en-US" sz="1500" b="0" dirty="0" err="1"/>
                        <a:t>avg_block_confirm_time_min</a:t>
                      </a:r>
                      <a:r>
                        <a:rPr lang="en-US" sz="1500" b="0" dirty="0"/>
                        <a:t>',</a:t>
                      </a:r>
                    </a:p>
                    <a:p>
                      <a:pPr marL="742950" lvl="1" indent="-285750">
                        <a:buFont typeface="Arial" panose="020B0604020202020204" pitchFamily="34" charset="0"/>
                        <a:buChar char="•"/>
                      </a:pPr>
                      <a:r>
                        <a:rPr lang="en-US" sz="1500" b="0" dirty="0"/>
                        <a:t>'</a:t>
                      </a:r>
                      <a:r>
                        <a:rPr lang="en-US" sz="1500" b="0" dirty="0" err="1"/>
                        <a:t>median_trans_value_usd</a:t>
                      </a:r>
                      <a:r>
                        <a:rPr lang="en-US" sz="1500" b="0" dirty="0"/>
                        <a:t>',</a:t>
                      </a:r>
                    </a:p>
                    <a:p>
                      <a:pPr marL="742950" lvl="1" indent="-285750">
                        <a:buFont typeface="Arial" panose="020B0604020202020204" pitchFamily="34" charset="0"/>
                        <a:buChar char="•"/>
                      </a:pPr>
                      <a:r>
                        <a:rPr lang="en-US" sz="1500" b="0" dirty="0"/>
                        <a:t>'sma_20’,</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'ema_20',</a:t>
                      </a:r>
                    </a:p>
                    <a:p>
                      <a:pPr marL="742950" lvl="1" indent="-285750">
                        <a:buFont typeface="Arial" panose="020B0604020202020204" pitchFamily="34" charset="0"/>
                        <a:buChar char="•"/>
                      </a:pPr>
                      <a:endParaRPr lang="en-IN" sz="1500" b="0" dirty="0">
                        <a:latin typeface="Arial Nova Light" panose="020B0304020202020204" pitchFamily="34" charset="0"/>
                      </a:endParaRPr>
                    </a:p>
                  </a:txBody>
                  <a:tcPr marL="76235" marR="76235" marT="38117" marB="38117"/>
                </a:tc>
                <a:tc>
                  <a:txBody>
                    <a:bodyPr/>
                    <a:lstStyle/>
                    <a:p>
                      <a:pPr marL="742950" lvl="1" indent="-285750">
                        <a:buFont typeface="Arial" panose="020B0604020202020204" pitchFamily="34" charset="0"/>
                        <a:buChar char="•"/>
                      </a:pPr>
                      <a:r>
                        <a:rPr lang="en-US" sz="1500" dirty="0"/>
                        <a:t>'ema_12',</a:t>
                      </a:r>
                    </a:p>
                    <a:p>
                      <a:pPr marL="742950" lvl="1" indent="-285750">
                        <a:buFont typeface="Arial" panose="020B0604020202020204" pitchFamily="34" charset="0"/>
                        <a:buChar char="•"/>
                      </a:pPr>
                      <a:r>
                        <a:rPr lang="en-US" sz="1500" dirty="0"/>
                        <a:t>'ema_26',</a:t>
                      </a:r>
                    </a:p>
                    <a:p>
                      <a:pPr marL="742950" lvl="1" indent="-285750">
                        <a:buFont typeface="Arial" panose="020B0604020202020204" pitchFamily="34" charset="0"/>
                        <a:buChar char="•"/>
                      </a:pPr>
                      <a:r>
                        <a:rPr lang="en-US" sz="1500" dirty="0"/>
                        <a:t>'</a:t>
                      </a:r>
                      <a:r>
                        <a:rPr lang="en-US" sz="1500" dirty="0" err="1"/>
                        <a:t>macd</a:t>
                      </a:r>
                      <a:r>
                        <a:rPr lang="en-US" sz="1500" dirty="0"/>
                        <a:t>',</a:t>
                      </a:r>
                    </a:p>
                    <a:p>
                      <a:pPr marL="742950" lvl="1" indent="-285750">
                        <a:buFont typeface="Arial" panose="020B0604020202020204" pitchFamily="34" charset="0"/>
                        <a:buChar char="•"/>
                      </a:pPr>
                      <a:r>
                        <a:rPr lang="en-US" sz="1500" dirty="0"/>
                        <a:t>'</a:t>
                      </a:r>
                      <a:r>
                        <a:rPr lang="en-US" sz="1500" dirty="0" err="1"/>
                        <a:t>signal_line</a:t>
                      </a:r>
                      <a:r>
                        <a:rPr lang="en-US" sz="1500" dirty="0"/>
                        <a:t>',</a:t>
                      </a:r>
                    </a:p>
                    <a:p>
                      <a:pPr marL="742950" lvl="1" indent="-285750">
                        <a:buFont typeface="Arial" panose="020B0604020202020204" pitchFamily="34" charset="0"/>
                        <a:buChar char="•"/>
                      </a:pPr>
                      <a:r>
                        <a:rPr lang="en-US" sz="1500" dirty="0"/>
                        <a:t>'</a:t>
                      </a:r>
                      <a:r>
                        <a:rPr lang="en-US" sz="1500" dirty="0" err="1"/>
                        <a:t>rsi</a:t>
                      </a:r>
                      <a:r>
                        <a:rPr lang="en-US" sz="1500" dirty="0"/>
                        <a:t>',</a:t>
                      </a:r>
                    </a:p>
                    <a:p>
                      <a:pPr marL="742950" lvl="1" indent="-285750">
                        <a:buFont typeface="Arial" panose="020B0604020202020204" pitchFamily="34" charset="0"/>
                        <a:buChar char="•"/>
                      </a:pPr>
                      <a:r>
                        <a:rPr lang="en-US" sz="1500" dirty="0"/>
                        <a:t>'%k',</a:t>
                      </a:r>
                    </a:p>
                    <a:p>
                      <a:pPr marL="742950" lvl="1" indent="-285750">
                        <a:buFont typeface="Arial" panose="020B0604020202020204" pitchFamily="34" charset="0"/>
                        <a:buChar char="•"/>
                      </a:pPr>
                      <a:r>
                        <a:rPr lang="en-US" sz="1500" dirty="0"/>
                        <a:t>'%d',</a:t>
                      </a:r>
                    </a:p>
                    <a:p>
                      <a:pPr marL="742950" lvl="1" indent="-285750">
                        <a:buFont typeface="Arial" panose="020B0604020202020204" pitchFamily="34" charset="0"/>
                        <a:buChar char="•"/>
                      </a:pPr>
                      <a:r>
                        <a:rPr lang="en-US" sz="1500" dirty="0"/>
                        <a:t>'</a:t>
                      </a:r>
                      <a:r>
                        <a:rPr lang="en-US" sz="1500" dirty="0" err="1"/>
                        <a:t>middle_band</a:t>
                      </a:r>
                      <a:r>
                        <a:rPr lang="en-US" sz="1500" dirty="0"/>
                        <a:t>',</a:t>
                      </a:r>
                    </a:p>
                    <a:p>
                      <a:pPr marL="742950" lvl="1" indent="-285750">
                        <a:buFont typeface="Arial" panose="020B0604020202020204" pitchFamily="34" charset="0"/>
                        <a:buChar char="•"/>
                      </a:pPr>
                      <a:r>
                        <a:rPr lang="en-US" sz="1500" dirty="0"/>
                        <a:t>'</a:t>
                      </a:r>
                      <a:r>
                        <a:rPr lang="en-US" sz="1500" dirty="0" err="1"/>
                        <a:t>upper_band</a:t>
                      </a:r>
                      <a:r>
                        <a:rPr lang="en-US" sz="1500" dirty="0"/>
                        <a:t>',</a:t>
                      </a:r>
                    </a:p>
                    <a:p>
                      <a:pPr marL="742950" lvl="1" indent="-285750">
                        <a:buFont typeface="Arial" panose="020B0604020202020204" pitchFamily="34" charset="0"/>
                        <a:buChar char="•"/>
                      </a:pPr>
                      <a:r>
                        <a:rPr lang="en-US" sz="1500" dirty="0"/>
                        <a:t>'</a:t>
                      </a:r>
                      <a:r>
                        <a:rPr lang="en-US" sz="1500" dirty="0" err="1"/>
                        <a:t>lower_band</a:t>
                      </a:r>
                      <a:r>
                        <a:rPr lang="en-US" sz="1500" dirty="0"/>
                        <a:t>'</a:t>
                      </a:r>
                      <a:endParaRPr lang="en-IN" sz="1500" dirty="0"/>
                    </a:p>
                    <a:p>
                      <a:endParaRPr lang="en-IN" sz="1500" dirty="0"/>
                    </a:p>
                  </a:txBody>
                  <a:tcPr marL="76235" marR="76235" marT="38117" marB="38117"/>
                </a:tc>
                <a:extLst>
                  <a:ext uri="{0D108BD9-81ED-4DB2-BD59-A6C34878D82A}">
                    <a16:rowId xmlns:a16="http://schemas.microsoft.com/office/drawing/2014/main" val="1573996884"/>
                  </a:ext>
                </a:extLst>
              </a:tr>
            </a:tbl>
          </a:graphicData>
        </a:graphic>
      </p:graphicFrame>
    </p:spTree>
    <p:extLst>
      <p:ext uri="{BB962C8B-B14F-4D97-AF65-F5344CB8AC3E}">
        <p14:creationId xmlns:p14="http://schemas.microsoft.com/office/powerpoint/2010/main" val="382835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2E06-E6B1-949C-0C3C-B9466D520E12}"/>
              </a:ext>
            </a:extLst>
          </p:cNvPr>
          <p:cNvSpPr>
            <a:spLocks noGrp="1"/>
          </p:cNvSpPr>
          <p:nvPr>
            <p:ph type="title"/>
          </p:nvPr>
        </p:nvSpPr>
        <p:spPr/>
        <p:txBody>
          <a:bodyPr/>
          <a:lstStyle/>
          <a:p>
            <a:r>
              <a:rPr lang="en-IN" dirty="0"/>
              <a:t>Feature Engineering Workflow</a:t>
            </a:r>
          </a:p>
        </p:txBody>
      </p:sp>
      <p:graphicFrame>
        <p:nvGraphicFramePr>
          <p:cNvPr id="6" name="Content Placeholder 5">
            <a:extLst>
              <a:ext uri="{FF2B5EF4-FFF2-40B4-BE49-F238E27FC236}">
                <a16:creationId xmlns:a16="http://schemas.microsoft.com/office/drawing/2014/main" id="{9D1C8721-769A-B559-EC02-CB4998FC2947}"/>
              </a:ext>
            </a:extLst>
          </p:cNvPr>
          <p:cNvGraphicFramePr>
            <a:graphicFrameLocks noGrp="1"/>
          </p:cNvGraphicFramePr>
          <p:nvPr>
            <p:ph idx="1"/>
            <p:extLst>
              <p:ext uri="{D42A27DB-BD31-4B8C-83A1-F6EECF244321}">
                <p14:modId xmlns:p14="http://schemas.microsoft.com/office/powerpoint/2010/main" val="3275921760"/>
              </p:ext>
            </p:extLst>
          </p:nvPr>
        </p:nvGraphicFramePr>
        <p:xfrm>
          <a:off x="489438" y="1681308"/>
          <a:ext cx="11213124" cy="4639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9155A57-26C1-8D85-0E83-93DE9B3094A7}"/>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5FC2BE7A-14B7-AD82-1F45-226F1249B901}"/>
              </a:ext>
            </a:extLst>
          </p:cNvPr>
          <p:cNvSpPr>
            <a:spLocks noGrp="1"/>
          </p:cNvSpPr>
          <p:nvPr>
            <p:ph type="sldNum" sz="quarter" idx="12"/>
          </p:nvPr>
        </p:nvSpPr>
        <p:spPr/>
        <p:txBody>
          <a:bodyPr/>
          <a:lstStyle/>
          <a:p>
            <a:fld id="{37D05A21-BCA9-4880-BA93-6CFA8BE585C8}" type="slidenum">
              <a:rPr lang="en-IN" smtClean="0"/>
              <a:t>25</a:t>
            </a:fld>
            <a:endParaRPr lang="en-IN"/>
          </a:p>
        </p:txBody>
      </p:sp>
    </p:spTree>
    <p:extLst>
      <p:ext uri="{BB962C8B-B14F-4D97-AF65-F5344CB8AC3E}">
        <p14:creationId xmlns:p14="http://schemas.microsoft.com/office/powerpoint/2010/main" val="3790042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9A0D-CC02-1EE2-844C-736C6208EE7F}"/>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2522EDE9-A269-AFF6-21E7-43925DDA98C5}"/>
              </a:ext>
            </a:extLst>
          </p:cNvPr>
          <p:cNvSpPr>
            <a:spLocks noGrp="1"/>
          </p:cNvSpPr>
          <p:nvPr>
            <p:ph idx="1"/>
          </p:nvPr>
        </p:nvSpPr>
        <p:spPr/>
        <p:txBody>
          <a:bodyPr/>
          <a:lstStyle/>
          <a:p>
            <a:r>
              <a:rPr lang="en-IN" dirty="0"/>
              <a:t>Objective:</a:t>
            </a:r>
          </a:p>
          <a:p>
            <a:pPr lvl="1"/>
            <a:r>
              <a:rPr lang="en-US" dirty="0"/>
              <a:t>To adjust the model's hyperparameters to maximize predictive accuracy and ensure optimal performance across various market conditions.</a:t>
            </a:r>
          </a:p>
          <a:p>
            <a:pPr lvl="1"/>
            <a:r>
              <a:rPr lang="en-US" dirty="0"/>
              <a:t>Through systematic testing using cross-validation and reality checks, the aim is to affirm the model’s efficacy in real-world scenarios.</a:t>
            </a:r>
            <a:endParaRPr lang="en-IN" dirty="0"/>
          </a:p>
          <a:p>
            <a:endParaRPr lang="en-IN" dirty="0"/>
          </a:p>
          <a:p>
            <a:r>
              <a:rPr lang="en-IN" dirty="0"/>
              <a:t>Code Implementation:</a:t>
            </a:r>
          </a:p>
          <a:p>
            <a:pPr lvl="1"/>
            <a:r>
              <a:rPr lang="en-US" dirty="0"/>
              <a:t>Implementation of the model evaluation and testing workflow is implemented in Python script named, </a:t>
            </a:r>
            <a:r>
              <a:rPr lang="en-US" dirty="0" err="1">
                <a:hlinkClick r:id="rId2" action="ppaction://hlinkfile"/>
              </a:rPr>
              <a:t>main.ipynb</a:t>
            </a:r>
            <a:r>
              <a:rPr lang="en-US" dirty="0"/>
              <a:t>.</a:t>
            </a:r>
          </a:p>
          <a:p>
            <a:pPr lvl="1"/>
            <a:r>
              <a:rPr lang="en-US" dirty="0"/>
              <a:t>The data used for model training and evaluations is stored in </a:t>
            </a:r>
            <a:r>
              <a:rPr lang="en-US" dirty="0">
                <a:hlinkClick r:id="rId3" action="ppaction://hlinkfile"/>
              </a:rPr>
              <a:t>main.csv </a:t>
            </a:r>
            <a:r>
              <a:rPr lang="en-US" dirty="0"/>
              <a:t>for easy access and manipulation.</a:t>
            </a:r>
          </a:p>
          <a:p>
            <a:endParaRPr lang="en-US" dirty="0"/>
          </a:p>
        </p:txBody>
      </p:sp>
      <p:sp>
        <p:nvSpPr>
          <p:cNvPr id="4" name="Footer Placeholder 3">
            <a:extLst>
              <a:ext uri="{FF2B5EF4-FFF2-40B4-BE49-F238E27FC236}">
                <a16:creationId xmlns:a16="http://schemas.microsoft.com/office/drawing/2014/main" id="{6AA095EA-72DA-E450-6294-47BFA5CA96B9}"/>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63A31435-24FB-1D37-4CD0-8876D6134503}"/>
              </a:ext>
            </a:extLst>
          </p:cNvPr>
          <p:cNvSpPr>
            <a:spLocks noGrp="1"/>
          </p:cNvSpPr>
          <p:nvPr>
            <p:ph type="sldNum" sz="quarter" idx="12"/>
          </p:nvPr>
        </p:nvSpPr>
        <p:spPr/>
        <p:txBody>
          <a:bodyPr/>
          <a:lstStyle/>
          <a:p>
            <a:fld id="{37D05A21-BCA9-4880-BA93-6CFA8BE585C8}" type="slidenum">
              <a:rPr lang="en-IN" smtClean="0"/>
              <a:t>26</a:t>
            </a:fld>
            <a:endParaRPr lang="en-IN"/>
          </a:p>
        </p:txBody>
      </p:sp>
    </p:spTree>
    <p:extLst>
      <p:ext uri="{BB962C8B-B14F-4D97-AF65-F5344CB8AC3E}">
        <p14:creationId xmlns:p14="http://schemas.microsoft.com/office/powerpoint/2010/main" val="367007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68B91656-0A62-6731-0997-E7BE2CDE7DBD}"/>
              </a:ext>
            </a:extLst>
          </p:cNvPr>
          <p:cNvSpPr>
            <a:spLocks noGrp="1"/>
          </p:cNvSpPr>
          <p:nvPr>
            <p:ph idx="1"/>
          </p:nvPr>
        </p:nvSpPr>
        <p:spPr/>
        <p:txBody>
          <a:bodyPr>
            <a:normAutofit/>
          </a:bodyPr>
          <a:lstStyle/>
          <a:p>
            <a:r>
              <a:rPr lang="en-IN" dirty="0"/>
              <a:t>Step 1: Data Loading and Preprocessing</a:t>
            </a:r>
          </a:p>
          <a:p>
            <a:pPr lvl="1"/>
            <a:r>
              <a:rPr lang="en-US" dirty="0"/>
              <a:t>The dataset </a:t>
            </a:r>
            <a:r>
              <a:rPr lang="en-US" dirty="0">
                <a:hlinkClick r:id="rId2" action="ppaction://hlinkfile"/>
              </a:rPr>
              <a:t>bitcoin_techindicators_filtered_normalized.csv</a:t>
            </a:r>
            <a:r>
              <a:rPr lang="en-US" dirty="0"/>
              <a:t> is loaded, containing Bitcoin technical indicators.</a:t>
            </a:r>
          </a:p>
          <a:p>
            <a:pPr lvl="1"/>
            <a:r>
              <a:rPr lang="en-US" dirty="0"/>
              <a:t>No additional preprocessing is required as the data comes pre-cleaned and normalized from the feature engineering phase.</a:t>
            </a:r>
          </a:p>
          <a:p>
            <a:pPr lvl="1"/>
            <a:endParaRPr lang="en-US" dirty="0"/>
          </a:p>
          <a:p>
            <a:r>
              <a:rPr lang="en-US" dirty="0"/>
              <a:t>Step 2: Feature Engineering and Target Definition</a:t>
            </a:r>
          </a:p>
          <a:p>
            <a:pPr lvl="1"/>
            <a:r>
              <a:rPr lang="en-US" dirty="0"/>
              <a:t>Utilizing insights from the partial autocorrelation analysis, 5 window features are crafted to capture the momentum in opening prices, optimizing for the quantity of data available.</a:t>
            </a:r>
          </a:p>
          <a:p>
            <a:pPr lvl="1"/>
            <a:r>
              <a:rPr lang="en-US" dirty="0"/>
              <a:t>The </a:t>
            </a:r>
            <a:r>
              <a:rPr lang="en-US" b="1" dirty="0"/>
              <a:t>target</a:t>
            </a:r>
            <a:r>
              <a:rPr lang="en-US" dirty="0"/>
              <a:t>, labeled </a:t>
            </a:r>
            <a:r>
              <a:rPr lang="en-US" b="1" dirty="0" err="1"/>
              <a:t>target_returns</a:t>
            </a:r>
            <a:r>
              <a:rPr lang="en-US" dirty="0"/>
              <a:t>, represents the daily returns based on opening prices. </a:t>
            </a:r>
          </a:p>
          <a:p>
            <a:pPr marL="457200" lvl="1" indent="0">
              <a:buNone/>
            </a:pPr>
            <a:endParaRPr lang="en-US" dirty="0"/>
          </a:p>
          <a:p>
            <a:pPr marL="914400" lvl="2" indent="0">
              <a:buNone/>
            </a:pPr>
            <a:r>
              <a:rPr lang="en-US" dirty="0"/>
              <a:t>		</a:t>
            </a:r>
            <a:r>
              <a:rPr lang="en-IN" dirty="0"/>
              <a:t>	</a:t>
            </a:r>
          </a:p>
        </p:txBody>
      </p:sp>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27</a:t>
            </a:fld>
            <a:endParaRPr lang="en-IN"/>
          </a:p>
        </p:txBody>
      </p:sp>
    </p:spTree>
    <p:extLst>
      <p:ext uri="{BB962C8B-B14F-4D97-AF65-F5344CB8AC3E}">
        <p14:creationId xmlns:p14="http://schemas.microsoft.com/office/powerpoint/2010/main" val="26869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68B91656-0A62-6731-0997-E7BE2CDE7DBD}"/>
              </a:ext>
            </a:extLst>
          </p:cNvPr>
          <p:cNvSpPr>
            <a:spLocks noGrp="1"/>
          </p:cNvSpPr>
          <p:nvPr>
            <p:ph idx="1"/>
          </p:nvPr>
        </p:nvSpPr>
        <p:spPr/>
        <p:txBody>
          <a:bodyPr>
            <a:normAutofit/>
          </a:bodyPr>
          <a:lstStyle/>
          <a:p>
            <a:r>
              <a:rPr lang="en-IN" dirty="0"/>
              <a:t>Step 3: Preparing Data for </a:t>
            </a:r>
            <a:r>
              <a:rPr lang="en-IN" dirty="0" err="1"/>
              <a:t>Modeling</a:t>
            </a:r>
            <a:endParaRPr lang="en-IN" dirty="0"/>
          </a:p>
          <a:p>
            <a:pPr lvl="1"/>
            <a:r>
              <a:rPr lang="en-US" dirty="0"/>
              <a:t>The dataset is split into an 80% training set and a 20% test set</a:t>
            </a:r>
            <a:endParaRPr lang="en-IN" dirty="0"/>
          </a:p>
          <a:p>
            <a:pPr lvl="1"/>
            <a:r>
              <a:rPr lang="en-US" dirty="0"/>
              <a:t>To preserve the chronological sequence vital for time-series analysis, the data is split sequentially without shuffling.</a:t>
            </a:r>
          </a:p>
          <a:p>
            <a:pPr lvl="1"/>
            <a:endParaRPr lang="en-US" dirty="0"/>
          </a:p>
          <a:p>
            <a:r>
              <a:rPr lang="en-US" dirty="0"/>
              <a:t>Step 4: Evaluation Matric Customization</a:t>
            </a:r>
          </a:p>
          <a:p>
            <a:pPr lvl="1"/>
            <a:r>
              <a:rPr lang="en-US" dirty="0"/>
              <a:t>An information coefficient, specifically Spearman's rho, is employed as the custom scorer for both optimization and evaluation phases.</a:t>
            </a:r>
          </a:p>
          <a:p>
            <a:pPr lvl="1"/>
            <a:r>
              <a:rPr lang="en-US" dirty="0"/>
              <a:t>Custom scoring aligned with financial metrics is integral to the development of an effective algorithmic trading strategy.</a:t>
            </a:r>
          </a:p>
          <a:p>
            <a:pPr lvl="1"/>
            <a:endParaRPr lang="en-US" dirty="0"/>
          </a:p>
          <a:p>
            <a:pPr marL="914400" lvl="2" indent="0">
              <a:buNone/>
            </a:pPr>
            <a:r>
              <a:rPr lang="en-US" dirty="0"/>
              <a:t>		</a:t>
            </a:r>
            <a:r>
              <a:rPr lang="en-IN" dirty="0"/>
              <a:t>	</a:t>
            </a:r>
          </a:p>
        </p:txBody>
      </p:sp>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28</a:t>
            </a:fld>
            <a:endParaRPr lang="en-IN"/>
          </a:p>
        </p:txBody>
      </p:sp>
    </p:spTree>
    <p:extLst>
      <p:ext uri="{BB962C8B-B14F-4D97-AF65-F5344CB8AC3E}">
        <p14:creationId xmlns:p14="http://schemas.microsoft.com/office/powerpoint/2010/main" val="409164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68B91656-0A62-6731-0997-E7BE2CDE7DBD}"/>
              </a:ext>
            </a:extLst>
          </p:cNvPr>
          <p:cNvSpPr>
            <a:spLocks noGrp="1"/>
          </p:cNvSpPr>
          <p:nvPr>
            <p:ph idx="1"/>
          </p:nvPr>
        </p:nvSpPr>
        <p:spPr/>
        <p:txBody>
          <a:bodyPr>
            <a:normAutofit fontScale="85000" lnSpcReduction="20000"/>
          </a:bodyPr>
          <a:lstStyle/>
          <a:p>
            <a:r>
              <a:rPr lang="en-IN" dirty="0"/>
              <a:t>Step 5: Defining Pipelines:</a:t>
            </a:r>
          </a:p>
          <a:p>
            <a:pPr lvl="1"/>
            <a:r>
              <a:rPr lang="en-US" dirty="0"/>
              <a:t>Separate preprocessing pipelines are established for numeric (imputation and scaling) and categorical (imputation and one-hot encoding) features to prepare the data for modeling.</a:t>
            </a:r>
          </a:p>
          <a:p>
            <a:pPr lvl="1"/>
            <a:r>
              <a:rPr lang="en-US" dirty="0"/>
              <a:t>A </a:t>
            </a:r>
            <a:r>
              <a:rPr lang="en-US" dirty="0" err="1"/>
              <a:t>ColumnTransformer</a:t>
            </a:r>
            <a:r>
              <a:rPr lang="en-US" dirty="0"/>
              <a:t> integrates these pipelines, applying appropriate transformations to each feature type and allowing for efficient data processing within a unified framework.</a:t>
            </a:r>
          </a:p>
          <a:p>
            <a:endParaRPr lang="en-US" dirty="0"/>
          </a:p>
          <a:p>
            <a:r>
              <a:rPr lang="en-US" dirty="0"/>
              <a:t>Step 6: Parameter Grid:</a:t>
            </a:r>
          </a:p>
          <a:p>
            <a:pPr lvl="1"/>
            <a:r>
              <a:rPr lang="en-US" dirty="0"/>
              <a:t>Parameter grids are established for various regression models, including Ridge, Random Forest, Gradient Boosting, Extra Trees, AdaBoost, and MLP Regressor. </a:t>
            </a:r>
          </a:p>
          <a:p>
            <a:pPr lvl="1"/>
            <a:r>
              <a:rPr lang="en-US" dirty="0"/>
              <a:t>Each model's search parameters are meticulously defined to explore a wide range of hyperparameter combinations during optimization.</a:t>
            </a:r>
          </a:p>
          <a:p>
            <a:pPr lvl="2"/>
            <a:r>
              <a:rPr lang="en-US" dirty="0"/>
              <a:t>Ridge Tuning: Alpha</a:t>
            </a:r>
          </a:p>
          <a:p>
            <a:pPr lvl="2"/>
            <a:r>
              <a:rPr lang="en-US" dirty="0"/>
              <a:t>Random Forest: Number of estimators, max features, max tree depth, min samples split, min samples leaf, and bootstrap.</a:t>
            </a:r>
          </a:p>
          <a:p>
            <a:pPr lvl="2"/>
            <a:r>
              <a:rPr lang="en-US" dirty="0"/>
              <a:t>Gradient Boosting: Number of estimators, learning rate, tree depth, min samples split, min samples leaf, and sub-sampling rates.</a:t>
            </a:r>
          </a:p>
          <a:p>
            <a:pPr lvl="2"/>
            <a:r>
              <a:rPr lang="en-US" dirty="0"/>
              <a:t>Extra Trees: Number of estimators, max features, max tree depth, min samples split, min samples leaf, and bootstrap.</a:t>
            </a:r>
          </a:p>
          <a:p>
            <a:pPr lvl="2"/>
            <a:r>
              <a:rPr lang="en-US" dirty="0"/>
              <a:t>AdaBoost: Number of estimators, learning rate.</a:t>
            </a:r>
          </a:p>
          <a:p>
            <a:pPr lvl="2"/>
            <a:r>
              <a:rPr lang="en-US" dirty="0"/>
              <a:t>MLP Architecture: Hidden layers, alpha, learning rate, max iteration, initial learning rate, and momentum.	</a:t>
            </a:r>
            <a:r>
              <a:rPr lang="en-IN" dirty="0"/>
              <a:t>	</a:t>
            </a:r>
          </a:p>
        </p:txBody>
      </p:sp>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29</a:t>
            </a:fld>
            <a:endParaRPr lang="en-IN"/>
          </a:p>
        </p:txBody>
      </p:sp>
    </p:spTree>
    <p:extLst>
      <p:ext uri="{BB962C8B-B14F-4D97-AF65-F5344CB8AC3E}">
        <p14:creationId xmlns:p14="http://schemas.microsoft.com/office/powerpoint/2010/main" val="168730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F998-C5C4-09A2-23C2-CE121556DE1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D686800-4D02-7DE6-565D-6A8A2754D761}"/>
              </a:ext>
            </a:extLst>
          </p:cNvPr>
          <p:cNvSpPr>
            <a:spLocks noGrp="1"/>
          </p:cNvSpPr>
          <p:nvPr>
            <p:ph idx="1"/>
          </p:nvPr>
        </p:nvSpPr>
        <p:spPr/>
        <p:txBody>
          <a:bodyPr/>
          <a:lstStyle/>
          <a:p>
            <a:r>
              <a:rPr lang="en-US" dirty="0"/>
              <a:t>Approach:</a:t>
            </a:r>
          </a:p>
          <a:p>
            <a:pPr lvl="1"/>
            <a:r>
              <a:rPr lang="en-US" dirty="0"/>
              <a:t>Data-driven insights: Leverage statistical analysis and data visualization to understand market behaviors.</a:t>
            </a:r>
          </a:p>
          <a:p>
            <a:pPr lvl="1"/>
            <a:r>
              <a:rPr lang="en-US" dirty="0"/>
              <a:t>Iterative Optimization: Continuously refine strategies based on </a:t>
            </a:r>
            <a:r>
              <a:rPr lang="en-US" dirty="0" err="1"/>
              <a:t>backtesting</a:t>
            </a:r>
            <a:r>
              <a:rPr lang="en-US" dirty="0"/>
              <a:t> results.</a:t>
            </a:r>
          </a:p>
          <a:p>
            <a:pPr marL="457200" lvl="1" indent="0">
              <a:buNone/>
            </a:pPr>
            <a:endParaRPr lang="en-US" dirty="0"/>
          </a:p>
          <a:p>
            <a:r>
              <a:rPr lang="en-US" dirty="0"/>
              <a:t>Expected Outcomes:</a:t>
            </a:r>
          </a:p>
          <a:p>
            <a:pPr lvl="1"/>
            <a:r>
              <a:rPr lang="en-US" dirty="0"/>
              <a:t>A well-defined trading strategy that can outperform the market baseline.</a:t>
            </a:r>
          </a:p>
          <a:p>
            <a:pPr lvl="1"/>
            <a:r>
              <a:rPr lang="en-US" dirty="0"/>
              <a:t>Insightful data that could pave the way for applying machine learning techniques to improve strategy predictions.</a:t>
            </a:r>
            <a:endParaRPr lang="en-IN" dirty="0"/>
          </a:p>
          <a:p>
            <a:endParaRPr lang="en-IN" dirty="0"/>
          </a:p>
        </p:txBody>
      </p:sp>
      <p:sp>
        <p:nvSpPr>
          <p:cNvPr id="4" name="Footer Placeholder 3">
            <a:extLst>
              <a:ext uri="{FF2B5EF4-FFF2-40B4-BE49-F238E27FC236}">
                <a16:creationId xmlns:a16="http://schemas.microsoft.com/office/drawing/2014/main" id="{176E2E5A-DBAA-D5B5-1CC5-80DA82607200}"/>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62A9A211-B0A9-58C1-C487-B84DFEE4D993}"/>
              </a:ext>
            </a:extLst>
          </p:cNvPr>
          <p:cNvSpPr>
            <a:spLocks noGrp="1"/>
          </p:cNvSpPr>
          <p:nvPr>
            <p:ph type="sldNum" sz="quarter" idx="12"/>
          </p:nvPr>
        </p:nvSpPr>
        <p:spPr/>
        <p:txBody>
          <a:bodyPr/>
          <a:lstStyle/>
          <a:p>
            <a:fld id="{37D05A21-BCA9-4880-BA93-6CFA8BE585C8}" type="slidenum">
              <a:rPr lang="en-IN" smtClean="0"/>
              <a:t>3</a:t>
            </a:fld>
            <a:endParaRPr lang="en-IN"/>
          </a:p>
        </p:txBody>
      </p:sp>
    </p:spTree>
    <p:extLst>
      <p:ext uri="{BB962C8B-B14F-4D97-AF65-F5344CB8AC3E}">
        <p14:creationId xmlns:p14="http://schemas.microsoft.com/office/powerpoint/2010/main" val="4095776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68B91656-0A62-6731-0997-E7BE2CDE7DBD}"/>
              </a:ext>
            </a:extLst>
          </p:cNvPr>
          <p:cNvSpPr>
            <a:spLocks noGrp="1"/>
          </p:cNvSpPr>
          <p:nvPr>
            <p:ph idx="1"/>
          </p:nvPr>
        </p:nvSpPr>
        <p:spPr/>
        <p:txBody>
          <a:bodyPr>
            <a:normAutofit/>
          </a:bodyPr>
          <a:lstStyle/>
          <a:p>
            <a:r>
              <a:rPr lang="en-IN" dirty="0"/>
              <a:t>Step 7: Model Optimisation</a:t>
            </a:r>
          </a:p>
          <a:p>
            <a:pPr lvl="1"/>
            <a:r>
              <a:rPr lang="en-US" dirty="0"/>
              <a:t>Each model (defined in Step 6) undergoes a </a:t>
            </a:r>
            <a:r>
              <a:rPr lang="en-US" dirty="0" err="1"/>
              <a:t>RandomizedSearchCV</a:t>
            </a:r>
            <a:r>
              <a:rPr lang="en-US" dirty="0"/>
              <a:t> process, integrating preprocessing steps, to identify the best hyperparameters based on the Spearman scoring function.</a:t>
            </a:r>
          </a:p>
          <a:p>
            <a:pPr lvl="1"/>
            <a:r>
              <a:rPr lang="en-US" dirty="0"/>
              <a:t>The optimal parameters and the best cross-validation score for each model are captured and stored.</a:t>
            </a:r>
          </a:p>
          <a:p>
            <a:pPr lvl="1"/>
            <a:endParaRPr lang="en-US" dirty="0"/>
          </a:p>
          <a:p>
            <a:r>
              <a:rPr lang="en-US" dirty="0"/>
              <a:t>Step 8: Performance Plots</a:t>
            </a:r>
          </a:p>
          <a:p>
            <a:pPr lvl="1"/>
            <a:r>
              <a:rPr lang="en-US" dirty="0"/>
              <a:t>A boxplot is utilized to compare the cross-validation results across different models, providing a visual representation of each model's performance consistency and variance. (</a:t>
            </a:r>
            <a:r>
              <a:rPr lang="en-US" i="1" dirty="0"/>
              <a:t>shown next slide</a:t>
            </a:r>
            <a:r>
              <a:rPr lang="en-US" dirty="0"/>
              <a:t>)</a:t>
            </a:r>
          </a:p>
          <a:p>
            <a:pPr lvl="1"/>
            <a:r>
              <a:rPr lang="en-US" dirty="0"/>
              <a:t>A bar chart contrasts the train and test errors for each model, aiding in the detection of underfitting or overfitting and ensuring the selection of a model with a good generalization performance. (</a:t>
            </a:r>
            <a:r>
              <a:rPr lang="en-US" i="1" dirty="0"/>
              <a:t>shown next slide</a:t>
            </a:r>
            <a:r>
              <a:rPr lang="en-US" dirty="0"/>
              <a:t>)</a:t>
            </a:r>
          </a:p>
          <a:p>
            <a:pPr lvl="1"/>
            <a:endParaRPr lang="en-IN" dirty="0"/>
          </a:p>
        </p:txBody>
      </p:sp>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30</a:t>
            </a:fld>
            <a:endParaRPr lang="en-IN"/>
          </a:p>
        </p:txBody>
      </p:sp>
    </p:spTree>
    <p:extLst>
      <p:ext uri="{BB962C8B-B14F-4D97-AF65-F5344CB8AC3E}">
        <p14:creationId xmlns:p14="http://schemas.microsoft.com/office/powerpoint/2010/main" val="395388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pic>
        <p:nvPicPr>
          <p:cNvPr id="14" name="Content Placeholder 13">
            <a:extLst>
              <a:ext uri="{FF2B5EF4-FFF2-40B4-BE49-F238E27FC236}">
                <a16:creationId xmlns:a16="http://schemas.microsoft.com/office/drawing/2014/main" id="{DA51CD45-CE8D-EF43-1E6F-793C50AF3B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7374" y="2328504"/>
            <a:ext cx="4857251" cy="3851695"/>
          </a:xfrm>
        </p:spPr>
      </p:pic>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31</a:t>
            </a:fld>
            <a:endParaRPr lang="en-IN"/>
          </a:p>
        </p:txBody>
      </p:sp>
      <p:sp>
        <p:nvSpPr>
          <p:cNvPr id="3" name="TextBox 2">
            <a:extLst>
              <a:ext uri="{FF2B5EF4-FFF2-40B4-BE49-F238E27FC236}">
                <a16:creationId xmlns:a16="http://schemas.microsoft.com/office/drawing/2014/main" id="{A8A450E4-505E-4DA3-5E6A-265089B96C15}"/>
              </a:ext>
            </a:extLst>
          </p:cNvPr>
          <p:cNvSpPr txBox="1"/>
          <p:nvPr/>
        </p:nvSpPr>
        <p:spPr>
          <a:xfrm>
            <a:off x="868973" y="1506022"/>
            <a:ext cx="919821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ova Light" panose="020B0304020202020204" pitchFamily="34" charset="0"/>
              </a:rPr>
              <a:t>Ridge regression performs the best with stable results across 5 folds, exhibiting minimal variance in its performance.</a:t>
            </a:r>
            <a:endParaRPr lang="en-IN" dirty="0">
              <a:latin typeface="Arial Nova Light" panose="020B0304020202020204" pitchFamily="34" charset="0"/>
            </a:endParaRPr>
          </a:p>
        </p:txBody>
      </p:sp>
    </p:spTree>
    <p:extLst>
      <p:ext uri="{BB962C8B-B14F-4D97-AF65-F5344CB8AC3E}">
        <p14:creationId xmlns:p14="http://schemas.microsoft.com/office/powerpoint/2010/main" val="7046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pic>
        <p:nvPicPr>
          <p:cNvPr id="14" name="Content Placeholder 13">
            <a:extLst>
              <a:ext uri="{FF2B5EF4-FFF2-40B4-BE49-F238E27FC236}">
                <a16:creationId xmlns:a16="http://schemas.microsoft.com/office/drawing/2014/main" id="{DA51CD45-CE8D-EF43-1E6F-793C50AF3B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667374" y="2328504"/>
            <a:ext cx="4857251" cy="3851695"/>
          </a:xfrm>
        </p:spPr>
      </p:pic>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32</a:t>
            </a:fld>
            <a:endParaRPr lang="en-IN"/>
          </a:p>
        </p:txBody>
      </p:sp>
      <p:sp>
        <p:nvSpPr>
          <p:cNvPr id="3" name="TextBox 2">
            <a:extLst>
              <a:ext uri="{FF2B5EF4-FFF2-40B4-BE49-F238E27FC236}">
                <a16:creationId xmlns:a16="http://schemas.microsoft.com/office/drawing/2014/main" id="{A8A450E4-505E-4DA3-5E6A-265089B96C15}"/>
              </a:ext>
            </a:extLst>
          </p:cNvPr>
          <p:cNvSpPr txBox="1"/>
          <p:nvPr/>
        </p:nvSpPr>
        <p:spPr>
          <a:xfrm>
            <a:off x="868973" y="1506022"/>
            <a:ext cx="9198219"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Nova Light" panose="020B0304020202020204" pitchFamily="34" charset="0"/>
              </a:rPr>
              <a:t>The performance gap between training and testing sets for Ridge regression is minimal, indicating strong generalization capabilities and a well-fitted model.</a:t>
            </a:r>
            <a:endParaRPr lang="en-IN" dirty="0">
              <a:latin typeface="Arial Nova Light" panose="020B0304020202020204" pitchFamily="34" charset="0"/>
            </a:endParaRPr>
          </a:p>
        </p:txBody>
      </p:sp>
    </p:spTree>
    <p:extLst>
      <p:ext uri="{BB962C8B-B14F-4D97-AF65-F5344CB8AC3E}">
        <p14:creationId xmlns:p14="http://schemas.microsoft.com/office/powerpoint/2010/main" val="210012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F373-F4FB-0A37-CE46-CC32EB3CD5F7}"/>
              </a:ext>
            </a:extLst>
          </p:cNvPr>
          <p:cNvSpPr>
            <a:spLocks noGrp="1"/>
          </p:cNvSpPr>
          <p:nvPr>
            <p:ph type="title"/>
          </p:nvPr>
        </p:nvSpPr>
        <p:spPr/>
        <p:txBody>
          <a:bodyPr/>
          <a:lstStyle/>
          <a:p>
            <a:r>
              <a:rPr lang="en-IN" dirty="0"/>
              <a:t>Model Evaluation and Tuning Workflow</a:t>
            </a:r>
          </a:p>
        </p:txBody>
      </p:sp>
      <p:sp>
        <p:nvSpPr>
          <p:cNvPr id="3" name="Content Placeholder 2">
            <a:extLst>
              <a:ext uri="{FF2B5EF4-FFF2-40B4-BE49-F238E27FC236}">
                <a16:creationId xmlns:a16="http://schemas.microsoft.com/office/drawing/2014/main" id="{68B91656-0A62-6731-0997-E7BE2CDE7DBD}"/>
              </a:ext>
            </a:extLst>
          </p:cNvPr>
          <p:cNvSpPr>
            <a:spLocks noGrp="1"/>
          </p:cNvSpPr>
          <p:nvPr>
            <p:ph idx="1"/>
          </p:nvPr>
        </p:nvSpPr>
        <p:spPr/>
        <p:txBody>
          <a:bodyPr>
            <a:normAutofit/>
          </a:bodyPr>
          <a:lstStyle/>
          <a:p>
            <a:r>
              <a:rPr lang="en-IN" dirty="0"/>
              <a:t>Step 9: Model Finalization:</a:t>
            </a:r>
          </a:p>
          <a:p>
            <a:pPr lvl="1"/>
            <a:r>
              <a:rPr lang="en-IN" dirty="0"/>
              <a:t>Based on the above analysis </a:t>
            </a:r>
            <a:r>
              <a:rPr lang="en-IN" b="1" dirty="0"/>
              <a:t>Ridge Regression </a:t>
            </a:r>
            <a:r>
              <a:rPr lang="en-IN" dirty="0"/>
              <a:t>model is selected with </a:t>
            </a:r>
            <a:r>
              <a:rPr lang="en-IN" b="1" dirty="0"/>
              <a:t>alpha=0.113</a:t>
            </a:r>
            <a:r>
              <a:rPr lang="en-IN" dirty="0"/>
              <a:t>.</a:t>
            </a:r>
          </a:p>
          <a:p>
            <a:pPr lvl="1"/>
            <a:r>
              <a:rPr lang="en-US" dirty="0"/>
              <a:t>Cumulative returns for the trading algorithm are plotted against time.</a:t>
            </a:r>
            <a:endParaRPr lang="en-IN" dirty="0"/>
          </a:p>
          <a:p>
            <a:pPr lvl="1"/>
            <a:endParaRPr lang="en-US" dirty="0"/>
          </a:p>
          <a:p>
            <a:pPr lvl="1"/>
            <a:endParaRPr lang="en-IN" dirty="0"/>
          </a:p>
        </p:txBody>
      </p:sp>
      <p:sp>
        <p:nvSpPr>
          <p:cNvPr id="4" name="Footer Placeholder 3">
            <a:extLst>
              <a:ext uri="{FF2B5EF4-FFF2-40B4-BE49-F238E27FC236}">
                <a16:creationId xmlns:a16="http://schemas.microsoft.com/office/drawing/2014/main" id="{5CB62636-8AA5-6D87-A91A-79C2AC04B23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AD4A8526-0D05-DF94-4F5C-CCAD5A1DAE47}"/>
              </a:ext>
            </a:extLst>
          </p:cNvPr>
          <p:cNvSpPr>
            <a:spLocks noGrp="1"/>
          </p:cNvSpPr>
          <p:nvPr>
            <p:ph type="sldNum" sz="quarter" idx="12"/>
          </p:nvPr>
        </p:nvSpPr>
        <p:spPr/>
        <p:txBody>
          <a:bodyPr/>
          <a:lstStyle/>
          <a:p>
            <a:fld id="{37D05A21-BCA9-4880-BA93-6CFA8BE585C8}" type="slidenum">
              <a:rPr lang="en-IN" smtClean="0"/>
              <a:t>33</a:t>
            </a:fld>
            <a:endParaRPr lang="en-IN"/>
          </a:p>
        </p:txBody>
      </p:sp>
      <p:pic>
        <p:nvPicPr>
          <p:cNvPr id="7" name="Picture 6">
            <a:extLst>
              <a:ext uri="{FF2B5EF4-FFF2-40B4-BE49-F238E27FC236}">
                <a16:creationId xmlns:a16="http://schemas.microsoft.com/office/drawing/2014/main" id="{90CAE3DB-BD60-4D7A-ADA8-6361F6157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702" y="3095059"/>
            <a:ext cx="5814596" cy="3171597"/>
          </a:xfrm>
          <a:prstGeom prst="rect">
            <a:avLst/>
          </a:prstGeom>
        </p:spPr>
      </p:pic>
    </p:spTree>
    <p:extLst>
      <p:ext uri="{BB962C8B-B14F-4D97-AF65-F5344CB8AC3E}">
        <p14:creationId xmlns:p14="http://schemas.microsoft.com/office/powerpoint/2010/main" val="460119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B69B-D2E3-B61F-A49D-438633B77ECC}"/>
              </a:ext>
            </a:extLst>
          </p:cNvPr>
          <p:cNvSpPr>
            <a:spLocks noGrp="1"/>
          </p:cNvSpPr>
          <p:nvPr>
            <p:ph type="title"/>
          </p:nvPr>
        </p:nvSpPr>
        <p:spPr/>
        <p:txBody>
          <a:bodyPr>
            <a:normAutofit/>
          </a:bodyPr>
          <a:lstStyle/>
          <a:p>
            <a:r>
              <a:rPr lang="en-IN" dirty="0"/>
              <a:t>Model Evaluation and Tuning continued</a:t>
            </a:r>
          </a:p>
        </p:txBody>
      </p:sp>
      <p:sp>
        <p:nvSpPr>
          <p:cNvPr id="3" name="Content Placeholder 2">
            <a:extLst>
              <a:ext uri="{FF2B5EF4-FFF2-40B4-BE49-F238E27FC236}">
                <a16:creationId xmlns:a16="http://schemas.microsoft.com/office/drawing/2014/main" id="{30B489F8-8962-14C8-069D-5CDE3004C2EF}"/>
              </a:ext>
            </a:extLst>
          </p:cNvPr>
          <p:cNvSpPr>
            <a:spLocks noGrp="1"/>
          </p:cNvSpPr>
          <p:nvPr>
            <p:ph idx="1"/>
          </p:nvPr>
        </p:nvSpPr>
        <p:spPr/>
        <p:txBody>
          <a:bodyPr/>
          <a:lstStyle/>
          <a:p>
            <a:r>
              <a:rPr lang="en-IN" dirty="0"/>
              <a:t>Step 10: Performance Evaluation and Feature Importance:</a:t>
            </a:r>
          </a:p>
          <a:p>
            <a:pPr lvl="1"/>
            <a:r>
              <a:rPr lang="en-IN" dirty="0"/>
              <a:t>Out-sample CAGR and Sharpe Ratio are calculated for performance evaluation.</a:t>
            </a:r>
          </a:p>
          <a:p>
            <a:pPr lvl="2"/>
            <a:r>
              <a:rPr lang="en-IN" dirty="0"/>
              <a:t>CAGR = 0.88</a:t>
            </a:r>
          </a:p>
          <a:p>
            <a:pPr lvl="2"/>
            <a:r>
              <a:rPr lang="en-IN" dirty="0"/>
              <a:t>Sharpe ratio = 1.42</a:t>
            </a:r>
            <a:endParaRPr lang="en-US" dirty="0"/>
          </a:p>
          <a:p>
            <a:pPr lvl="1"/>
            <a:r>
              <a:rPr lang="en-US" dirty="0"/>
              <a:t>Feature Importance plot is shown below</a:t>
            </a:r>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IN" dirty="0"/>
          </a:p>
        </p:txBody>
      </p:sp>
      <p:sp>
        <p:nvSpPr>
          <p:cNvPr id="4" name="Footer Placeholder 3">
            <a:extLst>
              <a:ext uri="{FF2B5EF4-FFF2-40B4-BE49-F238E27FC236}">
                <a16:creationId xmlns:a16="http://schemas.microsoft.com/office/drawing/2014/main" id="{B2ED384C-5492-FCAD-6781-788DD8343D02}"/>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E3071F80-FE05-B2CD-8F37-5C88F296C900}"/>
              </a:ext>
            </a:extLst>
          </p:cNvPr>
          <p:cNvSpPr>
            <a:spLocks noGrp="1"/>
          </p:cNvSpPr>
          <p:nvPr>
            <p:ph type="sldNum" sz="quarter" idx="12"/>
          </p:nvPr>
        </p:nvSpPr>
        <p:spPr/>
        <p:txBody>
          <a:bodyPr/>
          <a:lstStyle/>
          <a:p>
            <a:fld id="{37D05A21-BCA9-4880-BA93-6CFA8BE585C8}" type="slidenum">
              <a:rPr lang="en-IN" smtClean="0"/>
              <a:t>34</a:t>
            </a:fld>
            <a:endParaRPr lang="en-IN"/>
          </a:p>
        </p:txBody>
      </p:sp>
      <p:pic>
        <p:nvPicPr>
          <p:cNvPr id="7" name="Picture 6">
            <a:extLst>
              <a:ext uri="{FF2B5EF4-FFF2-40B4-BE49-F238E27FC236}">
                <a16:creationId xmlns:a16="http://schemas.microsoft.com/office/drawing/2014/main" id="{2A0EA1F8-742A-814C-87FD-02C5F5621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430" y="3723254"/>
            <a:ext cx="4051139" cy="2998221"/>
          </a:xfrm>
          <a:prstGeom prst="rect">
            <a:avLst/>
          </a:prstGeom>
        </p:spPr>
      </p:pic>
    </p:spTree>
    <p:extLst>
      <p:ext uri="{BB962C8B-B14F-4D97-AF65-F5344CB8AC3E}">
        <p14:creationId xmlns:p14="http://schemas.microsoft.com/office/powerpoint/2010/main" val="222737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400E-C934-E0C8-9976-4D643DF1CFC1}"/>
              </a:ext>
            </a:extLst>
          </p:cNvPr>
          <p:cNvSpPr>
            <a:spLocks noGrp="1"/>
          </p:cNvSpPr>
          <p:nvPr>
            <p:ph type="title"/>
          </p:nvPr>
        </p:nvSpPr>
        <p:spPr/>
        <p:txBody>
          <a:bodyPr>
            <a:normAutofit/>
          </a:bodyPr>
          <a:lstStyle/>
          <a:p>
            <a:r>
              <a:rPr lang="en-IN" dirty="0"/>
              <a:t>White Reality Check</a:t>
            </a:r>
          </a:p>
        </p:txBody>
      </p:sp>
      <p:sp>
        <p:nvSpPr>
          <p:cNvPr id="3" name="Content Placeholder 2">
            <a:extLst>
              <a:ext uri="{FF2B5EF4-FFF2-40B4-BE49-F238E27FC236}">
                <a16:creationId xmlns:a16="http://schemas.microsoft.com/office/drawing/2014/main" id="{60F40011-B60F-AB6A-B080-1BF2B6E65C3D}"/>
              </a:ext>
            </a:extLst>
          </p:cNvPr>
          <p:cNvSpPr>
            <a:spLocks noGrp="1"/>
          </p:cNvSpPr>
          <p:nvPr>
            <p:ph idx="1"/>
          </p:nvPr>
        </p:nvSpPr>
        <p:spPr/>
        <p:txBody>
          <a:bodyPr>
            <a:normAutofit/>
          </a:bodyPr>
          <a:lstStyle/>
          <a:p>
            <a:r>
              <a:rPr lang="en-US" sz="1600" dirty="0"/>
              <a:t>The open prices from the dataset are detrended to neutralize time-dependent effects, and the returns are tested with the White Reality Check to statistically validate the predictive power of the trading strategy beyond a random chance.</a:t>
            </a:r>
          </a:p>
          <a:p>
            <a:r>
              <a:rPr lang="en-US" sz="1600" dirty="0"/>
              <a:t>The adjusted returns are subjected to the White Reality Check, employing a bootstrap method to rigorously assess the significance of the trading model's performance, ensuring robustness and reliability in the algorithm's predictive capabilities.</a:t>
            </a:r>
            <a:endParaRPr lang="en-IN" sz="1600" dirty="0"/>
          </a:p>
        </p:txBody>
      </p:sp>
      <p:sp>
        <p:nvSpPr>
          <p:cNvPr id="4" name="Footer Placeholder 3">
            <a:extLst>
              <a:ext uri="{FF2B5EF4-FFF2-40B4-BE49-F238E27FC236}">
                <a16:creationId xmlns:a16="http://schemas.microsoft.com/office/drawing/2014/main" id="{B4CBF8F1-D726-6FDB-5854-7D70EC2D148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BAB1306B-0D8B-393E-84BF-8B67936C4DA6}"/>
              </a:ext>
            </a:extLst>
          </p:cNvPr>
          <p:cNvSpPr>
            <a:spLocks noGrp="1"/>
          </p:cNvSpPr>
          <p:nvPr>
            <p:ph type="sldNum" sz="quarter" idx="12"/>
          </p:nvPr>
        </p:nvSpPr>
        <p:spPr/>
        <p:txBody>
          <a:bodyPr/>
          <a:lstStyle/>
          <a:p>
            <a:fld id="{37D05A21-BCA9-4880-BA93-6CFA8BE585C8}" type="slidenum">
              <a:rPr lang="en-IN" smtClean="0"/>
              <a:t>35</a:t>
            </a:fld>
            <a:endParaRPr lang="en-IN"/>
          </a:p>
        </p:txBody>
      </p:sp>
      <p:pic>
        <p:nvPicPr>
          <p:cNvPr id="7" name="Picture 6">
            <a:extLst>
              <a:ext uri="{FF2B5EF4-FFF2-40B4-BE49-F238E27FC236}">
                <a16:creationId xmlns:a16="http://schemas.microsoft.com/office/drawing/2014/main" id="{8B2BA30D-82C3-0C42-2039-ABF06F1ED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135" y="3565281"/>
            <a:ext cx="3375729" cy="2525681"/>
          </a:xfrm>
          <a:prstGeom prst="rect">
            <a:avLst/>
          </a:prstGeom>
        </p:spPr>
      </p:pic>
    </p:spTree>
    <p:extLst>
      <p:ext uri="{BB962C8B-B14F-4D97-AF65-F5344CB8AC3E}">
        <p14:creationId xmlns:p14="http://schemas.microsoft.com/office/powerpoint/2010/main" val="2555736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C793-364B-9477-BB8A-9ACAC8AF2E0B}"/>
              </a:ext>
            </a:extLst>
          </p:cNvPr>
          <p:cNvSpPr>
            <a:spLocks noGrp="1"/>
          </p:cNvSpPr>
          <p:nvPr>
            <p:ph type="title"/>
          </p:nvPr>
        </p:nvSpPr>
        <p:spPr/>
        <p:txBody>
          <a:bodyPr/>
          <a:lstStyle/>
          <a:p>
            <a:r>
              <a:rPr lang="en-IN" dirty="0"/>
              <a:t>Comparison: Derived Trading Strategy with Buy-Hold Strategy</a:t>
            </a:r>
          </a:p>
        </p:txBody>
      </p:sp>
      <p:sp>
        <p:nvSpPr>
          <p:cNvPr id="3" name="Content Placeholder 2">
            <a:extLst>
              <a:ext uri="{FF2B5EF4-FFF2-40B4-BE49-F238E27FC236}">
                <a16:creationId xmlns:a16="http://schemas.microsoft.com/office/drawing/2014/main" id="{70E15E6A-6943-4E8B-1CBA-C635DEA31EC9}"/>
              </a:ext>
            </a:extLst>
          </p:cNvPr>
          <p:cNvSpPr>
            <a:spLocks noGrp="1"/>
          </p:cNvSpPr>
          <p:nvPr>
            <p:ph idx="1"/>
          </p:nvPr>
        </p:nvSpPr>
        <p:spPr/>
        <p:txBody>
          <a:bodyPr/>
          <a:lstStyle/>
          <a:p>
            <a:r>
              <a:rPr lang="en-IN" dirty="0"/>
              <a:t>Trading strategies are simulated with an initial portfolio value of 1000 over only test set (out-of-sample data).</a:t>
            </a:r>
          </a:p>
          <a:p>
            <a:r>
              <a:rPr lang="en-IN" dirty="0"/>
              <a:t>The results are shown below, concluding the better performance of our strategy compared to the simple buy and hold strategy.</a:t>
            </a:r>
          </a:p>
        </p:txBody>
      </p:sp>
      <p:sp>
        <p:nvSpPr>
          <p:cNvPr id="4" name="Footer Placeholder 3">
            <a:extLst>
              <a:ext uri="{FF2B5EF4-FFF2-40B4-BE49-F238E27FC236}">
                <a16:creationId xmlns:a16="http://schemas.microsoft.com/office/drawing/2014/main" id="{1BEBC630-50E3-D0D1-9AB2-6D95DD880A86}"/>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F2AB1DAF-8650-EABA-2352-39DA17841FD9}"/>
              </a:ext>
            </a:extLst>
          </p:cNvPr>
          <p:cNvSpPr>
            <a:spLocks noGrp="1"/>
          </p:cNvSpPr>
          <p:nvPr>
            <p:ph type="sldNum" sz="quarter" idx="12"/>
          </p:nvPr>
        </p:nvSpPr>
        <p:spPr/>
        <p:txBody>
          <a:bodyPr/>
          <a:lstStyle/>
          <a:p>
            <a:fld id="{37D05A21-BCA9-4880-BA93-6CFA8BE585C8}" type="slidenum">
              <a:rPr lang="en-IN" smtClean="0"/>
              <a:t>36</a:t>
            </a:fld>
            <a:endParaRPr lang="en-IN"/>
          </a:p>
        </p:txBody>
      </p:sp>
      <p:pic>
        <p:nvPicPr>
          <p:cNvPr id="7" name="Picture 6">
            <a:extLst>
              <a:ext uri="{FF2B5EF4-FFF2-40B4-BE49-F238E27FC236}">
                <a16:creationId xmlns:a16="http://schemas.microsoft.com/office/drawing/2014/main" id="{21E31B35-8D1D-65A6-0C04-EA2EF3B0C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237" y="3353891"/>
            <a:ext cx="5503525" cy="2958009"/>
          </a:xfrm>
          <a:prstGeom prst="rect">
            <a:avLst/>
          </a:prstGeom>
        </p:spPr>
      </p:pic>
    </p:spTree>
    <p:extLst>
      <p:ext uri="{BB962C8B-B14F-4D97-AF65-F5344CB8AC3E}">
        <p14:creationId xmlns:p14="http://schemas.microsoft.com/office/powerpoint/2010/main" val="383331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C945-B70C-0995-1E40-E193361F23DF}"/>
              </a:ext>
            </a:extLst>
          </p:cNvPr>
          <p:cNvSpPr>
            <a:spLocks noGrp="1"/>
          </p:cNvSpPr>
          <p:nvPr>
            <p:ph type="title"/>
          </p:nvPr>
        </p:nvSpPr>
        <p:spPr/>
        <p:txBody>
          <a:bodyPr>
            <a:normAutofit/>
          </a:bodyPr>
          <a:lstStyle/>
          <a:p>
            <a:r>
              <a:rPr lang="en-US" dirty="0"/>
              <a:t>Conclusions</a:t>
            </a:r>
            <a:endParaRPr lang="en-IN" dirty="0"/>
          </a:p>
        </p:txBody>
      </p:sp>
      <p:sp>
        <p:nvSpPr>
          <p:cNvPr id="3" name="Content Placeholder 2">
            <a:extLst>
              <a:ext uri="{FF2B5EF4-FFF2-40B4-BE49-F238E27FC236}">
                <a16:creationId xmlns:a16="http://schemas.microsoft.com/office/drawing/2014/main" id="{8D50400F-AA67-B2D3-2B16-137F57E17A5C}"/>
              </a:ext>
            </a:extLst>
          </p:cNvPr>
          <p:cNvSpPr>
            <a:spLocks noGrp="1"/>
          </p:cNvSpPr>
          <p:nvPr>
            <p:ph idx="1"/>
          </p:nvPr>
        </p:nvSpPr>
        <p:spPr/>
        <p:txBody>
          <a:bodyPr>
            <a:normAutofit lnSpcReduction="10000"/>
          </a:bodyPr>
          <a:lstStyle/>
          <a:p>
            <a:r>
              <a:rPr lang="en-US" sz="1800" b="1" dirty="0"/>
              <a:t>Effective Model Identification</a:t>
            </a:r>
            <a:r>
              <a:rPr lang="en-US" sz="1800" dirty="0"/>
              <a:t>: Ridge regression was pinpointed as the optimal model for this dataset, demonstrating minimal performance variance across validation folds and robust generalization capabilities between training and testing datasets.</a:t>
            </a:r>
          </a:p>
          <a:p>
            <a:r>
              <a:rPr lang="en-US" sz="1800" b="1" dirty="0"/>
              <a:t>Strategic Hyperparameter Tuning</a:t>
            </a:r>
            <a:r>
              <a:rPr lang="en-US" sz="1800" dirty="0"/>
              <a:t>: Careful selection and tuning of hyperparameters for various models, including Random Forest and Gradient Boosting, highlighted the critical role of methodical optimization in enhancing model performance.</a:t>
            </a:r>
          </a:p>
          <a:p>
            <a:r>
              <a:rPr lang="en-US" sz="1800" b="1" dirty="0"/>
              <a:t>Comprehensive Performance Metrics</a:t>
            </a:r>
            <a:r>
              <a:rPr lang="en-US" sz="1800" dirty="0"/>
              <a:t>: The application of key financial performance metrics such as CAGR and Sharpe ratio provided a deep understanding of the model's risk-adjusted return capabilities.</a:t>
            </a:r>
          </a:p>
          <a:p>
            <a:r>
              <a:rPr lang="en-US" sz="1800" b="1" dirty="0"/>
              <a:t>Statistical Validation</a:t>
            </a:r>
            <a:r>
              <a:rPr lang="en-US" sz="1800" dirty="0"/>
              <a:t>: The use of detrending techniques and the White Reality Check for statistical tests affirmed the model's predictive strength and reliability, underscoring the importance of rigorous statistical validation in financial modeling.</a:t>
            </a:r>
          </a:p>
          <a:p>
            <a:r>
              <a:rPr lang="en-US" sz="1800" b="1" dirty="0"/>
              <a:t>Visual Insights and Risk Evaluation</a:t>
            </a:r>
            <a:r>
              <a:rPr lang="en-US" sz="1800" dirty="0"/>
              <a:t>: Plots illustrating cumulative returns and the comparative analysis of train versus test errors facilitated straightforward visual insights into model performance and helped identify the potential for overfitting or underfitting.</a:t>
            </a:r>
            <a:endParaRPr lang="en-IN" sz="1800" dirty="0"/>
          </a:p>
        </p:txBody>
      </p:sp>
      <p:sp>
        <p:nvSpPr>
          <p:cNvPr id="4" name="Footer Placeholder 3">
            <a:extLst>
              <a:ext uri="{FF2B5EF4-FFF2-40B4-BE49-F238E27FC236}">
                <a16:creationId xmlns:a16="http://schemas.microsoft.com/office/drawing/2014/main" id="{EB277E2A-371E-F35B-B1DA-E816A3AD9BEC}"/>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7A95101B-B47D-C2F5-3FE5-F67D75F5876C}"/>
              </a:ext>
            </a:extLst>
          </p:cNvPr>
          <p:cNvSpPr>
            <a:spLocks noGrp="1"/>
          </p:cNvSpPr>
          <p:nvPr>
            <p:ph type="sldNum" sz="quarter" idx="12"/>
          </p:nvPr>
        </p:nvSpPr>
        <p:spPr/>
        <p:txBody>
          <a:bodyPr/>
          <a:lstStyle/>
          <a:p>
            <a:fld id="{37D05A21-BCA9-4880-BA93-6CFA8BE585C8}" type="slidenum">
              <a:rPr lang="en-IN" smtClean="0"/>
              <a:t>37</a:t>
            </a:fld>
            <a:endParaRPr lang="en-IN"/>
          </a:p>
        </p:txBody>
      </p:sp>
    </p:spTree>
    <p:extLst>
      <p:ext uri="{BB962C8B-B14F-4D97-AF65-F5344CB8AC3E}">
        <p14:creationId xmlns:p14="http://schemas.microsoft.com/office/powerpoint/2010/main" val="69197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6BEC-3926-3D45-2BF2-05D9D845FD16}"/>
              </a:ext>
            </a:extLst>
          </p:cNvPr>
          <p:cNvSpPr>
            <a:spLocks noGrp="1"/>
          </p:cNvSpPr>
          <p:nvPr>
            <p:ph type="title"/>
          </p:nvPr>
        </p:nvSpPr>
        <p:spPr/>
        <p:txBody>
          <a:bodyPr/>
          <a:lstStyle/>
          <a:p>
            <a:r>
              <a:rPr lang="en-IN" dirty="0"/>
              <a:t>Future Research Directions</a:t>
            </a:r>
          </a:p>
        </p:txBody>
      </p:sp>
      <p:sp>
        <p:nvSpPr>
          <p:cNvPr id="3" name="Content Placeholder 2">
            <a:extLst>
              <a:ext uri="{FF2B5EF4-FFF2-40B4-BE49-F238E27FC236}">
                <a16:creationId xmlns:a16="http://schemas.microsoft.com/office/drawing/2014/main" id="{56CE0A90-5D57-6F0F-AF0B-A3DD38334B7E}"/>
              </a:ext>
            </a:extLst>
          </p:cNvPr>
          <p:cNvSpPr>
            <a:spLocks noGrp="1"/>
          </p:cNvSpPr>
          <p:nvPr>
            <p:ph idx="1"/>
          </p:nvPr>
        </p:nvSpPr>
        <p:spPr>
          <a:xfrm>
            <a:off x="838200" y="1825625"/>
            <a:ext cx="10368148" cy="4351338"/>
          </a:xfrm>
        </p:spPr>
        <p:txBody>
          <a:bodyPr>
            <a:normAutofit/>
          </a:bodyPr>
          <a:lstStyle/>
          <a:p>
            <a:r>
              <a:rPr lang="en-US" sz="1800" b="1" dirty="0"/>
              <a:t>Enhanced Feature Engineering</a:t>
            </a:r>
            <a:r>
              <a:rPr lang="en-US" sz="1800" dirty="0"/>
              <a:t>: Explore additional technical indicators and alternative data sources (e.g., sentiment analysis from news articles from </a:t>
            </a:r>
            <a:r>
              <a:rPr lang="en-US" sz="1800" dirty="0" err="1">
                <a:hlinkClick r:id="rId2"/>
              </a:rPr>
              <a:t>finviz</a:t>
            </a:r>
            <a:r>
              <a:rPr lang="en-US" sz="1800" dirty="0"/>
              <a:t>) to enrich the model's predictive accuracy.</a:t>
            </a:r>
            <a:endParaRPr lang="en-US" sz="1400" dirty="0"/>
          </a:p>
          <a:p>
            <a:pPr lvl="1"/>
            <a:r>
              <a:rPr lang="en-US" sz="1200" dirty="0"/>
              <a:t>I have incorporated a </a:t>
            </a:r>
            <a:r>
              <a:rPr lang="en-US" sz="1200" dirty="0">
                <a:hlinkClick r:id="rId3" action="ppaction://hlinkfile"/>
              </a:rPr>
              <a:t>web scraping script </a:t>
            </a:r>
            <a:r>
              <a:rPr lang="en-US" sz="1200" dirty="0"/>
              <a:t>for </a:t>
            </a:r>
            <a:r>
              <a:rPr lang="en-US" sz="1200" dirty="0" err="1"/>
              <a:t>finviz</a:t>
            </a:r>
            <a:r>
              <a:rPr lang="en-US" sz="1200" dirty="0"/>
              <a:t> to gather news articles associated with various stocks, aiming for less noisy data. However, </a:t>
            </a:r>
            <a:r>
              <a:rPr lang="en-US" sz="1200" dirty="0" err="1"/>
              <a:t>finviz's</a:t>
            </a:r>
            <a:r>
              <a:rPr lang="en-US" sz="1200" dirty="0"/>
              <a:t> limitation of storing only the latest 100 news articles per stock makes it challenging to amass a substantial dataset.</a:t>
            </a:r>
          </a:p>
          <a:p>
            <a:r>
              <a:rPr lang="en-US" sz="1800" b="1" dirty="0"/>
              <a:t>Model Complexity</a:t>
            </a:r>
            <a:r>
              <a:rPr lang="en-US" sz="1800" dirty="0"/>
              <a:t>: Investigate more complex models or ensemble techniques that may capture nonlinear patterns and interactions more effectively than current models.</a:t>
            </a:r>
          </a:p>
          <a:p>
            <a:r>
              <a:rPr lang="en-US" sz="1800" b="1" dirty="0"/>
              <a:t>Deep Learning Approaches</a:t>
            </a:r>
            <a:r>
              <a:rPr lang="en-US" sz="1800" dirty="0"/>
              <a:t>: Consider implementing deep learning architectures such as LSTM (Long Short-Term Memory) networks to better handle sequence prediction problems inherent in financial time series.</a:t>
            </a:r>
          </a:p>
          <a:p>
            <a:r>
              <a:rPr lang="en-US" sz="1800" b="1" dirty="0"/>
              <a:t>High-Frequency Trading Data</a:t>
            </a:r>
            <a:r>
              <a:rPr lang="en-US" sz="1800" dirty="0"/>
              <a:t>: Utilize higher frequency data (minute-by-minute or second-by-second) to potentially uncover more granular insights and improve short-term trading strategies.</a:t>
            </a:r>
          </a:p>
          <a:p>
            <a:r>
              <a:rPr lang="en-US" sz="1800" b="1" dirty="0"/>
              <a:t>Deep Learning Endeavors</a:t>
            </a:r>
            <a:r>
              <a:rPr lang="en-US" sz="1800" dirty="0"/>
              <a:t>: I am currently working on implementing transformer-based methods for algorithmic trading, more specifically </a:t>
            </a:r>
            <a:r>
              <a:rPr lang="en-US" sz="1800" b="1" dirty="0">
                <a:hlinkClick r:id="rId4"/>
              </a:rPr>
              <a:t>Temporal Fusion Transformers (TFT).</a:t>
            </a:r>
            <a:endParaRPr lang="en-US" sz="1800" b="1" dirty="0"/>
          </a:p>
        </p:txBody>
      </p:sp>
      <p:sp>
        <p:nvSpPr>
          <p:cNvPr id="4" name="Footer Placeholder 3">
            <a:extLst>
              <a:ext uri="{FF2B5EF4-FFF2-40B4-BE49-F238E27FC236}">
                <a16:creationId xmlns:a16="http://schemas.microsoft.com/office/drawing/2014/main" id="{74EE6338-B306-B698-EAA9-D0250B9689F8}"/>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EE4EE76F-BF96-C1E7-A014-D1C93EEB170D}"/>
              </a:ext>
            </a:extLst>
          </p:cNvPr>
          <p:cNvSpPr>
            <a:spLocks noGrp="1"/>
          </p:cNvSpPr>
          <p:nvPr>
            <p:ph type="sldNum" sz="quarter" idx="12"/>
          </p:nvPr>
        </p:nvSpPr>
        <p:spPr/>
        <p:txBody>
          <a:bodyPr/>
          <a:lstStyle/>
          <a:p>
            <a:fld id="{37D05A21-BCA9-4880-BA93-6CFA8BE585C8}" type="slidenum">
              <a:rPr lang="en-IN" smtClean="0"/>
              <a:t>38</a:t>
            </a:fld>
            <a:endParaRPr lang="en-IN"/>
          </a:p>
        </p:txBody>
      </p:sp>
    </p:spTree>
    <p:extLst>
      <p:ext uri="{BB962C8B-B14F-4D97-AF65-F5344CB8AC3E}">
        <p14:creationId xmlns:p14="http://schemas.microsoft.com/office/powerpoint/2010/main" val="2330853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C28B-7C7B-FC21-F047-99D8EA1C6EE8}"/>
              </a:ext>
            </a:extLst>
          </p:cNvPr>
          <p:cNvSpPr>
            <a:spLocks noGrp="1"/>
          </p:cNvSpPr>
          <p:nvPr>
            <p:ph type="ctrTitle"/>
          </p:nvPr>
        </p:nvSpPr>
        <p:spPr>
          <a:xfrm>
            <a:off x="1524000" y="2235200"/>
            <a:ext cx="9144000" cy="2387600"/>
          </a:xfrm>
        </p:spPr>
        <p:txBody>
          <a:bodyPr anchor="ctr"/>
          <a:lstStyle/>
          <a:p>
            <a:r>
              <a:rPr lang="en-IN" dirty="0"/>
              <a:t>Thank You</a:t>
            </a:r>
          </a:p>
        </p:txBody>
      </p:sp>
      <p:sp>
        <p:nvSpPr>
          <p:cNvPr id="4" name="Footer Placeholder 3">
            <a:extLst>
              <a:ext uri="{FF2B5EF4-FFF2-40B4-BE49-F238E27FC236}">
                <a16:creationId xmlns:a16="http://schemas.microsoft.com/office/drawing/2014/main" id="{02B3334C-9AD4-9B8E-3654-3A95801530AE}"/>
              </a:ext>
            </a:extLst>
          </p:cNvPr>
          <p:cNvSpPr>
            <a:spLocks noGrp="1"/>
          </p:cNvSpPr>
          <p:nvPr>
            <p:ph type="ftr" sz="quarter" idx="11"/>
          </p:nvPr>
        </p:nvSpPr>
        <p:spPr/>
        <p:txBody>
          <a:bodyPr/>
          <a:lstStyle/>
          <a:p>
            <a:pPr latinLnBrk="1"/>
            <a:r>
              <a:rPr lang="en-US">
                <a:solidFill>
                  <a:srgbClr val="2D3B45"/>
                </a:solidFill>
                <a:latin typeface="Lato Extended"/>
              </a:rPr>
              <a:t>APS 1052: Artificial Intelligence in Finance</a:t>
            </a:r>
            <a:endParaRPr lang="en-US" dirty="0">
              <a:solidFill>
                <a:srgbClr val="2D3B45"/>
              </a:solidFill>
              <a:latin typeface="Lato Extended"/>
            </a:endParaRPr>
          </a:p>
        </p:txBody>
      </p:sp>
      <p:sp>
        <p:nvSpPr>
          <p:cNvPr id="5" name="Slide Number Placeholder 4">
            <a:extLst>
              <a:ext uri="{FF2B5EF4-FFF2-40B4-BE49-F238E27FC236}">
                <a16:creationId xmlns:a16="http://schemas.microsoft.com/office/drawing/2014/main" id="{E1D2CC15-58B9-6F1B-E2BD-C95F3C366801}"/>
              </a:ext>
            </a:extLst>
          </p:cNvPr>
          <p:cNvSpPr>
            <a:spLocks noGrp="1"/>
          </p:cNvSpPr>
          <p:nvPr>
            <p:ph type="sldNum" sz="quarter" idx="12"/>
          </p:nvPr>
        </p:nvSpPr>
        <p:spPr/>
        <p:txBody>
          <a:bodyPr/>
          <a:lstStyle/>
          <a:p>
            <a:fld id="{37D05A21-BCA9-4880-BA93-6CFA8BE585C8}" type="slidenum">
              <a:rPr lang="en-IN" smtClean="0"/>
              <a:t>39</a:t>
            </a:fld>
            <a:endParaRPr lang="en-IN" dirty="0"/>
          </a:p>
        </p:txBody>
      </p:sp>
    </p:spTree>
    <p:extLst>
      <p:ext uri="{BB962C8B-B14F-4D97-AF65-F5344CB8AC3E}">
        <p14:creationId xmlns:p14="http://schemas.microsoft.com/office/powerpoint/2010/main" val="334303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01BF-5C88-3ECD-C98D-2D0ED0C01A57}"/>
              </a:ext>
            </a:extLst>
          </p:cNvPr>
          <p:cNvSpPr>
            <a:spLocks noGrp="1"/>
          </p:cNvSpPr>
          <p:nvPr>
            <p:ph type="title"/>
          </p:nvPr>
        </p:nvSpPr>
        <p:spPr/>
        <p:txBody>
          <a:bodyPr/>
          <a:lstStyle/>
          <a:p>
            <a:r>
              <a:rPr lang="en-IN" dirty="0"/>
              <a:t>Workflow Overview</a:t>
            </a:r>
          </a:p>
        </p:txBody>
      </p:sp>
      <p:graphicFrame>
        <p:nvGraphicFramePr>
          <p:cNvPr id="9" name="Content Placeholder 8">
            <a:extLst>
              <a:ext uri="{FF2B5EF4-FFF2-40B4-BE49-F238E27FC236}">
                <a16:creationId xmlns:a16="http://schemas.microsoft.com/office/drawing/2014/main" id="{69382716-3943-0494-1F22-4DB2BEF5A347}"/>
              </a:ext>
            </a:extLst>
          </p:cNvPr>
          <p:cNvGraphicFramePr>
            <a:graphicFrameLocks noGrp="1"/>
          </p:cNvGraphicFramePr>
          <p:nvPr>
            <p:ph idx="1"/>
            <p:extLst>
              <p:ext uri="{D42A27DB-BD31-4B8C-83A1-F6EECF244321}">
                <p14:modId xmlns:p14="http://schemas.microsoft.com/office/powerpoint/2010/main" val="1276094985"/>
              </p:ext>
            </p:extLst>
          </p:nvPr>
        </p:nvGraphicFramePr>
        <p:xfrm>
          <a:off x="1052146" y="1914156"/>
          <a:ext cx="10087708" cy="4174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33583CC-AEC5-4D4C-2924-E5F0F41394A1}"/>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2B197C08-C6B8-6ED6-6CD4-DF186DA9BC45}"/>
              </a:ext>
            </a:extLst>
          </p:cNvPr>
          <p:cNvSpPr>
            <a:spLocks noGrp="1"/>
          </p:cNvSpPr>
          <p:nvPr>
            <p:ph type="sldNum" sz="quarter" idx="12"/>
          </p:nvPr>
        </p:nvSpPr>
        <p:spPr/>
        <p:txBody>
          <a:bodyPr/>
          <a:lstStyle/>
          <a:p>
            <a:fld id="{37D05A21-BCA9-4880-BA93-6CFA8BE585C8}" type="slidenum">
              <a:rPr lang="en-IN" smtClean="0"/>
              <a:t>4</a:t>
            </a:fld>
            <a:endParaRPr lang="en-IN"/>
          </a:p>
        </p:txBody>
      </p:sp>
    </p:spTree>
    <p:extLst>
      <p:ext uri="{BB962C8B-B14F-4D97-AF65-F5344CB8AC3E}">
        <p14:creationId xmlns:p14="http://schemas.microsoft.com/office/powerpoint/2010/main" val="27642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E882-CD86-7CE5-7EAC-74E06D9D9A81}"/>
              </a:ext>
            </a:extLst>
          </p:cNvPr>
          <p:cNvSpPr>
            <a:spLocks noGrp="1"/>
          </p:cNvSpPr>
          <p:nvPr>
            <p:ph type="title"/>
          </p:nvPr>
        </p:nvSpPr>
        <p:spPr/>
        <p:txBody>
          <a:bodyPr/>
          <a:lstStyle/>
          <a:p>
            <a:r>
              <a:rPr lang="en-IN" dirty="0"/>
              <a:t>Introduction to Data Collection</a:t>
            </a:r>
          </a:p>
        </p:txBody>
      </p:sp>
      <p:sp>
        <p:nvSpPr>
          <p:cNvPr id="3" name="Content Placeholder 2">
            <a:extLst>
              <a:ext uri="{FF2B5EF4-FFF2-40B4-BE49-F238E27FC236}">
                <a16:creationId xmlns:a16="http://schemas.microsoft.com/office/drawing/2014/main" id="{2761DA11-68FC-236D-BA50-CB4A1DE0FDF7}"/>
              </a:ext>
            </a:extLst>
          </p:cNvPr>
          <p:cNvSpPr>
            <a:spLocks noGrp="1"/>
          </p:cNvSpPr>
          <p:nvPr>
            <p:ph idx="1"/>
          </p:nvPr>
        </p:nvSpPr>
        <p:spPr/>
        <p:txBody>
          <a:bodyPr>
            <a:normAutofit/>
          </a:bodyPr>
          <a:lstStyle/>
          <a:p>
            <a:r>
              <a:rPr lang="en-IN" dirty="0"/>
              <a:t>Objective: Collect comprehensive data to fuel algorithmic trading strategies.</a:t>
            </a:r>
          </a:p>
          <a:p>
            <a:endParaRPr lang="en-IN" dirty="0"/>
          </a:p>
          <a:p>
            <a:r>
              <a:rPr lang="en-IN" dirty="0"/>
              <a:t>Sources: Two primary sources:</a:t>
            </a:r>
          </a:p>
          <a:p>
            <a:pPr lvl="1"/>
            <a:r>
              <a:rPr lang="en-IN" b="1" dirty="0">
                <a:hlinkClick r:id="rId2"/>
              </a:rPr>
              <a:t>Bitcoin Info Charts</a:t>
            </a:r>
            <a:r>
              <a:rPr lang="en-IN" b="1" dirty="0"/>
              <a:t> </a:t>
            </a:r>
            <a:r>
              <a:rPr lang="en-IN" dirty="0"/>
              <a:t>for crypto-specialized indicators.</a:t>
            </a:r>
          </a:p>
          <a:p>
            <a:pPr lvl="1"/>
            <a:r>
              <a:rPr lang="en-IN" b="1" dirty="0">
                <a:hlinkClick r:id="rId3"/>
              </a:rPr>
              <a:t>Google News </a:t>
            </a:r>
            <a:r>
              <a:rPr lang="en-IN" dirty="0"/>
              <a:t>for sentiment analysis based on news headlines.</a:t>
            </a:r>
          </a:p>
          <a:p>
            <a:pPr lvl="1"/>
            <a:endParaRPr lang="en-IN" dirty="0"/>
          </a:p>
          <a:p>
            <a:r>
              <a:rPr lang="en-US" dirty="0"/>
              <a:t>Data:</a:t>
            </a:r>
          </a:p>
          <a:p>
            <a:pPr lvl="1"/>
            <a:r>
              <a:rPr lang="en-US" dirty="0"/>
              <a:t>Bitcoin OHLCV data.</a:t>
            </a:r>
          </a:p>
          <a:p>
            <a:pPr lvl="1"/>
            <a:r>
              <a:rPr lang="en-US" dirty="0"/>
              <a:t>Specialized crypto indicators for Bitcoin.</a:t>
            </a:r>
          </a:p>
          <a:p>
            <a:pPr lvl="1"/>
            <a:r>
              <a:rPr lang="en-US" dirty="0"/>
              <a:t>Historical news headlines related to Bitcoin.</a:t>
            </a:r>
            <a:endParaRPr lang="en-IN" dirty="0"/>
          </a:p>
        </p:txBody>
      </p:sp>
      <p:sp>
        <p:nvSpPr>
          <p:cNvPr id="4" name="Footer Placeholder 3">
            <a:extLst>
              <a:ext uri="{FF2B5EF4-FFF2-40B4-BE49-F238E27FC236}">
                <a16:creationId xmlns:a16="http://schemas.microsoft.com/office/drawing/2014/main" id="{00BEAE6C-1A08-92FB-D8E8-79F35CE56A3F}"/>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D39BE409-DB4B-3606-7713-DB651FAAA935}"/>
              </a:ext>
            </a:extLst>
          </p:cNvPr>
          <p:cNvSpPr>
            <a:spLocks noGrp="1"/>
          </p:cNvSpPr>
          <p:nvPr>
            <p:ph type="sldNum" sz="quarter" idx="12"/>
          </p:nvPr>
        </p:nvSpPr>
        <p:spPr/>
        <p:txBody>
          <a:bodyPr/>
          <a:lstStyle/>
          <a:p>
            <a:fld id="{37D05A21-BCA9-4880-BA93-6CFA8BE585C8}" type="slidenum">
              <a:rPr lang="en-IN" smtClean="0"/>
              <a:t>5</a:t>
            </a:fld>
            <a:endParaRPr lang="en-IN"/>
          </a:p>
        </p:txBody>
      </p:sp>
    </p:spTree>
    <p:extLst>
      <p:ext uri="{BB962C8B-B14F-4D97-AF65-F5344CB8AC3E}">
        <p14:creationId xmlns:p14="http://schemas.microsoft.com/office/powerpoint/2010/main" val="237849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6F39-B3AC-8956-8206-944567DEE53F}"/>
              </a:ext>
            </a:extLst>
          </p:cNvPr>
          <p:cNvSpPr>
            <a:spLocks noGrp="1"/>
          </p:cNvSpPr>
          <p:nvPr>
            <p:ph type="title"/>
          </p:nvPr>
        </p:nvSpPr>
        <p:spPr/>
        <p:txBody>
          <a:bodyPr/>
          <a:lstStyle/>
          <a:p>
            <a:r>
              <a:rPr lang="en-IN" dirty="0"/>
              <a:t>Historical Bitcoin Indicators Data Collection</a:t>
            </a:r>
          </a:p>
        </p:txBody>
      </p:sp>
      <p:sp>
        <p:nvSpPr>
          <p:cNvPr id="3" name="Content Placeholder 2">
            <a:extLst>
              <a:ext uri="{FF2B5EF4-FFF2-40B4-BE49-F238E27FC236}">
                <a16:creationId xmlns:a16="http://schemas.microsoft.com/office/drawing/2014/main" id="{795DC43E-5D92-0BCB-4562-6E27B36C85D8}"/>
              </a:ext>
            </a:extLst>
          </p:cNvPr>
          <p:cNvSpPr>
            <a:spLocks noGrp="1"/>
          </p:cNvSpPr>
          <p:nvPr>
            <p:ph idx="1"/>
          </p:nvPr>
        </p:nvSpPr>
        <p:spPr/>
        <p:txBody>
          <a:bodyPr>
            <a:normAutofit fontScale="85000" lnSpcReduction="20000"/>
          </a:bodyPr>
          <a:lstStyle/>
          <a:p>
            <a:r>
              <a:rPr lang="en-IN" dirty="0"/>
              <a:t>Methodology: Use of </a:t>
            </a:r>
            <a:r>
              <a:rPr lang="en-IN" b="1" dirty="0">
                <a:hlinkClick r:id="rId2"/>
              </a:rPr>
              <a:t>requests</a:t>
            </a:r>
            <a:r>
              <a:rPr lang="en-IN" dirty="0"/>
              <a:t> and </a:t>
            </a:r>
            <a:r>
              <a:rPr lang="en-IN" b="1" dirty="0">
                <a:hlinkClick r:id="rId3"/>
              </a:rPr>
              <a:t>BeautifulSoup</a:t>
            </a:r>
            <a:r>
              <a:rPr lang="en-IN" dirty="0"/>
              <a:t> to scrape varied Bitcoin-related metrics.</a:t>
            </a:r>
          </a:p>
          <a:p>
            <a:pPr marL="0" indent="0">
              <a:buNone/>
            </a:pPr>
            <a:r>
              <a:rPr lang="en-IN" dirty="0"/>
              <a:t> </a:t>
            </a:r>
          </a:p>
          <a:p>
            <a:r>
              <a:rPr lang="en-IN" dirty="0"/>
              <a:t>Data Points:</a:t>
            </a:r>
          </a:p>
          <a:p>
            <a:pPr lvl="1"/>
            <a:r>
              <a:rPr lang="en-US" dirty="0">
                <a:hlinkClick r:id="rId4"/>
              </a:rPr>
              <a:t>Number of transactions in blockchain per day</a:t>
            </a:r>
            <a:endParaRPr lang="en-US" dirty="0"/>
          </a:p>
          <a:p>
            <a:pPr lvl="1"/>
            <a:r>
              <a:rPr lang="en-US" dirty="0">
                <a:hlinkClick r:id="rId5"/>
              </a:rPr>
              <a:t>Average block size </a:t>
            </a:r>
            <a:endParaRPr lang="en-US" dirty="0"/>
          </a:p>
          <a:p>
            <a:pPr lvl="1"/>
            <a:r>
              <a:rPr lang="en-US" dirty="0">
                <a:hlinkClick r:id="rId6"/>
              </a:rPr>
              <a:t>Number of unique (from) addresses per day</a:t>
            </a:r>
            <a:endParaRPr lang="en-US" dirty="0"/>
          </a:p>
          <a:p>
            <a:pPr lvl="1"/>
            <a:r>
              <a:rPr lang="en-US" dirty="0">
                <a:hlinkClick r:id="rId7"/>
              </a:rPr>
              <a:t>Average mining difficulty per day</a:t>
            </a:r>
            <a:endParaRPr lang="en-US" dirty="0"/>
          </a:p>
          <a:p>
            <a:pPr lvl="1"/>
            <a:r>
              <a:rPr lang="en-US" dirty="0">
                <a:hlinkClick r:id="rId8"/>
              </a:rPr>
              <a:t>Average hash rate (hash/s) per day</a:t>
            </a:r>
            <a:endParaRPr lang="en-US" dirty="0"/>
          </a:p>
          <a:p>
            <a:pPr lvl="1"/>
            <a:r>
              <a:rPr lang="en-US" dirty="0">
                <a:hlinkClick r:id="rId9"/>
              </a:rPr>
              <a:t>Average price per day (USD)</a:t>
            </a:r>
            <a:endParaRPr lang="en-US" dirty="0"/>
          </a:p>
          <a:p>
            <a:pPr lvl="1"/>
            <a:r>
              <a:rPr lang="en-US" dirty="0">
                <a:hlinkClick r:id="rId10"/>
              </a:rPr>
              <a:t>Sent coins in USD per day</a:t>
            </a:r>
            <a:endParaRPr lang="en-US" dirty="0"/>
          </a:p>
          <a:p>
            <a:pPr lvl="1"/>
            <a:r>
              <a:rPr lang="en-US" dirty="0">
                <a:hlinkClick r:id="rId11"/>
              </a:rPr>
              <a:t>Average transaction fee (USD)</a:t>
            </a:r>
            <a:endParaRPr lang="en-US" dirty="0"/>
          </a:p>
          <a:p>
            <a:pPr lvl="1"/>
            <a:r>
              <a:rPr lang="en-US" dirty="0">
                <a:hlinkClick r:id="rId12"/>
              </a:rPr>
              <a:t>Median transaction fee (USD)</a:t>
            </a:r>
            <a:endParaRPr lang="en-US" dirty="0"/>
          </a:p>
          <a:p>
            <a:pPr lvl="1"/>
            <a:r>
              <a:rPr lang="en-US" dirty="0">
                <a:hlinkClick r:id="rId13"/>
              </a:rPr>
              <a:t>Average block time (minutes) (USD)</a:t>
            </a:r>
            <a:endParaRPr lang="en-US" dirty="0"/>
          </a:p>
          <a:p>
            <a:pPr lvl="1"/>
            <a:r>
              <a:rPr lang="en-US" dirty="0">
                <a:hlinkClick r:id="rId14"/>
              </a:rPr>
              <a:t>Average Transaction Value (USD)</a:t>
            </a:r>
            <a:endParaRPr lang="en-US" dirty="0"/>
          </a:p>
          <a:p>
            <a:pPr lvl="1"/>
            <a:r>
              <a:rPr lang="en-US" dirty="0">
                <a:hlinkClick r:id="rId15"/>
              </a:rPr>
              <a:t>Median Transaction Value (USD)</a:t>
            </a:r>
            <a:endParaRPr lang="en-US" dirty="0"/>
          </a:p>
          <a:p>
            <a:pPr lvl="1"/>
            <a:r>
              <a:rPr lang="en-US" dirty="0">
                <a:hlinkClick r:id="rId16"/>
              </a:rPr>
              <a:t>Number of unique (from or to) addresses per day</a:t>
            </a:r>
            <a:r>
              <a:rPr lang="en-US" dirty="0"/>
              <a:t>.</a:t>
            </a:r>
            <a:endParaRPr lang="en-IN" dirty="0"/>
          </a:p>
        </p:txBody>
      </p:sp>
      <p:sp>
        <p:nvSpPr>
          <p:cNvPr id="4" name="Footer Placeholder 3">
            <a:extLst>
              <a:ext uri="{FF2B5EF4-FFF2-40B4-BE49-F238E27FC236}">
                <a16:creationId xmlns:a16="http://schemas.microsoft.com/office/drawing/2014/main" id="{A1A1B880-2502-91B9-2C33-E0F14FE07AC1}"/>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1DE2B9BA-7A2B-945F-DF34-DB24941CAE64}"/>
              </a:ext>
            </a:extLst>
          </p:cNvPr>
          <p:cNvSpPr>
            <a:spLocks noGrp="1"/>
          </p:cNvSpPr>
          <p:nvPr>
            <p:ph type="sldNum" sz="quarter" idx="12"/>
          </p:nvPr>
        </p:nvSpPr>
        <p:spPr/>
        <p:txBody>
          <a:bodyPr/>
          <a:lstStyle/>
          <a:p>
            <a:fld id="{37D05A21-BCA9-4880-BA93-6CFA8BE585C8}" type="slidenum">
              <a:rPr lang="en-IN" smtClean="0"/>
              <a:t>6</a:t>
            </a:fld>
            <a:endParaRPr lang="en-IN"/>
          </a:p>
        </p:txBody>
      </p:sp>
    </p:spTree>
    <p:extLst>
      <p:ext uri="{BB962C8B-B14F-4D97-AF65-F5344CB8AC3E}">
        <p14:creationId xmlns:p14="http://schemas.microsoft.com/office/powerpoint/2010/main" val="23929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488E-851D-1256-D9D8-B971F4D94300}"/>
              </a:ext>
            </a:extLst>
          </p:cNvPr>
          <p:cNvSpPr>
            <a:spLocks noGrp="1"/>
          </p:cNvSpPr>
          <p:nvPr>
            <p:ph type="title"/>
          </p:nvPr>
        </p:nvSpPr>
        <p:spPr/>
        <p:txBody>
          <a:bodyPr/>
          <a:lstStyle/>
          <a:p>
            <a:r>
              <a:rPr lang="en-IN" dirty="0"/>
              <a:t>Historical Bitcoin Data Collection</a:t>
            </a:r>
          </a:p>
        </p:txBody>
      </p:sp>
      <p:sp>
        <p:nvSpPr>
          <p:cNvPr id="3" name="Content Placeholder 2">
            <a:extLst>
              <a:ext uri="{FF2B5EF4-FFF2-40B4-BE49-F238E27FC236}">
                <a16:creationId xmlns:a16="http://schemas.microsoft.com/office/drawing/2014/main" id="{B794A0BD-53C7-8AA9-B06C-C82F7B6C9E54}"/>
              </a:ext>
            </a:extLst>
          </p:cNvPr>
          <p:cNvSpPr>
            <a:spLocks noGrp="1"/>
          </p:cNvSpPr>
          <p:nvPr>
            <p:ph idx="1"/>
          </p:nvPr>
        </p:nvSpPr>
        <p:spPr/>
        <p:txBody>
          <a:bodyPr>
            <a:normAutofit fontScale="92500" lnSpcReduction="10000"/>
          </a:bodyPr>
          <a:lstStyle/>
          <a:p>
            <a:r>
              <a:rPr lang="en-IN" dirty="0"/>
              <a:t>Process:</a:t>
            </a:r>
          </a:p>
          <a:p>
            <a:pPr lvl="1"/>
            <a:r>
              <a:rPr lang="en-IN" dirty="0"/>
              <a:t>Automated web scraping from multiple URLs.</a:t>
            </a:r>
          </a:p>
          <a:p>
            <a:pPr lvl="1"/>
            <a:r>
              <a:rPr lang="en-IN" dirty="0"/>
              <a:t>Extraction of JavaScript-rendered data using </a:t>
            </a:r>
            <a:r>
              <a:rPr lang="en-IN" dirty="0">
                <a:hlinkClick r:id="rId2"/>
              </a:rPr>
              <a:t>regex</a:t>
            </a:r>
            <a:r>
              <a:rPr lang="en-IN" dirty="0"/>
              <a:t> parsing.</a:t>
            </a:r>
          </a:p>
          <a:p>
            <a:pPr lvl="1"/>
            <a:endParaRPr lang="en-IN" dirty="0"/>
          </a:p>
          <a:p>
            <a:r>
              <a:rPr lang="en-IN" dirty="0"/>
              <a:t>Challenges:</a:t>
            </a:r>
          </a:p>
          <a:p>
            <a:pPr lvl="1"/>
            <a:r>
              <a:rPr lang="en-IN" dirty="0"/>
              <a:t>Manual inspecting HTML files to extract details.</a:t>
            </a:r>
          </a:p>
          <a:p>
            <a:pPr lvl="1"/>
            <a:r>
              <a:rPr lang="en-IN" dirty="0"/>
              <a:t>Handling large datasets.</a:t>
            </a:r>
          </a:p>
          <a:p>
            <a:pPr lvl="1"/>
            <a:r>
              <a:rPr lang="en-IN" dirty="0"/>
              <a:t>Ensuring data integrity and accuracy.</a:t>
            </a:r>
          </a:p>
          <a:p>
            <a:pPr lvl="1"/>
            <a:endParaRPr lang="en-IN" dirty="0"/>
          </a:p>
          <a:p>
            <a:r>
              <a:rPr lang="en-US" dirty="0"/>
              <a:t>Code Implementation: </a:t>
            </a:r>
          </a:p>
          <a:p>
            <a:pPr lvl="1"/>
            <a:r>
              <a:rPr lang="en-US" dirty="0"/>
              <a:t>Implementation of the web scraping script is given in Python script named,  </a:t>
            </a:r>
            <a:r>
              <a:rPr lang="en-US" dirty="0">
                <a:hlinkClick r:id="rId3" action="ppaction://hlinkfile"/>
              </a:rPr>
              <a:t>webscrapper_bitcoinfocharts.ipynb</a:t>
            </a:r>
            <a:endParaRPr lang="en-US" dirty="0"/>
          </a:p>
          <a:p>
            <a:pPr lvl="1"/>
            <a:r>
              <a:rPr lang="en-US" dirty="0"/>
              <a:t>Bitcoin indicators data is stored in </a:t>
            </a:r>
            <a:r>
              <a:rPr lang="en-US" dirty="0">
                <a:hlinkClick r:id="rId4" action="ppaction://hlinkfile"/>
              </a:rPr>
              <a:t>bitcoin_data_bitcoininfocharts.csv </a:t>
            </a:r>
            <a:r>
              <a:rPr lang="en-US" dirty="0"/>
              <a:t>for easy access and manipulation.</a:t>
            </a:r>
          </a:p>
          <a:p>
            <a:pPr lvl="1"/>
            <a:endParaRPr lang="en-IN" dirty="0"/>
          </a:p>
          <a:p>
            <a:endParaRPr lang="en-IN" dirty="0"/>
          </a:p>
        </p:txBody>
      </p:sp>
      <p:sp>
        <p:nvSpPr>
          <p:cNvPr id="4" name="Footer Placeholder 3">
            <a:extLst>
              <a:ext uri="{FF2B5EF4-FFF2-40B4-BE49-F238E27FC236}">
                <a16:creationId xmlns:a16="http://schemas.microsoft.com/office/drawing/2014/main" id="{334F8FAF-E1E1-2F15-1C22-14C603F59901}"/>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9FDDB88A-3F10-0DE6-8236-1B56817CD6BC}"/>
              </a:ext>
            </a:extLst>
          </p:cNvPr>
          <p:cNvSpPr>
            <a:spLocks noGrp="1"/>
          </p:cNvSpPr>
          <p:nvPr>
            <p:ph type="sldNum" sz="quarter" idx="12"/>
          </p:nvPr>
        </p:nvSpPr>
        <p:spPr/>
        <p:txBody>
          <a:bodyPr/>
          <a:lstStyle/>
          <a:p>
            <a:fld id="{37D05A21-BCA9-4880-BA93-6CFA8BE585C8}" type="slidenum">
              <a:rPr lang="en-IN" smtClean="0"/>
              <a:t>7</a:t>
            </a:fld>
            <a:endParaRPr lang="en-IN"/>
          </a:p>
        </p:txBody>
      </p:sp>
    </p:spTree>
    <p:extLst>
      <p:ext uri="{BB962C8B-B14F-4D97-AF65-F5344CB8AC3E}">
        <p14:creationId xmlns:p14="http://schemas.microsoft.com/office/powerpoint/2010/main" val="88552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E2F0-E4EE-C4FA-489C-587846FDEA97}"/>
              </a:ext>
            </a:extLst>
          </p:cNvPr>
          <p:cNvSpPr>
            <a:spLocks noGrp="1"/>
          </p:cNvSpPr>
          <p:nvPr>
            <p:ph type="title"/>
          </p:nvPr>
        </p:nvSpPr>
        <p:spPr/>
        <p:txBody>
          <a:bodyPr/>
          <a:lstStyle/>
          <a:p>
            <a:r>
              <a:rPr lang="en-US" dirty="0"/>
              <a:t>Sentiment Data Collection from News Headlines</a:t>
            </a:r>
            <a:endParaRPr lang="en-IN" dirty="0"/>
          </a:p>
        </p:txBody>
      </p:sp>
      <p:sp>
        <p:nvSpPr>
          <p:cNvPr id="3" name="Content Placeholder 2">
            <a:extLst>
              <a:ext uri="{FF2B5EF4-FFF2-40B4-BE49-F238E27FC236}">
                <a16:creationId xmlns:a16="http://schemas.microsoft.com/office/drawing/2014/main" id="{D3AE514C-1D31-45A8-7899-2F7CAD795752}"/>
              </a:ext>
            </a:extLst>
          </p:cNvPr>
          <p:cNvSpPr>
            <a:spLocks noGrp="1"/>
          </p:cNvSpPr>
          <p:nvPr>
            <p:ph idx="1"/>
          </p:nvPr>
        </p:nvSpPr>
        <p:spPr/>
        <p:txBody>
          <a:bodyPr>
            <a:normAutofit/>
          </a:bodyPr>
          <a:lstStyle/>
          <a:p>
            <a:r>
              <a:rPr lang="en-US" dirty="0"/>
              <a:t>Methodology: </a:t>
            </a:r>
          </a:p>
          <a:p>
            <a:pPr lvl="1"/>
            <a:r>
              <a:rPr lang="en-US" dirty="0"/>
              <a:t>Utilizing </a:t>
            </a:r>
            <a:r>
              <a:rPr lang="en-US" dirty="0" err="1">
                <a:hlinkClick r:id="rId2"/>
              </a:rPr>
              <a:t>snscrape</a:t>
            </a:r>
            <a:r>
              <a:rPr lang="en-US" dirty="0"/>
              <a:t> and guidelines from </a:t>
            </a:r>
            <a:r>
              <a:rPr lang="en-US" dirty="0" err="1">
                <a:hlinkClick r:id="rId3"/>
              </a:rPr>
              <a:t>newscatcher</a:t>
            </a:r>
            <a:r>
              <a:rPr lang="en-US" dirty="0"/>
              <a:t> to gather news headlines from Google News.</a:t>
            </a:r>
          </a:p>
          <a:p>
            <a:endParaRPr lang="en-US" dirty="0"/>
          </a:p>
          <a:p>
            <a:r>
              <a:rPr lang="en-US" dirty="0"/>
              <a:t>Data Points: </a:t>
            </a:r>
          </a:p>
          <a:p>
            <a:pPr lvl="1"/>
            <a:r>
              <a:rPr lang="en-US" dirty="0"/>
              <a:t>Collect headlines related to Bitcoin for specified time frames (time frame is matched with Bitcoin OHLCV dataset, i.e. past 10 years).</a:t>
            </a:r>
          </a:p>
          <a:p>
            <a:endParaRPr lang="en-US" dirty="0"/>
          </a:p>
          <a:p>
            <a:r>
              <a:rPr lang="en-US" dirty="0"/>
              <a:t>Process:</a:t>
            </a:r>
          </a:p>
          <a:p>
            <a:pPr lvl="1"/>
            <a:r>
              <a:rPr lang="en-US" dirty="0"/>
              <a:t>Scraping financial news headlines using dynamically generated queries by dates.</a:t>
            </a:r>
          </a:p>
          <a:p>
            <a:pPr lvl="1"/>
            <a:r>
              <a:rPr lang="en-US" dirty="0"/>
              <a:t>Aggregation of news headlines into a single dataset.</a:t>
            </a:r>
          </a:p>
          <a:p>
            <a:pPr lvl="1"/>
            <a:r>
              <a:rPr lang="en-US" dirty="0"/>
              <a:t>Links to full news articles are also collected but are not used for analysis. </a:t>
            </a:r>
          </a:p>
        </p:txBody>
      </p:sp>
      <p:sp>
        <p:nvSpPr>
          <p:cNvPr id="4" name="Footer Placeholder 3">
            <a:extLst>
              <a:ext uri="{FF2B5EF4-FFF2-40B4-BE49-F238E27FC236}">
                <a16:creationId xmlns:a16="http://schemas.microsoft.com/office/drawing/2014/main" id="{C2952302-A99C-1D8B-F751-4869E0EA981A}"/>
              </a:ext>
            </a:extLst>
          </p:cNvPr>
          <p:cNvSpPr>
            <a:spLocks noGrp="1"/>
          </p:cNvSpPr>
          <p:nvPr>
            <p:ph type="ftr" sz="quarter" idx="11"/>
          </p:nvPr>
        </p:nvSpPr>
        <p:spPr/>
        <p:txBody>
          <a:bodyPr/>
          <a:lstStyle/>
          <a:p>
            <a:r>
              <a:rPr lang="en-IN"/>
              <a:t>APS 1052: Artificial Intelligence in Finance</a:t>
            </a:r>
          </a:p>
        </p:txBody>
      </p:sp>
      <p:sp>
        <p:nvSpPr>
          <p:cNvPr id="5" name="Slide Number Placeholder 4">
            <a:extLst>
              <a:ext uri="{FF2B5EF4-FFF2-40B4-BE49-F238E27FC236}">
                <a16:creationId xmlns:a16="http://schemas.microsoft.com/office/drawing/2014/main" id="{8256A19E-19D8-8D36-4A1E-3AEF80E2CD27}"/>
              </a:ext>
            </a:extLst>
          </p:cNvPr>
          <p:cNvSpPr>
            <a:spLocks noGrp="1"/>
          </p:cNvSpPr>
          <p:nvPr>
            <p:ph type="sldNum" sz="quarter" idx="12"/>
          </p:nvPr>
        </p:nvSpPr>
        <p:spPr/>
        <p:txBody>
          <a:bodyPr/>
          <a:lstStyle/>
          <a:p>
            <a:fld id="{37D05A21-BCA9-4880-BA93-6CFA8BE585C8}" type="slidenum">
              <a:rPr lang="en-IN" smtClean="0"/>
              <a:t>8</a:t>
            </a:fld>
            <a:endParaRPr lang="en-IN"/>
          </a:p>
        </p:txBody>
      </p:sp>
    </p:spTree>
    <p:extLst>
      <p:ext uri="{BB962C8B-B14F-4D97-AF65-F5344CB8AC3E}">
        <p14:creationId xmlns:p14="http://schemas.microsoft.com/office/powerpoint/2010/main" val="18209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8F6D-6BF5-7619-2E65-531618D0841D}"/>
              </a:ext>
            </a:extLst>
          </p:cNvPr>
          <p:cNvSpPr>
            <a:spLocks noGrp="1"/>
          </p:cNvSpPr>
          <p:nvPr>
            <p:ph type="title"/>
          </p:nvPr>
        </p:nvSpPr>
        <p:spPr/>
        <p:txBody>
          <a:bodyPr/>
          <a:lstStyle/>
          <a:p>
            <a:r>
              <a:rPr lang="en-US" dirty="0"/>
              <a:t>Sentiment Data Collection from News Headlines</a:t>
            </a:r>
            <a:endParaRPr lang="en-IN" dirty="0"/>
          </a:p>
        </p:txBody>
      </p:sp>
      <p:sp>
        <p:nvSpPr>
          <p:cNvPr id="3" name="Content Placeholder 2">
            <a:extLst>
              <a:ext uri="{FF2B5EF4-FFF2-40B4-BE49-F238E27FC236}">
                <a16:creationId xmlns:a16="http://schemas.microsoft.com/office/drawing/2014/main" id="{4953ACFD-6D75-9356-6455-F0C1991CE9EC}"/>
              </a:ext>
            </a:extLst>
          </p:cNvPr>
          <p:cNvSpPr>
            <a:spLocks noGrp="1"/>
          </p:cNvSpPr>
          <p:nvPr>
            <p:ph idx="1"/>
          </p:nvPr>
        </p:nvSpPr>
        <p:spPr/>
        <p:txBody>
          <a:bodyPr/>
          <a:lstStyle/>
          <a:p>
            <a:r>
              <a:rPr lang="en-US" dirty="0"/>
              <a:t>Challenges:</a:t>
            </a:r>
          </a:p>
          <a:p>
            <a:pPr lvl="1"/>
            <a:r>
              <a:rPr lang="en-IN" dirty="0"/>
              <a:t>Manual inspecting HTML files to extract details.</a:t>
            </a:r>
            <a:endParaRPr lang="en-US" dirty="0"/>
          </a:p>
          <a:p>
            <a:pPr lvl="1"/>
            <a:r>
              <a:rPr lang="en-US" dirty="0"/>
              <a:t>Dealing with non-standardized data.</a:t>
            </a:r>
          </a:p>
          <a:p>
            <a:pPr lvl="1"/>
            <a:r>
              <a:rPr lang="en-US" dirty="0"/>
              <a:t>Time efficiency in processing large volumes of news data.</a:t>
            </a:r>
          </a:p>
          <a:p>
            <a:pPr lvl="1"/>
            <a:r>
              <a:rPr lang="en-IN" dirty="0"/>
              <a:t>Ensuring data integrity and accuracy.</a:t>
            </a:r>
          </a:p>
          <a:p>
            <a:pPr lvl="1"/>
            <a:endParaRPr lang="en-US" dirty="0"/>
          </a:p>
          <a:p>
            <a:r>
              <a:rPr lang="en-US" dirty="0"/>
              <a:t>Code Implementation: </a:t>
            </a:r>
          </a:p>
          <a:p>
            <a:pPr lvl="1"/>
            <a:r>
              <a:rPr lang="en-US" dirty="0"/>
              <a:t>Implementation of the web scraping script is given in Python script named, </a:t>
            </a:r>
            <a:r>
              <a:rPr lang="en-US" dirty="0" err="1">
                <a:hlinkClick r:id="rId2" action="ppaction://hlinkfile"/>
              </a:rPr>
              <a:t>webscrapper_googlenews.ipynb</a:t>
            </a:r>
            <a:endParaRPr lang="en-US" dirty="0"/>
          </a:p>
          <a:p>
            <a:pPr lvl="1"/>
            <a:r>
              <a:rPr lang="en-US" dirty="0"/>
              <a:t>News headlines data is stored in </a:t>
            </a:r>
            <a:r>
              <a:rPr lang="en-US" dirty="0">
                <a:hlinkClick r:id="rId3" action="ppaction://hlinkfile"/>
              </a:rPr>
              <a:t>bitcoin_news_data.csv</a:t>
            </a:r>
            <a:r>
              <a:rPr lang="en-US" dirty="0"/>
              <a:t> for easy access and manipulation.</a:t>
            </a:r>
          </a:p>
          <a:p>
            <a:pPr lvl="1"/>
            <a:endParaRPr lang="en-US" dirty="0"/>
          </a:p>
          <a:p>
            <a:pPr lvl="1"/>
            <a:endParaRPr lang="en-IN" dirty="0"/>
          </a:p>
        </p:txBody>
      </p:sp>
      <p:sp>
        <p:nvSpPr>
          <p:cNvPr id="4" name="Footer Placeholder 3">
            <a:extLst>
              <a:ext uri="{FF2B5EF4-FFF2-40B4-BE49-F238E27FC236}">
                <a16:creationId xmlns:a16="http://schemas.microsoft.com/office/drawing/2014/main" id="{22FD1F28-C4A8-9518-B888-22B6F8FBA818}"/>
              </a:ext>
            </a:extLst>
          </p:cNvPr>
          <p:cNvSpPr>
            <a:spLocks noGrp="1"/>
          </p:cNvSpPr>
          <p:nvPr>
            <p:ph type="ftr" sz="quarter" idx="11"/>
          </p:nvPr>
        </p:nvSpPr>
        <p:spPr/>
        <p:txBody>
          <a:bodyPr/>
          <a:lstStyle/>
          <a:p>
            <a:r>
              <a:rPr lang="en-IN"/>
              <a:t>APS 1052: Artificial Intelligence in Finance</a:t>
            </a:r>
            <a:endParaRPr lang="en-IN" dirty="0"/>
          </a:p>
        </p:txBody>
      </p:sp>
      <p:sp>
        <p:nvSpPr>
          <p:cNvPr id="5" name="Slide Number Placeholder 4">
            <a:extLst>
              <a:ext uri="{FF2B5EF4-FFF2-40B4-BE49-F238E27FC236}">
                <a16:creationId xmlns:a16="http://schemas.microsoft.com/office/drawing/2014/main" id="{ED706D91-CEBA-4125-105F-53AD3E8A3829}"/>
              </a:ext>
            </a:extLst>
          </p:cNvPr>
          <p:cNvSpPr>
            <a:spLocks noGrp="1"/>
          </p:cNvSpPr>
          <p:nvPr>
            <p:ph type="sldNum" sz="quarter" idx="12"/>
          </p:nvPr>
        </p:nvSpPr>
        <p:spPr/>
        <p:txBody>
          <a:bodyPr/>
          <a:lstStyle/>
          <a:p>
            <a:fld id="{37D05A21-BCA9-4880-BA93-6CFA8BE585C8}" type="slidenum">
              <a:rPr lang="en-IN" smtClean="0"/>
              <a:t>9</a:t>
            </a:fld>
            <a:endParaRPr lang="en-IN"/>
          </a:p>
        </p:txBody>
      </p:sp>
    </p:spTree>
    <p:extLst>
      <p:ext uri="{BB962C8B-B14F-4D97-AF65-F5344CB8AC3E}">
        <p14:creationId xmlns:p14="http://schemas.microsoft.com/office/powerpoint/2010/main" val="2488581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TotalTime>
  <Words>3790</Words>
  <Application>Microsoft Office PowerPoint</Application>
  <PresentationFormat>Widescreen</PresentationFormat>
  <Paragraphs>439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Nova Light</vt:lpstr>
      <vt:lpstr>Calibri</vt:lpstr>
      <vt:lpstr>Courier New</vt:lpstr>
      <vt:lpstr>Lato Extended</vt:lpstr>
      <vt:lpstr>Office Theme</vt:lpstr>
      <vt:lpstr>Developing an Algorithmic Trading Strategy for Bitcoin </vt:lpstr>
      <vt:lpstr>Introduction</vt:lpstr>
      <vt:lpstr>Introduction</vt:lpstr>
      <vt:lpstr>Workflow Overview</vt:lpstr>
      <vt:lpstr>Introduction to Data Collection</vt:lpstr>
      <vt:lpstr>Historical Bitcoin Indicators Data Collection</vt:lpstr>
      <vt:lpstr>Historical Bitcoin Data Collection</vt:lpstr>
      <vt:lpstr>Sentiment Data Collection from News Headlines</vt:lpstr>
      <vt:lpstr>Sentiment Data Collection from News Headlines</vt:lpstr>
      <vt:lpstr>Data Preprocessing</vt:lpstr>
      <vt:lpstr>Introduction to Exploratory Data Analysis (EDA)</vt:lpstr>
      <vt:lpstr>EDA – Bitcoin Time Series Analysis</vt:lpstr>
      <vt:lpstr>EDA - Time Series Analysis</vt:lpstr>
      <vt:lpstr>EDA – News Sentiment Analysis</vt:lpstr>
      <vt:lpstr>EDA – Sentiment Analysis using Vader</vt:lpstr>
      <vt:lpstr>EDA – Sentiment Analysis using Vader</vt:lpstr>
      <vt:lpstr>EDA – Sentiment Analysis using Bert transformer</vt:lpstr>
      <vt:lpstr>EDA – Sentiment Analysis using Bert transformer</vt:lpstr>
      <vt:lpstr>EDA – Sentiment Analysis using Bert transformer</vt:lpstr>
      <vt:lpstr>EDA – Correlation between market returns and news sentiment</vt:lpstr>
      <vt:lpstr>EDA – Correlation between market returns and news sentiment</vt:lpstr>
      <vt:lpstr>EDA – Correlation between market returns and news sentiment</vt:lpstr>
      <vt:lpstr>Introduction to Feature Engineering</vt:lpstr>
      <vt:lpstr>Introduction to Feature Engineering</vt:lpstr>
      <vt:lpstr>Feature Engineering Workflow</vt:lpstr>
      <vt:lpstr>Model Evaluation and Tuning Workflow</vt:lpstr>
      <vt:lpstr>Model Evaluation and Tuning Workflow</vt:lpstr>
      <vt:lpstr>Model Evaluation and Tuning Workflow</vt:lpstr>
      <vt:lpstr>Model Evaluation and Tuning Workflow</vt:lpstr>
      <vt:lpstr>Model Evaluation and Tuning Workflow</vt:lpstr>
      <vt:lpstr>Model Evaluation and Tuning Workflow</vt:lpstr>
      <vt:lpstr>Model Evaluation and Tuning Workflow</vt:lpstr>
      <vt:lpstr>Model Evaluation and Tuning Workflow</vt:lpstr>
      <vt:lpstr>Model Evaluation and Tuning continued</vt:lpstr>
      <vt:lpstr>White Reality Check</vt:lpstr>
      <vt:lpstr>Comparison: Derived Trading Strategy with Buy-Hold Strategy</vt:lpstr>
      <vt:lpstr>Conclusions</vt:lpstr>
      <vt:lpstr>Future Research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Kotra</dc:creator>
  <cp:lastModifiedBy>Manish Kotra</cp:lastModifiedBy>
  <cp:revision>116</cp:revision>
  <dcterms:created xsi:type="dcterms:W3CDTF">2024-04-07T02:23:43Z</dcterms:created>
  <dcterms:modified xsi:type="dcterms:W3CDTF">2024-04-16T07:52:16Z</dcterms:modified>
</cp:coreProperties>
</file>