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3" r:id="rId2"/>
    <p:sldId id="27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72" r:id="rId12"/>
    <p:sldId id="265" r:id="rId13"/>
    <p:sldId id="266" r:id="rId14"/>
    <p:sldId id="268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3A1"/>
    <a:srgbClr val="269E70"/>
    <a:srgbClr val="2F5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7-465D-AA3A-CC2D44F1A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6659408"/>
        <c:axId val="626656496"/>
      </c:barChart>
      <c:catAx>
        <c:axId val="62665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56496"/>
        <c:crosses val="autoZero"/>
        <c:auto val="1"/>
        <c:lblAlgn val="ctr"/>
        <c:lblOffset val="100"/>
        <c:noMultiLvlLbl val="0"/>
      </c:catAx>
      <c:valAx>
        <c:axId val="626656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59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Sheet1!$I$37</c:f>
              <c:strCache>
                <c:ptCount val="1"/>
                <c:pt idx="0">
                  <c:v>average_discount_percentage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Sheet1!$H$38:$H$42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Sheet1!$I$38:$I$42</c:f>
              <c:numCache>
                <c:formatCode>General</c:formatCode>
                <c:ptCount val="5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3-448D-8CDD-05E4058ADE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8047696"/>
        <c:axId val="668046032"/>
      </c:barChart>
      <c:catAx>
        <c:axId val="66804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046032"/>
        <c:crosses val="autoZero"/>
        <c:auto val="1"/>
        <c:lblAlgn val="ctr"/>
        <c:lblOffset val="100"/>
        <c:noMultiLvlLbl val="0"/>
      </c:catAx>
      <c:valAx>
        <c:axId val="668046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average_discount_percentage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04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[Book1]Sheet2!PivotTable3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0000"/>
                  <a:lumMod val="9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2019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Sheet2!$A$5:$A$16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8">
                  <c:v>9092670.3391999993</c:v>
                </c:pt>
                <c:pt idx="9">
                  <c:v>10378637.596100001</c:v>
                </c:pt>
                <c:pt idx="10">
                  <c:v>15231894.9669</c:v>
                </c:pt>
                <c:pt idx="11">
                  <c:v>9755795.0577000007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ED-4078-AE2C-692D762EF3A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Sheet2!$A$5:$A$16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0">
                  <c:v>9584951.9393000007</c:v>
                </c:pt>
                <c:pt idx="1">
                  <c:v>8083995.5478999997</c:v>
                </c:pt>
                <c:pt idx="2">
                  <c:v>766976.45310000004</c:v>
                </c:pt>
                <c:pt idx="3">
                  <c:v>800071.95429999998</c:v>
                </c:pt>
                <c:pt idx="4">
                  <c:v>1586964.4768000001</c:v>
                </c:pt>
                <c:pt idx="5">
                  <c:v>3429736.5712000001</c:v>
                </c:pt>
                <c:pt idx="6">
                  <c:v>5151815.4019999998</c:v>
                </c:pt>
                <c:pt idx="7">
                  <c:v>5638281.8287000004</c:v>
                </c:pt>
                <c:pt idx="8">
                  <c:v>19530271.3028</c:v>
                </c:pt>
                <c:pt idx="9">
                  <c:v>21016218.2095</c:v>
                </c:pt>
                <c:pt idx="10">
                  <c:v>32247289.794599999</c:v>
                </c:pt>
                <c:pt idx="11">
                  <c:v>20409063.176899999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ED-4078-AE2C-692D762EF3A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2021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Sheet2!$A$5:$A$16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19570701.710200001</c:v>
                </c:pt>
                <c:pt idx="1">
                  <c:v>15986603.8883</c:v>
                </c:pt>
                <c:pt idx="2">
                  <c:v>19149624.923900001</c:v>
                </c:pt>
                <c:pt idx="3">
                  <c:v>11483530.303200001</c:v>
                </c:pt>
                <c:pt idx="4">
                  <c:v>19204309.409499999</c:v>
                </c:pt>
                <c:pt idx="5">
                  <c:v>15457579.662599999</c:v>
                </c:pt>
                <c:pt idx="6">
                  <c:v>19044968.816399999</c:v>
                </c:pt>
                <c:pt idx="7">
                  <c:v>11324548.3409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ED-4078-AE2C-692D762EF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1262400"/>
        <c:axId val="641260736"/>
      </c:lineChart>
      <c:catAx>
        <c:axId val="64126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260736"/>
        <c:crosses val="autoZero"/>
        <c:auto val="1"/>
        <c:lblAlgn val="ctr"/>
        <c:lblOffset val="100"/>
        <c:noMultiLvlLbl val="0"/>
      </c:catAx>
      <c:valAx>
        <c:axId val="641260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Sum_of_gross_sales_amount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26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8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2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1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9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9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6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06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2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6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DB78DA-E595-42DE-A661-F783BD1B2B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7CAC9E-EAD9-41A2-8DFC-48D68315D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A7364-E42D-F314-7E51-B54C272C4880}"/>
              </a:ext>
            </a:extLst>
          </p:cNvPr>
          <p:cNvSpPr txBox="1"/>
          <p:nvPr/>
        </p:nvSpPr>
        <p:spPr>
          <a:xfrm>
            <a:off x="519953" y="312876"/>
            <a:ext cx="6051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Consumer Goods </a:t>
            </a:r>
            <a:r>
              <a:rPr lang="en-US" sz="60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Ad_Hoc</a:t>
            </a:r>
            <a:r>
              <a:rPr 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Insights</a:t>
            </a:r>
            <a:endParaRPr lang="en-IN" sz="6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6" name="Picture 4" descr="AtliQ Technologies · GitHub">
            <a:extLst>
              <a:ext uri="{FF2B5EF4-FFF2-40B4-BE49-F238E27FC236}">
                <a16:creationId xmlns:a16="http://schemas.microsoft.com/office/drawing/2014/main" id="{17CB56E5-E712-3204-899E-6A486291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8393"/>
            <a:ext cx="2247900" cy="244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debasics · GitHub">
            <a:extLst>
              <a:ext uri="{FF2B5EF4-FFF2-40B4-BE49-F238E27FC236}">
                <a16:creationId xmlns:a16="http://schemas.microsoft.com/office/drawing/2014/main" id="{29AA0BF1-BB84-1759-49DB-BAA7D6B3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0" y="0"/>
            <a:ext cx="1547530" cy="145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hopping Cart PNG Free Images with Transparent Background - (1,197 Free  Downloads)">
            <a:extLst>
              <a:ext uri="{FF2B5EF4-FFF2-40B4-BE49-F238E27FC236}">
                <a16:creationId xmlns:a16="http://schemas.microsoft.com/office/drawing/2014/main" id="{4D7250B5-9256-9697-D305-38EE109D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6" y="1486904"/>
            <a:ext cx="6158754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1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E53D-D41C-8E22-25FE-06954AE9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Conversion of output to visual</a:t>
            </a:r>
            <a:endParaRPr lang="en-IN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D196F-1C05-0169-2BBD-C664D1BE3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579849"/>
              </p:ext>
            </p:extLst>
          </p:nvPr>
        </p:nvGraphicFramePr>
        <p:xfrm>
          <a:off x="542365" y="1539763"/>
          <a:ext cx="5831540" cy="213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35">
                  <a:extLst>
                    <a:ext uri="{9D8B030D-6E8A-4147-A177-3AD203B41FA5}">
                      <a16:colId xmlns:a16="http://schemas.microsoft.com/office/drawing/2014/main" val="911054800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3596507653"/>
                    </a:ext>
                  </a:extLst>
                </a:gridCol>
                <a:gridCol w="3056964">
                  <a:extLst>
                    <a:ext uri="{9D8B030D-6E8A-4147-A177-3AD203B41FA5}">
                      <a16:colId xmlns:a16="http://schemas.microsoft.com/office/drawing/2014/main" val="390023525"/>
                    </a:ext>
                  </a:extLst>
                </a:gridCol>
              </a:tblGrid>
              <a:tr h="628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average_discount_percentage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4110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795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4852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Ezone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2313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Croma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1753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90002016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925358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1208D1D-942A-0A49-C7E1-53548432C837}"/>
              </a:ext>
            </a:extLst>
          </p:cNvPr>
          <p:cNvSpPr/>
          <p:nvPr/>
        </p:nvSpPr>
        <p:spPr>
          <a:xfrm>
            <a:off x="6373905" y="2267622"/>
            <a:ext cx="753036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73A3AB-3BE8-9FC5-9442-A0AB0967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76278"/>
              </p:ext>
            </p:extLst>
          </p:nvPr>
        </p:nvGraphicFramePr>
        <p:xfrm>
          <a:off x="7252448" y="13178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858ED4-0BA3-AB08-53C1-299ACBF2808A}"/>
              </a:ext>
            </a:extLst>
          </p:cNvPr>
          <p:cNvSpPr txBox="1"/>
          <p:nvPr/>
        </p:nvSpPr>
        <p:spPr>
          <a:xfrm>
            <a:off x="838200" y="4491318"/>
            <a:ext cx="1076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</a:t>
            </a:r>
          </a:p>
          <a:p>
            <a:r>
              <a:rPr lang="en-IN" dirty="0"/>
              <a:t>1.  Flipkart is having the highest average discount percentage.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29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7A8-2825-4EB4-1D06-54075D9E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7176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Monthly gross sales amount of “</a:t>
            </a:r>
            <a:r>
              <a:rPr lang="en-IN" sz="4000" b="1" dirty="0" err="1"/>
              <a:t>Atliq</a:t>
            </a:r>
            <a:r>
              <a:rPr lang="en-IN" sz="4000" b="1" dirty="0"/>
              <a:t> Exclusive”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7DB8-7847-31A5-F083-EB17F6EC1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532964"/>
            <a:ext cx="5060497" cy="478385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Question 7.</a:t>
            </a:r>
          </a:p>
          <a:p>
            <a:pPr marL="0" indent="0">
              <a:buNone/>
            </a:pPr>
            <a:r>
              <a:rPr lang="en-US" sz="2000" dirty="0"/>
              <a:t>Get the complete report of the Gross sales amount for the customer “</a:t>
            </a:r>
            <a:r>
              <a:rPr lang="en-US" sz="2000" dirty="0" err="1"/>
              <a:t>Atliq</a:t>
            </a:r>
            <a:r>
              <a:rPr lang="en-US" sz="2000" dirty="0"/>
              <a:t> Exclusive” for each month. This analysis helps to get an idea of low and high-performing months and take strategic decisions. The final report contains these columns: 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sz="2000" dirty="0"/>
              <a:t>onth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sz="2000" dirty="0"/>
              <a:t>ear 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sz="2000" dirty="0"/>
              <a:t>ross sales Amount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C213CE-449D-CB0F-60AC-302DCAB0AE9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5709232"/>
              </p:ext>
            </p:extLst>
          </p:nvPr>
        </p:nvGraphicFramePr>
        <p:xfrm>
          <a:off x="6531862" y="1866900"/>
          <a:ext cx="506571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0">
                  <a:extLst>
                    <a:ext uri="{9D8B030D-6E8A-4147-A177-3AD203B41FA5}">
                      <a16:colId xmlns:a16="http://schemas.microsoft.com/office/drawing/2014/main" val="1038985564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880177362"/>
                    </a:ext>
                  </a:extLst>
                </a:gridCol>
                <a:gridCol w="1688570">
                  <a:extLst>
                    <a:ext uri="{9D8B030D-6E8A-4147-A177-3AD203B41FA5}">
                      <a16:colId xmlns:a16="http://schemas.microsoft.com/office/drawing/2014/main" val="3087338665"/>
                    </a:ext>
                  </a:extLst>
                </a:gridCol>
              </a:tblGrid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gross_sales_amount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88586970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9092670.339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71077974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10378637.6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38622282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15231894.97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90913366"/>
                  </a:ext>
                </a:extLst>
              </a:tr>
              <a:tr h="52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9755795.058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28226112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9584951.939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52086354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8083995.548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80689277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766976.4531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96677985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800071.9543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69793482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1586964.477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5547446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3429736.571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4301435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5151815.402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44981156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5638281.829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22736364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19530271.3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50639578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21016218.21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51924232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32247289.79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0728218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20409063.18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17970780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19570701.71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29647889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15986603.89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00692034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19149624.92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53173867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11483530.3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62461540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19204309.41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12579225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15457579.66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13488178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19044968.82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8419412"/>
                  </a:ext>
                </a:extLst>
              </a:tr>
              <a:tr h="129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11324548.34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41512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F7B575-C05F-2D54-501F-8C1B5BCFAD27}"/>
              </a:ext>
            </a:extLst>
          </p:cNvPr>
          <p:cNvSpPr txBox="1"/>
          <p:nvPr/>
        </p:nvSpPr>
        <p:spPr>
          <a:xfrm>
            <a:off x="8426823" y="1412172"/>
            <a:ext cx="99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Output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4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063-BC46-A23A-1A5D-87D0A47B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13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Conversion of output to visual</a:t>
            </a:r>
            <a:endParaRPr lang="en-IN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4F7DCB-568A-DC2F-7F69-CEAA73CD8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679807"/>
              </p:ext>
            </p:extLst>
          </p:nvPr>
        </p:nvGraphicFramePr>
        <p:xfrm>
          <a:off x="389967" y="890694"/>
          <a:ext cx="5024715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905">
                  <a:extLst>
                    <a:ext uri="{9D8B030D-6E8A-4147-A177-3AD203B41FA5}">
                      <a16:colId xmlns:a16="http://schemas.microsoft.com/office/drawing/2014/main" val="3320831161"/>
                    </a:ext>
                  </a:extLst>
                </a:gridCol>
                <a:gridCol w="1674905">
                  <a:extLst>
                    <a:ext uri="{9D8B030D-6E8A-4147-A177-3AD203B41FA5}">
                      <a16:colId xmlns:a16="http://schemas.microsoft.com/office/drawing/2014/main" val="4186010958"/>
                    </a:ext>
                  </a:extLst>
                </a:gridCol>
                <a:gridCol w="1674905">
                  <a:extLst>
                    <a:ext uri="{9D8B030D-6E8A-4147-A177-3AD203B41FA5}">
                      <a16:colId xmlns:a16="http://schemas.microsoft.com/office/drawing/2014/main" val="3262758456"/>
                    </a:ext>
                  </a:extLst>
                </a:gridCol>
              </a:tblGrid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gross_sales_amount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67369873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9092670.339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62544180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10378637.6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731832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15231894.97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07319529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9755795.058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8275777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9584951.939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24406170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8083995.548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906564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766976.4531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60089026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800071.9543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4447594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1586964.477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5691657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3429736.571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16411266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5151815.402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11007156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5638281.829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86936997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19530271.3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535597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21016218.21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98135661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32247289.79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58793511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20409063.18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42823442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19570701.71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34043317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15986603.89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62447891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19149624.92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46245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11483530.3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09981275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19204309.41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45112044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15457579.66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34570831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19044968.82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79981972"/>
                  </a:ext>
                </a:extLst>
              </a:tr>
              <a:tr h="1665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11324548.34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844528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643AEFB-9CD0-130B-0D57-DD83EFA0CC22}"/>
              </a:ext>
            </a:extLst>
          </p:cNvPr>
          <p:cNvSpPr/>
          <p:nvPr/>
        </p:nvSpPr>
        <p:spPr>
          <a:xfrm>
            <a:off x="5540188" y="3048000"/>
            <a:ext cx="555812" cy="29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33F1A31-B622-6E0B-493C-110727BC64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63738"/>
              </p:ext>
            </p:extLst>
          </p:nvPr>
        </p:nvGraphicFramePr>
        <p:xfrm>
          <a:off x="6221506" y="1053008"/>
          <a:ext cx="5307106" cy="4056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BA35FB-3DA8-834D-67AB-C6685F935404}"/>
              </a:ext>
            </a:extLst>
          </p:cNvPr>
          <p:cNvSpPr txBox="1"/>
          <p:nvPr/>
        </p:nvSpPr>
        <p:spPr>
          <a:xfrm>
            <a:off x="726141" y="5374942"/>
            <a:ext cx="10739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Insights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From the line chart we can see that in November 2020 there is the highest </a:t>
            </a:r>
            <a:r>
              <a:rPr lang="en-IN" dirty="0" err="1">
                <a:solidFill>
                  <a:schemeClr val="tx2"/>
                </a:solidFill>
              </a:rPr>
              <a:t>gross_sales_amount</a:t>
            </a:r>
            <a:r>
              <a:rPr lang="en-IN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We can also see that for the year 2020 </a:t>
            </a:r>
            <a:r>
              <a:rPr lang="en-IN" dirty="0" err="1">
                <a:solidFill>
                  <a:schemeClr val="tx2"/>
                </a:solidFill>
              </a:rPr>
              <a:t>gross_sales</a:t>
            </a:r>
            <a:r>
              <a:rPr lang="en-IN" dirty="0">
                <a:solidFill>
                  <a:schemeClr val="tx2"/>
                </a:solidFill>
              </a:rPr>
              <a:t> amount is increasing gradually and after November it started decreasing.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For 2019 and 2021 it is fluctuating up and down.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53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9A64-8EC5-9580-F4D0-F08D5819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Quarter with maximum total sold quantity in year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4653-0215-279F-82CF-CF68CFF3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8.</a:t>
            </a:r>
          </a:p>
          <a:p>
            <a:pPr marL="0" indent="0">
              <a:buNone/>
            </a:pPr>
            <a:r>
              <a:rPr lang="en-US" sz="1800" dirty="0"/>
              <a:t>In which quarter of 2020, got the maximum </a:t>
            </a:r>
            <a:r>
              <a:rPr lang="en-US" sz="1800" dirty="0" err="1"/>
              <a:t>total_sold_quantity</a:t>
            </a:r>
            <a:r>
              <a:rPr lang="en-US" sz="1800" dirty="0"/>
              <a:t>? The final output contains these fields sorted by the </a:t>
            </a:r>
            <a:r>
              <a:rPr lang="en-US" sz="1800" dirty="0" err="1"/>
              <a:t>total_sold_quantity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Quarter</a:t>
            </a:r>
          </a:p>
          <a:p>
            <a:pPr marL="0" indent="0">
              <a:buNone/>
            </a:pPr>
            <a:r>
              <a:rPr lang="en-US" sz="1800" dirty="0" err="1"/>
              <a:t>total_sold_quantity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Output</a:t>
            </a:r>
            <a:endParaRPr lang="en-US" sz="18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A1324A-6375-BA21-1F1D-513FC8CB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92574"/>
              </p:ext>
            </p:extLst>
          </p:nvPr>
        </p:nvGraphicFramePr>
        <p:xfrm>
          <a:off x="2026676" y="4641277"/>
          <a:ext cx="8128000" cy="65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42683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05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quarter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988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8425822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4072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5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2A83-8C01-F09A-404A-9E918B0E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Channel with maximum percentage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CC74-0F17-946E-8A57-1BABAA2C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9.</a:t>
            </a:r>
          </a:p>
          <a:p>
            <a:pPr marL="0" indent="0">
              <a:buNone/>
            </a:pPr>
            <a:r>
              <a:rPr lang="en-US" sz="1800" dirty="0"/>
              <a:t>Which channel helped to bring more gross sales in the fiscal year 2021 and the percentage of contribution? The final output contains these fields,</a:t>
            </a:r>
          </a:p>
          <a:p>
            <a:pPr marL="0" indent="0">
              <a:buNone/>
            </a:pPr>
            <a:r>
              <a:rPr lang="en-US" sz="1800" dirty="0"/>
              <a:t>Channel</a:t>
            </a:r>
          </a:p>
          <a:p>
            <a:pPr marL="0" indent="0">
              <a:buNone/>
            </a:pPr>
            <a:r>
              <a:rPr lang="en-US" sz="1800" dirty="0" err="1"/>
              <a:t>gross_sales_mln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Percentage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148207-5B6A-A7A4-381B-852792FF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27063"/>
              </p:ext>
            </p:extLst>
          </p:nvPr>
        </p:nvGraphicFramePr>
        <p:xfrm>
          <a:off x="1897529" y="488825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41251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490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966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gross_sales_mln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77319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1924170398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5520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17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E107-CD11-3DB3-2843-441B00BD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Top 3 products in each division with high total sold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2B16-1DBE-A7D6-3647-A85B08CE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988"/>
            <a:ext cx="10515600" cy="5378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10.</a:t>
            </a:r>
          </a:p>
          <a:p>
            <a:pPr marL="0" indent="0">
              <a:buNone/>
            </a:pPr>
            <a:r>
              <a:rPr lang="en-US" sz="1800" dirty="0"/>
              <a:t>Get the Top 3 products in each division that have a high </a:t>
            </a:r>
            <a:r>
              <a:rPr lang="en-US" sz="1800" dirty="0" err="1"/>
              <a:t>total_sold_quantity</a:t>
            </a:r>
            <a:r>
              <a:rPr lang="en-US" sz="1800" dirty="0"/>
              <a:t> in the </a:t>
            </a:r>
            <a:r>
              <a:rPr lang="en-US" sz="1800" dirty="0" err="1"/>
              <a:t>fiscal_year</a:t>
            </a:r>
            <a:r>
              <a:rPr lang="en-US" sz="1800" dirty="0"/>
              <a:t> 2021. The final output contains these fields, division ,</a:t>
            </a:r>
            <a:r>
              <a:rPr lang="en-US" sz="1800" dirty="0" err="1"/>
              <a:t>product_code</a:t>
            </a:r>
            <a:r>
              <a:rPr lang="en-US" sz="1800" dirty="0"/>
              <a:t>, product ,</a:t>
            </a:r>
            <a:r>
              <a:rPr lang="en-US" sz="1800" dirty="0" err="1"/>
              <a:t>total_sold_quantity</a:t>
            </a:r>
            <a:r>
              <a:rPr lang="en-US" sz="1800" dirty="0"/>
              <a:t> ,</a:t>
            </a:r>
            <a:r>
              <a:rPr lang="en-US" sz="1800" dirty="0" err="1"/>
              <a:t>rank_order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06C761-7FF4-D929-0CB0-14146426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49106"/>
              </p:ext>
            </p:extLst>
          </p:nvPr>
        </p:nvGraphicFramePr>
        <p:xfrm>
          <a:off x="1177362" y="2737503"/>
          <a:ext cx="983727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55">
                  <a:extLst>
                    <a:ext uri="{9D8B030D-6E8A-4147-A177-3AD203B41FA5}">
                      <a16:colId xmlns:a16="http://schemas.microsoft.com/office/drawing/2014/main" val="817944709"/>
                    </a:ext>
                  </a:extLst>
                </a:gridCol>
                <a:gridCol w="1967455">
                  <a:extLst>
                    <a:ext uri="{9D8B030D-6E8A-4147-A177-3AD203B41FA5}">
                      <a16:colId xmlns:a16="http://schemas.microsoft.com/office/drawing/2014/main" val="2528331781"/>
                    </a:ext>
                  </a:extLst>
                </a:gridCol>
                <a:gridCol w="1967455">
                  <a:extLst>
                    <a:ext uri="{9D8B030D-6E8A-4147-A177-3AD203B41FA5}">
                      <a16:colId xmlns:a16="http://schemas.microsoft.com/office/drawing/2014/main" val="670933865"/>
                    </a:ext>
                  </a:extLst>
                </a:gridCol>
                <a:gridCol w="1967455">
                  <a:extLst>
                    <a:ext uri="{9D8B030D-6E8A-4147-A177-3AD203B41FA5}">
                      <a16:colId xmlns:a16="http://schemas.microsoft.com/office/drawing/2014/main" val="1504220632"/>
                    </a:ext>
                  </a:extLst>
                </a:gridCol>
                <a:gridCol w="1967455">
                  <a:extLst>
                    <a:ext uri="{9D8B030D-6E8A-4147-A177-3AD203B41FA5}">
                      <a16:colId xmlns:a16="http://schemas.microsoft.com/office/drawing/2014/main" val="2005871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total_sold_quantity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rank_order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287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A6720160103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2 IN 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701373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9672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A6818160202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688003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5933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&amp; 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A6819160203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Pen Drive DRC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676245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0911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A2319150302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Gamers Ms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428498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1065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419865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508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A2520150504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Maxima Ms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419471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1061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844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A4319110306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Velocity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5172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A4218110208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Digit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17275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111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2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59716-A216-1AC0-EB37-FA14040E3B51}"/>
              </a:ext>
            </a:extLst>
          </p:cNvPr>
          <p:cNvSpPr txBox="1"/>
          <p:nvPr/>
        </p:nvSpPr>
        <p:spPr>
          <a:xfrm>
            <a:off x="1416423" y="1308847"/>
            <a:ext cx="923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Insights: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N&amp;S division product AQ Pen Drive 2 IN 1 is having highest total sold quantity.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P&amp;A division it is product AQ Gamers Ms.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PC division it is product AQ Digit.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From the output we can also see that N&amp;S division is having highest total sold quantity as compared to other divisions.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E52D0-AA22-AD8E-BA5F-78D4A6DC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1048871"/>
            <a:ext cx="8615083" cy="5513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72080-D1C0-3541-1E3E-1298C7EA0B57}"/>
              </a:ext>
            </a:extLst>
          </p:cNvPr>
          <p:cNvSpPr txBox="1"/>
          <p:nvPr/>
        </p:nvSpPr>
        <p:spPr>
          <a:xfrm>
            <a:off x="2160494" y="233082"/>
            <a:ext cx="709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75026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E448-E6EC-E035-A360-94E894D7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Markets operated by </a:t>
            </a:r>
            <a:r>
              <a:rPr lang="en-IN" sz="3200" b="1" dirty="0">
                <a:solidFill>
                  <a:schemeClr val="accent1"/>
                </a:solidFill>
              </a:rPr>
              <a:t>‘</a:t>
            </a:r>
            <a:r>
              <a:rPr lang="en-IN" sz="3200" b="1" dirty="0" err="1">
                <a:solidFill>
                  <a:schemeClr val="accent1"/>
                </a:solidFill>
              </a:rPr>
              <a:t>Atliq</a:t>
            </a:r>
            <a:r>
              <a:rPr lang="en-IN" sz="3200" b="1" dirty="0">
                <a:solidFill>
                  <a:schemeClr val="accent1"/>
                </a:solidFill>
              </a:rPr>
              <a:t> Exclusive’ </a:t>
            </a:r>
            <a:r>
              <a:rPr lang="en-IN" sz="3200" b="1" dirty="0"/>
              <a:t>in APC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7078-CEB1-BEEC-B5AD-62182F3B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0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Question 1.</a:t>
            </a:r>
          </a:p>
          <a:p>
            <a:pPr marL="0" indent="0">
              <a:buNone/>
            </a:pPr>
            <a:r>
              <a:rPr lang="en-US" sz="1800" dirty="0"/>
              <a:t>Provide the list of markets in which customer "</a:t>
            </a:r>
            <a:r>
              <a:rPr lang="en-US" sz="1800" dirty="0" err="1"/>
              <a:t>Atliq</a:t>
            </a:r>
            <a:r>
              <a:rPr lang="en-US" sz="1800" dirty="0"/>
              <a:t> Exclusive" operates its business in the APAC region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Output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236F8-6048-9F10-E3DB-533337359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26927"/>
              </p:ext>
            </p:extLst>
          </p:nvPr>
        </p:nvGraphicFramePr>
        <p:xfrm>
          <a:off x="4823012" y="3429000"/>
          <a:ext cx="1604683" cy="298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83">
                  <a:extLst>
                    <a:ext uri="{9D8B030D-6E8A-4147-A177-3AD203B41FA5}">
                      <a16:colId xmlns:a16="http://schemas.microsoft.com/office/drawing/2014/main" val="2721138185"/>
                    </a:ext>
                  </a:extLst>
                </a:gridCol>
              </a:tblGrid>
              <a:tr h="2566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81400506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77421671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16900463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07640888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Philiphines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95539519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Korea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58072742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196005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Newzealand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10914939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Bangladesh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3479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6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4CB7-1867-E2E1-2B5B-9892C0A8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Percentage Change of unique products (2020 VS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61AC-CBD0-0C91-27D8-3290D52C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2.</a:t>
            </a:r>
          </a:p>
          <a:p>
            <a:pPr marL="0" indent="0">
              <a:buNone/>
            </a:pPr>
            <a:r>
              <a:rPr lang="en-US" sz="1800" dirty="0"/>
              <a:t>What is the percentage of unique product increase in 2021 vs. 2020? The final output contains these fields,</a:t>
            </a:r>
            <a:br>
              <a:rPr lang="en-US" sz="1800" dirty="0"/>
            </a:br>
            <a:r>
              <a:rPr lang="en-US" sz="1800" dirty="0"/>
              <a:t>unique_products_2020</a:t>
            </a:r>
            <a:br>
              <a:rPr lang="en-US" sz="1800" dirty="0"/>
            </a:br>
            <a:r>
              <a:rPr lang="en-US" sz="1800" dirty="0"/>
              <a:t>unique_products_2021</a:t>
            </a:r>
            <a:br>
              <a:rPr lang="en-US" sz="1800" dirty="0"/>
            </a:br>
            <a:r>
              <a:rPr lang="en-US" sz="1800" dirty="0" err="1"/>
              <a:t>percentage_chg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 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7D677A-F637-1373-4C5E-B24F8C4B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85059"/>
              </p:ext>
            </p:extLst>
          </p:nvPr>
        </p:nvGraphicFramePr>
        <p:xfrm>
          <a:off x="2032000" y="476311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09981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81507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896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unique_product_2020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unique_product_2021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percentage_chg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7722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34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0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3911-257F-6F42-F53E-C52BB72A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Number of products in each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764E-9132-4932-75E4-473558AE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Question 3.</a:t>
            </a:r>
          </a:p>
          <a:p>
            <a:pPr marL="0" indent="0">
              <a:buNone/>
            </a:pPr>
            <a:r>
              <a:rPr lang="en-US" sz="1800" dirty="0"/>
              <a:t>Provide a report with all the unique product counts for each segment and sort them in descending order of product counts. The final output contains 2 fields,</a:t>
            </a:r>
            <a:br>
              <a:rPr lang="en-US" sz="1800" dirty="0"/>
            </a:br>
            <a:r>
              <a:rPr lang="en-US" sz="1800" dirty="0"/>
              <a:t>segment</a:t>
            </a:r>
            <a:br>
              <a:rPr lang="en-US" sz="1800" dirty="0"/>
            </a:br>
            <a:r>
              <a:rPr lang="en-US" sz="1800" dirty="0" err="1"/>
              <a:t>product_count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788F05-5A11-14D3-34E2-838279FCB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08415"/>
              </p:ext>
            </p:extLst>
          </p:nvPr>
        </p:nvGraphicFramePr>
        <p:xfrm>
          <a:off x="2865717" y="4160670"/>
          <a:ext cx="6090024" cy="250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20">
                  <a:extLst>
                    <a:ext uri="{9D8B030D-6E8A-4147-A177-3AD203B41FA5}">
                      <a16:colId xmlns:a16="http://schemas.microsoft.com/office/drawing/2014/main" val="1815199535"/>
                    </a:ext>
                  </a:extLst>
                </a:gridCol>
                <a:gridCol w="3491804">
                  <a:extLst>
                    <a:ext uri="{9D8B030D-6E8A-4147-A177-3AD203B41FA5}">
                      <a16:colId xmlns:a16="http://schemas.microsoft.com/office/drawing/2014/main" val="774739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903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8064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6030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58611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2884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8181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26074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BACC-D84C-1E05-D443-A253E1F3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Conversion of output to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2451-5BD9-BA96-0423-FBC85C44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94" y="1192306"/>
            <a:ext cx="10515600" cy="4984657"/>
          </a:xfrm>
        </p:spPr>
        <p:txBody>
          <a:bodyPr>
            <a:normAutofit lnSpcReduction="10000"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>
                <a:solidFill>
                  <a:schemeClr val="accent1"/>
                </a:solidFill>
              </a:rPr>
              <a:t>Insights</a:t>
            </a:r>
          </a:p>
          <a:p>
            <a:pPr indent="-342900">
              <a:buAutoNum type="arabicPeriod"/>
            </a:pPr>
            <a:r>
              <a:rPr lang="en-IN" sz="1800" dirty="0"/>
              <a:t>Notebook segment is having the highest product count and is approximately </a:t>
            </a:r>
            <a:r>
              <a:rPr lang="en-IN" sz="1800" dirty="0">
                <a:solidFill>
                  <a:srgbClr val="FFFF00"/>
                </a:solidFill>
              </a:rPr>
              <a:t>32%</a:t>
            </a:r>
            <a:r>
              <a:rPr lang="en-IN" sz="1800" dirty="0"/>
              <a:t> of overall unique products in all segments.</a:t>
            </a:r>
          </a:p>
          <a:p>
            <a:pPr indent="-342900">
              <a:buAutoNum type="arabicPeriod"/>
            </a:pPr>
            <a:r>
              <a:rPr lang="en-IN" sz="1800" dirty="0"/>
              <a:t>From the above visual we can see that for the Networking segment, there are only a few unique products. </a:t>
            </a:r>
          </a:p>
          <a:p>
            <a:pPr indent="-342900">
              <a:buAutoNum type="arabicPeriod"/>
            </a:pPr>
            <a:r>
              <a:rPr lang="en-IN" sz="1800" dirty="0"/>
              <a:t>Notebook, Accessories, and peripherals account for almost  </a:t>
            </a:r>
            <a:r>
              <a:rPr lang="en-IN" sz="1800" dirty="0">
                <a:solidFill>
                  <a:srgbClr val="FFFF00"/>
                </a:solidFill>
              </a:rPr>
              <a:t>82 % </a:t>
            </a:r>
            <a:r>
              <a:rPr lang="en-IN" sz="1800" dirty="0"/>
              <a:t>of overall unique products in all the segments.</a:t>
            </a:r>
          </a:p>
          <a:p>
            <a:pPr indent="-342900">
              <a:buAutoNum type="arabicPeriod"/>
            </a:pPr>
            <a:endParaRPr lang="en-IN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E06E7-57F7-728D-E0BF-6E5FF13C8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76042"/>
              </p:ext>
            </p:extLst>
          </p:nvPr>
        </p:nvGraphicFramePr>
        <p:xfrm>
          <a:off x="838199" y="1192306"/>
          <a:ext cx="4598148" cy="263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074">
                  <a:extLst>
                    <a:ext uri="{9D8B030D-6E8A-4147-A177-3AD203B41FA5}">
                      <a16:colId xmlns:a16="http://schemas.microsoft.com/office/drawing/2014/main" val="247076193"/>
                    </a:ext>
                  </a:extLst>
                </a:gridCol>
                <a:gridCol w="2299074">
                  <a:extLst>
                    <a:ext uri="{9D8B030D-6E8A-4147-A177-3AD203B41FA5}">
                      <a16:colId xmlns:a16="http://schemas.microsoft.com/office/drawing/2014/main" val="1056605680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8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Notebook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8953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8603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Peripherals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4480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428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1102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Networking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142785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62276FF-CC1D-F7C0-F646-5A2D6C181FF3}"/>
              </a:ext>
            </a:extLst>
          </p:cNvPr>
          <p:cNvSpPr/>
          <p:nvPr/>
        </p:nvSpPr>
        <p:spPr>
          <a:xfrm>
            <a:off x="5548407" y="2296234"/>
            <a:ext cx="806823" cy="42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ontent Placeholder 25">
            <a:extLst>
              <a:ext uri="{FF2B5EF4-FFF2-40B4-BE49-F238E27FC236}">
                <a16:creationId xmlns:a16="http://schemas.microsoft.com/office/drawing/2014/main" id="{12CE9C04-B56C-6725-BDA4-C8C783E15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506954"/>
              </p:ext>
            </p:extLst>
          </p:nvPr>
        </p:nvGraphicFramePr>
        <p:xfrm>
          <a:off x="6440394" y="1177887"/>
          <a:ext cx="4876800" cy="308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6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9274-404F-1B51-4FA6-E6580AC9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4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Segment with most increase in unique products </a:t>
            </a:r>
            <a:br>
              <a:rPr lang="en-IN" sz="3200" b="1" dirty="0"/>
            </a:br>
            <a:r>
              <a:rPr lang="en-IN" sz="3200" b="1" dirty="0"/>
              <a:t>(2020 vs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7AF6-737E-529D-100C-5850C6FF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4.</a:t>
            </a:r>
          </a:p>
          <a:p>
            <a:pPr marL="0" indent="0">
              <a:buNone/>
            </a:pPr>
            <a:r>
              <a:rPr lang="en-US" sz="1800" dirty="0"/>
              <a:t>Follow-up: Which segment had the most increase in unique products in2021 vs 2020? The final output contains these fields,</a:t>
            </a:r>
            <a:br>
              <a:rPr lang="en-US" sz="1800" dirty="0"/>
            </a:br>
            <a:r>
              <a:rPr lang="en-US" sz="1800" dirty="0"/>
              <a:t>segment</a:t>
            </a:r>
            <a:br>
              <a:rPr lang="en-US" sz="1800" dirty="0"/>
            </a:br>
            <a:r>
              <a:rPr lang="en-US" sz="1800" dirty="0"/>
              <a:t>product_count_2020</a:t>
            </a:r>
            <a:br>
              <a:rPr lang="en-US" sz="1800" dirty="0"/>
            </a:br>
            <a:r>
              <a:rPr lang="en-US" sz="1800" dirty="0"/>
              <a:t>product_count_2021</a:t>
            </a:r>
            <a:br>
              <a:rPr lang="en-US" sz="1800" dirty="0"/>
            </a:br>
            <a:r>
              <a:rPr lang="en-US" sz="1800" dirty="0"/>
              <a:t>difference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</a:t>
            </a:r>
            <a:endParaRPr lang="en-IN" sz="18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33B421-149C-C932-4810-77DFFFEC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36474"/>
              </p:ext>
            </p:extLst>
          </p:nvPr>
        </p:nvGraphicFramePr>
        <p:xfrm>
          <a:off x="1843741" y="46730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217073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8378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2519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347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segment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product_count_2020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product_count_2021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0603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91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740E-D435-22FE-8B68-240CEEA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Product with the highest and lowest manufacturing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3056-4412-6E65-91DD-5AABD5B3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Question 5.</a:t>
            </a:r>
          </a:p>
          <a:p>
            <a:pPr marL="0" indent="0">
              <a:buNone/>
            </a:pPr>
            <a:r>
              <a:rPr lang="en-US" sz="1800" dirty="0"/>
              <a:t>Get the products that have the highest and lowest manufacturing </a:t>
            </a:r>
            <a:r>
              <a:rPr lang="en-US" sz="1800" dirty="0" err="1"/>
              <a:t>costs.The</a:t>
            </a:r>
            <a:r>
              <a:rPr lang="en-US" sz="1800" dirty="0"/>
              <a:t> final output should contain these fields,</a:t>
            </a:r>
            <a:br>
              <a:rPr lang="en-US" sz="1800" dirty="0"/>
            </a:br>
            <a:r>
              <a:rPr lang="en-US" sz="1800" dirty="0" err="1"/>
              <a:t>product_code</a:t>
            </a:r>
            <a:br>
              <a:rPr lang="en-US" sz="1800" dirty="0"/>
            </a:br>
            <a:r>
              <a:rPr lang="en-US" sz="1800" dirty="0"/>
              <a:t>product</a:t>
            </a:r>
            <a:br>
              <a:rPr lang="en-US" sz="1800" dirty="0"/>
            </a:br>
            <a:r>
              <a:rPr lang="en-US" sz="1800" dirty="0" err="1"/>
              <a:t>manufacturing_cost</a:t>
            </a: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1" dirty="0"/>
              <a:t>Output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99DBC-E9E3-78C5-47C7-B739F3BAA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90594"/>
              </p:ext>
            </p:extLst>
          </p:nvPr>
        </p:nvGraphicFramePr>
        <p:xfrm>
          <a:off x="894229" y="4547594"/>
          <a:ext cx="104035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87">
                  <a:extLst>
                    <a:ext uri="{9D8B030D-6E8A-4147-A177-3AD203B41FA5}">
                      <a16:colId xmlns:a16="http://schemas.microsoft.com/office/drawing/2014/main" val="1468194732"/>
                    </a:ext>
                  </a:extLst>
                </a:gridCol>
                <a:gridCol w="6391835">
                  <a:extLst>
                    <a:ext uri="{9D8B030D-6E8A-4147-A177-3AD203B41FA5}">
                      <a16:colId xmlns:a16="http://schemas.microsoft.com/office/drawing/2014/main" val="1334717728"/>
                    </a:ext>
                  </a:extLst>
                </a:gridCol>
                <a:gridCol w="2129119">
                  <a:extLst>
                    <a:ext uri="{9D8B030D-6E8A-4147-A177-3AD203B41FA5}">
                      <a16:colId xmlns:a16="http://schemas.microsoft.com/office/drawing/2014/main" val="70108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product_code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manufacturing_cost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507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A0118150101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Dracula HDD – 3.5 Inch SATA 6 Gb/s 5400 RPM 256 MB Cache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240.5364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8914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A0118150101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 Dracula HDD – 3.5 Inch SATA 6 Gb/s 5400 RPM 256 MB Cache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1613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4E85-5BD5-067B-F2C9-43947F36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Top five customers with high average discount in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D3FC-D67E-DC33-FFD3-5C7407BF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06"/>
            <a:ext cx="10515600" cy="5450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Question 6.</a:t>
            </a:r>
          </a:p>
          <a:p>
            <a:pPr marL="0" indent="0">
              <a:buNone/>
            </a:pPr>
            <a:r>
              <a:rPr lang="en-US" sz="1800" dirty="0"/>
              <a:t>Generate a report which contains the top 5 customers who received an average high </a:t>
            </a:r>
            <a:r>
              <a:rPr lang="en-US" sz="1800" dirty="0" err="1"/>
              <a:t>pre_invoice_discount_pct</a:t>
            </a:r>
            <a:r>
              <a:rPr lang="en-US" sz="1800" dirty="0"/>
              <a:t> for the fiscal year 2021 and in the Indian market. The final output contains these fields, </a:t>
            </a:r>
            <a:r>
              <a:rPr lang="en-US" sz="1800" dirty="0" err="1"/>
              <a:t>customer_code</a:t>
            </a:r>
            <a:r>
              <a:rPr lang="en-US" sz="1800" dirty="0"/>
              <a:t>, customer, </a:t>
            </a:r>
            <a:r>
              <a:rPr lang="en-US" sz="1800" dirty="0" err="1"/>
              <a:t>average_discount_percentage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</a:t>
            </a:r>
          </a:p>
          <a:p>
            <a:pPr marL="0" indent="0">
              <a:buNone/>
            </a:pPr>
            <a:endParaRPr lang="en-IN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06C12C8-1888-C195-4BCF-36C785EE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78087"/>
              </p:ext>
            </p:extLst>
          </p:nvPr>
        </p:nvGraphicFramePr>
        <p:xfrm>
          <a:off x="1621118" y="3138281"/>
          <a:ext cx="87704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490">
                  <a:extLst>
                    <a:ext uri="{9D8B030D-6E8A-4147-A177-3AD203B41FA5}">
                      <a16:colId xmlns:a16="http://schemas.microsoft.com/office/drawing/2014/main" val="3328090743"/>
                    </a:ext>
                  </a:extLst>
                </a:gridCol>
                <a:gridCol w="2923490">
                  <a:extLst>
                    <a:ext uri="{9D8B030D-6E8A-4147-A177-3AD203B41FA5}">
                      <a16:colId xmlns:a16="http://schemas.microsoft.com/office/drawing/2014/main" val="1161417609"/>
                    </a:ext>
                  </a:extLst>
                </a:gridCol>
                <a:gridCol w="2923490">
                  <a:extLst>
                    <a:ext uri="{9D8B030D-6E8A-4147-A177-3AD203B41FA5}">
                      <a16:colId xmlns:a16="http://schemas.microsoft.com/office/drawing/2014/main" val="78265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customer_code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average_discount_percentage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8582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90002009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430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Viveks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726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Ezone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4235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90002002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Croma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0.3025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1459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90002016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0.2933</a:t>
                      </a:r>
                    </a:p>
                  </a:txBody>
                  <a:tcPr marL="7620" marR="7620" marT="7620" marB="0" anchor="b"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2483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35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2557</TotalTime>
  <Words>1180</Words>
  <Application>Microsoft Office PowerPoint</Application>
  <PresentationFormat>Widescreen</PresentationFormat>
  <Paragraphs>395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Calisto MT</vt:lpstr>
      <vt:lpstr>Wingdings 2</vt:lpstr>
      <vt:lpstr>Slate</vt:lpstr>
      <vt:lpstr>PowerPoint Presentation</vt:lpstr>
      <vt:lpstr>PowerPoint Presentation</vt:lpstr>
      <vt:lpstr>Markets operated by ‘Atliq Exclusive’ in APC region</vt:lpstr>
      <vt:lpstr>Percentage Change of unique products (2020 VS 2021)</vt:lpstr>
      <vt:lpstr>Number of products in each segment</vt:lpstr>
      <vt:lpstr>Conversion of output to visual</vt:lpstr>
      <vt:lpstr>Segment with most increase in unique products  (2020 vs 2021)</vt:lpstr>
      <vt:lpstr>Product with the highest and lowest manufacturing cost</vt:lpstr>
      <vt:lpstr>Top five customers with high average discount in 2021</vt:lpstr>
      <vt:lpstr>Conversion of output to visual</vt:lpstr>
      <vt:lpstr>Monthly gross sales amount of “Atliq Exclusive” </vt:lpstr>
      <vt:lpstr>Conversion of output to visual</vt:lpstr>
      <vt:lpstr>Quarter with maximum total sold quantity in year 2020</vt:lpstr>
      <vt:lpstr>Channel with maximum percentage contribution</vt:lpstr>
      <vt:lpstr>Top 3 products in each division with high total sold quantity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Chaudhary</dc:creator>
  <cp:lastModifiedBy>Manish Chaudhary</cp:lastModifiedBy>
  <cp:revision>4</cp:revision>
  <dcterms:created xsi:type="dcterms:W3CDTF">2023-01-21T09:15:57Z</dcterms:created>
  <dcterms:modified xsi:type="dcterms:W3CDTF">2023-01-23T07:18:42Z</dcterms:modified>
</cp:coreProperties>
</file>