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8" r:id="rId7"/>
    <p:sldId id="271" r:id="rId8"/>
    <p:sldId id="274" r:id="rId9"/>
    <p:sldId id="273" r:id="rId10"/>
    <p:sldId id="272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98F4F-3AD0-4DF5-A622-299B579C0AE5}" v="2" dt="2021-06-16T04:44:33.883"/>
    <p1510:client id="{83C433C9-2EA5-41E1-BFB8-E901A14646A9}" v="61" dt="2021-06-15T11:06:5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ugula Manish" userId="1e9f79c2-b6c1-4865-8e18-0021315e68c2" providerId="ADAL" clId="{7F398F4F-3AD0-4DF5-A622-299B579C0AE5}"/>
    <pc:docChg chg="undo custSel modSld">
      <pc:chgData name="Madugula Manish" userId="1e9f79c2-b6c1-4865-8e18-0021315e68c2" providerId="ADAL" clId="{7F398F4F-3AD0-4DF5-A622-299B579C0AE5}" dt="2021-06-16T06:16:57.180" v="87" actId="20577"/>
      <pc:docMkLst>
        <pc:docMk/>
      </pc:docMkLst>
      <pc:sldChg chg="addSp delSp modSp mod">
        <pc:chgData name="Madugula Manish" userId="1e9f79c2-b6c1-4865-8e18-0021315e68c2" providerId="ADAL" clId="{7F398F4F-3AD0-4DF5-A622-299B579C0AE5}" dt="2021-06-16T05:09:36.357" v="34" actId="478"/>
        <pc:sldMkLst>
          <pc:docMk/>
          <pc:sldMk cId="3856282404" sldId="256"/>
        </pc:sldMkLst>
        <pc:spChg chg="add del mod">
          <ac:chgData name="Madugula Manish" userId="1e9f79c2-b6c1-4865-8e18-0021315e68c2" providerId="ADAL" clId="{7F398F4F-3AD0-4DF5-A622-299B579C0AE5}" dt="2021-06-16T05:09:36.357" v="34" actId="478"/>
          <ac:spMkLst>
            <pc:docMk/>
            <pc:sldMk cId="3856282404" sldId="256"/>
            <ac:spMk id="3" creationId="{331D6FDA-41B1-4A86-86C4-61387045838F}"/>
          </ac:spMkLst>
        </pc:spChg>
      </pc:sldChg>
      <pc:sldChg chg="modSp mod">
        <pc:chgData name="Madugula Manish" userId="1e9f79c2-b6c1-4865-8e18-0021315e68c2" providerId="ADAL" clId="{7F398F4F-3AD0-4DF5-A622-299B579C0AE5}" dt="2021-06-16T05:12:17.702" v="41" actId="20577"/>
        <pc:sldMkLst>
          <pc:docMk/>
          <pc:sldMk cId="3292685258" sldId="258"/>
        </pc:sldMkLst>
        <pc:spChg chg="mod">
          <ac:chgData name="Madugula Manish" userId="1e9f79c2-b6c1-4865-8e18-0021315e68c2" providerId="ADAL" clId="{7F398F4F-3AD0-4DF5-A622-299B579C0AE5}" dt="2021-06-16T05:12:17.702" v="41" actId="20577"/>
          <ac:spMkLst>
            <pc:docMk/>
            <pc:sldMk cId="3292685258" sldId="258"/>
            <ac:spMk id="2" creationId="{C977081D-CE51-4A94-810F-554C64625356}"/>
          </ac:spMkLst>
        </pc:spChg>
        <pc:grpChg chg="mod">
          <ac:chgData name="Madugula Manish" userId="1e9f79c2-b6c1-4865-8e18-0021315e68c2" providerId="ADAL" clId="{7F398F4F-3AD0-4DF5-A622-299B579C0AE5}" dt="2021-06-15T12:02:08.175" v="3" actId="1076"/>
          <ac:grpSpMkLst>
            <pc:docMk/>
            <pc:sldMk cId="3292685258" sldId="258"/>
            <ac:grpSpMk id="4" creationId="{9B09295D-E4A7-4C6D-A436-8C9A13A09705}"/>
          </ac:grpSpMkLst>
        </pc:grpChg>
        <pc:grpChg chg="mod">
          <ac:chgData name="Madugula Manish" userId="1e9f79c2-b6c1-4865-8e18-0021315e68c2" providerId="ADAL" clId="{7F398F4F-3AD0-4DF5-A622-299B579C0AE5}" dt="2021-06-15T12:02:03.591" v="1" actId="1076"/>
          <ac:grpSpMkLst>
            <pc:docMk/>
            <pc:sldMk cId="3292685258" sldId="258"/>
            <ac:grpSpMk id="13" creationId="{1439C092-50AA-4FAA-82CA-E8CC3853081A}"/>
          </ac:grpSpMkLst>
        </pc:grpChg>
      </pc:sldChg>
      <pc:sldChg chg="modSp mod">
        <pc:chgData name="Madugula Manish" userId="1e9f79c2-b6c1-4865-8e18-0021315e68c2" providerId="ADAL" clId="{7F398F4F-3AD0-4DF5-A622-299B579C0AE5}" dt="2021-06-16T05:12:30.882" v="57" actId="20577"/>
        <pc:sldMkLst>
          <pc:docMk/>
          <pc:sldMk cId="2865135674" sldId="261"/>
        </pc:sldMkLst>
        <pc:spChg chg="mod">
          <ac:chgData name="Madugula Manish" userId="1e9f79c2-b6c1-4865-8e18-0021315e68c2" providerId="ADAL" clId="{7F398F4F-3AD0-4DF5-A622-299B579C0AE5}" dt="2021-06-16T05:12:30.882" v="57" actId="20577"/>
          <ac:spMkLst>
            <pc:docMk/>
            <pc:sldMk cId="2865135674" sldId="261"/>
            <ac:spMk id="3" creationId="{11415902-3245-4400-91B4-ACD952BD52F9}"/>
          </ac:spMkLst>
        </pc:spChg>
      </pc:sldChg>
      <pc:sldChg chg="modSp mod">
        <pc:chgData name="Madugula Manish" userId="1e9f79c2-b6c1-4865-8e18-0021315e68c2" providerId="ADAL" clId="{7F398F4F-3AD0-4DF5-A622-299B579C0AE5}" dt="2021-06-15T12:17:12.594" v="14" actId="20577"/>
        <pc:sldMkLst>
          <pc:docMk/>
          <pc:sldMk cId="3988123752" sldId="262"/>
        </pc:sldMkLst>
        <pc:spChg chg="mod">
          <ac:chgData name="Madugula Manish" userId="1e9f79c2-b6c1-4865-8e18-0021315e68c2" providerId="ADAL" clId="{7F398F4F-3AD0-4DF5-A622-299B579C0AE5}" dt="2021-06-15T12:16:35.639" v="13" actId="20577"/>
          <ac:spMkLst>
            <pc:docMk/>
            <pc:sldMk cId="3988123752" sldId="262"/>
            <ac:spMk id="2" creationId="{B8A9C3F0-1ED6-45E4-BF34-ABABF8F89044}"/>
          </ac:spMkLst>
        </pc:spChg>
        <pc:spChg chg="mod">
          <ac:chgData name="Madugula Manish" userId="1e9f79c2-b6c1-4865-8e18-0021315e68c2" providerId="ADAL" clId="{7F398F4F-3AD0-4DF5-A622-299B579C0AE5}" dt="2021-06-15T12:17:12.594" v="14" actId="20577"/>
          <ac:spMkLst>
            <pc:docMk/>
            <pc:sldMk cId="3988123752" sldId="262"/>
            <ac:spMk id="3" creationId="{DB3C6C9E-F4E9-41FA-9A9E-FECB43D8F8D5}"/>
          </ac:spMkLst>
        </pc:spChg>
      </pc:sldChg>
      <pc:sldChg chg="modSp mod">
        <pc:chgData name="Madugula Manish" userId="1e9f79c2-b6c1-4865-8e18-0021315e68c2" providerId="ADAL" clId="{7F398F4F-3AD0-4DF5-A622-299B579C0AE5}" dt="2021-06-15T12:19:20.032" v="15" actId="20577"/>
        <pc:sldMkLst>
          <pc:docMk/>
          <pc:sldMk cId="38864787" sldId="268"/>
        </pc:sldMkLst>
        <pc:spChg chg="mod">
          <ac:chgData name="Madugula Manish" userId="1e9f79c2-b6c1-4865-8e18-0021315e68c2" providerId="ADAL" clId="{7F398F4F-3AD0-4DF5-A622-299B579C0AE5}" dt="2021-06-15T12:19:20.032" v="15" actId="20577"/>
          <ac:spMkLst>
            <pc:docMk/>
            <pc:sldMk cId="38864787" sldId="268"/>
            <ac:spMk id="3" creationId="{DB3C6C9E-F4E9-41FA-9A9E-FECB43D8F8D5}"/>
          </ac:spMkLst>
        </pc:spChg>
      </pc:sldChg>
      <pc:sldChg chg="modSp mod">
        <pc:chgData name="Madugula Manish" userId="1e9f79c2-b6c1-4865-8e18-0021315e68c2" providerId="ADAL" clId="{7F398F4F-3AD0-4DF5-A622-299B579C0AE5}" dt="2021-06-15T12:21:13.229" v="17" actId="20577"/>
        <pc:sldMkLst>
          <pc:docMk/>
          <pc:sldMk cId="295196432" sldId="271"/>
        </pc:sldMkLst>
        <pc:spChg chg="mod">
          <ac:chgData name="Madugula Manish" userId="1e9f79c2-b6c1-4865-8e18-0021315e68c2" providerId="ADAL" clId="{7F398F4F-3AD0-4DF5-A622-299B579C0AE5}" dt="2021-06-15T12:21:13.229" v="17" actId="20577"/>
          <ac:spMkLst>
            <pc:docMk/>
            <pc:sldMk cId="295196432" sldId="271"/>
            <ac:spMk id="3" creationId="{DB3C6C9E-F4E9-41FA-9A9E-FECB43D8F8D5}"/>
          </ac:spMkLst>
        </pc:spChg>
      </pc:sldChg>
      <pc:sldChg chg="modSp mod">
        <pc:chgData name="Madugula Manish" userId="1e9f79c2-b6c1-4865-8e18-0021315e68c2" providerId="ADAL" clId="{7F398F4F-3AD0-4DF5-A622-299B579C0AE5}" dt="2021-06-16T06:16:57.180" v="87" actId="20577"/>
        <pc:sldMkLst>
          <pc:docMk/>
          <pc:sldMk cId="1554482466" sldId="272"/>
        </pc:sldMkLst>
        <pc:spChg chg="mod">
          <ac:chgData name="Madugula Manish" userId="1e9f79c2-b6c1-4865-8e18-0021315e68c2" providerId="ADAL" clId="{7F398F4F-3AD0-4DF5-A622-299B579C0AE5}" dt="2021-06-16T06:16:57.180" v="87" actId="20577"/>
          <ac:spMkLst>
            <pc:docMk/>
            <pc:sldMk cId="1554482466" sldId="272"/>
            <ac:spMk id="3" creationId="{DB3C6C9E-F4E9-41FA-9A9E-FECB43D8F8D5}"/>
          </ac:spMkLst>
        </pc:spChg>
      </pc:sldChg>
      <pc:sldChg chg="modSp mod">
        <pc:chgData name="Madugula Manish" userId="1e9f79c2-b6c1-4865-8e18-0021315e68c2" providerId="ADAL" clId="{7F398F4F-3AD0-4DF5-A622-299B579C0AE5}" dt="2021-06-15T12:29:43.919" v="18" actId="14100"/>
        <pc:sldMkLst>
          <pc:docMk/>
          <pc:sldMk cId="1573809451" sldId="274"/>
        </pc:sldMkLst>
        <pc:grpChg chg="mod">
          <ac:chgData name="Madugula Manish" userId="1e9f79c2-b6c1-4865-8e18-0021315e68c2" providerId="ADAL" clId="{7F398F4F-3AD0-4DF5-A622-299B579C0AE5}" dt="2021-06-15T12:29:43.919" v="18" actId="14100"/>
          <ac:grpSpMkLst>
            <pc:docMk/>
            <pc:sldMk cId="1573809451" sldId="274"/>
            <ac:grpSpMk id="60" creationId="{1B2E9D93-A74A-4FFE-BB84-79E51DCC246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4DB-9DC2-4D7C-A27E-81EA44FB3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92F4C-0796-4725-970B-0369FD7C7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C50E-C111-4539-8603-14F22E88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9006-3FD3-4127-9CAF-999CAFE8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1EC-37E0-4186-A768-C03B4A6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F99-1742-424C-9642-E9124809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E9754-2212-42F5-804C-97F9DE9F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8505-1FD0-46F9-BC74-067CCE9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E002-E4BB-46AF-9981-789F27BE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3F8A-142D-4160-9B77-BC9E853A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4EBC1-7673-41BB-971A-4CBEEF31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6138-0DF8-4FE3-A567-C0B9AF30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3239-5F5D-41BA-8B75-556516D9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FF17-0202-4F64-A5A4-87BCEE5A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AEF1-EF73-4186-8178-6F22ADF3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F2D-6B3E-4684-8448-DF050D5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C5DF-7899-4AEC-9F33-AEA977A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A00D-AB28-4964-B82C-0032401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0AA9-8CCF-4291-8EF5-AD33608A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CD3B-0CAB-4DD6-80E6-D43BFDD4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1436-DBAB-4500-AF17-1C391979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6A99-E5EC-4915-80A9-DF3B1321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D7F0-9FFF-4D94-8B56-74C856DC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DA93-66AE-4B73-AA8D-DDB7720E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CAD1-2391-49B5-8A5F-5BFC83FE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DD39-0D6B-4B95-BAD9-5A5599F6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07D6-2443-4D95-BAD8-F40810A8E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86918-3FF1-4193-BA32-87B447BA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5961-B1EF-49E3-9441-A56BE3E4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C288-BA86-4DC0-BE5F-8F06BCB0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40866-EF7C-43A8-85B1-AF13AFAD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EC86-1187-4339-B508-8380B1A6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DB1D-7B3F-4773-B68C-9830D989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51DC-27C4-445D-9A4E-882D0DD5E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953C5-E15C-434E-A526-79C5AD6E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BB5B3-C768-4C35-A9CE-1872F4BC8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BF0D9-C8B7-48E1-B55F-61412E9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61673-12F4-4B43-869D-F474FB6E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A3B7-CE41-4D9B-B63D-017FC647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6078-AA4B-4893-89B9-DA9B32A0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B6402-53DE-460B-B35B-9D851C63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B8719-A72B-4F08-9114-42E0DE0F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026DB-BE3B-45A7-BD80-803BA9C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A0617-2166-4817-884E-B75A95C8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C14F2-9F21-4609-AA67-92BB1306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9B00-98F6-44A9-9B42-61ABEEF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F7D8-96AA-443B-A486-E1B3874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3812-7EB0-4700-BF3F-8012AD86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16B21-F2A2-4554-9E4D-D9463EEB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CEE6-1D3B-4664-9BCC-B95492C3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B681-17D0-44B9-956E-683A004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7262-4751-4F67-BAA5-E9A5B91E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7C22-C1D2-49F9-8419-B89E7E4B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70A45-66E1-4C5C-BC04-57AB1EF7F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87B4B-8349-4976-B4C9-7A289CCC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D7EA-AE7E-4054-8AC2-7EF5A0CC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0CF8-7610-43EF-A12C-BA2AE440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2433A-76FA-4B2C-B2D1-3273251B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CC384-E6D8-4F6F-9EF6-4AEDB34A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6953-3CB6-40BF-BC13-DC14B4C3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0A65-0532-4F70-A8AB-2443309E3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AA52-05AE-437E-812F-CB09A53ECA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86CB-679B-4F30-AEF0-B684255D9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A3EF-F557-45EF-9C47-36171548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5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E957-A67F-4446-96AA-98C6D5AB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Database Schema Migration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85628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6934136" cy="456774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Abadi Extra Light" panose="020B0604020202020204" pitchFamily="34" charset="0"/>
              </a:rPr>
              <a:t>Tasks 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31" y="1537838"/>
            <a:ext cx="10083718" cy="3684793"/>
          </a:xfrm>
        </p:spPr>
        <p:txBody>
          <a:bodyPr anchor="t">
            <a:noAutofit/>
          </a:bodyPr>
          <a:lstStyle/>
          <a:p>
            <a:r>
              <a:rPr lang="en-US" sz="2400" dirty="0"/>
              <a:t>Migrate the existing Dev and QA to be compatible with flyway by determining the changes in schema between QA and Dev.</a:t>
            </a:r>
          </a:p>
          <a:p>
            <a:r>
              <a:rPr lang="en-US" sz="2400" dirty="0"/>
              <a:t>Pipeline needs to handle exceptions in the script and display in the command line.</a:t>
            </a:r>
          </a:p>
          <a:p>
            <a:r>
              <a:rPr lang="en-US" sz="2400" dirty="0"/>
              <a:t>Revisit </a:t>
            </a:r>
            <a:r>
              <a:rPr lang="en-US" sz="2400"/>
              <a:t>this strategy.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8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0" y="671221"/>
            <a:ext cx="11238022" cy="783506"/>
          </a:xfrm>
        </p:spPr>
        <p:txBody>
          <a:bodyPr anchor="t">
            <a:normAutofit/>
          </a:bodyPr>
          <a:lstStyle/>
          <a:p>
            <a:r>
              <a:rPr lang="en-US" sz="4000"/>
              <a:t>Licensing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9" y="1539457"/>
            <a:ext cx="10083718" cy="3841840"/>
          </a:xfrm>
        </p:spPr>
        <p:txBody>
          <a:bodyPr anchor="t">
            <a:noAutofit/>
          </a:bodyPr>
          <a:lstStyle/>
          <a:p>
            <a:r>
              <a:rPr lang="en-US" sz="2400" dirty="0"/>
              <a:t>Flyway free version is open source but lacks features like undo migration, dry running the migration etc.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0" y="671221"/>
            <a:ext cx="11238022" cy="783506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Existing database flyway migration : Changes in QA/Dev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9" y="1539457"/>
            <a:ext cx="10083718" cy="3841840"/>
          </a:xfrm>
        </p:spPr>
        <p:txBody>
          <a:bodyPr anchor="t">
            <a:noAutofit/>
          </a:bodyPr>
          <a:lstStyle/>
          <a:p>
            <a:r>
              <a:rPr lang="en-US" sz="2400" dirty="0"/>
              <a:t>For safety before making any changes do a proof check in a copy of the container.</a:t>
            </a:r>
          </a:p>
          <a:p>
            <a:r>
              <a:rPr lang="en-US" sz="2400" dirty="0"/>
              <a:t>Backup </a:t>
            </a:r>
            <a:r>
              <a:rPr lang="en-US" sz="2400" dirty="0" err="1"/>
              <a:t>qa</a:t>
            </a:r>
            <a:r>
              <a:rPr lang="en-US" sz="2400" dirty="0"/>
              <a:t>/dev data.</a:t>
            </a:r>
          </a:p>
          <a:p>
            <a:r>
              <a:rPr lang="en-US" sz="2400" dirty="0"/>
              <a:t>Run flyway clean to delete the schema.</a:t>
            </a:r>
          </a:p>
          <a:p>
            <a:r>
              <a:rPr lang="en-US" sz="2400" dirty="0"/>
              <a:t>Write DB Scripts to make DB Schemas to return back to </a:t>
            </a:r>
            <a:r>
              <a:rPr lang="en-US" sz="2400" dirty="0" err="1"/>
              <a:t>qa</a:t>
            </a:r>
            <a:r>
              <a:rPr lang="en-US" sz="2400" dirty="0"/>
              <a:t>/dev’s state. You also should have the baseline script in the repo.</a:t>
            </a:r>
          </a:p>
          <a:p>
            <a:r>
              <a:rPr lang="en-US" sz="2400" dirty="0"/>
              <a:t>Run flyway migrate. Now schema should exactly match the same as it did before integrating flyway. This won’t run the baseline script.</a:t>
            </a:r>
          </a:p>
          <a:p>
            <a:r>
              <a:rPr lang="en-US" sz="2400" dirty="0"/>
              <a:t>Simply copy over the data from the backup.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5525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7081D-CE51-4A94-810F-554C6462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32" y="575243"/>
            <a:ext cx="5525768" cy="721161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Abadi Extra Light" panose="020B020402010402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5902-3245-4400-91B4-ACD952BD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38" y="1265851"/>
            <a:ext cx="9720915" cy="1753627"/>
          </a:xfrm>
        </p:spPr>
        <p:txBody>
          <a:bodyPr anchor="t">
            <a:noAutofit/>
          </a:bodyPr>
          <a:lstStyle/>
          <a:p>
            <a:pPr lvl="0"/>
            <a:r>
              <a:rPr lang="en-US" sz="2400" dirty="0">
                <a:latin typeface="Abadi Extra Light" panose="020B0204020104020204" pitchFamily="34" charset="0"/>
              </a:rPr>
              <a:t>Single Database so any changes to schema can impact all microservices. We are coupled both in terms of API Contracts as well as DB Schema.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Different environments exist (Dev, QA, Prod). We need to manage the database schema’s compatibility with all the microservice’s versions in all environments.</a:t>
            </a:r>
          </a:p>
          <a:p>
            <a:pPr marL="342900" indent="-342900"/>
            <a:endParaRPr lang="en-US" sz="2400" dirty="0">
              <a:latin typeface="Abadi Extra Light" panose="020B0204020104020204" pitchFamily="34" charset="0"/>
            </a:endParaRPr>
          </a:p>
          <a:p>
            <a:pPr lvl="0"/>
            <a:endParaRPr lang="en-US" sz="2400" dirty="0">
              <a:latin typeface="Abadi Extra Light" panose="020B0204020104020204" pitchFamily="34" charset="0"/>
            </a:endParaRPr>
          </a:p>
          <a:p>
            <a:pPr marL="0" lvl="0" indent="0">
              <a:buNone/>
            </a:pP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09295D-E4A7-4C6D-A436-8C9A13A09705}"/>
              </a:ext>
            </a:extLst>
          </p:cNvPr>
          <p:cNvGrpSpPr/>
          <p:nvPr/>
        </p:nvGrpSpPr>
        <p:grpSpPr>
          <a:xfrm>
            <a:off x="6973161" y="3242128"/>
            <a:ext cx="4423895" cy="2710857"/>
            <a:chOff x="3121285" y="3277358"/>
            <a:chExt cx="4735500" cy="269266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139C0E-67AC-445F-B7D6-A50FB04D8A5D}"/>
                </a:ext>
              </a:extLst>
            </p:cNvPr>
            <p:cNvGrpSpPr/>
            <p:nvPr/>
          </p:nvGrpSpPr>
          <p:grpSpPr>
            <a:xfrm>
              <a:off x="3121285" y="4595477"/>
              <a:ext cx="2345450" cy="1374547"/>
              <a:chOff x="2101881" y="3911151"/>
              <a:chExt cx="2345450" cy="1374547"/>
            </a:xfrm>
          </p:grpSpPr>
          <p:pic>
            <p:nvPicPr>
              <p:cNvPr id="7" name="Graphic 6" descr="Database">
                <a:extLst>
                  <a:ext uri="{FF2B5EF4-FFF2-40B4-BE49-F238E27FC236}">
                    <a16:creationId xmlns:a16="http://schemas.microsoft.com/office/drawing/2014/main" id="{CCADE7E5-61F4-494C-81B7-8606C0FBB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93810" y="39111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DDF410-7F64-4DEB-8EE1-378249132B17}"/>
                  </a:ext>
                </a:extLst>
              </p:cNvPr>
              <p:cNvSpPr txBox="1"/>
              <p:nvPr/>
            </p:nvSpPr>
            <p:spPr>
              <a:xfrm>
                <a:off x="2101881" y="4916366"/>
                <a:ext cx="2345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Prod : Devcloud V1.0.0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821AD62-2F29-4DA0-9B76-06157ABAEE64}"/>
                </a:ext>
              </a:extLst>
            </p:cNvPr>
            <p:cNvGrpSpPr/>
            <p:nvPr/>
          </p:nvGrpSpPr>
          <p:grpSpPr>
            <a:xfrm>
              <a:off x="4468737" y="3277358"/>
              <a:ext cx="2020553" cy="1323225"/>
              <a:chOff x="4350214" y="3502326"/>
              <a:chExt cx="2020553" cy="1323225"/>
            </a:xfrm>
          </p:grpSpPr>
          <p:pic>
            <p:nvPicPr>
              <p:cNvPr id="29" name="Graphic 28" descr="Database">
                <a:extLst>
                  <a:ext uri="{FF2B5EF4-FFF2-40B4-BE49-F238E27FC236}">
                    <a16:creationId xmlns:a16="http://schemas.microsoft.com/office/drawing/2014/main" id="{9855115A-69E1-4852-B9FF-2A2CB95AB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91012" y="39111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F15013-7CF9-4584-8C88-E69562B43AE4}"/>
                  </a:ext>
                </a:extLst>
              </p:cNvPr>
              <p:cNvSpPr txBox="1"/>
              <p:nvPr/>
            </p:nvSpPr>
            <p:spPr>
              <a:xfrm>
                <a:off x="4350214" y="3502326"/>
                <a:ext cx="202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QA : Devcloud V2.0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E476D3-43E4-4B72-A734-2DEBE7DE6A56}"/>
                </a:ext>
              </a:extLst>
            </p:cNvPr>
            <p:cNvGrpSpPr/>
            <p:nvPr/>
          </p:nvGrpSpPr>
          <p:grpSpPr>
            <a:xfrm>
              <a:off x="5763648" y="4571770"/>
              <a:ext cx="2093137" cy="1393297"/>
              <a:chOff x="6474285" y="3911151"/>
              <a:chExt cx="2093137" cy="1393297"/>
            </a:xfrm>
          </p:grpSpPr>
          <p:pic>
            <p:nvPicPr>
              <p:cNvPr id="31" name="Graphic 30" descr="Database">
                <a:extLst>
                  <a:ext uri="{FF2B5EF4-FFF2-40B4-BE49-F238E27FC236}">
                    <a16:creationId xmlns:a16="http://schemas.microsoft.com/office/drawing/2014/main" id="{75DC09E0-9C26-4F34-B7D9-3FB3F4289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14726" y="39111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9FBE83-474F-457D-96D9-458AB40EE75D}"/>
                  </a:ext>
                </a:extLst>
              </p:cNvPr>
              <p:cNvSpPr txBox="1"/>
              <p:nvPr/>
            </p:nvSpPr>
            <p:spPr>
              <a:xfrm>
                <a:off x="6474285" y="4935116"/>
                <a:ext cx="2093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Dev : Devcloud V2.1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39C092-50AA-4FAA-82CA-E8CC3853081A}"/>
              </a:ext>
            </a:extLst>
          </p:cNvPr>
          <p:cNvGrpSpPr/>
          <p:nvPr/>
        </p:nvGrpSpPr>
        <p:grpSpPr>
          <a:xfrm>
            <a:off x="867522" y="3562304"/>
            <a:ext cx="4283819" cy="2407580"/>
            <a:chOff x="333884" y="3078365"/>
            <a:chExt cx="4743328" cy="2669012"/>
          </a:xfrm>
        </p:grpSpPr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F93F53FC-1551-4BC2-A8FA-782F16B3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20958" y="3078365"/>
              <a:ext cx="873657" cy="873657"/>
            </a:xfrm>
            <a:prstGeom prst="rect">
              <a:avLst/>
            </a:prstGeom>
          </p:spPr>
        </p:pic>
        <p:pic>
          <p:nvPicPr>
            <p:cNvPr id="19" name="Graphic 18" descr="Server">
              <a:extLst>
                <a:ext uri="{FF2B5EF4-FFF2-40B4-BE49-F238E27FC236}">
                  <a16:creationId xmlns:a16="http://schemas.microsoft.com/office/drawing/2014/main" id="{8F2B0BA4-5C02-4626-987B-EA6300931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20958" y="4873720"/>
              <a:ext cx="873657" cy="87365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F86ED-AD77-457D-9675-DFF94330733B}"/>
                </a:ext>
              </a:extLst>
            </p:cNvPr>
            <p:cNvSpPr txBox="1"/>
            <p:nvPr/>
          </p:nvSpPr>
          <p:spPr>
            <a:xfrm>
              <a:off x="341899" y="3280000"/>
              <a:ext cx="1487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badi Extra Light" panose="020B0204020104020204" pitchFamily="34" charset="0"/>
                </a:rPr>
                <a:t>Microservice 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873A96-608B-4F33-A1FE-4C21CC98CA51}"/>
                </a:ext>
              </a:extLst>
            </p:cNvPr>
            <p:cNvSpPr txBox="1"/>
            <p:nvPr/>
          </p:nvSpPr>
          <p:spPr>
            <a:xfrm>
              <a:off x="333884" y="5147119"/>
              <a:ext cx="149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badi Extra Light" panose="020B0204020104020204" pitchFamily="34" charset="0"/>
                </a:rPr>
                <a:t>Microservice B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EACF44-613B-47AF-AB81-35EA4532A232}"/>
                </a:ext>
              </a:extLst>
            </p:cNvPr>
            <p:cNvGrpSpPr/>
            <p:nvPr/>
          </p:nvGrpSpPr>
          <p:grpSpPr>
            <a:xfrm>
              <a:off x="4041351" y="3837825"/>
              <a:ext cx="1035861" cy="1322218"/>
              <a:chOff x="3631902" y="3858394"/>
              <a:chExt cx="1035861" cy="1322218"/>
            </a:xfrm>
          </p:grpSpPr>
          <p:pic>
            <p:nvPicPr>
              <p:cNvPr id="9" name="Graphic 8" descr="Database">
                <a:extLst>
                  <a:ext uri="{FF2B5EF4-FFF2-40B4-BE49-F238E27FC236}">
                    <a16:creationId xmlns:a16="http://schemas.microsoft.com/office/drawing/2014/main" id="{86E8220B-10B0-4516-9ADB-97E90EA5E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631902" y="38583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B0B7B9-746B-4D1C-AF0E-C90B5C663232}"/>
                  </a:ext>
                </a:extLst>
              </p:cNvPr>
              <p:cNvSpPr txBox="1"/>
              <p:nvPr/>
            </p:nvSpPr>
            <p:spPr>
              <a:xfrm>
                <a:off x="3631902" y="4811280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badi Extra Light" panose="020B0204020104020204" pitchFamily="34" charset="0"/>
                  </a:rPr>
                  <a:t>Database</a:t>
                </a:r>
              </a:p>
            </p:txBody>
          </p:sp>
        </p:grp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59B661D0-54B0-45D4-B75E-B701C77A45DF}"/>
                </a:ext>
              </a:extLst>
            </p:cNvPr>
            <p:cNvSpPr/>
            <p:nvPr/>
          </p:nvSpPr>
          <p:spPr>
            <a:xfrm rot="1992907">
              <a:off x="3077177" y="3740651"/>
              <a:ext cx="712856" cy="231461"/>
            </a:xfrm>
            <a:prstGeom prst="left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A6820D3F-7F2F-4F78-AAF6-EF90B2E195AA}"/>
                </a:ext>
              </a:extLst>
            </p:cNvPr>
            <p:cNvSpPr/>
            <p:nvPr/>
          </p:nvSpPr>
          <p:spPr>
            <a:xfrm rot="20133757">
              <a:off x="3103330" y="4938958"/>
              <a:ext cx="712856" cy="231461"/>
            </a:xfrm>
            <a:prstGeom prst="left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Left-Right 36">
              <a:extLst>
                <a:ext uri="{FF2B5EF4-FFF2-40B4-BE49-F238E27FC236}">
                  <a16:creationId xmlns:a16="http://schemas.microsoft.com/office/drawing/2014/main" id="{F902E09E-758C-4B17-8FAE-4BC19E4FDE80}"/>
                </a:ext>
              </a:extLst>
            </p:cNvPr>
            <p:cNvSpPr/>
            <p:nvPr/>
          </p:nvSpPr>
          <p:spPr>
            <a:xfrm rot="16200000">
              <a:off x="1981029" y="4323336"/>
              <a:ext cx="553514" cy="203740"/>
            </a:xfrm>
            <a:prstGeom prst="left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68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7081D-CE51-4A94-810F-554C6462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32" y="575243"/>
            <a:ext cx="5525768" cy="721161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latin typeface="Abadi Extra Light" panose="020B0204020104020204" pitchFamily="34" charset="0"/>
              </a:rPr>
              <a:t>Strategy that can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5902-3245-4400-91B4-ACD952BD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4" y="1477014"/>
            <a:ext cx="10103161" cy="474317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</a:rPr>
              <a:t>For the first problem we can communicate within the teams to determine possible effects of schema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</a:rPr>
              <a:t>For the second problem we can use database migration management tools like flyway.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Flyway let’s you determine what is the current version of the database.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Recreate the database from scratch to match any environment (prod, dev or QA).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Determine if any recent changes to database were deployed which affected the behavior.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Safely rollback in case of errors in migrations since it is transactional.</a:t>
            </a:r>
          </a:p>
          <a:p>
            <a:pPr lvl="1"/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4839968" cy="783506"/>
          </a:xfrm>
        </p:spPr>
        <p:txBody>
          <a:bodyPr anchor="t">
            <a:normAutofit/>
          </a:bodyPr>
          <a:lstStyle/>
          <a:p>
            <a:r>
              <a:rPr lang="en-US" sz="4000" dirty="0"/>
              <a:t>Flyway -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41" y="1749213"/>
            <a:ext cx="10083718" cy="2295249"/>
          </a:xfrm>
        </p:spPr>
        <p:txBody>
          <a:bodyPr anchor="t">
            <a:noAutofit/>
          </a:bodyPr>
          <a:lstStyle/>
          <a:p>
            <a:r>
              <a:rPr lang="en-US" sz="2400" dirty="0"/>
              <a:t>Flyway can be thought as a version management/migration management tool for databases.</a:t>
            </a:r>
          </a:p>
          <a:p>
            <a:r>
              <a:rPr lang="en-US" sz="2400" dirty="0"/>
              <a:t>Flyway works by storing a separate table for migrations.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E8B6B-1B0B-45DE-A04E-90697F74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1" y="4523587"/>
            <a:ext cx="11056484" cy="8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48" y="537773"/>
            <a:ext cx="4839968" cy="783506"/>
          </a:xfrm>
        </p:spPr>
        <p:txBody>
          <a:bodyPr anchor="t">
            <a:normAutofit/>
          </a:bodyPr>
          <a:lstStyle/>
          <a:p>
            <a:r>
              <a:rPr lang="en-US" sz="4000" dirty="0"/>
              <a:t>Flyway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8" y="1252454"/>
            <a:ext cx="10083718" cy="2310793"/>
          </a:xfrm>
        </p:spPr>
        <p:txBody>
          <a:bodyPr anchor="t">
            <a:noAutofit/>
          </a:bodyPr>
          <a:lstStyle/>
          <a:p>
            <a:r>
              <a:rPr lang="en-US" sz="2400" dirty="0"/>
              <a:t>On running the flyway script during deployment, it scans the folder for SQL scripts.</a:t>
            </a:r>
          </a:p>
          <a:p>
            <a:r>
              <a:rPr lang="en-US" sz="2400" dirty="0"/>
              <a:t>SQL scripts which have not previously been run are ordered and migrations are run in this order ( each SQL file has version number in its filename).</a:t>
            </a:r>
          </a:p>
          <a:p>
            <a:r>
              <a:rPr lang="en-US" sz="2400" dirty="0"/>
              <a:t>After successful migration, the version is then recorded in the database, so the same SQL won’t run on next migration.</a:t>
            </a:r>
          </a:p>
          <a:p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955B05-B4F1-4EF0-A468-13F47F6D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3701752"/>
            <a:ext cx="958679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0" y="671221"/>
            <a:ext cx="11238022" cy="783506"/>
          </a:xfrm>
        </p:spPr>
        <p:txBody>
          <a:bodyPr anchor="t">
            <a:normAutofit/>
          </a:bodyPr>
          <a:lstStyle/>
          <a:p>
            <a:r>
              <a:rPr lang="en-US" sz="4000" dirty="0"/>
              <a:t>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9" y="1539457"/>
            <a:ext cx="10083718" cy="4113997"/>
          </a:xfrm>
        </p:spPr>
        <p:txBody>
          <a:bodyPr anchor="t">
            <a:noAutofit/>
          </a:bodyPr>
          <a:lstStyle/>
          <a:p>
            <a:r>
              <a:rPr lang="en-US" sz="2400" dirty="0"/>
              <a:t>It makes sense to run flyway on deployment. </a:t>
            </a:r>
          </a:p>
          <a:p>
            <a:r>
              <a:rPr lang="en-US" sz="2400" dirty="0"/>
              <a:t>This can be achieved by making a separate pipeline for DB Migrations.</a:t>
            </a:r>
          </a:p>
          <a:p>
            <a:r>
              <a:rPr lang="en-US" sz="2400" dirty="0"/>
              <a:t>The pipeline will first setup a connection with the required environment’s database by making a local port forwarding.</a:t>
            </a:r>
          </a:p>
          <a:p>
            <a:r>
              <a:rPr lang="en-US" sz="2400" dirty="0"/>
              <a:t>It will clone the code and checkout the branch based on the environment we are deploying. And will start the script.</a:t>
            </a:r>
          </a:p>
          <a:p>
            <a:r>
              <a:rPr lang="en-US" sz="2400" dirty="0"/>
              <a:t>On completion (success or failure) the pipeline will display the message and delete the script files.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6934136" cy="456774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Abadi Extra Light" panose="020B0604020202020204" pitchFamily="34" charset="0"/>
              </a:rPr>
              <a:t>Workflow for schema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31" y="1537838"/>
            <a:ext cx="10083718" cy="4185954"/>
          </a:xfrm>
        </p:spPr>
        <p:txBody>
          <a:bodyPr anchor="t">
            <a:noAutofit/>
          </a:bodyPr>
          <a:lstStyle/>
          <a:p>
            <a:r>
              <a:rPr lang="en-US" sz="2400" dirty="0"/>
              <a:t>On schema change, identify the microservices which can be impacted and make the required ORM changes.</a:t>
            </a:r>
          </a:p>
          <a:p>
            <a:r>
              <a:rPr lang="en-US" sz="2400" dirty="0"/>
              <a:t>Write the SQL script and test it locally by running the python script on local database to see if there are no errors. Refer readme.md to see installation steps.</a:t>
            </a:r>
          </a:p>
          <a:p>
            <a:r>
              <a:rPr lang="en-US" sz="2400" dirty="0"/>
              <a:t>On additions of new tables make sure the owner is changed to “devcloud”.</a:t>
            </a:r>
          </a:p>
          <a:p>
            <a:r>
              <a:rPr lang="en-US" sz="2400" dirty="0"/>
              <a:t>Make a merge request on the dev branch after testing.</a:t>
            </a:r>
          </a:p>
          <a:p>
            <a:r>
              <a:rPr lang="en-US" sz="2400" dirty="0"/>
              <a:t>For deploying schema changes, run the postgres-dev pipeline in Jenkins.</a:t>
            </a:r>
          </a:p>
          <a:p>
            <a:r>
              <a:rPr lang="en-US" sz="2400" dirty="0"/>
              <a:t>At the same time deploy all the microservices impacted by the schema changes so no API breaks due to schema incompatibility issues.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6934136" cy="456774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Abadi Extra Light" panose="020B0604020202020204" pitchFamily="34" charset="0"/>
              </a:rPr>
              <a:t>Demo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2E9D93-A74A-4FFE-BB84-79E51DCC2466}"/>
              </a:ext>
            </a:extLst>
          </p:cNvPr>
          <p:cNvGrpSpPr/>
          <p:nvPr/>
        </p:nvGrpSpPr>
        <p:grpSpPr>
          <a:xfrm>
            <a:off x="1074420" y="671221"/>
            <a:ext cx="10710139" cy="5530798"/>
            <a:chOff x="861060" y="304800"/>
            <a:chExt cx="10719431" cy="57454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DE32D-AE87-41A4-8295-0444D42F4590}"/>
                </a:ext>
              </a:extLst>
            </p:cNvPr>
            <p:cNvGrpSpPr/>
            <p:nvPr/>
          </p:nvGrpSpPr>
          <p:grpSpPr>
            <a:xfrm>
              <a:off x="8656319" y="3534616"/>
              <a:ext cx="2924172" cy="2515664"/>
              <a:chOff x="8656319" y="3534616"/>
              <a:chExt cx="2924172" cy="2515664"/>
            </a:xfrm>
          </p:grpSpPr>
          <p:pic>
            <p:nvPicPr>
              <p:cNvPr id="7" name="Graphic 6" descr="Database">
                <a:extLst>
                  <a:ext uri="{FF2B5EF4-FFF2-40B4-BE49-F238E27FC236}">
                    <a16:creationId xmlns:a16="http://schemas.microsoft.com/office/drawing/2014/main" id="{21E13AF6-2AE1-47BE-A4AB-1D433522D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57143" y="4001760"/>
                <a:ext cx="1482520" cy="148252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689A61-DCD4-4387-B901-BC7CED6F8A65}"/>
                  </a:ext>
                </a:extLst>
              </p:cNvPr>
              <p:cNvSpPr/>
              <p:nvPr/>
            </p:nvSpPr>
            <p:spPr>
              <a:xfrm>
                <a:off x="8656319" y="3534616"/>
                <a:ext cx="2884169" cy="251566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9732DB-2A22-4E96-B78D-DB8194148D96}"/>
                  </a:ext>
                </a:extLst>
              </p:cNvPr>
              <p:cNvSpPr txBox="1"/>
              <p:nvPr/>
            </p:nvSpPr>
            <p:spPr>
              <a:xfrm>
                <a:off x="9386894" y="5668454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AWS Network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7B520-6DA3-4034-9946-EF59E3CAB534}"/>
                  </a:ext>
                </a:extLst>
              </p:cNvPr>
              <p:cNvSpPr txBox="1"/>
              <p:nvPr/>
            </p:nvSpPr>
            <p:spPr>
              <a:xfrm>
                <a:off x="8770939" y="3714400"/>
                <a:ext cx="280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PostgreSQL Database Server</a:t>
                </a:r>
              </a:p>
            </p:txBody>
          </p:sp>
        </p:grp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F5AAF39-BAFA-48DB-8F3C-A8436101AFFF}"/>
                </a:ext>
              </a:extLst>
            </p:cNvPr>
            <p:cNvCxnSpPr>
              <a:cxnSpLocks/>
              <a:stCxn id="11" idx="3"/>
              <a:endCxn id="28" idx="0"/>
            </p:cNvCxnSpPr>
            <p:nvPr/>
          </p:nvCxnSpPr>
          <p:spPr>
            <a:xfrm>
              <a:off x="7662497" y="1288741"/>
              <a:ext cx="2513218" cy="2425659"/>
            </a:xfrm>
            <a:prstGeom prst="curvedConnector2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3BD875-E159-465E-ADC6-9C82E4CF50FE}"/>
                </a:ext>
              </a:extLst>
            </p:cNvPr>
            <p:cNvSpPr txBox="1"/>
            <p:nvPr/>
          </p:nvSpPr>
          <p:spPr>
            <a:xfrm>
              <a:off x="9679859" y="2143366"/>
              <a:ext cx="171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Local Port Forwarding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0036B1-39B3-493F-9048-DA584FD764ED}"/>
                </a:ext>
              </a:extLst>
            </p:cNvPr>
            <p:cNvGrpSpPr/>
            <p:nvPr/>
          </p:nvGrpSpPr>
          <p:grpSpPr>
            <a:xfrm>
              <a:off x="2773680" y="304800"/>
              <a:ext cx="6850380" cy="1889760"/>
              <a:chOff x="2773680" y="304800"/>
              <a:chExt cx="6850380" cy="188976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B28DE07-CFB3-4363-8FFD-BD2138091978}"/>
                  </a:ext>
                </a:extLst>
              </p:cNvPr>
              <p:cNvGrpSpPr/>
              <p:nvPr/>
            </p:nvGrpSpPr>
            <p:grpSpPr>
              <a:xfrm>
                <a:off x="6360795" y="585673"/>
                <a:ext cx="1961563" cy="1160268"/>
                <a:chOff x="6360795" y="585673"/>
                <a:chExt cx="1961563" cy="1160268"/>
              </a:xfrm>
            </p:grpSpPr>
            <p:pic>
              <p:nvPicPr>
                <p:cNvPr id="11" name="Graphic 10" descr="Server">
                  <a:extLst>
                    <a:ext uri="{FF2B5EF4-FFF2-40B4-BE49-F238E27FC236}">
                      <a16:creationId xmlns:a16="http://schemas.microsoft.com/office/drawing/2014/main" id="{53C4E4D1-9725-49E0-9C96-714C30F6DC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8097" y="83154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DC6200-A652-4851-9F5B-790B2DC3725F}"/>
                    </a:ext>
                  </a:extLst>
                </p:cNvPr>
                <p:cNvSpPr txBox="1"/>
                <p:nvPr/>
              </p:nvSpPr>
              <p:spPr>
                <a:xfrm>
                  <a:off x="6360795" y="585673"/>
                  <a:ext cx="1961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Jenkins Build Server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CA7BAF9-69A1-4312-A546-8AFA76CE3448}"/>
                  </a:ext>
                </a:extLst>
              </p:cNvPr>
              <p:cNvGrpSpPr/>
              <p:nvPr/>
            </p:nvGrpSpPr>
            <p:grpSpPr>
              <a:xfrm>
                <a:off x="2953731" y="530276"/>
                <a:ext cx="1226426" cy="1215665"/>
                <a:chOff x="2953731" y="530276"/>
                <a:chExt cx="1226426" cy="1215665"/>
              </a:xfrm>
            </p:grpSpPr>
            <p:pic>
              <p:nvPicPr>
                <p:cNvPr id="16" name="Graphic 15" descr="Server">
                  <a:extLst>
                    <a:ext uri="{FF2B5EF4-FFF2-40B4-BE49-F238E27FC236}">
                      <a16:creationId xmlns:a16="http://schemas.microsoft.com/office/drawing/2014/main" id="{66B37645-29A8-4A8D-914C-78BBF6B558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79658" y="83154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43640EB-2F91-4BD4-9406-5E90C68DAD87}"/>
                    </a:ext>
                  </a:extLst>
                </p:cNvPr>
                <p:cNvSpPr txBox="1"/>
                <p:nvPr/>
              </p:nvSpPr>
              <p:spPr>
                <a:xfrm>
                  <a:off x="2953731" y="530276"/>
                  <a:ext cx="1226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Gitlab Repo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B44DD0-AFA5-45CA-A481-0645CE048704}"/>
                  </a:ext>
                </a:extLst>
              </p:cNvPr>
              <p:cNvSpPr/>
              <p:nvPr/>
            </p:nvSpPr>
            <p:spPr>
              <a:xfrm>
                <a:off x="2773680" y="304800"/>
                <a:ext cx="6850380" cy="1889760"/>
              </a:xfrm>
              <a:prstGeom prst="rect">
                <a:avLst/>
              </a:prstGeom>
              <a:noFill/>
              <a:ln>
                <a:solidFill>
                  <a:srgbClr val="0071C5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9D172-1C53-42CA-B967-131030B3DEFC}"/>
                  </a:ext>
                </a:extLst>
              </p:cNvPr>
              <p:cNvSpPr txBox="1"/>
              <p:nvPr/>
            </p:nvSpPr>
            <p:spPr>
              <a:xfrm>
                <a:off x="5074920" y="1745941"/>
                <a:ext cx="1530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Intel’s Network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CCB509-F9C1-457A-B65F-309A1D7159DD}"/>
                  </a:ext>
                </a:extLst>
              </p:cNvPr>
              <p:cNvSpPr txBox="1"/>
              <p:nvPr/>
            </p:nvSpPr>
            <p:spPr>
              <a:xfrm>
                <a:off x="4786534" y="946859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Git Clone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DAF3B3B-7068-415A-B569-A910CA3A4D06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>
                <a:off x="3994058" y="1288741"/>
                <a:ext cx="2665822" cy="0"/>
              </a:xfrm>
              <a:prstGeom prst="straightConnector1">
                <a:avLst/>
              </a:prstGeom>
              <a:ln w="76200">
                <a:solidFill>
                  <a:srgbClr val="0071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346DD9E-DD98-477F-B037-8DF8A95FC58A}"/>
                </a:ext>
              </a:extLst>
            </p:cNvPr>
            <p:cNvGrpSpPr/>
            <p:nvPr/>
          </p:nvGrpSpPr>
          <p:grpSpPr>
            <a:xfrm>
              <a:off x="861060" y="1288741"/>
              <a:ext cx="8496082" cy="3783537"/>
              <a:chOff x="861060" y="1288741"/>
              <a:chExt cx="8496082" cy="3783537"/>
            </a:xfrm>
          </p:grpSpPr>
          <p:pic>
            <p:nvPicPr>
              <p:cNvPr id="9" name="Graphic 8" descr="Laptop">
                <a:extLst>
                  <a:ext uri="{FF2B5EF4-FFF2-40B4-BE49-F238E27FC236}">
                    <a16:creationId xmlns:a16="http://schemas.microsoft.com/office/drawing/2014/main" id="{04A01E13-D947-49E9-8108-555D16DA3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060" y="3425190"/>
                <a:ext cx="1203960" cy="1203960"/>
              </a:xfrm>
              <a:prstGeom prst="rect">
                <a:avLst/>
              </a:prstGeom>
            </p:spPr>
          </p:pic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2E847913-F16F-447A-85E0-1005288D6868}"/>
                  </a:ext>
                </a:extLst>
              </p:cNvPr>
              <p:cNvCxnSpPr>
                <a:cxnSpLocks/>
                <a:stCxn id="9" idx="2"/>
                <a:endCxn id="7" idx="1"/>
              </p:cNvCxnSpPr>
              <p:nvPr/>
            </p:nvCxnSpPr>
            <p:spPr>
              <a:xfrm rot="16200000" flipH="1">
                <a:off x="5353156" y="739033"/>
                <a:ext cx="113870" cy="7894103"/>
              </a:xfrm>
              <a:prstGeom prst="curvedConnector2">
                <a:avLst/>
              </a:prstGeom>
              <a:ln w="762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7CDCD0-EED1-4DF0-A491-A61D6F9E8747}"/>
                  </a:ext>
                </a:extLst>
              </p:cNvPr>
              <p:cNvSpPr txBox="1"/>
              <p:nvPr/>
            </p:nvSpPr>
            <p:spPr>
              <a:xfrm>
                <a:off x="4049718" y="4764501"/>
                <a:ext cx="2884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Local Port Forwarding (15432:5432)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3B7B1D-2CAB-49E9-A5B6-2CDAFC20A109}"/>
                  </a:ext>
                </a:extLst>
              </p:cNvPr>
              <p:cNvSpPr txBox="1"/>
              <p:nvPr/>
            </p:nvSpPr>
            <p:spPr>
              <a:xfrm>
                <a:off x="1019256" y="1958879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Git Push</a:t>
                </a:r>
              </a:p>
            </p:txBody>
          </p: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63B9199F-5BA6-4D57-937F-07E496E9EB16}"/>
                  </a:ext>
                </a:extLst>
              </p:cNvPr>
              <p:cNvCxnSpPr>
                <a:stCxn id="9" idx="0"/>
                <a:endCxn id="16" idx="1"/>
              </p:cNvCxnSpPr>
              <p:nvPr/>
            </p:nvCxnSpPr>
            <p:spPr>
              <a:xfrm rot="5400000" flipH="1" flipV="1">
                <a:off x="1203125" y="1548657"/>
                <a:ext cx="2136449" cy="1616618"/>
              </a:xfrm>
              <a:prstGeom prst="curvedConnector2">
                <a:avLst/>
              </a:prstGeom>
              <a:ln w="76200">
                <a:solidFill>
                  <a:srgbClr val="0071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380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59978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adi Light">
      <a:majorFont>
        <a:latin typeface="Abadi Extra Light"/>
        <a:ea typeface=""/>
        <a:cs typeface=""/>
      </a:majorFont>
      <a:minorFont>
        <a:latin typeface="Abadi Extr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661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Abadi Extra Light</vt:lpstr>
      <vt:lpstr>Arial</vt:lpstr>
      <vt:lpstr>Office Theme</vt:lpstr>
      <vt:lpstr>Database Schema Migration Strategy</vt:lpstr>
      <vt:lpstr>Problem</vt:lpstr>
      <vt:lpstr>Strategy that can be used</vt:lpstr>
      <vt:lpstr>Flyway - Working</vt:lpstr>
      <vt:lpstr>Flyway Cont..</vt:lpstr>
      <vt:lpstr>Jenkins Pipeline</vt:lpstr>
      <vt:lpstr>Workflow for schema changes</vt:lpstr>
      <vt:lpstr>Demo</vt:lpstr>
      <vt:lpstr>Exceptions</vt:lpstr>
      <vt:lpstr>Tasks Pending</vt:lpstr>
      <vt:lpstr>Licensing</vt:lpstr>
      <vt:lpstr>Existing database flyway migration : Changes in QA/Dev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Migration Strategy</dc:title>
  <dc:creator>Madugula Manish</dc:creator>
  <cp:lastModifiedBy>Madugula Manish</cp:lastModifiedBy>
  <cp:revision>15</cp:revision>
  <dcterms:created xsi:type="dcterms:W3CDTF">2021-06-07T11:38:26Z</dcterms:created>
  <dcterms:modified xsi:type="dcterms:W3CDTF">2021-06-16T06:17:04Z</dcterms:modified>
</cp:coreProperties>
</file>