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8" r:id="rId3"/>
    <p:sldId id="259" r:id="rId4"/>
    <p:sldId id="261" r:id="rId5"/>
    <p:sldId id="264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254"/>
    <a:srgbClr val="5398A2"/>
    <a:srgbClr val="C3B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21"/>
  </p:normalViewPr>
  <p:slideViewPr>
    <p:cSldViewPr snapToGrid="0" snapToObjects="1">
      <p:cViewPr varScale="1">
        <p:scale>
          <a:sx n="72" d="100"/>
          <a:sy n="72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5448" y="3631749"/>
            <a:ext cx="7713104" cy="6844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i="1" spc="1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715448" y="1805433"/>
            <a:ext cx="7713104" cy="144523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700" b="1" i="0" spc="4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8181" y="5792371"/>
            <a:ext cx="2006600" cy="368300"/>
          </a:xfrm>
          <a:prstGeom prst="rect">
            <a:avLst/>
          </a:prstGeom>
        </p:spPr>
      </p:pic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0" y="5460613"/>
            <a:ext cx="1849039" cy="694944"/>
          </a:xfrm>
          <a:prstGeom prst="rect">
            <a:avLst/>
          </a:prstGeom>
          <a:solidFill>
            <a:srgbClr val="0D3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147" y="5604885"/>
            <a:ext cx="1429669" cy="4064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>
            <a:off x="2045617" y="3410146"/>
            <a:ext cx="5052767" cy="0"/>
          </a:xfrm>
          <a:prstGeom prst="line">
            <a:avLst/>
          </a:prstGeom>
          <a:ln w="19050">
            <a:solidFill>
              <a:srgbClr val="0D32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189277" y="1489436"/>
            <a:ext cx="7432209" cy="411008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3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4" y="1395167"/>
            <a:ext cx="8467345" cy="209765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89277" y="3761295"/>
            <a:ext cx="7432209" cy="1838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4" y="1536569"/>
            <a:ext cx="3915971" cy="40629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875286" y="1536569"/>
            <a:ext cx="3746200" cy="40629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5" y="1357459"/>
            <a:ext cx="2671562" cy="21353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89277" y="3761295"/>
            <a:ext cx="7432209" cy="1838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574546" y="1357459"/>
            <a:ext cx="2671562" cy="21353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2438" y="1357459"/>
            <a:ext cx="2671562" cy="21353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1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7" y="1395167"/>
            <a:ext cx="8467344" cy="451543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7" y="0"/>
            <a:ext cx="8467344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Manish </a:t>
            </a:r>
            <a:r>
              <a:rPr lang="en-US" dirty="0" err="1"/>
              <a:t>Meshram</a:t>
            </a:r>
            <a:r>
              <a:rPr lang="en-US" dirty="0"/>
              <a:t> (MS CS)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Crimes and Household in Austin, Texas</a:t>
            </a:r>
            <a:br>
              <a:rPr lang="en-US" dirty="0"/>
            </a:br>
            <a:r>
              <a:rPr lang="en-US" dirty="0"/>
              <a:t>(CS 6830)</a:t>
            </a:r>
          </a:p>
        </p:txBody>
      </p:sp>
    </p:spTree>
    <p:extLst>
      <p:ext uri="{BB962C8B-B14F-4D97-AF65-F5344CB8AC3E}">
        <p14:creationId xmlns:p14="http://schemas.microsoft.com/office/powerpoint/2010/main" val="200927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Analysis and Results</a:t>
            </a:r>
          </a:p>
        </p:txBody>
      </p:sp>
    </p:spTree>
    <p:extLst>
      <p:ext uri="{BB962C8B-B14F-4D97-AF65-F5344CB8AC3E}">
        <p14:creationId xmlns:p14="http://schemas.microsoft.com/office/powerpoint/2010/main" val="284458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Dataset – Crime and Household in Austin, Texas in 2015</a:t>
            </a:r>
          </a:p>
          <a:p>
            <a:r>
              <a:rPr lang="en-US" dirty="0"/>
              <a:t>Aim –  To find the most occurred crime and identify the reason behind it or find out relation between crimes and household data</a:t>
            </a:r>
          </a:p>
        </p:txBody>
      </p:sp>
    </p:spTree>
    <p:extLst>
      <p:ext uri="{BB962C8B-B14F-4D97-AF65-F5344CB8AC3E}">
        <p14:creationId xmlns:p14="http://schemas.microsoft.com/office/powerpoint/2010/main" val="547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Most occurred crime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9867-087A-470C-A05F-2FAAFE6C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84" y="2089844"/>
            <a:ext cx="4966832" cy="4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Mean and Standard deviation for selected attributes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6FB100-F260-4527-9A6C-7FF31756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29163"/>
              </p:ext>
            </p:extLst>
          </p:nvPr>
        </p:nvGraphicFramePr>
        <p:xfrm>
          <a:off x="1189277" y="2291755"/>
          <a:ext cx="7659453" cy="3657600"/>
        </p:xfrm>
        <a:graphic>
          <a:graphicData uri="http://schemas.openxmlformats.org/drawingml/2006/table">
            <a:tbl>
              <a:tblPr/>
              <a:tblGrid>
                <a:gridCol w="2553151">
                  <a:extLst>
                    <a:ext uri="{9D8B030D-6E8A-4147-A177-3AD203B41FA5}">
                      <a16:colId xmlns:a16="http://schemas.microsoft.com/office/drawing/2014/main" val="321190676"/>
                    </a:ext>
                  </a:extLst>
                </a:gridCol>
                <a:gridCol w="2553151">
                  <a:extLst>
                    <a:ext uri="{9D8B030D-6E8A-4147-A177-3AD203B41FA5}">
                      <a16:colId xmlns:a16="http://schemas.microsoft.com/office/drawing/2014/main" val="1729428887"/>
                    </a:ext>
                  </a:extLst>
                </a:gridCol>
                <a:gridCol w="2553151">
                  <a:extLst>
                    <a:ext uri="{9D8B030D-6E8A-4147-A177-3AD203B41FA5}">
                      <a16:colId xmlns:a16="http://schemas.microsoft.com/office/drawing/2014/main" val="2775691404"/>
                    </a:ext>
                  </a:extLst>
                </a:gridCol>
              </a:tblGrid>
              <a:tr h="30692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Attribue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51545"/>
                  </a:ext>
                </a:extLst>
              </a:tr>
              <a:tr h="401024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Populationbelowpovertylevel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22.828399828399828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13.436202985687384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60738"/>
                  </a:ext>
                </a:extLst>
              </a:tr>
              <a:tr h="306928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Populationwithdisability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9.000663000663002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2.280427717436714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577992"/>
                  </a:ext>
                </a:extLst>
              </a:tr>
              <a:tr h="306928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Unemployment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8.148122148122148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6.020988100356848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6150"/>
                  </a:ext>
                </a:extLst>
              </a:tr>
              <a:tr h="401024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Largehouseholds(5+members)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8.166296166296167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6.020988100356848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65715"/>
                  </a:ext>
                </a:extLst>
              </a:tr>
              <a:tr h="537124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Homesaffordabletopeopleearninglessthan$50000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37.5982215982216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28.83318859210238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832166"/>
                  </a:ext>
                </a:extLst>
              </a:tr>
              <a:tr h="537124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Rentalsaffordabletopeopleearninglessthan$25000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11.481806481806482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8.575010319427765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49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5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298713" y="1489436"/>
            <a:ext cx="7432209" cy="5368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Correlation – Percentage of population below poverty level and Theft count for zip codes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1600" b="1" i="1" dirty="0"/>
              <a:t>Pearson correlation coefficient: 0.399363685513</a:t>
            </a:r>
            <a:br>
              <a:rPr lang="en-US" sz="1600" b="1" i="1" dirty="0"/>
            </a:br>
            <a:r>
              <a:rPr lang="en-US" sz="1600" b="1" i="1" dirty="0"/>
              <a:t>p value: 0.0174679610264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209CE-4ACC-4838-87EC-19682E59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75" y="2417951"/>
            <a:ext cx="4807250" cy="33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5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189277" y="1489436"/>
            <a:ext cx="7432209" cy="5368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Correlation – Percentage of homes available to people earning less than $50000 and Theft count for zip codes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b="1" i="1" dirty="0"/>
              <a:t>Pearson correlation coefficient: 0.327312033345</a:t>
            </a:r>
            <a:br>
              <a:rPr lang="en-US" sz="1600" b="1" i="1" dirty="0"/>
            </a:br>
            <a:r>
              <a:rPr lang="en-US" sz="1600" b="1" i="1" dirty="0"/>
              <a:t>p value: 0.0549435006369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DB5EE-C0CD-435A-AE5C-4FDFEFD9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71" y="2683716"/>
            <a:ext cx="4758826" cy="31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189275" y="1373957"/>
            <a:ext cx="7432209" cy="5484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Distributions </a:t>
            </a:r>
            <a:r>
              <a:rPr lang="en-US" sz="2400" i="1" dirty="0" err="1"/>
              <a:t>Populationbelowpovertylevel</a:t>
            </a:r>
            <a:r>
              <a:rPr lang="en-US" sz="2400" i="1" dirty="0"/>
              <a:t> vs Homesaffordabletopeopleearninglessthan$50000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br>
              <a:rPr lang="en-US" sz="2400" b="1" i="1" dirty="0"/>
            </a:br>
            <a:r>
              <a:rPr lang="en-US" sz="1700" b="1" i="1" dirty="0"/>
              <a:t>T value: 2.31150686279 </a:t>
            </a:r>
            <a:br>
              <a:rPr lang="en-US" sz="1700" b="1" i="1" dirty="0"/>
            </a:br>
            <a:r>
              <a:rPr lang="en-US" sz="1700" b="1" i="1" dirty="0"/>
              <a:t>p value: 0.023841935982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2F92E-6D85-4034-A6A0-03034734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31" y="2693623"/>
            <a:ext cx="5802299" cy="29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157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Crimes and Household in Austin, Texas (CS 6830)</vt:lpstr>
      <vt:lpstr>Contents</vt:lpstr>
      <vt:lpstr>Introduction</vt:lpstr>
      <vt:lpstr>Analysis and Results</vt:lpstr>
      <vt:lpstr>Analysis and Results</vt:lpstr>
      <vt:lpstr>Analysis and Results</vt:lpstr>
      <vt:lpstr>Analysis and Results</vt:lpstr>
      <vt:lpstr>Analysis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Manish</cp:lastModifiedBy>
  <cp:revision>20</cp:revision>
  <dcterms:created xsi:type="dcterms:W3CDTF">2016-02-18T23:43:18Z</dcterms:created>
  <dcterms:modified xsi:type="dcterms:W3CDTF">2019-02-05T01:20:42Z</dcterms:modified>
</cp:coreProperties>
</file>