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F9674E-B0CD-4984-A7B3-342D6EDAFBE0}">
  <a:tblStyle styleId="{7AF9674E-B0CD-4984-A7B3-342D6EDAF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slide" Target="slides/slide19.xml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e8e08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e8e08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ee8e084e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ee8e084e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ee8e084e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ee8e084e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ee8e084e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ee8e084e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ee8e084ea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3ee8e084ea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ee8e084e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ee8e084e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ee8e084ea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3ee8e084ea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3ee8e084ea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3ee8e084ea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ee8e084ea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ee8e084ea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ee8e084ea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3ee8e084ea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3ee8e084ea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3ee8e084ea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ee8e084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ee8e084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ee8e084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ee8e084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ee8e084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ee8e084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ee8e084e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ee8e084e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ee8e084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ee8e084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e8e084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ee8e084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e8e084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ee8e084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ee8e08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ee8e08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08225" y="70800"/>
            <a:ext cx="560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IITB_RISC-32</a:t>
            </a:r>
            <a:endParaRPr b="1" sz="20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Maven Pro"/>
                <a:ea typeface="Maven Pro"/>
                <a:cs typeface="Maven Pro"/>
                <a:sym typeface="Maven Pro"/>
              </a:rPr>
              <a:t>Six Stage Pipelined Processor</a:t>
            </a:r>
            <a:endParaRPr b="1" sz="2000">
              <a:solidFill>
                <a:srgbClr val="98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503425" y="1337100"/>
            <a:ext cx="2362800" cy="23628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764525" y="2321150"/>
            <a:ext cx="7389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103325" y="2305850"/>
            <a:ext cx="6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7684825" y="3699900"/>
            <a:ext cx="0" cy="465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6706525" y="4165800"/>
            <a:ext cx="97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5586625" y="3965700"/>
            <a:ext cx="1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</a:t>
            </a:r>
            <a:endParaRPr/>
          </a:p>
        </p:txBody>
      </p:sp>
      <p:graphicFrame>
        <p:nvGraphicFramePr>
          <p:cNvPr id="61" name="Google Shape;61;p13"/>
          <p:cNvGraphicFramePr/>
          <p:nvPr/>
        </p:nvGraphicFramePr>
        <p:xfrm>
          <a:off x="254875" y="190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2294100"/>
                <a:gridCol w="2294100"/>
              </a:tblGrid>
              <a:tr h="45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Manish Prajapati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213070074</a:t>
                      </a:r>
                      <a:endParaRPr i="1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Ajay Verma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213070059</a:t>
                      </a:r>
                      <a:endParaRPr i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Amit Kumar Singh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213070069</a:t>
                      </a:r>
                      <a:endParaRPr i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Subham Singh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213070076</a:t>
                      </a:r>
                      <a:endParaRPr i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125" y="1650632"/>
            <a:ext cx="1867408" cy="171062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54875" y="3563950"/>
            <a:ext cx="484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Department of Electrical Engineering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IIT Bombay</a:t>
            </a:r>
            <a:endParaRPr i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200"/>
            <a:ext cx="1433136" cy="13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/>
          <p:nvPr/>
        </p:nvSpPr>
        <p:spPr>
          <a:xfrm>
            <a:off x="6876638" y="930653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6876638" y="14121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6650138" y="93850"/>
            <a:ext cx="8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RR_EX</a:t>
            </a:r>
            <a:endParaRPr/>
          </a:p>
        </p:txBody>
      </p:sp>
      <p:cxnSp>
        <p:nvCxnSpPr>
          <p:cNvPr id="249" name="Google Shape;249;p22"/>
          <p:cNvCxnSpPr>
            <a:stCxn id="247" idx="3"/>
          </p:cNvCxnSpPr>
          <p:nvPr/>
        </p:nvCxnSpPr>
        <p:spPr>
          <a:xfrm>
            <a:off x="7227038" y="16529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2"/>
          <p:cNvSpPr txBox="1"/>
          <p:nvPr/>
        </p:nvSpPr>
        <p:spPr>
          <a:xfrm>
            <a:off x="7227038" y="1161075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</a:t>
            </a:r>
            <a:endParaRPr sz="1200"/>
          </a:p>
        </p:txBody>
      </p:sp>
      <p:sp>
        <p:nvSpPr>
          <p:cNvPr id="251" name="Google Shape;251;p22"/>
          <p:cNvSpPr txBox="1"/>
          <p:nvPr/>
        </p:nvSpPr>
        <p:spPr>
          <a:xfrm>
            <a:off x="7227038" y="1652900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PC+1</a:t>
            </a:r>
            <a:endParaRPr sz="1200"/>
          </a:p>
        </p:txBody>
      </p:sp>
      <p:sp>
        <p:nvSpPr>
          <p:cNvPr id="252" name="Google Shape;252;p22"/>
          <p:cNvSpPr txBox="1"/>
          <p:nvPr/>
        </p:nvSpPr>
        <p:spPr>
          <a:xfrm>
            <a:off x="7227038" y="4608900"/>
            <a:ext cx="9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</a:t>
            </a:r>
            <a:endParaRPr sz="1200"/>
          </a:p>
        </p:txBody>
      </p:sp>
      <p:sp>
        <p:nvSpPr>
          <p:cNvPr id="253" name="Google Shape;253;p22"/>
          <p:cNvSpPr txBox="1"/>
          <p:nvPr/>
        </p:nvSpPr>
        <p:spPr>
          <a:xfrm>
            <a:off x="239675" y="-53075"/>
            <a:ext cx="217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Register Read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6876638" y="18936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6876638" y="2388737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6876638" y="2883812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6876638" y="3378887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6876638" y="3873962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6876638" y="4355462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0" name="Google Shape;260;p22"/>
          <p:cNvCxnSpPr/>
          <p:nvPr/>
        </p:nvCxnSpPr>
        <p:spPr>
          <a:xfrm>
            <a:off x="7227038" y="11610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2"/>
          <p:cNvCxnSpPr/>
          <p:nvPr/>
        </p:nvCxnSpPr>
        <p:spPr>
          <a:xfrm>
            <a:off x="7227038" y="21447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7227038" y="2634187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/>
          <p:nvPr/>
        </p:nvCxnSpPr>
        <p:spPr>
          <a:xfrm>
            <a:off x="7227038" y="31236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7227038" y="36187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7227038" y="41138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2"/>
          <p:cNvCxnSpPr/>
          <p:nvPr/>
        </p:nvCxnSpPr>
        <p:spPr>
          <a:xfrm>
            <a:off x="7227038" y="46088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2"/>
          <p:cNvSpPr txBox="1"/>
          <p:nvPr/>
        </p:nvSpPr>
        <p:spPr>
          <a:xfrm>
            <a:off x="7227038" y="2143538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</a:t>
            </a:r>
            <a:endParaRPr sz="1200"/>
          </a:p>
        </p:txBody>
      </p:sp>
      <p:sp>
        <p:nvSpPr>
          <p:cNvPr id="268" name="Google Shape;268;p22"/>
          <p:cNvSpPr txBox="1"/>
          <p:nvPr/>
        </p:nvSpPr>
        <p:spPr>
          <a:xfrm>
            <a:off x="7227038" y="2633600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MEM</a:t>
            </a:r>
            <a:endParaRPr sz="1200"/>
          </a:p>
        </p:txBody>
      </p:sp>
      <p:sp>
        <p:nvSpPr>
          <p:cNvPr id="269" name="Google Shape;269;p22"/>
          <p:cNvSpPr txBox="1"/>
          <p:nvPr/>
        </p:nvSpPr>
        <p:spPr>
          <a:xfrm>
            <a:off x="7227038" y="3126163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WB</a:t>
            </a:r>
            <a:endParaRPr sz="1200"/>
          </a:p>
        </p:txBody>
      </p:sp>
      <p:sp>
        <p:nvSpPr>
          <p:cNvPr id="270" name="Google Shape;270;p22"/>
          <p:cNvSpPr txBox="1"/>
          <p:nvPr/>
        </p:nvSpPr>
        <p:spPr>
          <a:xfrm>
            <a:off x="7227038" y="3620000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Data_RA</a:t>
            </a:r>
            <a:endParaRPr sz="1200"/>
          </a:p>
        </p:txBody>
      </p:sp>
      <p:sp>
        <p:nvSpPr>
          <p:cNvPr id="271" name="Google Shape;271;p22"/>
          <p:cNvSpPr txBox="1"/>
          <p:nvPr/>
        </p:nvSpPr>
        <p:spPr>
          <a:xfrm>
            <a:off x="7227038" y="4114450"/>
            <a:ext cx="8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Data_RB</a:t>
            </a:r>
            <a:endParaRPr sz="1200"/>
          </a:p>
        </p:txBody>
      </p:sp>
      <p:sp>
        <p:nvSpPr>
          <p:cNvPr id="272" name="Google Shape;272;p22"/>
          <p:cNvSpPr/>
          <p:nvPr/>
        </p:nvSpPr>
        <p:spPr>
          <a:xfrm>
            <a:off x="4796313" y="2146525"/>
            <a:ext cx="1118100" cy="26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4224213" y="2405475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274" name="Google Shape;274;p22"/>
          <p:cNvSpPr txBox="1"/>
          <p:nvPr/>
        </p:nvSpPr>
        <p:spPr>
          <a:xfrm>
            <a:off x="4095513" y="2884875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RB</a:t>
            </a:r>
            <a:endParaRPr sz="1200"/>
          </a:p>
        </p:txBody>
      </p:sp>
      <p:cxnSp>
        <p:nvCxnSpPr>
          <p:cNvPr id="275" name="Google Shape;275;p22"/>
          <p:cNvCxnSpPr/>
          <p:nvPr/>
        </p:nvCxnSpPr>
        <p:spPr>
          <a:xfrm>
            <a:off x="4393113" y="24054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2"/>
          <p:cNvSpPr txBox="1"/>
          <p:nvPr/>
        </p:nvSpPr>
        <p:spPr>
          <a:xfrm>
            <a:off x="1406300" y="3203525"/>
            <a:ext cx="12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WB</a:t>
            </a:r>
            <a:r>
              <a:rPr b="1" i="1" lang="en" sz="1200">
                <a:solidFill>
                  <a:srgbClr val="980000"/>
                </a:solidFill>
              </a:rPr>
              <a:t>_RF_W_C7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3992926" y="3866700"/>
            <a:ext cx="8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Add_RD</a:t>
            </a:r>
            <a:endParaRPr sz="1200"/>
          </a:p>
        </p:txBody>
      </p:sp>
      <p:sp>
        <p:nvSpPr>
          <p:cNvPr id="278" name="Google Shape;278;p22"/>
          <p:cNvSpPr txBox="1"/>
          <p:nvPr/>
        </p:nvSpPr>
        <p:spPr>
          <a:xfrm>
            <a:off x="3925426" y="4358175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Data_RD</a:t>
            </a:r>
            <a:endParaRPr sz="1200"/>
          </a:p>
        </p:txBody>
      </p:sp>
      <p:cxnSp>
        <p:nvCxnSpPr>
          <p:cNvPr id="279" name="Google Shape;279;p22"/>
          <p:cNvCxnSpPr/>
          <p:nvPr/>
        </p:nvCxnSpPr>
        <p:spPr>
          <a:xfrm>
            <a:off x="4393113" y="28905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2"/>
          <p:cNvCxnSpPr/>
          <p:nvPr/>
        </p:nvCxnSpPr>
        <p:spPr>
          <a:xfrm>
            <a:off x="4393113" y="3378600"/>
            <a:ext cx="4032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2"/>
          <p:cNvCxnSpPr/>
          <p:nvPr/>
        </p:nvCxnSpPr>
        <p:spPr>
          <a:xfrm>
            <a:off x="4393113" y="3868387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2"/>
          <p:cNvCxnSpPr/>
          <p:nvPr/>
        </p:nvCxnSpPr>
        <p:spPr>
          <a:xfrm>
            <a:off x="4393113" y="43733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2"/>
          <p:cNvSpPr txBox="1"/>
          <p:nvPr/>
        </p:nvSpPr>
        <p:spPr>
          <a:xfrm>
            <a:off x="4919913" y="3161125"/>
            <a:ext cx="8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5914413" y="3602888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Data_RA</a:t>
            </a:r>
            <a:endParaRPr sz="1200"/>
          </a:p>
        </p:txBody>
      </p:sp>
      <p:sp>
        <p:nvSpPr>
          <p:cNvPr id="285" name="Google Shape;285;p22"/>
          <p:cNvSpPr txBox="1"/>
          <p:nvPr/>
        </p:nvSpPr>
        <p:spPr>
          <a:xfrm>
            <a:off x="5914427" y="4094725"/>
            <a:ext cx="8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Data_RB</a:t>
            </a:r>
            <a:endParaRPr sz="1200"/>
          </a:p>
        </p:txBody>
      </p:sp>
      <p:cxnSp>
        <p:nvCxnSpPr>
          <p:cNvPr id="286" name="Google Shape;286;p22"/>
          <p:cNvCxnSpPr/>
          <p:nvPr/>
        </p:nvCxnSpPr>
        <p:spPr>
          <a:xfrm>
            <a:off x="5914413" y="3602887"/>
            <a:ext cx="968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2"/>
          <p:cNvCxnSpPr>
            <a:endCxn id="258" idx="1"/>
          </p:cNvCxnSpPr>
          <p:nvPr/>
        </p:nvCxnSpPr>
        <p:spPr>
          <a:xfrm>
            <a:off x="5914538" y="4100312"/>
            <a:ext cx="9621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2"/>
          <p:cNvCxnSpPr/>
          <p:nvPr/>
        </p:nvCxnSpPr>
        <p:spPr>
          <a:xfrm>
            <a:off x="6479313" y="1161062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2"/>
          <p:cNvCxnSpPr/>
          <p:nvPr/>
        </p:nvCxnSpPr>
        <p:spPr>
          <a:xfrm>
            <a:off x="6479313" y="16520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2"/>
          <p:cNvCxnSpPr/>
          <p:nvPr/>
        </p:nvCxnSpPr>
        <p:spPr>
          <a:xfrm>
            <a:off x="6479313" y="2140287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2"/>
          <p:cNvCxnSpPr/>
          <p:nvPr/>
        </p:nvCxnSpPr>
        <p:spPr>
          <a:xfrm>
            <a:off x="6479313" y="26285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6479313" y="31236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2"/>
          <p:cNvCxnSpPr/>
          <p:nvPr/>
        </p:nvCxnSpPr>
        <p:spPr>
          <a:xfrm rot="10800000">
            <a:off x="6493663" y="1161350"/>
            <a:ext cx="0" cy="1964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2"/>
          <p:cNvCxnSpPr/>
          <p:nvPr/>
        </p:nvCxnSpPr>
        <p:spPr>
          <a:xfrm>
            <a:off x="4393113" y="1914700"/>
            <a:ext cx="2109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2"/>
          <p:cNvSpPr txBox="1"/>
          <p:nvPr/>
        </p:nvSpPr>
        <p:spPr>
          <a:xfrm>
            <a:off x="5900588" y="4586550"/>
            <a:ext cx="9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</a:t>
            </a:r>
            <a:endParaRPr sz="1200"/>
          </a:p>
        </p:txBody>
      </p:sp>
      <p:cxnSp>
        <p:nvCxnSpPr>
          <p:cNvPr id="296" name="Google Shape;296;p22"/>
          <p:cNvCxnSpPr/>
          <p:nvPr/>
        </p:nvCxnSpPr>
        <p:spPr>
          <a:xfrm>
            <a:off x="6479313" y="45865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2"/>
          <p:cNvSpPr/>
          <p:nvPr/>
        </p:nvSpPr>
        <p:spPr>
          <a:xfrm>
            <a:off x="3074600" y="3227375"/>
            <a:ext cx="13185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3151425" y="3194850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Write_Control</a:t>
            </a:r>
            <a:endParaRPr sz="1200"/>
          </a:p>
        </p:txBody>
      </p:sp>
      <p:cxnSp>
        <p:nvCxnSpPr>
          <p:cNvPr id="299" name="Google Shape;299;p22"/>
          <p:cNvCxnSpPr/>
          <p:nvPr/>
        </p:nvCxnSpPr>
        <p:spPr>
          <a:xfrm>
            <a:off x="2671388" y="3387275"/>
            <a:ext cx="4032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2"/>
          <p:cNvCxnSpPr/>
          <p:nvPr/>
        </p:nvCxnSpPr>
        <p:spPr>
          <a:xfrm>
            <a:off x="3733850" y="2728600"/>
            <a:ext cx="0" cy="51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2"/>
          <p:cNvSpPr txBox="1"/>
          <p:nvPr/>
        </p:nvSpPr>
        <p:spPr>
          <a:xfrm>
            <a:off x="3059600" y="2386388"/>
            <a:ext cx="13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S_B_MEM_WB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5544000" y="464000"/>
            <a:ext cx="9231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5600605" y="431475"/>
            <a:ext cx="8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S_NS</a:t>
            </a:r>
            <a:endParaRPr sz="1200"/>
          </a:p>
        </p:txBody>
      </p:sp>
      <p:cxnSp>
        <p:nvCxnSpPr>
          <p:cNvPr id="304" name="Google Shape;304;p22"/>
          <p:cNvCxnSpPr/>
          <p:nvPr/>
        </p:nvCxnSpPr>
        <p:spPr>
          <a:xfrm>
            <a:off x="6479018" y="622175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2"/>
          <p:cNvCxnSpPr/>
          <p:nvPr/>
        </p:nvCxnSpPr>
        <p:spPr>
          <a:xfrm>
            <a:off x="6007550" y="140325"/>
            <a:ext cx="0" cy="3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2"/>
          <p:cNvSpPr txBox="1"/>
          <p:nvPr/>
        </p:nvSpPr>
        <p:spPr>
          <a:xfrm>
            <a:off x="4004038" y="445050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S_ID_RR</a:t>
            </a:r>
            <a:endParaRPr sz="1200"/>
          </a:p>
        </p:txBody>
      </p:sp>
      <p:cxnSp>
        <p:nvCxnSpPr>
          <p:cNvPr id="307" name="Google Shape;307;p22"/>
          <p:cNvCxnSpPr/>
          <p:nvPr/>
        </p:nvCxnSpPr>
        <p:spPr>
          <a:xfrm>
            <a:off x="5118356" y="62645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2"/>
          <p:cNvSpPr txBox="1"/>
          <p:nvPr/>
        </p:nvSpPr>
        <p:spPr>
          <a:xfrm>
            <a:off x="4776713" y="57050"/>
            <a:ext cx="12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S_NS_BPU2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6876638" y="726238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6876638" y="509138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6876638" y="421238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6876638" y="638338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313" name="Google Shape;313;p22"/>
          <p:cNvCxnSpPr/>
          <p:nvPr/>
        </p:nvCxnSpPr>
        <p:spPr>
          <a:xfrm>
            <a:off x="7227038" y="6092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7227038" y="8289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5066325" y="833075"/>
            <a:ext cx="180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/>
        </p:nvSpPr>
        <p:spPr>
          <a:xfrm>
            <a:off x="-12" y="47250"/>
            <a:ext cx="190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Execute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23"/>
          <p:cNvSpPr/>
          <p:nvPr/>
        </p:nvSpPr>
        <p:spPr>
          <a:xfrm>
            <a:off x="6894931" y="882526"/>
            <a:ext cx="3411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6894931" y="1351092"/>
            <a:ext cx="3411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6629409" y="52721"/>
            <a:ext cx="9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EX_MEM</a:t>
            </a:r>
            <a:endParaRPr sz="1300"/>
          </a:p>
        </p:txBody>
      </p:sp>
      <p:cxnSp>
        <p:nvCxnSpPr>
          <p:cNvPr id="324" name="Google Shape;324;p23"/>
          <p:cNvCxnSpPr>
            <a:stCxn id="322" idx="3"/>
          </p:cNvCxnSpPr>
          <p:nvPr/>
        </p:nvCxnSpPr>
        <p:spPr>
          <a:xfrm>
            <a:off x="7236031" y="158539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3"/>
          <p:cNvSpPr txBox="1"/>
          <p:nvPr/>
        </p:nvSpPr>
        <p:spPr>
          <a:xfrm>
            <a:off x="7235929" y="1106750"/>
            <a:ext cx="113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PC+1 | PC</a:t>
            </a:r>
            <a:endParaRPr sz="1100"/>
          </a:p>
        </p:txBody>
      </p:sp>
      <p:sp>
        <p:nvSpPr>
          <p:cNvPr id="326" name="Google Shape;326;p23"/>
          <p:cNvSpPr txBox="1"/>
          <p:nvPr/>
        </p:nvSpPr>
        <p:spPr>
          <a:xfrm>
            <a:off x="7235921" y="1585377"/>
            <a:ext cx="68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</a:t>
            </a:r>
            <a:endParaRPr sz="1100"/>
          </a:p>
        </p:txBody>
      </p:sp>
      <p:sp>
        <p:nvSpPr>
          <p:cNvPr id="327" name="Google Shape;327;p23"/>
          <p:cNvSpPr/>
          <p:nvPr/>
        </p:nvSpPr>
        <p:spPr>
          <a:xfrm>
            <a:off x="6894931" y="1819662"/>
            <a:ext cx="3411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6894943" y="2677868"/>
            <a:ext cx="3411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6894950" y="3657500"/>
            <a:ext cx="341100" cy="11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23"/>
          <p:cNvCxnSpPr/>
          <p:nvPr/>
        </p:nvCxnSpPr>
        <p:spPr>
          <a:xfrm>
            <a:off x="7235921" y="110676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3"/>
          <p:cNvCxnSpPr/>
          <p:nvPr/>
        </p:nvCxnSpPr>
        <p:spPr>
          <a:xfrm>
            <a:off x="7235921" y="2063995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3"/>
          <p:cNvCxnSpPr/>
          <p:nvPr/>
        </p:nvCxnSpPr>
        <p:spPr>
          <a:xfrm>
            <a:off x="7235921" y="341072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3"/>
          <p:cNvCxnSpPr/>
          <p:nvPr/>
        </p:nvCxnSpPr>
        <p:spPr>
          <a:xfrm>
            <a:off x="7224706" y="446714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3"/>
          <p:cNvSpPr txBox="1"/>
          <p:nvPr/>
        </p:nvSpPr>
        <p:spPr>
          <a:xfrm>
            <a:off x="7235921" y="2062839"/>
            <a:ext cx="55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WB</a:t>
            </a:r>
            <a:endParaRPr sz="1100"/>
          </a:p>
        </p:txBody>
      </p:sp>
      <p:sp>
        <p:nvSpPr>
          <p:cNvPr id="335" name="Google Shape;335;p23"/>
          <p:cNvSpPr txBox="1"/>
          <p:nvPr/>
        </p:nvSpPr>
        <p:spPr>
          <a:xfrm>
            <a:off x="7224718" y="4467142"/>
            <a:ext cx="14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Instruction [15:3]</a:t>
            </a:r>
            <a:endParaRPr sz="1100"/>
          </a:p>
        </p:txBody>
      </p:sp>
      <p:cxnSp>
        <p:nvCxnSpPr>
          <p:cNvPr id="336" name="Google Shape;336;p23"/>
          <p:cNvCxnSpPr/>
          <p:nvPr/>
        </p:nvCxnSpPr>
        <p:spPr>
          <a:xfrm>
            <a:off x="6508277" y="1106748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3"/>
          <p:cNvCxnSpPr/>
          <p:nvPr/>
        </p:nvCxnSpPr>
        <p:spPr>
          <a:xfrm>
            <a:off x="6508277" y="1584501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3"/>
          <p:cNvCxnSpPr/>
          <p:nvPr/>
        </p:nvCxnSpPr>
        <p:spPr>
          <a:xfrm>
            <a:off x="6508277" y="2059676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3"/>
          <p:cNvCxnSpPr/>
          <p:nvPr/>
        </p:nvCxnSpPr>
        <p:spPr>
          <a:xfrm rot="10800000">
            <a:off x="6522326" y="1106627"/>
            <a:ext cx="0" cy="941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3"/>
          <p:cNvCxnSpPr/>
          <p:nvPr/>
        </p:nvCxnSpPr>
        <p:spPr>
          <a:xfrm>
            <a:off x="5943375" y="1294113"/>
            <a:ext cx="578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14036" l="28976" r="29479" t="16649"/>
          <a:stretch/>
        </p:blipFill>
        <p:spPr>
          <a:xfrm>
            <a:off x="5604846" y="2034473"/>
            <a:ext cx="891523" cy="173470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3"/>
          <p:cNvSpPr/>
          <p:nvPr/>
        </p:nvSpPr>
        <p:spPr>
          <a:xfrm>
            <a:off x="1118138" y="3905151"/>
            <a:ext cx="682200" cy="35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118138" y="4380922"/>
            <a:ext cx="682200" cy="35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/>
        </p:nvSpPr>
        <p:spPr>
          <a:xfrm>
            <a:off x="1759464" y="3619363"/>
            <a:ext cx="96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Data_RB &lt;&lt;1</a:t>
            </a:r>
            <a:endParaRPr sz="1000"/>
          </a:p>
        </p:txBody>
      </p:sp>
      <p:cxnSp>
        <p:nvCxnSpPr>
          <p:cNvPr id="345" name="Google Shape;345;p23"/>
          <p:cNvCxnSpPr/>
          <p:nvPr/>
        </p:nvCxnSpPr>
        <p:spPr>
          <a:xfrm>
            <a:off x="1821600" y="4561052"/>
            <a:ext cx="87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3"/>
          <p:cNvSpPr txBox="1"/>
          <p:nvPr/>
        </p:nvSpPr>
        <p:spPr>
          <a:xfrm>
            <a:off x="1735695" y="4082592"/>
            <a:ext cx="9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SE_Imm6</a:t>
            </a:r>
            <a:endParaRPr sz="1100"/>
          </a:p>
        </p:txBody>
      </p:sp>
      <p:cxnSp>
        <p:nvCxnSpPr>
          <p:cNvPr id="347" name="Google Shape;347;p23"/>
          <p:cNvCxnSpPr/>
          <p:nvPr/>
        </p:nvCxnSpPr>
        <p:spPr>
          <a:xfrm>
            <a:off x="1800117" y="4084843"/>
            <a:ext cx="88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23"/>
          <p:cNvSpPr/>
          <p:nvPr/>
        </p:nvSpPr>
        <p:spPr>
          <a:xfrm rot="5400000">
            <a:off x="1906594" y="3708328"/>
            <a:ext cx="1919400" cy="365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1806418" y="4564044"/>
            <a:ext cx="87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SE_Imm9</a:t>
            </a:r>
            <a:endParaRPr sz="1100"/>
          </a:p>
        </p:txBody>
      </p:sp>
      <p:cxnSp>
        <p:nvCxnSpPr>
          <p:cNvPr id="350" name="Google Shape;350;p23"/>
          <p:cNvCxnSpPr/>
          <p:nvPr/>
        </p:nvCxnSpPr>
        <p:spPr>
          <a:xfrm>
            <a:off x="725753" y="4083967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725753" y="4560176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3"/>
          <p:cNvSpPr txBox="1"/>
          <p:nvPr/>
        </p:nvSpPr>
        <p:spPr>
          <a:xfrm>
            <a:off x="181875" y="4082592"/>
            <a:ext cx="9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Imm6</a:t>
            </a:r>
            <a:endParaRPr sz="1100"/>
          </a:p>
        </p:txBody>
      </p:sp>
      <p:sp>
        <p:nvSpPr>
          <p:cNvPr id="353" name="Google Shape;353;p23"/>
          <p:cNvSpPr txBox="1"/>
          <p:nvPr/>
        </p:nvSpPr>
        <p:spPr>
          <a:xfrm>
            <a:off x="181875" y="4560164"/>
            <a:ext cx="93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Imm9</a:t>
            </a:r>
            <a:endParaRPr sz="1100"/>
          </a:p>
        </p:txBody>
      </p:sp>
      <p:cxnSp>
        <p:nvCxnSpPr>
          <p:cNvPr id="354" name="Google Shape;354;p23"/>
          <p:cNvCxnSpPr/>
          <p:nvPr/>
        </p:nvCxnSpPr>
        <p:spPr>
          <a:xfrm>
            <a:off x="1799996" y="3598002"/>
            <a:ext cx="88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3"/>
          <p:cNvSpPr txBox="1"/>
          <p:nvPr/>
        </p:nvSpPr>
        <p:spPr>
          <a:xfrm>
            <a:off x="1118138" y="3905139"/>
            <a:ext cx="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S_E_6</a:t>
            </a:r>
            <a:endParaRPr sz="1200"/>
          </a:p>
        </p:txBody>
      </p:sp>
      <p:sp>
        <p:nvSpPr>
          <p:cNvPr id="356" name="Google Shape;356;p23"/>
          <p:cNvSpPr txBox="1"/>
          <p:nvPr/>
        </p:nvSpPr>
        <p:spPr>
          <a:xfrm>
            <a:off x="1118125" y="4380910"/>
            <a:ext cx="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S_E_9</a:t>
            </a:r>
            <a:endParaRPr sz="1200"/>
          </a:p>
        </p:txBody>
      </p:sp>
      <p:cxnSp>
        <p:nvCxnSpPr>
          <p:cNvPr id="357" name="Google Shape;357;p23"/>
          <p:cNvCxnSpPr/>
          <p:nvPr/>
        </p:nvCxnSpPr>
        <p:spPr>
          <a:xfrm>
            <a:off x="6496343" y="290096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5212474" y="232296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3"/>
          <p:cNvCxnSpPr>
            <a:stCxn id="360" idx="3"/>
          </p:cNvCxnSpPr>
          <p:nvPr/>
        </p:nvCxnSpPr>
        <p:spPr>
          <a:xfrm>
            <a:off x="4807694" y="3406314"/>
            <a:ext cx="81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3"/>
          <p:cNvSpPr txBox="1"/>
          <p:nvPr/>
        </p:nvSpPr>
        <p:spPr>
          <a:xfrm>
            <a:off x="707775" y="1512725"/>
            <a:ext cx="78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Data_RB</a:t>
            </a:r>
            <a:endParaRPr sz="1100"/>
          </a:p>
        </p:txBody>
      </p:sp>
      <p:cxnSp>
        <p:nvCxnSpPr>
          <p:cNvPr id="362" name="Google Shape;362;p23"/>
          <p:cNvCxnSpPr/>
          <p:nvPr/>
        </p:nvCxnSpPr>
        <p:spPr>
          <a:xfrm>
            <a:off x="1097118" y="154319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3"/>
          <p:cNvSpPr txBox="1"/>
          <p:nvPr/>
        </p:nvSpPr>
        <p:spPr>
          <a:xfrm>
            <a:off x="807510" y="2022457"/>
            <a:ext cx="68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PC</a:t>
            </a:r>
            <a:endParaRPr sz="1100"/>
          </a:p>
        </p:txBody>
      </p:sp>
      <p:cxnSp>
        <p:nvCxnSpPr>
          <p:cNvPr id="364" name="Google Shape;364;p23"/>
          <p:cNvCxnSpPr/>
          <p:nvPr/>
        </p:nvCxnSpPr>
        <p:spPr>
          <a:xfrm>
            <a:off x="1097118" y="2052917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23"/>
          <p:cNvSpPr txBox="1"/>
          <p:nvPr/>
        </p:nvSpPr>
        <p:spPr>
          <a:xfrm>
            <a:off x="1812452" y="3126338"/>
            <a:ext cx="87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Data_RB</a:t>
            </a:r>
            <a:endParaRPr sz="1100"/>
          </a:p>
        </p:txBody>
      </p:sp>
      <p:cxnSp>
        <p:nvCxnSpPr>
          <p:cNvPr id="366" name="Google Shape;366;p23"/>
          <p:cNvCxnSpPr/>
          <p:nvPr/>
        </p:nvCxnSpPr>
        <p:spPr>
          <a:xfrm>
            <a:off x="1799752" y="3133763"/>
            <a:ext cx="88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4550322" y="1880886"/>
            <a:ext cx="0" cy="43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3"/>
          <p:cNvCxnSpPr/>
          <p:nvPr/>
        </p:nvCxnSpPr>
        <p:spPr>
          <a:xfrm>
            <a:off x="4543047" y="2330382"/>
            <a:ext cx="70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3"/>
          <p:cNvCxnSpPr/>
          <p:nvPr/>
        </p:nvCxnSpPr>
        <p:spPr>
          <a:xfrm rot="10800000">
            <a:off x="2866300" y="4834800"/>
            <a:ext cx="0" cy="2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3"/>
          <p:cNvSpPr txBox="1"/>
          <p:nvPr/>
        </p:nvSpPr>
        <p:spPr>
          <a:xfrm>
            <a:off x="595927" y="2766788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EX_ALU_C1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1742875" y="4834400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EX_ALU_C2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372" name="Google Shape;372;p23"/>
          <p:cNvCxnSpPr/>
          <p:nvPr/>
        </p:nvCxnSpPr>
        <p:spPr>
          <a:xfrm rot="10800000">
            <a:off x="6086930" y="3443125"/>
            <a:ext cx="2700" cy="45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3"/>
          <p:cNvSpPr txBox="1"/>
          <p:nvPr/>
        </p:nvSpPr>
        <p:spPr>
          <a:xfrm>
            <a:off x="5100426" y="3816488"/>
            <a:ext cx="17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EX_ADD_NAND_C3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6894931" y="3177299"/>
            <a:ext cx="3411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23"/>
          <p:cNvCxnSpPr/>
          <p:nvPr/>
        </p:nvCxnSpPr>
        <p:spPr>
          <a:xfrm flipH="1" rot="10800000">
            <a:off x="7235921" y="2931146"/>
            <a:ext cx="1726200" cy="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3"/>
          <p:cNvSpPr txBox="1"/>
          <p:nvPr/>
        </p:nvSpPr>
        <p:spPr>
          <a:xfrm>
            <a:off x="7235932" y="2937236"/>
            <a:ext cx="78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ALU_R</a:t>
            </a:r>
            <a:endParaRPr sz="1100"/>
          </a:p>
        </p:txBody>
      </p:sp>
      <p:sp>
        <p:nvSpPr>
          <p:cNvPr id="377" name="Google Shape;377;p23"/>
          <p:cNvSpPr txBox="1"/>
          <p:nvPr/>
        </p:nvSpPr>
        <p:spPr>
          <a:xfrm>
            <a:off x="7235921" y="3418299"/>
            <a:ext cx="84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Data_RA</a:t>
            </a:r>
            <a:endParaRPr sz="1100"/>
          </a:p>
        </p:txBody>
      </p:sp>
      <p:cxnSp>
        <p:nvCxnSpPr>
          <p:cNvPr id="378" name="Google Shape;378;p23"/>
          <p:cNvCxnSpPr/>
          <p:nvPr/>
        </p:nvCxnSpPr>
        <p:spPr>
          <a:xfrm>
            <a:off x="8550523" y="2931136"/>
            <a:ext cx="0" cy="204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/>
          <p:nvPr/>
        </p:nvCxnSpPr>
        <p:spPr>
          <a:xfrm rot="10800000">
            <a:off x="3684125" y="4984338"/>
            <a:ext cx="487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3"/>
          <p:cNvSpPr txBox="1"/>
          <p:nvPr/>
        </p:nvSpPr>
        <p:spPr>
          <a:xfrm>
            <a:off x="4223695" y="4668084"/>
            <a:ext cx="15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ALU_R_EX_MEM</a:t>
            </a:r>
            <a:endParaRPr sz="1100"/>
          </a:p>
        </p:txBody>
      </p:sp>
      <p:sp>
        <p:nvSpPr>
          <p:cNvPr id="381" name="Google Shape;381;p23"/>
          <p:cNvSpPr/>
          <p:nvPr/>
        </p:nvSpPr>
        <p:spPr>
          <a:xfrm>
            <a:off x="1118138" y="3423858"/>
            <a:ext cx="682200" cy="35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23"/>
          <p:cNvCxnSpPr/>
          <p:nvPr/>
        </p:nvCxnSpPr>
        <p:spPr>
          <a:xfrm>
            <a:off x="725753" y="3602673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23"/>
          <p:cNvSpPr txBox="1"/>
          <p:nvPr/>
        </p:nvSpPr>
        <p:spPr>
          <a:xfrm>
            <a:off x="219730" y="3602661"/>
            <a:ext cx="93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Data_RB</a:t>
            </a:r>
            <a:endParaRPr sz="1000"/>
          </a:p>
        </p:txBody>
      </p:sp>
      <p:sp>
        <p:nvSpPr>
          <p:cNvPr id="384" name="Google Shape;384;p23"/>
          <p:cNvSpPr txBox="1"/>
          <p:nvPr/>
        </p:nvSpPr>
        <p:spPr>
          <a:xfrm>
            <a:off x="1118138" y="3423846"/>
            <a:ext cx="68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 &lt;&lt; 1</a:t>
            </a:r>
            <a:endParaRPr sz="1200"/>
          </a:p>
        </p:txBody>
      </p:sp>
      <p:sp>
        <p:nvSpPr>
          <p:cNvPr id="385" name="Google Shape;385;p23"/>
          <p:cNvSpPr txBox="1"/>
          <p:nvPr/>
        </p:nvSpPr>
        <p:spPr>
          <a:xfrm>
            <a:off x="707740" y="1042658"/>
            <a:ext cx="78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Data_RA</a:t>
            </a:r>
            <a:endParaRPr sz="1100"/>
          </a:p>
        </p:txBody>
      </p:sp>
      <p:cxnSp>
        <p:nvCxnSpPr>
          <p:cNvPr id="386" name="Google Shape;386;p23"/>
          <p:cNvCxnSpPr/>
          <p:nvPr/>
        </p:nvCxnSpPr>
        <p:spPr>
          <a:xfrm>
            <a:off x="1097193" y="1063933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3"/>
          <p:cNvSpPr txBox="1"/>
          <p:nvPr/>
        </p:nvSpPr>
        <p:spPr>
          <a:xfrm>
            <a:off x="5469740" y="4496551"/>
            <a:ext cx="141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Instruction [15:3]</a:t>
            </a:r>
            <a:endParaRPr sz="1100"/>
          </a:p>
        </p:txBody>
      </p:sp>
      <p:cxnSp>
        <p:nvCxnSpPr>
          <p:cNvPr id="388" name="Google Shape;388;p23"/>
          <p:cNvCxnSpPr/>
          <p:nvPr/>
        </p:nvCxnSpPr>
        <p:spPr>
          <a:xfrm>
            <a:off x="5461736" y="4498181"/>
            <a:ext cx="1403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3"/>
          <p:cNvSpPr/>
          <p:nvPr/>
        </p:nvSpPr>
        <p:spPr>
          <a:xfrm rot="5400000">
            <a:off x="2852563" y="1743791"/>
            <a:ext cx="1311600" cy="365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1907139" y="2284413"/>
            <a:ext cx="141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ALU_R_MEM_WB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91" name="Google Shape;391;p23"/>
          <p:cNvCxnSpPr/>
          <p:nvPr/>
        </p:nvCxnSpPr>
        <p:spPr>
          <a:xfrm>
            <a:off x="2933612" y="2314873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23"/>
          <p:cNvSpPr txBox="1"/>
          <p:nvPr/>
        </p:nvSpPr>
        <p:spPr>
          <a:xfrm>
            <a:off x="1807294" y="1855645"/>
            <a:ext cx="151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ALU_R_EX_MEM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93" name="Google Shape;393;p23"/>
          <p:cNvCxnSpPr/>
          <p:nvPr/>
        </p:nvCxnSpPr>
        <p:spPr>
          <a:xfrm>
            <a:off x="2933612" y="1886093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1877799" y="1499827"/>
            <a:ext cx="147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3685768" y="1892369"/>
            <a:ext cx="87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3"/>
          <p:cNvSpPr/>
          <p:nvPr/>
        </p:nvSpPr>
        <p:spPr>
          <a:xfrm rot="5400000">
            <a:off x="3969344" y="3223764"/>
            <a:ext cx="1311600" cy="365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 txBox="1"/>
          <p:nvPr/>
        </p:nvSpPr>
        <p:spPr>
          <a:xfrm>
            <a:off x="3035829" y="3333939"/>
            <a:ext cx="141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ALU_R_MEM_WB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7" name="Google Shape;397;p23"/>
          <p:cNvSpPr txBox="1"/>
          <p:nvPr/>
        </p:nvSpPr>
        <p:spPr>
          <a:xfrm>
            <a:off x="2943312" y="2879860"/>
            <a:ext cx="151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ALU_R_EX_MEM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398" name="Google Shape;398;p23"/>
          <p:cNvCxnSpPr/>
          <p:nvPr/>
        </p:nvCxnSpPr>
        <p:spPr>
          <a:xfrm>
            <a:off x="4048057" y="3337187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3"/>
          <p:cNvCxnSpPr/>
          <p:nvPr/>
        </p:nvCxnSpPr>
        <p:spPr>
          <a:xfrm>
            <a:off x="3056350" y="3780990"/>
            <a:ext cx="137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3"/>
          <p:cNvCxnSpPr/>
          <p:nvPr/>
        </p:nvCxnSpPr>
        <p:spPr>
          <a:xfrm>
            <a:off x="4048052" y="2892131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3"/>
          <p:cNvCxnSpPr/>
          <p:nvPr/>
        </p:nvCxnSpPr>
        <p:spPr>
          <a:xfrm rot="10800000">
            <a:off x="3506964" y="2581951"/>
            <a:ext cx="0" cy="3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3"/>
          <p:cNvCxnSpPr/>
          <p:nvPr/>
        </p:nvCxnSpPr>
        <p:spPr>
          <a:xfrm rot="10800000">
            <a:off x="4625229" y="4062106"/>
            <a:ext cx="0" cy="33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23"/>
          <p:cNvSpPr txBox="1"/>
          <p:nvPr/>
        </p:nvSpPr>
        <p:spPr>
          <a:xfrm>
            <a:off x="2310428" y="2630538"/>
            <a:ext cx="12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EX_ALU_DF1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3422997" y="4109513"/>
            <a:ext cx="12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EX_ALU_DF2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2154215" y="282265"/>
            <a:ext cx="1362300" cy="80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2162778" y="282252"/>
            <a:ext cx="136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Forwarding Unit</a:t>
            </a:r>
            <a:endParaRPr b="1"/>
          </a:p>
        </p:txBody>
      </p:sp>
      <p:sp>
        <p:nvSpPr>
          <p:cNvPr id="407" name="Google Shape;407;p23"/>
          <p:cNvSpPr/>
          <p:nvPr/>
        </p:nvSpPr>
        <p:spPr>
          <a:xfrm>
            <a:off x="6894931" y="3658386"/>
            <a:ext cx="3411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23"/>
          <p:cNvCxnSpPr/>
          <p:nvPr/>
        </p:nvCxnSpPr>
        <p:spPr>
          <a:xfrm>
            <a:off x="7224706" y="3891783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3"/>
          <p:cNvSpPr txBox="1"/>
          <p:nvPr/>
        </p:nvSpPr>
        <p:spPr>
          <a:xfrm>
            <a:off x="7224706" y="3899361"/>
            <a:ext cx="84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Data_RB</a:t>
            </a:r>
            <a:endParaRPr sz="1100"/>
          </a:p>
        </p:txBody>
      </p:sp>
      <p:sp>
        <p:nvSpPr>
          <p:cNvPr id="410" name="Google Shape;410;p23"/>
          <p:cNvSpPr/>
          <p:nvPr/>
        </p:nvSpPr>
        <p:spPr>
          <a:xfrm>
            <a:off x="6894943" y="2252393"/>
            <a:ext cx="341100" cy="4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4492863" y="987338"/>
            <a:ext cx="891600" cy="73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3196575" y="1533883"/>
            <a:ext cx="130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Data_RB</a:t>
            </a:r>
            <a:endParaRPr sz="1100"/>
          </a:p>
        </p:txBody>
      </p:sp>
      <p:cxnSp>
        <p:nvCxnSpPr>
          <p:cNvPr id="413" name="Google Shape;413;p23"/>
          <p:cNvCxnSpPr/>
          <p:nvPr/>
        </p:nvCxnSpPr>
        <p:spPr>
          <a:xfrm>
            <a:off x="4111818" y="156434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23"/>
          <p:cNvSpPr txBox="1"/>
          <p:nvPr/>
        </p:nvSpPr>
        <p:spPr>
          <a:xfrm>
            <a:off x="3722365" y="1100383"/>
            <a:ext cx="78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Data_RA</a:t>
            </a:r>
            <a:endParaRPr sz="1100"/>
          </a:p>
        </p:txBody>
      </p:sp>
      <p:cxnSp>
        <p:nvCxnSpPr>
          <p:cNvPr id="415" name="Google Shape;415;p23"/>
          <p:cNvCxnSpPr/>
          <p:nvPr/>
        </p:nvCxnSpPr>
        <p:spPr>
          <a:xfrm>
            <a:off x="4111818" y="1121658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3"/>
          <p:cNvCxnSpPr>
            <a:stCxn id="411" idx="3"/>
          </p:cNvCxnSpPr>
          <p:nvPr/>
        </p:nvCxnSpPr>
        <p:spPr>
          <a:xfrm>
            <a:off x="5384463" y="1352588"/>
            <a:ext cx="27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3"/>
          <p:cNvCxnSpPr/>
          <p:nvPr/>
        </p:nvCxnSpPr>
        <p:spPr>
          <a:xfrm>
            <a:off x="5659325" y="1346713"/>
            <a:ext cx="923100" cy="1156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3"/>
          <p:cNvCxnSpPr/>
          <p:nvPr/>
        </p:nvCxnSpPr>
        <p:spPr>
          <a:xfrm>
            <a:off x="6562225" y="2483963"/>
            <a:ext cx="33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3"/>
          <p:cNvCxnSpPr/>
          <p:nvPr/>
        </p:nvCxnSpPr>
        <p:spPr>
          <a:xfrm>
            <a:off x="7235921" y="2498132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23"/>
          <p:cNvSpPr txBox="1"/>
          <p:nvPr/>
        </p:nvSpPr>
        <p:spPr>
          <a:xfrm>
            <a:off x="7235926" y="2496988"/>
            <a:ext cx="68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IF_Br</a:t>
            </a:r>
            <a:endParaRPr sz="1100"/>
          </a:p>
        </p:txBody>
      </p:sp>
      <p:sp>
        <p:nvSpPr>
          <p:cNvPr id="421" name="Google Shape;421;p23"/>
          <p:cNvSpPr/>
          <p:nvPr/>
        </p:nvSpPr>
        <p:spPr>
          <a:xfrm>
            <a:off x="4744975" y="1153238"/>
            <a:ext cx="398700" cy="398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"/>
          <p:cNvSpPr txBox="1"/>
          <p:nvPr/>
        </p:nvSpPr>
        <p:spPr>
          <a:xfrm>
            <a:off x="3307625" y="131303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423" name="Google Shape;423;p23"/>
          <p:cNvSpPr txBox="1"/>
          <p:nvPr/>
        </p:nvSpPr>
        <p:spPr>
          <a:xfrm>
            <a:off x="3307613" y="1692013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24" name="Google Shape;424;p23"/>
          <p:cNvSpPr txBox="1"/>
          <p:nvPr/>
        </p:nvSpPr>
        <p:spPr>
          <a:xfrm>
            <a:off x="3307625" y="213698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5" name="Google Shape;425;p23"/>
          <p:cNvSpPr txBox="1"/>
          <p:nvPr/>
        </p:nvSpPr>
        <p:spPr>
          <a:xfrm>
            <a:off x="4425800" y="355698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426" name="Google Shape;426;p23"/>
          <p:cNvSpPr txBox="1"/>
          <p:nvPr/>
        </p:nvSpPr>
        <p:spPr>
          <a:xfrm>
            <a:off x="4425800" y="313735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7" name="Google Shape;427;p23"/>
          <p:cNvSpPr txBox="1"/>
          <p:nvPr/>
        </p:nvSpPr>
        <p:spPr>
          <a:xfrm>
            <a:off x="4425800" y="271443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28" name="Google Shape;428;p23"/>
          <p:cNvSpPr txBox="1"/>
          <p:nvPr/>
        </p:nvSpPr>
        <p:spPr>
          <a:xfrm>
            <a:off x="2666950" y="2940313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2666950" y="340920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0" name="Google Shape;430;p23"/>
          <p:cNvSpPr txBox="1"/>
          <p:nvPr/>
        </p:nvSpPr>
        <p:spPr>
          <a:xfrm>
            <a:off x="2643450" y="3887488"/>
            <a:ext cx="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2672338" y="4365763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5717938" y="2339600"/>
            <a:ext cx="3384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056338" y="2335675"/>
            <a:ext cx="3384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 txBox="1"/>
          <p:nvPr/>
        </p:nvSpPr>
        <p:spPr>
          <a:xfrm>
            <a:off x="5749738" y="2324150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435" name="Google Shape;435;p23"/>
          <p:cNvSpPr txBox="1"/>
          <p:nvPr/>
        </p:nvSpPr>
        <p:spPr>
          <a:xfrm>
            <a:off x="6088138" y="2320225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sp>
        <p:nvSpPr>
          <p:cNvPr id="436" name="Google Shape;436;p23"/>
          <p:cNvSpPr/>
          <p:nvPr/>
        </p:nvSpPr>
        <p:spPr>
          <a:xfrm>
            <a:off x="5567300" y="406950"/>
            <a:ext cx="9231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 txBox="1"/>
          <p:nvPr/>
        </p:nvSpPr>
        <p:spPr>
          <a:xfrm>
            <a:off x="5623905" y="374425"/>
            <a:ext cx="8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S_NS</a:t>
            </a:r>
            <a:endParaRPr sz="1200"/>
          </a:p>
        </p:txBody>
      </p:sp>
      <p:cxnSp>
        <p:nvCxnSpPr>
          <p:cNvPr id="438" name="Google Shape;438;p23"/>
          <p:cNvCxnSpPr/>
          <p:nvPr/>
        </p:nvCxnSpPr>
        <p:spPr>
          <a:xfrm>
            <a:off x="6502318" y="565125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23"/>
          <p:cNvCxnSpPr/>
          <p:nvPr/>
        </p:nvCxnSpPr>
        <p:spPr>
          <a:xfrm>
            <a:off x="6030850" y="83275"/>
            <a:ext cx="0" cy="3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23"/>
          <p:cNvSpPr txBox="1"/>
          <p:nvPr/>
        </p:nvSpPr>
        <p:spPr>
          <a:xfrm>
            <a:off x="4009275" y="403500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S_RR_EX</a:t>
            </a:r>
            <a:endParaRPr sz="1200"/>
          </a:p>
        </p:txBody>
      </p:sp>
      <p:cxnSp>
        <p:nvCxnSpPr>
          <p:cNvPr id="441" name="Google Shape;441;p23"/>
          <p:cNvCxnSpPr/>
          <p:nvPr/>
        </p:nvCxnSpPr>
        <p:spPr>
          <a:xfrm>
            <a:off x="5141656" y="56940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23"/>
          <p:cNvSpPr txBox="1"/>
          <p:nvPr/>
        </p:nvSpPr>
        <p:spPr>
          <a:xfrm>
            <a:off x="4800013" y="0"/>
            <a:ext cx="12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S_NS_BPU2</a:t>
            </a: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6888750" y="669813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6888750" y="452713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 txBox="1"/>
          <p:nvPr/>
        </p:nvSpPr>
        <p:spPr>
          <a:xfrm>
            <a:off x="6888750" y="364813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446" name="Google Shape;446;p23"/>
          <p:cNvSpPr txBox="1"/>
          <p:nvPr/>
        </p:nvSpPr>
        <p:spPr>
          <a:xfrm>
            <a:off x="6888750" y="581913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47" name="Google Shape;447;p23"/>
          <p:cNvCxnSpPr/>
          <p:nvPr/>
        </p:nvCxnSpPr>
        <p:spPr>
          <a:xfrm>
            <a:off x="7239150" y="5528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23"/>
          <p:cNvCxnSpPr/>
          <p:nvPr/>
        </p:nvCxnSpPr>
        <p:spPr>
          <a:xfrm>
            <a:off x="7239150" y="7724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3"/>
          <p:cNvCxnSpPr/>
          <p:nvPr/>
        </p:nvCxnSpPr>
        <p:spPr>
          <a:xfrm>
            <a:off x="5060975" y="807013"/>
            <a:ext cx="180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23"/>
          <p:cNvSpPr txBox="1"/>
          <p:nvPr/>
        </p:nvSpPr>
        <p:spPr>
          <a:xfrm>
            <a:off x="2083678" y="1178500"/>
            <a:ext cx="9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IS_EX1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3123540" y="3719138"/>
            <a:ext cx="9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IS_EX2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4550328" y="2031500"/>
            <a:ext cx="9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IS_EX3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4699878" y="3083500"/>
            <a:ext cx="9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IS_EX4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54" name="Google Shape;454;p23"/>
          <p:cNvSpPr/>
          <p:nvPr/>
        </p:nvSpPr>
        <p:spPr>
          <a:xfrm rot="5400000">
            <a:off x="721219" y="1659703"/>
            <a:ext cx="1919400" cy="365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23"/>
          <p:cNvCxnSpPr/>
          <p:nvPr/>
        </p:nvCxnSpPr>
        <p:spPr>
          <a:xfrm rot="10800000">
            <a:off x="1680925" y="2786175"/>
            <a:ext cx="0" cy="27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23"/>
          <p:cNvSpPr txBox="1"/>
          <p:nvPr/>
        </p:nvSpPr>
        <p:spPr>
          <a:xfrm>
            <a:off x="1481575" y="89168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1481575" y="1360575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1458075" y="1838863"/>
            <a:ext cx="39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59" name="Google Shape;459;p23"/>
          <p:cNvSpPr txBox="1"/>
          <p:nvPr/>
        </p:nvSpPr>
        <p:spPr>
          <a:xfrm>
            <a:off x="1486963" y="231713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783310" y="2468295"/>
            <a:ext cx="68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Zero</a:t>
            </a:r>
            <a:endParaRPr b="1" sz="1100"/>
          </a:p>
        </p:txBody>
      </p:sp>
      <p:cxnSp>
        <p:nvCxnSpPr>
          <p:cNvPr id="461" name="Google Shape;461;p23"/>
          <p:cNvCxnSpPr/>
          <p:nvPr/>
        </p:nvCxnSpPr>
        <p:spPr>
          <a:xfrm>
            <a:off x="1072918" y="2498754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4020713" y="984953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4"/>
          <p:cNvSpPr/>
          <p:nvPr/>
        </p:nvSpPr>
        <p:spPr>
          <a:xfrm>
            <a:off x="4020713" y="14664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 txBox="1"/>
          <p:nvPr/>
        </p:nvSpPr>
        <p:spPr>
          <a:xfrm>
            <a:off x="3615038" y="203175"/>
            <a:ext cx="114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MEM_WB</a:t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2471813" y="1779850"/>
            <a:ext cx="901800" cy="162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4"/>
          <p:cNvCxnSpPr/>
          <p:nvPr/>
        </p:nvCxnSpPr>
        <p:spPr>
          <a:xfrm>
            <a:off x="3373613" y="264410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24"/>
          <p:cNvSpPr txBox="1"/>
          <p:nvPr/>
        </p:nvSpPr>
        <p:spPr>
          <a:xfrm>
            <a:off x="2384213" y="2342050"/>
            <a:ext cx="10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472" name="Google Shape;472;p24"/>
          <p:cNvCxnSpPr>
            <a:stCxn id="467" idx="3"/>
          </p:cNvCxnSpPr>
          <p:nvPr/>
        </p:nvCxnSpPr>
        <p:spPr>
          <a:xfrm>
            <a:off x="4371113" y="17072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4"/>
          <p:cNvCxnSpPr>
            <a:stCxn id="466" idx="3"/>
          </p:cNvCxnSpPr>
          <p:nvPr/>
        </p:nvCxnSpPr>
        <p:spPr>
          <a:xfrm>
            <a:off x="4371113" y="1225703"/>
            <a:ext cx="157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24"/>
          <p:cNvSpPr txBox="1"/>
          <p:nvPr/>
        </p:nvSpPr>
        <p:spPr>
          <a:xfrm>
            <a:off x="4356113" y="1149500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PC+1</a:t>
            </a:r>
            <a:endParaRPr sz="1200"/>
          </a:p>
        </p:txBody>
      </p:sp>
      <p:sp>
        <p:nvSpPr>
          <p:cNvPr id="475" name="Google Shape;475;p24"/>
          <p:cNvSpPr txBox="1"/>
          <p:nvPr/>
        </p:nvSpPr>
        <p:spPr>
          <a:xfrm>
            <a:off x="4371113" y="1631000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WB</a:t>
            </a:r>
            <a:endParaRPr sz="1200"/>
          </a:p>
        </p:txBody>
      </p:sp>
      <p:sp>
        <p:nvSpPr>
          <p:cNvPr id="476" name="Google Shape;476;p24"/>
          <p:cNvSpPr txBox="1"/>
          <p:nvPr/>
        </p:nvSpPr>
        <p:spPr>
          <a:xfrm>
            <a:off x="0" y="0"/>
            <a:ext cx="242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Memory Access  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and 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Write Back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77" name="Google Shape;477;p24"/>
          <p:cNvCxnSpPr/>
          <p:nvPr/>
        </p:nvCxnSpPr>
        <p:spPr>
          <a:xfrm>
            <a:off x="1899713" y="2215175"/>
            <a:ext cx="5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24"/>
          <p:cNvCxnSpPr/>
          <p:nvPr/>
        </p:nvCxnSpPr>
        <p:spPr>
          <a:xfrm>
            <a:off x="1899713" y="3025700"/>
            <a:ext cx="57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24"/>
          <p:cNvSpPr txBox="1"/>
          <p:nvPr/>
        </p:nvSpPr>
        <p:spPr>
          <a:xfrm>
            <a:off x="1600900" y="2215163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Data_RA</a:t>
            </a:r>
            <a:endParaRPr sz="1200"/>
          </a:p>
        </p:txBody>
      </p:sp>
      <p:sp>
        <p:nvSpPr>
          <p:cNvPr id="480" name="Google Shape;480;p24"/>
          <p:cNvSpPr txBox="1"/>
          <p:nvPr/>
        </p:nvSpPr>
        <p:spPr>
          <a:xfrm>
            <a:off x="1668412" y="3025700"/>
            <a:ext cx="8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ALU_R</a:t>
            </a:r>
            <a:endParaRPr sz="1200"/>
          </a:p>
        </p:txBody>
      </p:sp>
      <p:cxnSp>
        <p:nvCxnSpPr>
          <p:cNvPr id="481" name="Google Shape;481;p24"/>
          <p:cNvCxnSpPr/>
          <p:nvPr/>
        </p:nvCxnSpPr>
        <p:spPr>
          <a:xfrm rot="10800000">
            <a:off x="2917613" y="3408850"/>
            <a:ext cx="10200" cy="37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4"/>
          <p:cNvSpPr txBox="1"/>
          <p:nvPr/>
        </p:nvSpPr>
        <p:spPr>
          <a:xfrm>
            <a:off x="264122" y="3748600"/>
            <a:ext cx="15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MEM_DM_WR_C4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4020713" y="19497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4" name="Google Shape;484;p24"/>
          <p:cNvCxnSpPr/>
          <p:nvPr/>
        </p:nvCxnSpPr>
        <p:spPr>
          <a:xfrm>
            <a:off x="3617500" y="12234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4"/>
          <p:cNvCxnSpPr/>
          <p:nvPr/>
        </p:nvCxnSpPr>
        <p:spPr>
          <a:xfrm rot="10800000">
            <a:off x="3632038" y="1223450"/>
            <a:ext cx="0" cy="974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24"/>
          <p:cNvCxnSpPr/>
          <p:nvPr/>
        </p:nvCxnSpPr>
        <p:spPr>
          <a:xfrm>
            <a:off x="2488738" y="1464863"/>
            <a:ext cx="11433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24"/>
          <p:cNvCxnSpPr/>
          <p:nvPr/>
        </p:nvCxnSpPr>
        <p:spPr>
          <a:xfrm>
            <a:off x="3617500" y="17072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24"/>
          <p:cNvSpPr txBox="1"/>
          <p:nvPr/>
        </p:nvSpPr>
        <p:spPr>
          <a:xfrm>
            <a:off x="4392088" y="2112500"/>
            <a:ext cx="9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ALU_R</a:t>
            </a:r>
            <a:endParaRPr sz="1200"/>
          </a:p>
        </p:txBody>
      </p:sp>
      <p:sp>
        <p:nvSpPr>
          <p:cNvPr id="489" name="Google Shape;489;p24"/>
          <p:cNvSpPr/>
          <p:nvPr/>
        </p:nvSpPr>
        <p:spPr>
          <a:xfrm>
            <a:off x="4020713" y="28326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>
            <a:off x="4020713" y="33141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4020713" y="37992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 txBox="1"/>
          <p:nvPr/>
        </p:nvSpPr>
        <p:spPr>
          <a:xfrm>
            <a:off x="4393900" y="2994550"/>
            <a:ext cx="5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493" name="Google Shape;493;p24"/>
          <p:cNvSpPr txBox="1"/>
          <p:nvPr/>
        </p:nvSpPr>
        <p:spPr>
          <a:xfrm>
            <a:off x="4350413" y="2623100"/>
            <a:ext cx="9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Data_MA</a:t>
            </a:r>
            <a:endParaRPr sz="1200"/>
          </a:p>
        </p:txBody>
      </p:sp>
      <p:sp>
        <p:nvSpPr>
          <p:cNvPr id="494" name="Google Shape;494;p24"/>
          <p:cNvSpPr txBox="1"/>
          <p:nvPr/>
        </p:nvSpPr>
        <p:spPr>
          <a:xfrm>
            <a:off x="4376213" y="3567200"/>
            <a:ext cx="5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RB</a:t>
            </a:r>
            <a:endParaRPr sz="1200"/>
          </a:p>
        </p:txBody>
      </p:sp>
      <p:sp>
        <p:nvSpPr>
          <p:cNvPr id="495" name="Google Shape;495;p24"/>
          <p:cNvSpPr txBox="1"/>
          <p:nvPr/>
        </p:nvSpPr>
        <p:spPr>
          <a:xfrm>
            <a:off x="4360213" y="4039975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RC</a:t>
            </a:r>
            <a:endParaRPr sz="1200"/>
          </a:p>
        </p:txBody>
      </p:sp>
      <p:sp>
        <p:nvSpPr>
          <p:cNvPr id="496" name="Google Shape;496;p24"/>
          <p:cNvSpPr/>
          <p:nvPr/>
        </p:nvSpPr>
        <p:spPr>
          <a:xfrm rot="5400000">
            <a:off x="5420188" y="3331450"/>
            <a:ext cx="1426800" cy="3750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24"/>
          <p:cNvCxnSpPr/>
          <p:nvPr/>
        </p:nvCxnSpPr>
        <p:spPr>
          <a:xfrm>
            <a:off x="4366963" y="3554850"/>
            <a:ext cx="157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4"/>
          <p:cNvCxnSpPr/>
          <p:nvPr/>
        </p:nvCxnSpPr>
        <p:spPr>
          <a:xfrm>
            <a:off x="4366963" y="3063175"/>
            <a:ext cx="157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24"/>
          <p:cNvCxnSpPr>
            <a:stCxn id="491" idx="3"/>
          </p:cNvCxnSpPr>
          <p:nvPr/>
        </p:nvCxnSpPr>
        <p:spPr>
          <a:xfrm>
            <a:off x="4371113" y="4040000"/>
            <a:ext cx="157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24"/>
          <p:cNvSpPr txBox="1"/>
          <p:nvPr/>
        </p:nvSpPr>
        <p:spPr>
          <a:xfrm>
            <a:off x="5453188" y="3094425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</a:t>
            </a:r>
            <a:endParaRPr sz="1200"/>
          </a:p>
        </p:txBody>
      </p:sp>
      <p:sp>
        <p:nvSpPr>
          <p:cNvPr id="501" name="Google Shape;501;p24"/>
          <p:cNvSpPr txBox="1"/>
          <p:nvPr/>
        </p:nvSpPr>
        <p:spPr>
          <a:xfrm>
            <a:off x="5453188" y="3567213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RB</a:t>
            </a:r>
            <a:endParaRPr sz="1200"/>
          </a:p>
        </p:txBody>
      </p:sp>
      <p:sp>
        <p:nvSpPr>
          <p:cNvPr id="502" name="Google Shape;502;p24"/>
          <p:cNvSpPr txBox="1"/>
          <p:nvPr/>
        </p:nvSpPr>
        <p:spPr>
          <a:xfrm>
            <a:off x="5453188" y="4040000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RC</a:t>
            </a:r>
            <a:endParaRPr sz="1200"/>
          </a:p>
        </p:txBody>
      </p:sp>
      <p:cxnSp>
        <p:nvCxnSpPr>
          <p:cNvPr id="503" name="Google Shape;503;p24"/>
          <p:cNvCxnSpPr/>
          <p:nvPr/>
        </p:nvCxnSpPr>
        <p:spPr>
          <a:xfrm>
            <a:off x="6321088" y="355490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24"/>
          <p:cNvSpPr/>
          <p:nvPr/>
        </p:nvSpPr>
        <p:spPr>
          <a:xfrm rot="5400000">
            <a:off x="5467738" y="1000400"/>
            <a:ext cx="1331700" cy="3750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 txBox="1"/>
          <p:nvPr/>
        </p:nvSpPr>
        <p:spPr>
          <a:xfrm>
            <a:off x="5366213" y="1149500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PC+1</a:t>
            </a:r>
            <a:endParaRPr sz="1200"/>
          </a:p>
        </p:txBody>
      </p:sp>
      <p:cxnSp>
        <p:nvCxnSpPr>
          <p:cNvPr id="506" name="Google Shape;506;p24"/>
          <p:cNvCxnSpPr/>
          <p:nvPr/>
        </p:nvCxnSpPr>
        <p:spPr>
          <a:xfrm>
            <a:off x="5340113" y="1620450"/>
            <a:ext cx="62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4"/>
          <p:cNvCxnSpPr/>
          <p:nvPr/>
        </p:nvCxnSpPr>
        <p:spPr>
          <a:xfrm>
            <a:off x="5352088" y="1627875"/>
            <a:ext cx="0" cy="1039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4"/>
          <p:cNvCxnSpPr/>
          <p:nvPr/>
        </p:nvCxnSpPr>
        <p:spPr>
          <a:xfrm>
            <a:off x="6321088" y="114647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4"/>
          <p:cNvSpPr txBox="1"/>
          <p:nvPr/>
        </p:nvSpPr>
        <p:spPr>
          <a:xfrm>
            <a:off x="6294225" y="3567200"/>
            <a:ext cx="80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Add_RD</a:t>
            </a:r>
            <a:endParaRPr sz="1200"/>
          </a:p>
        </p:txBody>
      </p:sp>
      <p:sp>
        <p:nvSpPr>
          <p:cNvPr id="510" name="Google Shape;510;p24"/>
          <p:cNvSpPr txBox="1"/>
          <p:nvPr/>
        </p:nvSpPr>
        <p:spPr>
          <a:xfrm>
            <a:off x="6328850" y="1146475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Data_RD</a:t>
            </a:r>
            <a:endParaRPr sz="1200"/>
          </a:p>
        </p:txBody>
      </p:sp>
      <p:cxnSp>
        <p:nvCxnSpPr>
          <p:cNvPr id="511" name="Google Shape;511;p24"/>
          <p:cNvCxnSpPr>
            <a:stCxn id="483" idx="3"/>
          </p:cNvCxnSpPr>
          <p:nvPr/>
        </p:nvCxnSpPr>
        <p:spPr>
          <a:xfrm>
            <a:off x="4371113" y="2190500"/>
            <a:ext cx="125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4"/>
          <p:cNvCxnSpPr/>
          <p:nvPr/>
        </p:nvCxnSpPr>
        <p:spPr>
          <a:xfrm>
            <a:off x="8603763" y="2376575"/>
            <a:ext cx="28800" cy="266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4"/>
          <p:cNvCxnSpPr/>
          <p:nvPr/>
        </p:nvCxnSpPr>
        <p:spPr>
          <a:xfrm rot="10800000">
            <a:off x="1897725" y="5043900"/>
            <a:ext cx="67533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24"/>
          <p:cNvSpPr txBox="1"/>
          <p:nvPr/>
        </p:nvSpPr>
        <p:spPr>
          <a:xfrm>
            <a:off x="2102808" y="4672575"/>
            <a:ext cx="15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ALU_R_MEM_WB</a:t>
            </a:r>
            <a:endParaRPr sz="1200"/>
          </a:p>
        </p:txBody>
      </p:sp>
      <p:cxnSp>
        <p:nvCxnSpPr>
          <p:cNvPr id="515" name="Google Shape;515;p24"/>
          <p:cNvCxnSpPr/>
          <p:nvPr/>
        </p:nvCxnSpPr>
        <p:spPr>
          <a:xfrm>
            <a:off x="5630963" y="2194025"/>
            <a:ext cx="0" cy="1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4"/>
          <p:cNvCxnSpPr/>
          <p:nvPr/>
        </p:nvCxnSpPr>
        <p:spPr>
          <a:xfrm rot="10800000">
            <a:off x="6130888" y="1871750"/>
            <a:ext cx="5400" cy="3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24"/>
          <p:cNvSpPr txBox="1"/>
          <p:nvPr/>
        </p:nvSpPr>
        <p:spPr>
          <a:xfrm>
            <a:off x="6069413" y="1976013"/>
            <a:ext cx="12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WB</a:t>
            </a:r>
            <a:r>
              <a:rPr b="1" i="1" lang="en" sz="1200">
                <a:solidFill>
                  <a:srgbClr val="980000"/>
                </a:solidFill>
              </a:rPr>
              <a:t>_Sel_C6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18" name="Google Shape;518;p24"/>
          <p:cNvSpPr txBox="1"/>
          <p:nvPr/>
        </p:nvSpPr>
        <p:spPr>
          <a:xfrm>
            <a:off x="6069413" y="4342950"/>
            <a:ext cx="147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WB</a:t>
            </a:r>
            <a:r>
              <a:rPr b="1" i="1" lang="en" sz="1200">
                <a:solidFill>
                  <a:srgbClr val="980000"/>
                </a:solidFill>
              </a:rPr>
              <a:t>_Sel_R_C5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519" name="Google Shape;519;p24"/>
          <p:cNvCxnSpPr/>
          <p:nvPr/>
        </p:nvCxnSpPr>
        <p:spPr>
          <a:xfrm>
            <a:off x="3617513" y="21909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4"/>
          <p:cNvCxnSpPr/>
          <p:nvPr/>
        </p:nvCxnSpPr>
        <p:spPr>
          <a:xfrm>
            <a:off x="6909388" y="2347300"/>
            <a:ext cx="64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24"/>
          <p:cNvSpPr/>
          <p:nvPr/>
        </p:nvSpPr>
        <p:spPr>
          <a:xfrm rot="5400000">
            <a:off x="7068038" y="2492925"/>
            <a:ext cx="1312500" cy="3750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4"/>
          <p:cNvCxnSpPr/>
          <p:nvPr/>
        </p:nvCxnSpPr>
        <p:spPr>
          <a:xfrm rot="10800000">
            <a:off x="7721575" y="3333238"/>
            <a:ext cx="5400" cy="3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24"/>
          <p:cNvSpPr txBox="1"/>
          <p:nvPr/>
        </p:nvSpPr>
        <p:spPr>
          <a:xfrm>
            <a:off x="7086792" y="3684500"/>
            <a:ext cx="12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WB</a:t>
            </a:r>
            <a:r>
              <a:rPr b="1" i="1" lang="en" sz="1200">
                <a:solidFill>
                  <a:srgbClr val="980000"/>
                </a:solidFill>
              </a:rPr>
              <a:t>_Sel_DF3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524" name="Google Shape;524;p24"/>
          <p:cNvCxnSpPr/>
          <p:nvPr/>
        </p:nvCxnSpPr>
        <p:spPr>
          <a:xfrm>
            <a:off x="7911788" y="2376575"/>
            <a:ext cx="698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4"/>
          <p:cNvSpPr/>
          <p:nvPr/>
        </p:nvSpPr>
        <p:spPr>
          <a:xfrm>
            <a:off x="4020713" y="42843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24"/>
          <p:cNvCxnSpPr/>
          <p:nvPr/>
        </p:nvCxnSpPr>
        <p:spPr>
          <a:xfrm>
            <a:off x="4377538" y="4525100"/>
            <a:ext cx="158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24"/>
          <p:cNvSpPr txBox="1"/>
          <p:nvPr/>
        </p:nvSpPr>
        <p:spPr>
          <a:xfrm>
            <a:off x="4395713" y="4525100"/>
            <a:ext cx="136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Instruction [15:3]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28" name="Google Shape;528;p24"/>
          <p:cNvCxnSpPr/>
          <p:nvPr/>
        </p:nvCxnSpPr>
        <p:spPr>
          <a:xfrm>
            <a:off x="5641538" y="2350000"/>
            <a:ext cx="140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4"/>
          <p:cNvCxnSpPr/>
          <p:nvPr/>
        </p:nvCxnSpPr>
        <p:spPr>
          <a:xfrm rot="10800000">
            <a:off x="5116488" y="726275"/>
            <a:ext cx="0" cy="14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24"/>
          <p:cNvCxnSpPr/>
          <p:nvPr/>
        </p:nvCxnSpPr>
        <p:spPr>
          <a:xfrm>
            <a:off x="5116488" y="742200"/>
            <a:ext cx="82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24"/>
          <p:cNvCxnSpPr/>
          <p:nvPr/>
        </p:nvCxnSpPr>
        <p:spPr>
          <a:xfrm rot="10800000">
            <a:off x="6130888" y="4216113"/>
            <a:ext cx="5400" cy="3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24"/>
          <p:cNvSpPr/>
          <p:nvPr/>
        </p:nvSpPr>
        <p:spPr>
          <a:xfrm>
            <a:off x="4020713" y="24033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Google Shape;533;p24"/>
          <p:cNvCxnSpPr/>
          <p:nvPr/>
        </p:nvCxnSpPr>
        <p:spPr>
          <a:xfrm>
            <a:off x="6992338" y="3045100"/>
            <a:ext cx="5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4355088" y="2661413"/>
            <a:ext cx="984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4"/>
          <p:cNvCxnSpPr/>
          <p:nvPr/>
        </p:nvCxnSpPr>
        <p:spPr>
          <a:xfrm>
            <a:off x="5320513" y="2660138"/>
            <a:ext cx="169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4"/>
          <p:cNvCxnSpPr/>
          <p:nvPr/>
        </p:nvCxnSpPr>
        <p:spPr>
          <a:xfrm>
            <a:off x="6995038" y="2669475"/>
            <a:ext cx="0" cy="36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4"/>
          <p:cNvSpPr/>
          <p:nvPr/>
        </p:nvSpPr>
        <p:spPr>
          <a:xfrm>
            <a:off x="2263475" y="3772438"/>
            <a:ext cx="13185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 txBox="1"/>
          <p:nvPr/>
        </p:nvSpPr>
        <p:spPr>
          <a:xfrm>
            <a:off x="2340300" y="3739913"/>
            <a:ext cx="111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Write_Control</a:t>
            </a:r>
            <a:endParaRPr sz="1200"/>
          </a:p>
        </p:txBody>
      </p:sp>
      <p:cxnSp>
        <p:nvCxnSpPr>
          <p:cNvPr id="539" name="Google Shape;539;p24"/>
          <p:cNvCxnSpPr/>
          <p:nvPr/>
        </p:nvCxnSpPr>
        <p:spPr>
          <a:xfrm>
            <a:off x="1834738" y="3923675"/>
            <a:ext cx="403200" cy="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4"/>
          <p:cNvCxnSpPr/>
          <p:nvPr/>
        </p:nvCxnSpPr>
        <p:spPr>
          <a:xfrm rot="10800000">
            <a:off x="2917613" y="4094038"/>
            <a:ext cx="10200" cy="37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24"/>
          <p:cNvSpPr txBox="1"/>
          <p:nvPr/>
        </p:nvSpPr>
        <p:spPr>
          <a:xfrm>
            <a:off x="1688550" y="4228025"/>
            <a:ext cx="125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S_B_EX_MEM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4020688" y="801188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4020688" y="584088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"/>
          <p:cNvSpPr txBox="1"/>
          <p:nvPr/>
        </p:nvSpPr>
        <p:spPr>
          <a:xfrm>
            <a:off x="4020688" y="496188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545" name="Google Shape;545;p24"/>
          <p:cNvSpPr txBox="1"/>
          <p:nvPr/>
        </p:nvSpPr>
        <p:spPr>
          <a:xfrm>
            <a:off x="4020688" y="713288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46" name="Google Shape;546;p24"/>
          <p:cNvCxnSpPr/>
          <p:nvPr/>
        </p:nvCxnSpPr>
        <p:spPr>
          <a:xfrm>
            <a:off x="4371088" y="684200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24"/>
          <p:cNvCxnSpPr/>
          <p:nvPr/>
        </p:nvCxnSpPr>
        <p:spPr>
          <a:xfrm>
            <a:off x="4371088" y="9038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24"/>
          <p:cNvCxnSpPr/>
          <p:nvPr/>
        </p:nvCxnSpPr>
        <p:spPr>
          <a:xfrm>
            <a:off x="2770625" y="707125"/>
            <a:ext cx="125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4"/>
          <p:cNvCxnSpPr/>
          <p:nvPr/>
        </p:nvCxnSpPr>
        <p:spPr>
          <a:xfrm>
            <a:off x="2774150" y="904925"/>
            <a:ext cx="125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24"/>
          <p:cNvSpPr txBox="1"/>
          <p:nvPr/>
        </p:nvSpPr>
        <p:spPr>
          <a:xfrm>
            <a:off x="5946100" y="54208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sp>
        <p:nvSpPr>
          <p:cNvPr id="551" name="Google Shape;551;p24"/>
          <p:cNvSpPr txBox="1"/>
          <p:nvPr/>
        </p:nvSpPr>
        <p:spPr>
          <a:xfrm>
            <a:off x="5924800" y="985925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2" name="Google Shape;552;p24"/>
          <p:cNvSpPr txBox="1"/>
          <p:nvPr/>
        </p:nvSpPr>
        <p:spPr>
          <a:xfrm>
            <a:off x="5929875" y="1429763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553" name="Google Shape;553;p24"/>
          <p:cNvSpPr txBox="1"/>
          <p:nvPr/>
        </p:nvSpPr>
        <p:spPr>
          <a:xfrm>
            <a:off x="5946063" y="2883663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0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5946063" y="3339888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55" name="Google Shape;555;p24"/>
          <p:cNvSpPr txBox="1"/>
          <p:nvPr/>
        </p:nvSpPr>
        <p:spPr>
          <a:xfrm>
            <a:off x="5946088" y="3822200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0</a:t>
            </a:r>
            <a:endParaRPr/>
          </a:p>
        </p:txBody>
      </p:sp>
      <p:sp>
        <p:nvSpPr>
          <p:cNvPr id="556" name="Google Shape;556;p24"/>
          <p:cNvSpPr txBox="1"/>
          <p:nvPr/>
        </p:nvSpPr>
        <p:spPr>
          <a:xfrm>
            <a:off x="7524913" y="2147188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7" name="Google Shape;557;p24"/>
          <p:cNvSpPr txBox="1"/>
          <p:nvPr/>
        </p:nvSpPr>
        <p:spPr>
          <a:xfrm>
            <a:off x="7524913" y="2830425"/>
            <a:ext cx="3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"/>
          <p:cNvSpPr txBox="1"/>
          <p:nvPr/>
        </p:nvSpPr>
        <p:spPr>
          <a:xfrm>
            <a:off x="0" y="144250"/>
            <a:ext cx="437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Data Forwarding Unit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2313300" y="1905950"/>
            <a:ext cx="800400" cy="235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25"/>
          <p:cNvCxnSpPr/>
          <p:nvPr/>
        </p:nvCxnSpPr>
        <p:spPr>
          <a:xfrm>
            <a:off x="1467150" y="3002963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25"/>
          <p:cNvCxnSpPr/>
          <p:nvPr/>
        </p:nvCxnSpPr>
        <p:spPr>
          <a:xfrm>
            <a:off x="1467150" y="3631563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25"/>
          <p:cNvCxnSpPr/>
          <p:nvPr/>
        </p:nvCxnSpPr>
        <p:spPr>
          <a:xfrm>
            <a:off x="3113700" y="21667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25"/>
          <p:cNvCxnSpPr/>
          <p:nvPr/>
        </p:nvCxnSpPr>
        <p:spPr>
          <a:xfrm>
            <a:off x="3113700" y="296647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25"/>
          <p:cNvSpPr txBox="1"/>
          <p:nvPr/>
        </p:nvSpPr>
        <p:spPr>
          <a:xfrm>
            <a:off x="3113700" y="2166725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EX_ALU_DF1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69" name="Google Shape;569;p25"/>
          <p:cNvSpPr txBox="1"/>
          <p:nvPr/>
        </p:nvSpPr>
        <p:spPr>
          <a:xfrm>
            <a:off x="3113700" y="2966475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EX_ALU_DF2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241950" y="3002963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EX_MEM_Instruction [15:3]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174300" y="3608225"/>
            <a:ext cx="21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MEM_WB_Instruction [15:3]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6643200" y="1020300"/>
            <a:ext cx="748800" cy="161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p25"/>
          <p:cNvCxnSpPr/>
          <p:nvPr/>
        </p:nvCxnSpPr>
        <p:spPr>
          <a:xfrm>
            <a:off x="5797200" y="1486763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p25"/>
          <p:cNvCxnSpPr/>
          <p:nvPr/>
        </p:nvCxnSpPr>
        <p:spPr>
          <a:xfrm>
            <a:off x="5797200" y="2115363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25"/>
          <p:cNvCxnSpPr/>
          <p:nvPr/>
        </p:nvCxnSpPr>
        <p:spPr>
          <a:xfrm>
            <a:off x="7392000" y="148460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25"/>
          <p:cNvSpPr txBox="1"/>
          <p:nvPr/>
        </p:nvSpPr>
        <p:spPr>
          <a:xfrm>
            <a:off x="7391993" y="1484600"/>
            <a:ext cx="17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</a:t>
            </a:r>
            <a:r>
              <a:rPr b="1" i="1" lang="en" sz="1200">
                <a:solidFill>
                  <a:srgbClr val="980000"/>
                </a:solidFill>
              </a:rPr>
              <a:t>IF_ID_Write_HZ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4572000" y="1486763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IF_ID_Instruction [15:9]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8" name="Google Shape;578;p25"/>
          <p:cNvSpPr txBox="1"/>
          <p:nvPr/>
        </p:nvSpPr>
        <p:spPr>
          <a:xfrm>
            <a:off x="4732500" y="2092025"/>
            <a:ext cx="19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ID_RR_Instruction [15:6]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79" name="Google Shape;579;p25"/>
          <p:cNvCxnSpPr/>
          <p:nvPr/>
        </p:nvCxnSpPr>
        <p:spPr>
          <a:xfrm>
            <a:off x="7392000" y="20808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25"/>
          <p:cNvSpPr txBox="1"/>
          <p:nvPr/>
        </p:nvSpPr>
        <p:spPr>
          <a:xfrm>
            <a:off x="7391995" y="2080825"/>
            <a:ext cx="15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B = Bubble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581" name="Google Shape;581;p25"/>
          <p:cNvCxnSpPr/>
          <p:nvPr/>
        </p:nvCxnSpPr>
        <p:spPr>
          <a:xfrm>
            <a:off x="4374575" y="841175"/>
            <a:ext cx="0" cy="411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25"/>
          <p:cNvSpPr txBox="1"/>
          <p:nvPr/>
        </p:nvSpPr>
        <p:spPr>
          <a:xfrm>
            <a:off x="4374575" y="144250"/>
            <a:ext cx="47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Hazard Detection Unit</a:t>
            </a:r>
            <a:endParaRPr b="1" sz="2000"/>
          </a:p>
        </p:txBody>
      </p:sp>
      <p:cxnSp>
        <p:nvCxnSpPr>
          <p:cNvPr id="583" name="Google Shape;583;p25"/>
          <p:cNvCxnSpPr/>
          <p:nvPr/>
        </p:nvCxnSpPr>
        <p:spPr>
          <a:xfrm>
            <a:off x="1467150" y="2393363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25"/>
          <p:cNvSpPr txBox="1"/>
          <p:nvPr/>
        </p:nvSpPr>
        <p:spPr>
          <a:xfrm>
            <a:off x="241950" y="2393363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RR_EX_Instruction [15:3]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585" name="Google Shape;585;p25"/>
          <p:cNvCxnSpPr/>
          <p:nvPr/>
        </p:nvCxnSpPr>
        <p:spPr>
          <a:xfrm>
            <a:off x="3113700" y="37662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25"/>
          <p:cNvSpPr txBox="1"/>
          <p:nvPr/>
        </p:nvSpPr>
        <p:spPr>
          <a:xfrm>
            <a:off x="3113700" y="3766225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980000"/>
                </a:solidFill>
              </a:rPr>
              <a:t>WB_Sel_DF3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6643200" y="3145525"/>
            <a:ext cx="748800" cy="94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25"/>
          <p:cNvCxnSpPr/>
          <p:nvPr/>
        </p:nvCxnSpPr>
        <p:spPr>
          <a:xfrm>
            <a:off x="5797200" y="3611988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25"/>
          <p:cNvCxnSpPr/>
          <p:nvPr/>
        </p:nvCxnSpPr>
        <p:spPr>
          <a:xfrm>
            <a:off x="7392000" y="36098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25"/>
          <p:cNvSpPr txBox="1"/>
          <p:nvPr/>
        </p:nvSpPr>
        <p:spPr>
          <a:xfrm>
            <a:off x="7391993" y="3609825"/>
            <a:ext cx="17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CZ</a:t>
            </a:r>
            <a:r>
              <a:rPr b="1" i="1" lang="en" sz="1200">
                <a:solidFill>
                  <a:srgbClr val="980000"/>
                </a:solidFill>
              </a:rPr>
              <a:t>_Write_C0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591" name="Google Shape;591;p25"/>
          <p:cNvSpPr txBox="1"/>
          <p:nvPr/>
        </p:nvSpPr>
        <p:spPr>
          <a:xfrm>
            <a:off x="4572000" y="3611988"/>
            <a:ext cx="20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RR_EX</a:t>
            </a:r>
            <a:r>
              <a:rPr lang="en" sz="1200">
                <a:solidFill>
                  <a:schemeClr val="dk1"/>
                </a:solidFill>
              </a:rPr>
              <a:t>_Instruction [15:12]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6679200" y="4513625"/>
            <a:ext cx="3384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7017600" y="4509700"/>
            <a:ext cx="338400" cy="3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6711000" y="4498175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595" name="Google Shape;595;p25"/>
          <p:cNvSpPr txBox="1"/>
          <p:nvPr/>
        </p:nvSpPr>
        <p:spPr>
          <a:xfrm>
            <a:off x="7049400" y="4494250"/>
            <a:ext cx="27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Z</a:t>
            </a:r>
            <a:endParaRPr sz="1200"/>
          </a:p>
        </p:txBody>
      </p:sp>
      <p:cxnSp>
        <p:nvCxnSpPr>
          <p:cNvPr id="596" name="Google Shape;596;p25"/>
          <p:cNvCxnSpPr/>
          <p:nvPr/>
        </p:nvCxnSpPr>
        <p:spPr>
          <a:xfrm rot="10800000">
            <a:off x="7017600" y="4124625"/>
            <a:ext cx="0" cy="3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6"/>
          <p:cNvSpPr txBox="1"/>
          <p:nvPr/>
        </p:nvSpPr>
        <p:spPr>
          <a:xfrm>
            <a:off x="0" y="0"/>
            <a:ext cx="303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Branch Prediction Unit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4018738" y="2628013"/>
            <a:ext cx="972300" cy="53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4991038" y="2628013"/>
            <a:ext cx="972300" cy="53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 txBox="1"/>
          <p:nvPr/>
        </p:nvSpPr>
        <p:spPr>
          <a:xfrm>
            <a:off x="4038413" y="2695363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 Field</a:t>
            </a:r>
            <a:endParaRPr/>
          </a:p>
        </p:txBody>
      </p:sp>
      <p:sp>
        <p:nvSpPr>
          <p:cNvPr id="605" name="Google Shape;605;p26"/>
          <p:cNvSpPr txBox="1"/>
          <p:nvPr/>
        </p:nvSpPr>
        <p:spPr>
          <a:xfrm>
            <a:off x="5000938" y="2695363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BTA Field</a:t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5963338" y="2628013"/>
            <a:ext cx="972300" cy="534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 txBox="1"/>
          <p:nvPr/>
        </p:nvSpPr>
        <p:spPr>
          <a:xfrm>
            <a:off x="5973238" y="2587663"/>
            <a:ext cx="9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bit</a:t>
            </a:r>
            <a:endParaRPr/>
          </a:p>
        </p:txBody>
      </p:sp>
      <p:cxnSp>
        <p:nvCxnSpPr>
          <p:cNvPr id="608" name="Google Shape;608;p26"/>
          <p:cNvCxnSpPr>
            <a:stCxn id="603" idx="2"/>
          </p:cNvCxnSpPr>
          <p:nvPr/>
        </p:nvCxnSpPr>
        <p:spPr>
          <a:xfrm>
            <a:off x="5477188" y="3162913"/>
            <a:ext cx="2400" cy="6210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26"/>
          <p:cNvSpPr txBox="1"/>
          <p:nvPr/>
        </p:nvSpPr>
        <p:spPr>
          <a:xfrm>
            <a:off x="5003325" y="3725438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BTA</a:t>
            </a:r>
            <a:endParaRPr/>
          </a:p>
        </p:txBody>
      </p:sp>
      <p:cxnSp>
        <p:nvCxnSpPr>
          <p:cNvPr id="610" name="Google Shape;610;p26"/>
          <p:cNvCxnSpPr/>
          <p:nvPr/>
        </p:nvCxnSpPr>
        <p:spPr>
          <a:xfrm>
            <a:off x="4509663" y="3162913"/>
            <a:ext cx="0" cy="651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26"/>
          <p:cNvCxnSpPr/>
          <p:nvPr/>
        </p:nvCxnSpPr>
        <p:spPr>
          <a:xfrm>
            <a:off x="6449488" y="3162913"/>
            <a:ext cx="0" cy="651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26"/>
          <p:cNvCxnSpPr/>
          <p:nvPr/>
        </p:nvCxnSpPr>
        <p:spPr>
          <a:xfrm>
            <a:off x="4523663" y="1976713"/>
            <a:ext cx="0" cy="651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6"/>
          <p:cNvCxnSpPr/>
          <p:nvPr/>
        </p:nvCxnSpPr>
        <p:spPr>
          <a:xfrm>
            <a:off x="5479588" y="1210238"/>
            <a:ext cx="0" cy="1417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26"/>
          <p:cNvCxnSpPr/>
          <p:nvPr/>
        </p:nvCxnSpPr>
        <p:spPr>
          <a:xfrm>
            <a:off x="6449488" y="1969313"/>
            <a:ext cx="0" cy="658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26"/>
          <p:cNvSpPr txBox="1"/>
          <p:nvPr/>
        </p:nvSpPr>
        <p:spPr>
          <a:xfrm>
            <a:off x="3826600" y="1274913"/>
            <a:ext cx="9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 txBox="1"/>
          <p:nvPr/>
        </p:nvSpPr>
        <p:spPr>
          <a:xfrm>
            <a:off x="3974375" y="1620250"/>
            <a:ext cx="11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PC_EX_MEM</a:t>
            </a:r>
            <a:endParaRPr sz="1200"/>
          </a:p>
        </p:txBody>
      </p:sp>
      <p:cxnSp>
        <p:nvCxnSpPr>
          <p:cNvPr id="617" name="Google Shape;617;p26"/>
          <p:cNvCxnSpPr/>
          <p:nvPr/>
        </p:nvCxnSpPr>
        <p:spPr>
          <a:xfrm>
            <a:off x="2872875" y="1202513"/>
            <a:ext cx="2606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26"/>
          <p:cNvSpPr txBox="1"/>
          <p:nvPr/>
        </p:nvSpPr>
        <p:spPr>
          <a:xfrm>
            <a:off x="1363700" y="1017863"/>
            <a:ext cx="149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ALU_R_EX_MEM</a:t>
            </a:r>
            <a:endParaRPr sz="1200"/>
          </a:p>
        </p:txBody>
      </p:sp>
      <p:cxnSp>
        <p:nvCxnSpPr>
          <p:cNvPr id="619" name="Google Shape;619;p26"/>
          <p:cNvCxnSpPr/>
          <p:nvPr/>
        </p:nvCxnSpPr>
        <p:spPr>
          <a:xfrm>
            <a:off x="3415438" y="2893888"/>
            <a:ext cx="5934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26"/>
          <p:cNvSpPr txBox="1"/>
          <p:nvPr/>
        </p:nvSpPr>
        <p:spPr>
          <a:xfrm>
            <a:off x="2250463" y="2699188"/>
            <a:ext cx="12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0000"/>
                </a:solidFill>
              </a:rPr>
              <a:t>Write_Signal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1" name="Google Shape;621;p26"/>
          <p:cNvSpPr txBox="1"/>
          <p:nvPr/>
        </p:nvSpPr>
        <p:spPr>
          <a:xfrm>
            <a:off x="5880675" y="1620250"/>
            <a:ext cx="113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IF_BR</a:t>
            </a:r>
            <a:endParaRPr sz="1200"/>
          </a:p>
        </p:txBody>
      </p:sp>
      <p:sp>
        <p:nvSpPr>
          <p:cNvPr id="622" name="Google Shape;622;p26"/>
          <p:cNvSpPr txBox="1"/>
          <p:nvPr/>
        </p:nvSpPr>
        <p:spPr>
          <a:xfrm>
            <a:off x="5973225" y="3725438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HB</a:t>
            </a:r>
            <a:endParaRPr/>
          </a:p>
        </p:txBody>
      </p:sp>
      <p:sp>
        <p:nvSpPr>
          <p:cNvPr id="623" name="Google Shape;623;p26"/>
          <p:cNvSpPr txBox="1"/>
          <p:nvPr/>
        </p:nvSpPr>
        <p:spPr>
          <a:xfrm>
            <a:off x="4033425" y="3725438"/>
            <a:ext cx="9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7"/>
          <p:cNvSpPr/>
          <p:nvPr/>
        </p:nvSpPr>
        <p:spPr>
          <a:xfrm>
            <a:off x="2381775" y="648000"/>
            <a:ext cx="800400" cy="42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7"/>
          <p:cNvCxnSpPr/>
          <p:nvPr/>
        </p:nvCxnSpPr>
        <p:spPr>
          <a:xfrm>
            <a:off x="1535775" y="137655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27"/>
          <p:cNvCxnSpPr/>
          <p:nvPr/>
        </p:nvCxnSpPr>
        <p:spPr>
          <a:xfrm>
            <a:off x="1535775" y="185275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27"/>
          <p:cNvCxnSpPr/>
          <p:nvPr/>
        </p:nvCxnSpPr>
        <p:spPr>
          <a:xfrm>
            <a:off x="1535775" y="228227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7"/>
          <p:cNvCxnSpPr/>
          <p:nvPr/>
        </p:nvCxnSpPr>
        <p:spPr>
          <a:xfrm>
            <a:off x="1535775" y="271180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7"/>
          <p:cNvCxnSpPr/>
          <p:nvPr/>
        </p:nvCxnSpPr>
        <p:spPr>
          <a:xfrm>
            <a:off x="3182175" y="133215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27"/>
          <p:cNvCxnSpPr/>
          <p:nvPr/>
        </p:nvCxnSpPr>
        <p:spPr>
          <a:xfrm>
            <a:off x="3182175" y="210120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27"/>
          <p:cNvSpPr txBox="1"/>
          <p:nvPr/>
        </p:nvSpPr>
        <p:spPr>
          <a:xfrm>
            <a:off x="3182175" y="1332150"/>
            <a:ext cx="15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PC_Src_BPU1[0]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636" name="Google Shape;636;p27"/>
          <p:cNvSpPr txBox="1"/>
          <p:nvPr/>
        </p:nvSpPr>
        <p:spPr>
          <a:xfrm>
            <a:off x="3182175" y="2101200"/>
            <a:ext cx="15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PC_Src_BPU1[1]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637" name="Google Shape;637;p27"/>
          <p:cNvSpPr txBox="1"/>
          <p:nvPr/>
        </p:nvSpPr>
        <p:spPr>
          <a:xfrm>
            <a:off x="1046675" y="2270625"/>
            <a:ext cx="10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PC_IF_ID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113550" y="2711825"/>
            <a:ext cx="20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PC_EX_MEM</a:t>
            </a:r>
            <a:endParaRPr sz="1200"/>
          </a:p>
        </p:txBody>
      </p:sp>
      <p:cxnSp>
        <p:nvCxnSpPr>
          <p:cNvPr id="639" name="Google Shape;639;p27"/>
          <p:cNvCxnSpPr/>
          <p:nvPr/>
        </p:nvCxnSpPr>
        <p:spPr>
          <a:xfrm>
            <a:off x="1535775" y="91935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27"/>
          <p:cNvSpPr txBox="1"/>
          <p:nvPr/>
        </p:nvSpPr>
        <p:spPr>
          <a:xfrm>
            <a:off x="883475" y="185275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IF_BR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1" name="Google Shape;641;p27"/>
          <p:cNvSpPr txBox="1"/>
          <p:nvPr/>
        </p:nvSpPr>
        <p:spPr>
          <a:xfrm>
            <a:off x="866675" y="1376550"/>
            <a:ext cx="12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I_15_12_PR4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2" name="Google Shape;642;p27"/>
          <p:cNvSpPr txBox="1"/>
          <p:nvPr/>
        </p:nvSpPr>
        <p:spPr>
          <a:xfrm>
            <a:off x="773000" y="9193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I_15_14_PR1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43" name="Google Shape;643;p27"/>
          <p:cNvCxnSpPr/>
          <p:nvPr/>
        </p:nvCxnSpPr>
        <p:spPr>
          <a:xfrm>
            <a:off x="3182175" y="28642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27"/>
          <p:cNvSpPr txBox="1"/>
          <p:nvPr/>
        </p:nvSpPr>
        <p:spPr>
          <a:xfrm>
            <a:off x="3182175" y="2864225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S_BPU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645" name="Google Shape;645;p27"/>
          <p:cNvCxnSpPr/>
          <p:nvPr/>
        </p:nvCxnSpPr>
        <p:spPr>
          <a:xfrm>
            <a:off x="3182175" y="351370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27"/>
          <p:cNvSpPr txBox="1"/>
          <p:nvPr/>
        </p:nvSpPr>
        <p:spPr>
          <a:xfrm>
            <a:off x="3182175" y="351370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S_NS_BPU2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7370850" y="1054950"/>
            <a:ext cx="9231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 txBox="1"/>
          <p:nvPr/>
        </p:nvSpPr>
        <p:spPr>
          <a:xfrm>
            <a:off x="7427455" y="1022425"/>
            <a:ext cx="8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S_NS</a:t>
            </a:r>
            <a:endParaRPr sz="1200"/>
          </a:p>
        </p:txBody>
      </p:sp>
      <p:cxnSp>
        <p:nvCxnSpPr>
          <p:cNvPr id="649" name="Google Shape;649;p27"/>
          <p:cNvCxnSpPr/>
          <p:nvPr/>
        </p:nvCxnSpPr>
        <p:spPr>
          <a:xfrm>
            <a:off x="8305868" y="1213125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7"/>
          <p:cNvCxnSpPr/>
          <p:nvPr/>
        </p:nvCxnSpPr>
        <p:spPr>
          <a:xfrm>
            <a:off x="7834400" y="731275"/>
            <a:ext cx="0" cy="3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27"/>
          <p:cNvSpPr txBox="1"/>
          <p:nvPr/>
        </p:nvSpPr>
        <p:spPr>
          <a:xfrm>
            <a:off x="5851588" y="1043725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S_XX_XX</a:t>
            </a:r>
            <a:endParaRPr sz="1200"/>
          </a:p>
        </p:txBody>
      </p:sp>
      <p:cxnSp>
        <p:nvCxnSpPr>
          <p:cNvPr id="652" name="Google Shape;652;p27"/>
          <p:cNvCxnSpPr/>
          <p:nvPr/>
        </p:nvCxnSpPr>
        <p:spPr>
          <a:xfrm>
            <a:off x="6945206" y="121740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27"/>
          <p:cNvSpPr txBox="1"/>
          <p:nvPr/>
        </p:nvSpPr>
        <p:spPr>
          <a:xfrm>
            <a:off x="6603563" y="648000"/>
            <a:ext cx="12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S_NS_BPU</a:t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6966075" y="1872600"/>
            <a:ext cx="617700" cy="617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 rot="5400000">
            <a:off x="7109163" y="3096600"/>
            <a:ext cx="1035000" cy="400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27"/>
          <p:cNvCxnSpPr/>
          <p:nvPr/>
        </p:nvCxnSpPr>
        <p:spPr>
          <a:xfrm>
            <a:off x="6876125" y="3587388"/>
            <a:ext cx="524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27"/>
          <p:cNvSpPr txBox="1"/>
          <p:nvPr/>
        </p:nvSpPr>
        <p:spPr>
          <a:xfrm>
            <a:off x="7467325" y="2817450"/>
            <a:ext cx="2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8" name="Google Shape;658;p27"/>
          <p:cNvSpPr txBox="1"/>
          <p:nvPr/>
        </p:nvSpPr>
        <p:spPr>
          <a:xfrm>
            <a:off x="7467313" y="3387275"/>
            <a:ext cx="2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9" name="Google Shape;659;p27"/>
          <p:cNvCxnSpPr/>
          <p:nvPr/>
        </p:nvCxnSpPr>
        <p:spPr>
          <a:xfrm rot="10800000">
            <a:off x="7585363" y="3798913"/>
            <a:ext cx="5400" cy="371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0" name="Google Shape;660;p27"/>
          <p:cNvSpPr txBox="1"/>
          <p:nvPr/>
        </p:nvSpPr>
        <p:spPr>
          <a:xfrm>
            <a:off x="6968714" y="4158888"/>
            <a:ext cx="12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980000"/>
                </a:solidFill>
              </a:rPr>
              <a:t>S_NS_BPU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661" name="Google Shape;661;p27"/>
          <p:cNvCxnSpPr/>
          <p:nvPr/>
        </p:nvCxnSpPr>
        <p:spPr>
          <a:xfrm>
            <a:off x="6876125" y="3015888"/>
            <a:ext cx="524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27"/>
          <p:cNvSpPr txBox="1"/>
          <p:nvPr/>
        </p:nvSpPr>
        <p:spPr>
          <a:xfrm>
            <a:off x="6330671" y="3015900"/>
            <a:ext cx="105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S_XX_XX</a:t>
            </a:r>
            <a:endParaRPr sz="1200"/>
          </a:p>
        </p:txBody>
      </p:sp>
      <p:sp>
        <p:nvSpPr>
          <p:cNvPr id="663" name="Google Shape;663;p27"/>
          <p:cNvSpPr txBox="1"/>
          <p:nvPr/>
        </p:nvSpPr>
        <p:spPr>
          <a:xfrm>
            <a:off x="6336925" y="3587400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Zero</a:t>
            </a:r>
            <a:endParaRPr sz="1200"/>
          </a:p>
        </p:txBody>
      </p:sp>
      <p:cxnSp>
        <p:nvCxnSpPr>
          <p:cNvPr id="664" name="Google Shape;664;p27"/>
          <p:cNvCxnSpPr/>
          <p:nvPr/>
        </p:nvCxnSpPr>
        <p:spPr>
          <a:xfrm>
            <a:off x="7826768" y="329580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27"/>
          <p:cNvCxnSpPr/>
          <p:nvPr/>
        </p:nvCxnSpPr>
        <p:spPr>
          <a:xfrm>
            <a:off x="5022600" y="750475"/>
            <a:ext cx="0" cy="374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7"/>
          <p:cNvCxnSpPr/>
          <p:nvPr/>
        </p:nvCxnSpPr>
        <p:spPr>
          <a:xfrm>
            <a:off x="1535775" y="31530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27"/>
          <p:cNvCxnSpPr/>
          <p:nvPr/>
        </p:nvCxnSpPr>
        <p:spPr>
          <a:xfrm>
            <a:off x="1535775" y="362922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27"/>
          <p:cNvCxnSpPr/>
          <p:nvPr/>
        </p:nvCxnSpPr>
        <p:spPr>
          <a:xfrm>
            <a:off x="1535775" y="405875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27"/>
          <p:cNvCxnSpPr/>
          <p:nvPr/>
        </p:nvCxnSpPr>
        <p:spPr>
          <a:xfrm>
            <a:off x="1535775" y="4488275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27"/>
          <p:cNvSpPr txBox="1"/>
          <p:nvPr/>
        </p:nvSpPr>
        <p:spPr>
          <a:xfrm>
            <a:off x="681875" y="4047100"/>
            <a:ext cx="14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ALU_R_EX_MEM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113550" y="4488300"/>
            <a:ext cx="20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Data_RB_EX_MEM</a:t>
            </a:r>
            <a:endParaRPr sz="1200"/>
          </a:p>
        </p:txBody>
      </p:sp>
      <p:sp>
        <p:nvSpPr>
          <p:cNvPr id="672" name="Google Shape;672;p27"/>
          <p:cNvSpPr txBox="1"/>
          <p:nvPr/>
        </p:nvSpPr>
        <p:spPr>
          <a:xfrm>
            <a:off x="883475" y="3629225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PC_RR_EX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3" name="Google Shape;673;p27"/>
          <p:cNvSpPr txBox="1"/>
          <p:nvPr/>
        </p:nvSpPr>
        <p:spPr>
          <a:xfrm>
            <a:off x="681975" y="3153025"/>
            <a:ext cx="14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PC_1_EX_MEM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74" name="Google Shape;674;p27"/>
          <p:cNvSpPr txBox="1"/>
          <p:nvPr/>
        </p:nvSpPr>
        <p:spPr>
          <a:xfrm>
            <a:off x="0" y="0"/>
            <a:ext cx="303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Branch Prediction Unit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675" name="Google Shape;675;p27"/>
          <p:cNvCxnSpPr/>
          <p:nvPr/>
        </p:nvCxnSpPr>
        <p:spPr>
          <a:xfrm>
            <a:off x="3182175" y="4115100"/>
            <a:ext cx="84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6" name="Google Shape;676;p27"/>
          <p:cNvSpPr txBox="1"/>
          <p:nvPr/>
        </p:nvSpPr>
        <p:spPr>
          <a:xfrm>
            <a:off x="3182175" y="4115100"/>
            <a:ext cx="12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BTA</a:t>
            </a:r>
            <a:endParaRPr b="1" i="1"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1" name="Google Shape;681;p28"/>
          <p:cNvGraphicFramePr/>
          <p:nvPr/>
        </p:nvGraphicFramePr>
        <p:xfrm>
          <a:off x="0" y="10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537875"/>
                <a:gridCol w="537875"/>
                <a:gridCol w="411775"/>
                <a:gridCol w="6639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  <a:gridCol w="537875"/>
              </a:tblGrid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ADD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ADC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ADZ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ADL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ADI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8761D"/>
                          </a:solidFill>
                        </a:rPr>
                        <a:t>NDU</a:t>
                      </a:r>
                      <a:endParaRPr b="1"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8761D"/>
                          </a:solidFill>
                        </a:rPr>
                        <a:t>NDC</a:t>
                      </a:r>
                      <a:endParaRPr b="1"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8761D"/>
                          </a:solidFill>
                        </a:rPr>
                        <a:t>NDZ</a:t>
                      </a:r>
                      <a:endParaRPr b="1"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9900"/>
                          </a:solidFill>
                        </a:rPr>
                        <a:t>LW</a:t>
                      </a:r>
                      <a:endParaRPr b="1" sz="1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</a:rPr>
                        <a:t>SW</a:t>
                      </a:r>
                      <a:endParaRPr b="1" sz="12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900FF"/>
                          </a:solidFill>
                        </a:rPr>
                        <a:t>BEQ</a:t>
                      </a:r>
                      <a:endParaRPr b="1"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900FF"/>
                          </a:solidFill>
                        </a:rPr>
                        <a:t>JAL</a:t>
                      </a:r>
                      <a:endParaRPr b="1"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900FF"/>
                          </a:solidFill>
                        </a:rPr>
                        <a:t>JLR</a:t>
                      </a:r>
                      <a:endParaRPr b="1"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9900FF"/>
                          </a:solidFill>
                        </a:rPr>
                        <a:t>JRI</a:t>
                      </a:r>
                      <a:endParaRPr b="1"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EX_ALU_C1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EX_ALU_C2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EX_ADD_NAND_C3</a:t>
                      </a:r>
                      <a:endParaRPr b="1" i="1" sz="1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MEM_DM_WR_C4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WB</a:t>
                      </a: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_Sel_R_C5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WB</a:t>
                      </a: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_Sel_C6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WB</a:t>
                      </a:r>
                      <a:r>
                        <a:rPr b="1" i="1" lang="en" sz="1000">
                          <a:solidFill>
                            <a:srgbClr val="980000"/>
                          </a:solidFill>
                        </a:rPr>
                        <a:t>_RF_W_C7</a:t>
                      </a:r>
                      <a:endParaRPr b="1" i="1" sz="10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2" name="Google Shape;682;p28"/>
          <p:cNvSpPr txBox="1"/>
          <p:nvPr/>
        </p:nvSpPr>
        <p:spPr>
          <a:xfrm>
            <a:off x="1632900" y="24975"/>
            <a:ext cx="58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Decode | Controller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"/>
          <p:cNvSpPr txBox="1"/>
          <p:nvPr/>
        </p:nvSpPr>
        <p:spPr>
          <a:xfrm>
            <a:off x="232650" y="1094100"/>
            <a:ext cx="8678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Condition for Bubble: 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Load is followed by an instruction whose source is the destination for the load instruction.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Condition for Data-Forwarding: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 Instruction I1 is followed by instruction I2 whose source is destination of I1.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Use </a:t>
            </a:r>
            <a:r>
              <a:rPr b="1"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SW</a:t>
            </a: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BEQ</a:t>
            </a: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JAL</a:t>
            </a: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</a:t>
            </a:r>
            <a:r>
              <a:rPr b="1"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JLR</a:t>
            </a:r>
            <a:r>
              <a:rPr lang="en" sz="2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after 3 NOPE. (Data forwarding is not implemented for data stored from register file)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149" y="0"/>
            <a:ext cx="75828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0"/>
          <p:cNvSpPr txBox="1"/>
          <p:nvPr/>
        </p:nvSpPr>
        <p:spPr>
          <a:xfrm>
            <a:off x="0" y="4620300"/>
            <a:ext cx="29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Source: Computer Organization and Design,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 Patterson &amp;  Hennessy</a:t>
            </a:r>
            <a:endParaRPr i="1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50" y="0"/>
            <a:ext cx="82914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31"/>
          <p:cNvSpPr txBox="1"/>
          <p:nvPr/>
        </p:nvSpPr>
        <p:spPr>
          <a:xfrm>
            <a:off x="0" y="4620300"/>
            <a:ext cx="29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Source: Computer Organization and Design,</a:t>
            </a:r>
            <a:endParaRPr i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 Patterson &amp;  Hennessy</a:t>
            </a:r>
            <a:endParaRPr i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28400" y="157325"/>
            <a:ext cx="8287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IITB-RISC is six stage pipelined processor. It is a 16-bit computer system with 8 registers (R0 to R7).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It includes hazard mitigation techniques, such as data forwarding and branch prediction.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Each address corresponds to two bytes of main memory.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This architecture uses two conditional code registers carry flag (C) and zero flag (Z).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There are three machine-code instruction formats (R, I, and J type) and a total of 14 instructions.</a:t>
            </a:r>
            <a:endParaRPr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1634525" y="28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RB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RC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Unused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(1-bit)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Condition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(2-bit)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1" name="Google Shape;71;p14"/>
          <p:cNvGraphicFramePr/>
          <p:nvPr/>
        </p:nvGraphicFramePr>
        <p:xfrm>
          <a:off x="1634525" y="367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RC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(3-bit)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Immediate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(6-bits)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72" name="Google Shape;72;p14"/>
          <p:cNvGraphicFramePr/>
          <p:nvPr/>
        </p:nvGraphicFramePr>
        <p:xfrm>
          <a:off x="1634525" y="44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Opcode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(4-bit)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(3-bit)</a:t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Immediate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(9-bits)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467225" y="2985563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R-Type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67225" y="3778888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I-Type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67225" y="4572213"/>
            <a:ext cx="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J-Type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897900" y="71925"/>
            <a:ext cx="73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Encoding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952475" y="73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ADD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00_01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ADC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00_01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ADZ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00_01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</a:rPr>
                        <a:t>ADL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00_01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00_00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RB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Bit Immediate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NDU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00_10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NDC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00_10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NDZ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00_10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RC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897900" y="71925"/>
            <a:ext cx="73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Encoding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475" y="73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</a:rPr>
                        <a:t>LW</a:t>
                      </a:r>
                      <a:endParaRPr b="1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01_00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RA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Bit Immediate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SW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01_01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Bit Immediate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BEQ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10_00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Bit Immediate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JAL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10_01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RA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 Bit Immediate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JLR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10_10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FF00FF"/>
                          </a:solidFill>
                        </a:rPr>
                        <a:t>RA</a:t>
                      </a:r>
                      <a:endParaRPr b="1">
                        <a:solidFill>
                          <a:srgbClr val="FF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RB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000_000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00FF"/>
                          </a:solidFill>
                        </a:rPr>
                        <a:t>JRI</a:t>
                      </a:r>
                      <a:endParaRPr b="1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10_11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RA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9 Bit Immediate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NOPE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11_11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-271650" y="4364675"/>
            <a:ext cx="164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80000"/>
                </a:solidFill>
              </a:rPr>
              <a:t>Source</a:t>
            </a:r>
            <a:endParaRPr b="1" i="1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FF"/>
                </a:solidFill>
              </a:rPr>
              <a:t>Destination</a:t>
            </a:r>
            <a:endParaRPr b="1" i="1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897900" y="71925"/>
            <a:ext cx="73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Description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952500" y="8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044675"/>
                <a:gridCol w="1496325"/>
                <a:gridCol w="1431850"/>
                <a:gridCol w="326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Mnemonic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&amp; 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Assembly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Add content of regB to regA and store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 in regC.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It modifies C and Z flags.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if carry set (R)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adc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Add content of regB to regA and store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 in regC, if carry flag is set.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C and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if zero set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adz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Add content of regB to regA and store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 in regC, if zero flag is set.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C and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with one bit left shift of RB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adl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Add content of regB (after one bit left shift)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regA and store result in regC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C and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 immediate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adi rb, ra, imm6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Add content of regA with Imm (sign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extended) and store result in regB.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C and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897900" y="71925"/>
            <a:ext cx="73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Description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952500" y="8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044675"/>
                <a:gridCol w="1496325"/>
                <a:gridCol w="1431850"/>
                <a:gridCol w="326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Mnemonic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&amp; 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Assembly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ndu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NAND the content of regB to regA and store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 in regC.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It modifies Z flags.</a:t>
                      </a:r>
                      <a:endParaRPr i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 if carry set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ndc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NAND the content of regB to regA and store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 in regC if carry flag is set.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NDZ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 if zero se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(R)</a:t>
                      </a: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ndz rc,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NAND the content of regB to regA and store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result in regC if zero flag is set.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lw ra, rb, imm6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Load value from memory into reg A.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Memory address is formed by adding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immediate 6 bits with content of red B.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It modifies Z flags.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sw ra, rb, imm6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Store value from reg A into memory.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Memory address is formed by adding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immediate 6 bits with content of red B.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897900" y="71925"/>
            <a:ext cx="73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Description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952500" y="82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{7AF9674E-B0CD-4984-A7B3-342D6EDAFBE0}</a:tableStyleId>
              </a:tblPr>
              <a:tblGrid>
                <a:gridCol w="1044675"/>
                <a:gridCol w="1496325"/>
                <a:gridCol w="1431850"/>
                <a:gridCol w="326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Mnemonic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&amp; 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Assembly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Branch on equality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jeq ra, rb, imm6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content of reg A and reg B are the same, branch to PC+Imm, where PC is the address of beq instruction.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Jump and link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jalr ra, imm9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to the address PC+ Imm.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Store PC+1 into regA, where PC is the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of the jalr instruction.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JLR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Jump and link to register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jalr ra, rb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to the address in regB.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Store PC+1 into regA, where PC is the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 of the jalr instruction.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Jump to register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(J)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jri ra, imm9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Branch to memory location given by the RA + Imm.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6731175" y="1024478"/>
            <a:ext cx="350400" cy="48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6731175" y="1505975"/>
            <a:ext cx="350400" cy="48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6731175" y="2003875"/>
            <a:ext cx="350400" cy="205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466375" y="2214925"/>
            <a:ext cx="901800" cy="1629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12950" y="1949450"/>
            <a:ext cx="350400" cy="95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 rot="5400000">
            <a:off x="5514900" y="1580275"/>
            <a:ext cx="670500" cy="417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0"/>
          <p:cNvCxnSpPr>
            <a:stCxn id="114" idx="3"/>
            <a:endCxn id="113" idx="1"/>
          </p:cNvCxnSpPr>
          <p:nvPr/>
        </p:nvCxnSpPr>
        <p:spPr>
          <a:xfrm>
            <a:off x="6368175" y="3029425"/>
            <a:ext cx="3630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rot="10800000">
            <a:off x="2113850" y="1891700"/>
            <a:ext cx="0" cy="547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5155750" y="2026775"/>
            <a:ext cx="47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4855650" y="1407675"/>
            <a:ext cx="3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</a:t>
            </a:r>
            <a:endParaRPr b="1" sz="2000"/>
          </a:p>
        </p:txBody>
      </p:sp>
      <p:cxnSp>
        <p:nvCxnSpPr>
          <p:cNvPr id="121" name="Google Shape;121;p20"/>
          <p:cNvCxnSpPr>
            <a:endCxn id="112" idx="1"/>
          </p:cNvCxnSpPr>
          <p:nvPr/>
        </p:nvCxnSpPr>
        <p:spPr>
          <a:xfrm>
            <a:off x="6037575" y="1739525"/>
            <a:ext cx="693600" cy="7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 rot="10800000">
            <a:off x="6385275" y="1396000"/>
            <a:ext cx="0" cy="34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flipH="1" rot="10800000">
            <a:off x="545988" y="1402950"/>
            <a:ext cx="5848500" cy="42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563988" y="1404625"/>
            <a:ext cx="0" cy="103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573913" y="2428700"/>
            <a:ext cx="437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/>
          <p:nvPr/>
        </p:nvCxnSpPr>
        <p:spPr>
          <a:xfrm>
            <a:off x="3443550" y="3263675"/>
            <a:ext cx="524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15" idx="3"/>
          </p:cNvCxnSpPr>
          <p:nvPr/>
        </p:nvCxnSpPr>
        <p:spPr>
          <a:xfrm>
            <a:off x="1363350" y="2428700"/>
            <a:ext cx="26049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0"/>
          <p:cNvSpPr txBox="1"/>
          <p:nvPr/>
        </p:nvSpPr>
        <p:spPr>
          <a:xfrm>
            <a:off x="5378775" y="2777125"/>
            <a:ext cx="107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902088" y="1574600"/>
            <a:ext cx="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</a:t>
            </a:r>
            <a:endParaRPr/>
          </a:p>
        </p:txBody>
      </p:sp>
      <p:cxnSp>
        <p:nvCxnSpPr>
          <p:cNvPr id="130" name="Google Shape;130;p20"/>
          <p:cNvCxnSpPr>
            <a:stCxn id="131" idx="0"/>
            <a:endCxn id="115" idx="2"/>
          </p:cNvCxnSpPr>
          <p:nvPr/>
        </p:nvCxnSpPr>
        <p:spPr>
          <a:xfrm rot="10800000">
            <a:off x="1188150" y="2907950"/>
            <a:ext cx="5100" cy="75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0"/>
          <p:cNvSpPr txBox="1"/>
          <p:nvPr/>
        </p:nvSpPr>
        <p:spPr>
          <a:xfrm>
            <a:off x="3455125" y="4264288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PC_Src_BPU1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133" name="Google Shape;133;p20"/>
          <p:cNvCxnSpPr>
            <a:stCxn id="112" idx="3"/>
          </p:cNvCxnSpPr>
          <p:nvPr/>
        </p:nvCxnSpPr>
        <p:spPr>
          <a:xfrm>
            <a:off x="7081575" y="17467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7102550" y="1293625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</a:t>
            </a:r>
            <a:endParaRPr sz="1200"/>
          </a:p>
        </p:txBody>
      </p:sp>
      <p:sp>
        <p:nvSpPr>
          <p:cNvPr id="135" name="Google Shape;135;p20"/>
          <p:cNvSpPr txBox="1"/>
          <p:nvPr/>
        </p:nvSpPr>
        <p:spPr>
          <a:xfrm>
            <a:off x="7081575" y="1746725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PC+1</a:t>
            </a:r>
            <a:endParaRPr sz="1200"/>
          </a:p>
        </p:txBody>
      </p:sp>
      <p:cxnSp>
        <p:nvCxnSpPr>
          <p:cNvPr id="136" name="Google Shape;136;p20"/>
          <p:cNvCxnSpPr/>
          <p:nvPr/>
        </p:nvCxnSpPr>
        <p:spPr>
          <a:xfrm rot="10800000">
            <a:off x="4274550" y="1263000"/>
            <a:ext cx="0" cy="763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/>
        </p:nvSpPr>
        <p:spPr>
          <a:xfrm>
            <a:off x="7069300" y="3028525"/>
            <a:ext cx="9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</a:t>
            </a:r>
            <a:endParaRPr sz="1200"/>
          </a:p>
        </p:txBody>
      </p:sp>
      <p:sp>
        <p:nvSpPr>
          <p:cNvPr id="138" name="Google Shape;138;p20"/>
          <p:cNvSpPr txBox="1"/>
          <p:nvPr/>
        </p:nvSpPr>
        <p:spPr>
          <a:xfrm>
            <a:off x="-12" y="13738"/>
            <a:ext cx="230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Fetch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39" name="Google Shape;139;p20"/>
          <p:cNvCxnSpPr/>
          <p:nvPr/>
        </p:nvCxnSpPr>
        <p:spPr>
          <a:xfrm>
            <a:off x="7069300" y="30285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7081575" y="12643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5155750" y="1648050"/>
            <a:ext cx="471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2308191" y="3291600"/>
            <a:ext cx="166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ALU_R_EX_MEM</a:t>
            </a:r>
            <a:endParaRPr sz="1200"/>
          </a:p>
        </p:txBody>
      </p:sp>
      <p:cxnSp>
        <p:nvCxnSpPr>
          <p:cNvPr id="143" name="Google Shape;143;p20"/>
          <p:cNvCxnSpPr/>
          <p:nvPr/>
        </p:nvCxnSpPr>
        <p:spPr>
          <a:xfrm>
            <a:off x="4274550" y="2026775"/>
            <a:ext cx="903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0"/>
          <p:cNvCxnSpPr>
            <a:stCxn id="145" idx="0"/>
            <a:endCxn id="113" idx="2"/>
          </p:cNvCxnSpPr>
          <p:nvPr/>
        </p:nvCxnSpPr>
        <p:spPr>
          <a:xfrm rot="10800000">
            <a:off x="6906350" y="4055013"/>
            <a:ext cx="0" cy="5967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5897450" y="4651713"/>
            <a:ext cx="20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</a:t>
            </a:r>
            <a:r>
              <a:rPr b="1" i="1" lang="en" sz="1200">
                <a:solidFill>
                  <a:srgbClr val="980000"/>
                </a:solidFill>
              </a:rPr>
              <a:t>IF_ID_Write_HZ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612725" y="1641625"/>
            <a:ext cx="471300" cy="329100"/>
          </a:xfrm>
          <a:prstGeom prst="mathPlus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rot="5400000">
            <a:off x="3276950" y="2842386"/>
            <a:ext cx="1778400" cy="400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957350" y="222860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cxnSp>
        <p:nvCxnSpPr>
          <p:cNvPr id="149" name="Google Shape;149;p20"/>
          <p:cNvCxnSpPr/>
          <p:nvPr/>
        </p:nvCxnSpPr>
        <p:spPr>
          <a:xfrm rot="10800000">
            <a:off x="4100125" y="3936250"/>
            <a:ext cx="5400" cy="3714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0"/>
          <p:cNvSpPr txBox="1"/>
          <p:nvPr/>
        </p:nvSpPr>
        <p:spPr>
          <a:xfrm>
            <a:off x="3282075" y="2828425"/>
            <a:ext cx="69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BTA  </a:t>
            </a:r>
            <a:endParaRPr sz="1200"/>
          </a:p>
        </p:txBody>
      </p:sp>
      <p:cxnSp>
        <p:nvCxnSpPr>
          <p:cNvPr id="151" name="Google Shape;151;p20"/>
          <p:cNvCxnSpPr>
            <a:stCxn id="147" idx="3"/>
          </p:cNvCxnSpPr>
          <p:nvPr/>
        </p:nvCxnSpPr>
        <p:spPr>
          <a:xfrm flipH="1" rot="10800000">
            <a:off x="4366250" y="3034386"/>
            <a:ext cx="1082100" cy="8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3436975" y="2824900"/>
            <a:ext cx="524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6559588" y="423413"/>
            <a:ext cx="6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IF_ID</a:t>
            </a: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6351388" y="939900"/>
            <a:ext cx="3630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/>
          <p:nvPr/>
        </p:nvCxnSpPr>
        <p:spPr>
          <a:xfrm rot="10800000">
            <a:off x="6369413" y="288925"/>
            <a:ext cx="0" cy="6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6378588" y="307125"/>
            <a:ext cx="1295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0"/>
          <p:cNvSpPr txBox="1"/>
          <p:nvPr/>
        </p:nvSpPr>
        <p:spPr>
          <a:xfrm>
            <a:off x="7657870" y="122475"/>
            <a:ext cx="85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S_BPU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731188" y="838700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731188" y="75080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>
            <a:off x="7081588" y="938812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0"/>
          <p:cNvCxnSpPr/>
          <p:nvPr/>
        </p:nvCxnSpPr>
        <p:spPr>
          <a:xfrm>
            <a:off x="4280575" y="1266838"/>
            <a:ext cx="245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 txBox="1"/>
          <p:nvPr/>
        </p:nvSpPr>
        <p:spPr>
          <a:xfrm>
            <a:off x="0" y="4592250"/>
            <a:ext cx="230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// BA: Branch address</a:t>
            </a:r>
            <a:endParaRPr sz="12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3C47D"/>
                </a:solidFill>
              </a:rPr>
              <a:t>// BTA: Branch target address</a:t>
            </a:r>
            <a:endParaRPr sz="1200">
              <a:solidFill>
                <a:srgbClr val="93C47D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355003" y="1037863"/>
            <a:ext cx="9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IS_IF1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425965" y="3028538"/>
            <a:ext cx="9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IS_IF2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661928" y="2393175"/>
            <a:ext cx="13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PC_IF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79250" y="3670213"/>
            <a:ext cx="201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PC_IF_ID_Write_HZ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1203550" y="3435513"/>
            <a:ext cx="78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1998350" y="3435513"/>
            <a:ext cx="0" cy="12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1998350" y="4651713"/>
            <a:ext cx="491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2120325" y="1891963"/>
            <a:ext cx="214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3423750" y="3714475"/>
            <a:ext cx="5247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0"/>
          <p:cNvSpPr txBox="1"/>
          <p:nvPr/>
        </p:nvSpPr>
        <p:spPr>
          <a:xfrm>
            <a:off x="2661949" y="3688825"/>
            <a:ext cx="12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PC_1_EX_MEM</a:t>
            </a:r>
            <a:r>
              <a:rPr lang="en" sz="1200"/>
              <a:t>  </a:t>
            </a:r>
            <a:endParaRPr sz="1200"/>
          </a:p>
        </p:txBody>
      </p:sp>
      <p:sp>
        <p:nvSpPr>
          <p:cNvPr id="173" name="Google Shape;173;p20"/>
          <p:cNvSpPr txBox="1"/>
          <p:nvPr/>
        </p:nvSpPr>
        <p:spPr>
          <a:xfrm>
            <a:off x="3957350" y="264610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3957350" y="3082438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3957350" y="35093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0" y="0"/>
            <a:ext cx="256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Instruction Decode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7002300" y="1268041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7002300" y="1749537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6775800" y="431263"/>
            <a:ext cx="8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ID_RR</a:t>
            </a:r>
            <a:endParaRPr/>
          </a:p>
        </p:txBody>
      </p:sp>
      <p:cxnSp>
        <p:nvCxnSpPr>
          <p:cNvPr id="184" name="Google Shape;184;p21"/>
          <p:cNvCxnSpPr>
            <a:stCxn id="182" idx="3"/>
          </p:cNvCxnSpPr>
          <p:nvPr/>
        </p:nvCxnSpPr>
        <p:spPr>
          <a:xfrm>
            <a:off x="7352700" y="1990287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 txBox="1"/>
          <p:nvPr/>
        </p:nvSpPr>
        <p:spPr>
          <a:xfrm>
            <a:off x="7352700" y="1498463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</a:t>
            </a:r>
            <a:endParaRPr sz="1200"/>
          </a:p>
        </p:txBody>
      </p:sp>
      <p:sp>
        <p:nvSpPr>
          <p:cNvPr id="186" name="Google Shape;186;p21"/>
          <p:cNvSpPr txBox="1"/>
          <p:nvPr/>
        </p:nvSpPr>
        <p:spPr>
          <a:xfrm>
            <a:off x="7352700" y="1990288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PC+1</a:t>
            </a:r>
            <a:endParaRPr sz="1200"/>
          </a:p>
        </p:txBody>
      </p:sp>
      <p:sp>
        <p:nvSpPr>
          <p:cNvPr id="187" name="Google Shape;187;p21"/>
          <p:cNvSpPr/>
          <p:nvPr/>
        </p:nvSpPr>
        <p:spPr>
          <a:xfrm>
            <a:off x="7002300" y="222040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002300" y="2715475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7002300" y="3210550"/>
            <a:ext cx="350400" cy="4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7002313" y="3692025"/>
            <a:ext cx="3504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7352700" y="1498462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7352700" y="2465850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7352700" y="2955312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/>
          <p:nvPr/>
        </p:nvCxnSpPr>
        <p:spPr>
          <a:xfrm>
            <a:off x="7352700" y="3450387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>
            <a:off x="7352700" y="4179387"/>
            <a:ext cx="162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1"/>
          <p:cNvSpPr txBox="1"/>
          <p:nvPr/>
        </p:nvSpPr>
        <p:spPr>
          <a:xfrm>
            <a:off x="7352700" y="2465263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</a:t>
            </a:r>
            <a:endParaRPr sz="1200"/>
          </a:p>
        </p:txBody>
      </p:sp>
      <p:sp>
        <p:nvSpPr>
          <p:cNvPr id="197" name="Google Shape;197;p21"/>
          <p:cNvSpPr txBox="1"/>
          <p:nvPr/>
        </p:nvSpPr>
        <p:spPr>
          <a:xfrm>
            <a:off x="7352700" y="2957825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MEM</a:t>
            </a:r>
            <a:endParaRPr sz="1200"/>
          </a:p>
        </p:txBody>
      </p:sp>
      <p:sp>
        <p:nvSpPr>
          <p:cNvPr id="198" name="Google Shape;198;p21"/>
          <p:cNvSpPr txBox="1"/>
          <p:nvPr/>
        </p:nvSpPr>
        <p:spPr>
          <a:xfrm>
            <a:off x="7352700" y="3451663"/>
            <a:ext cx="8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WB</a:t>
            </a:r>
            <a:endParaRPr sz="1200"/>
          </a:p>
        </p:txBody>
      </p:sp>
      <p:sp>
        <p:nvSpPr>
          <p:cNvPr id="199" name="Google Shape;199;p21"/>
          <p:cNvSpPr txBox="1"/>
          <p:nvPr/>
        </p:nvSpPr>
        <p:spPr>
          <a:xfrm>
            <a:off x="7352712" y="4179375"/>
            <a:ext cx="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</a:t>
            </a:r>
            <a:endParaRPr sz="1200"/>
          </a:p>
        </p:txBody>
      </p:sp>
      <p:cxnSp>
        <p:nvCxnSpPr>
          <p:cNvPr id="200" name="Google Shape;200;p21"/>
          <p:cNvCxnSpPr/>
          <p:nvPr/>
        </p:nvCxnSpPr>
        <p:spPr>
          <a:xfrm>
            <a:off x="3527163" y="1991188"/>
            <a:ext cx="348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6604975" y="2460237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6604975" y="2955312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1"/>
          <p:cNvCxnSpPr/>
          <p:nvPr/>
        </p:nvCxnSpPr>
        <p:spPr>
          <a:xfrm rot="10800000">
            <a:off x="6602313" y="2443663"/>
            <a:ext cx="0" cy="1062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6604975" y="3506362"/>
            <a:ext cx="4032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1"/>
          <p:cNvCxnSpPr/>
          <p:nvPr/>
        </p:nvCxnSpPr>
        <p:spPr>
          <a:xfrm>
            <a:off x="5734263" y="2757463"/>
            <a:ext cx="82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1"/>
          <p:cNvCxnSpPr/>
          <p:nvPr/>
        </p:nvCxnSpPr>
        <p:spPr>
          <a:xfrm>
            <a:off x="3546338" y="1511588"/>
            <a:ext cx="346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3558963" y="4200688"/>
            <a:ext cx="344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1"/>
          <p:cNvSpPr/>
          <p:nvPr/>
        </p:nvSpPr>
        <p:spPr>
          <a:xfrm>
            <a:off x="4424000" y="2402563"/>
            <a:ext cx="1323000" cy="709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522650" y="2551763"/>
            <a:ext cx="1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</a:t>
            </a:r>
            <a:endParaRPr b="1"/>
          </a:p>
        </p:txBody>
      </p:sp>
      <p:cxnSp>
        <p:nvCxnSpPr>
          <p:cNvPr id="210" name="Google Shape;210;p21"/>
          <p:cNvCxnSpPr/>
          <p:nvPr/>
        </p:nvCxnSpPr>
        <p:spPr>
          <a:xfrm>
            <a:off x="3565538" y="2734338"/>
            <a:ext cx="85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1"/>
          <p:cNvCxnSpPr/>
          <p:nvPr/>
        </p:nvCxnSpPr>
        <p:spPr>
          <a:xfrm>
            <a:off x="3568688" y="2737038"/>
            <a:ext cx="0" cy="145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1"/>
          <p:cNvSpPr txBox="1"/>
          <p:nvPr/>
        </p:nvSpPr>
        <p:spPr>
          <a:xfrm>
            <a:off x="3463112" y="2362325"/>
            <a:ext cx="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</a:t>
            </a:r>
            <a:endParaRPr sz="1200"/>
          </a:p>
        </p:txBody>
      </p:sp>
      <p:sp>
        <p:nvSpPr>
          <p:cNvPr id="213" name="Google Shape;213;p21"/>
          <p:cNvSpPr txBox="1"/>
          <p:nvPr/>
        </p:nvSpPr>
        <p:spPr>
          <a:xfrm>
            <a:off x="6430200" y="1498463"/>
            <a:ext cx="5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</a:t>
            </a:r>
            <a:endParaRPr sz="1200"/>
          </a:p>
        </p:txBody>
      </p:sp>
      <p:sp>
        <p:nvSpPr>
          <p:cNvPr id="214" name="Google Shape;214;p21"/>
          <p:cNvSpPr txBox="1"/>
          <p:nvPr/>
        </p:nvSpPr>
        <p:spPr>
          <a:xfrm>
            <a:off x="6307375" y="1988050"/>
            <a:ext cx="7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PC+1</a:t>
            </a:r>
            <a:endParaRPr sz="1200"/>
          </a:p>
        </p:txBody>
      </p:sp>
      <p:sp>
        <p:nvSpPr>
          <p:cNvPr id="215" name="Google Shape;215;p21"/>
          <p:cNvSpPr txBox="1"/>
          <p:nvPr/>
        </p:nvSpPr>
        <p:spPr>
          <a:xfrm>
            <a:off x="6047162" y="4200688"/>
            <a:ext cx="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</a:t>
            </a:r>
            <a:endParaRPr sz="1200"/>
          </a:p>
        </p:txBody>
      </p:sp>
      <p:sp>
        <p:nvSpPr>
          <p:cNvPr id="216" name="Google Shape;216;p21"/>
          <p:cNvSpPr/>
          <p:nvPr/>
        </p:nvSpPr>
        <p:spPr>
          <a:xfrm>
            <a:off x="1657488" y="2921488"/>
            <a:ext cx="1400100" cy="108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1657488" y="3158188"/>
            <a:ext cx="14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Hazard Detection Unit</a:t>
            </a:r>
            <a:endParaRPr b="1"/>
          </a:p>
        </p:txBody>
      </p:sp>
      <p:sp>
        <p:nvSpPr>
          <p:cNvPr id="218" name="Google Shape;218;p21"/>
          <p:cNvSpPr/>
          <p:nvPr/>
        </p:nvSpPr>
        <p:spPr>
          <a:xfrm>
            <a:off x="1657488" y="1050188"/>
            <a:ext cx="1400100" cy="108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1657488" y="1179038"/>
            <a:ext cx="140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Branch Predictor Controller</a:t>
            </a:r>
            <a:endParaRPr b="1"/>
          </a:p>
        </p:txBody>
      </p:sp>
      <p:sp>
        <p:nvSpPr>
          <p:cNvPr id="220" name="Google Shape;220;p21"/>
          <p:cNvSpPr/>
          <p:nvPr/>
        </p:nvSpPr>
        <p:spPr>
          <a:xfrm>
            <a:off x="5635925" y="810050"/>
            <a:ext cx="923100" cy="32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5692530" y="777525"/>
            <a:ext cx="8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S_NS</a:t>
            </a:r>
            <a:endParaRPr sz="1200"/>
          </a:p>
        </p:txBody>
      </p:sp>
      <p:cxnSp>
        <p:nvCxnSpPr>
          <p:cNvPr id="222" name="Google Shape;222;p21"/>
          <p:cNvCxnSpPr/>
          <p:nvPr/>
        </p:nvCxnSpPr>
        <p:spPr>
          <a:xfrm>
            <a:off x="6570943" y="968225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6099475" y="486375"/>
            <a:ext cx="0" cy="3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1"/>
          <p:cNvSpPr txBox="1"/>
          <p:nvPr/>
        </p:nvSpPr>
        <p:spPr>
          <a:xfrm>
            <a:off x="4046613" y="788750"/>
            <a:ext cx="11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S_IF_ID</a:t>
            </a:r>
            <a:endParaRPr sz="1200"/>
          </a:p>
        </p:txBody>
      </p:sp>
      <p:cxnSp>
        <p:nvCxnSpPr>
          <p:cNvPr id="225" name="Google Shape;225;p21"/>
          <p:cNvCxnSpPr/>
          <p:nvPr/>
        </p:nvCxnSpPr>
        <p:spPr>
          <a:xfrm>
            <a:off x="5210281" y="972500"/>
            <a:ext cx="3924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 txBox="1"/>
          <p:nvPr/>
        </p:nvSpPr>
        <p:spPr>
          <a:xfrm>
            <a:off x="4868638" y="403100"/>
            <a:ext cx="120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S_NS_BPU2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002288" y="1063663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7002288" y="846563"/>
            <a:ext cx="350400" cy="22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7002288" y="758663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7002288" y="975763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231" name="Google Shape;231;p21"/>
          <p:cNvCxnSpPr/>
          <p:nvPr/>
        </p:nvCxnSpPr>
        <p:spPr>
          <a:xfrm>
            <a:off x="7352688" y="94667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7352688" y="1166325"/>
            <a:ext cx="4032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>
            <a:stCxn id="234" idx="3"/>
          </p:cNvCxnSpPr>
          <p:nvPr/>
        </p:nvCxnSpPr>
        <p:spPr>
          <a:xfrm>
            <a:off x="4114163" y="1167225"/>
            <a:ext cx="2888400" cy="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8618225" y="4193500"/>
            <a:ext cx="0" cy="5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1"/>
          <p:cNvSpPr txBox="1"/>
          <p:nvPr/>
        </p:nvSpPr>
        <p:spPr>
          <a:xfrm>
            <a:off x="2025427" y="4362625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Instruction[15:12]_ID_RR</a:t>
            </a:r>
            <a:endParaRPr sz="1200"/>
          </a:p>
        </p:txBody>
      </p:sp>
      <p:cxnSp>
        <p:nvCxnSpPr>
          <p:cNvPr id="237" name="Google Shape;237;p21"/>
          <p:cNvCxnSpPr/>
          <p:nvPr/>
        </p:nvCxnSpPr>
        <p:spPr>
          <a:xfrm rot="10800000">
            <a:off x="2034900" y="4731925"/>
            <a:ext cx="660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rot="10800000">
            <a:off x="2025425" y="4010425"/>
            <a:ext cx="0" cy="72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1"/>
          <p:cNvSpPr txBox="1"/>
          <p:nvPr/>
        </p:nvSpPr>
        <p:spPr>
          <a:xfrm>
            <a:off x="3329663" y="982575"/>
            <a:ext cx="7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80000"/>
                </a:solidFill>
              </a:rPr>
              <a:t>HDU_B</a:t>
            </a:r>
            <a:endParaRPr b="1" i="1" sz="1200">
              <a:solidFill>
                <a:srgbClr val="980000"/>
              </a:solidFill>
            </a:endParaRPr>
          </a:p>
        </p:txBody>
      </p:sp>
      <p:cxnSp>
        <p:nvCxnSpPr>
          <p:cNvPr id="239" name="Google Shape;239;p21"/>
          <p:cNvCxnSpPr/>
          <p:nvPr/>
        </p:nvCxnSpPr>
        <p:spPr>
          <a:xfrm>
            <a:off x="2832475" y="2734350"/>
            <a:ext cx="73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663900" y="3466950"/>
            <a:ext cx="993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1"/>
          <p:cNvSpPr txBox="1"/>
          <p:nvPr/>
        </p:nvSpPr>
        <p:spPr>
          <a:xfrm>
            <a:off x="170700" y="3451675"/>
            <a:ext cx="14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Instruction_IF_ID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