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  <p:sldId id="276" r:id="rId5"/>
    <p:sldId id="261" r:id="rId6"/>
    <p:sldId id="259" r:id="rId7"/>
    <p:sldId id="277" r:id="rId8"/>
    <p:sldId id="278" r:id="rId9"/>
    <p:sldId id="274" r:id="rId10"/>
    <p:sldId id="275" r:id="rId11"/>
    <p:sldId id="299" r:id="rId12"/>
    <p:sldId id="300" r:id="rId13"/>
    <p:sldId id="265" r:id="rId14"/>
    <p:sldId id="267" r:id="rId15"/>
    <p:sldId id="268" r:id="rId16"/>
    <p:sldId id="269" r:id="rId17"/>
    <p:sldId id="270" r:id="rId18"/>
    <p:sldId id="271" r:id="rId19"/>
    <p:sldId id="294" r:id="rId20"/>
    <p:sldId id="295" r:id="rId21"/>
    <p:sldId id="296" r:id="rId22"/>
    <p:sldId id="272" r:id="rId23"/>
    <p:sldId id="298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9">
          <p15:clr>
            <a:srgbClr val="A4A3A4"/>
          </p15:clr>
        </p15:guide>
        <p15:guide id="2" pos="2909">
          <p15:clr>
            <a:srgbClr val="A4A3A4"/>
          </p15:clr>
        </p15:guide>
      </p15:sldGuideLst>
    </p:ext>
    <p:ext uri="{505F2C04-C923-438B-8C0F-E0CD2BADF298}">
      <wppc:fontMiss xmlns=""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126"/>
      </p:cViewPr>
      <p:guideLst>
        <p:guide orient="horz" pos="2159"/>
        <p:guide pos="29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C348-3A94-43F4-B179-C0098E7697A0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E803-D0EA-47BC-9ABD-581B04075018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C348-3A94-43F4-B179-C0098E7697A0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E803-D0EA-47BC-9ABD-581B0407501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C348-3A94-43F4-B179-C0098E7697A0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E803-D0EA-47BC-9ABD-581B0407501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C348-3A94-43F4-B179-C0098E7697A0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E803-D0EA-47BC-9ABD-581B04075018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C348-3A94-43F4-B179-C0098E7697A0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E803-D0EA-47BC-9ABD-581B0407501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C348-3A94-43F4-B179-C0098E7697A0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E803-D0EA-47BC-9ABD-581B04075018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C348-3A94-43F4-B179-C0098E7697A0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E803-D0EA-47BC-9ABD-581B0407501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C348-3A94-43F4-B179-C0098E7697A0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E803-D0EA-47BC-9ABD-581B0407501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C348-3A94-43F4-B179-C0098E7697A0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E803-D0EA-47BC-9ABD-581B0407501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C348-3A94-43F4-B179-C0098E7697A0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E803-D0EA-47BC-9ABD-581B0407501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anose="02040502050405020303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C348-3A94-43F4-B179-C0098E7697A0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E803-D0EA-47BC-9ABD-581B04075018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31BC348-3A94-43F4-B179-C0098E7697A0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E51E803-D0EA-47BC-9ABD-581B04075018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anose="02040502050405020303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90015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335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625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8010" y="1694355"/>
            <a:ext cx="7848600" cy="4086685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4</a:t>
            </a:r>
            <a:endParaRPr lang="en-GB" sz="2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alt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       Submitted By:</a:t>
            </a: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altLang="en-GB" sz="18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764704"/>
            <a:ext cx="8303577" cy="1080119"/>
          </a:xfrm>
        </p:spPr>
        <p:txBody>
          <a:bodyPr/>
          <a:lstStyle/>
          <a:p>
            <a:pPr marL="182880" indent="0" algn="ctr">
              <a:buNone/>
            </a:pPr>
            <a:r>
              <a:rPr lang="en-GB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MOTION CAPTURE HAND POSTURE</a:t>
            </a:r>
            <a:endParaRPr lang="en-GB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4199539510"/>
              </p:ext>
            </p:extLst>
          </p:nvPr>
        </p:nvGraphicFramePr>
        <p:xfrm>
          <a:off x="1022350" y="3140969"/>
          <a:ext cx="697992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GB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Akshay Rautkar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GB" sz="18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+mn-ea"/>
                        </a:rPr>
                        <a:t>Anmol Singh </a:t>
                      </a:r>
                      <a:endParaRPr lang="en-IN" altLang="en-GB" sz="1800" b="0" dirty="0" err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buNone/>
                      </a:pPr>
                      <a:endParaRPr lang="en-IN" altLang="en-GB" b="0" dirty="0" err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GB" sz="18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+mn-ea"/>
                        </a:rPr>
                        <a:t>Ayush Mahendra</a:t>
                      </a:r>
                      <a:endParaRPr lang="en-IN" altLang="en-GB" sz="1800" b="0" dirty="0" err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buNone/>
                      </a:pPr>
                      <a:endParaRPr lang="en-IN" altLang="en-GB" b="0" dirty="0" err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GB" sz="18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+mn-ea"/>
                        </a:rPr>
                        <a:t>Manish </a:t>
                      </a:r>
                      <a:r>
                        <a:rPr lang="en-IN" altLang="en-GB" sz="180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+mn-ea"/>
                        </a:rPr>
                        <a:t>Khapre </a:t>
                      </a:r>
                      <a:endParaRPr lang="en-IN" altLang="en-GB" sz="1800" b="0" dirty="0" err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800"/>
                        <a:t>Mayur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IN" altLang="en-GB" dirty="0" err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GB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+mn-ea"/>
                        </a:rPr>
                        <a:t>Sneha Pandey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1021715" y="5074285"/>
            <a:ext cx="698055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alt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Batch</a:t>
            </a:r>
            <a:r>
              <a:rPr lang="en-IN" alt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alt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 DSE_PUNE_SEPT: 2019-2020</a:t>
            </a:r>
          </a:p>
          <a:p>
            <a:pPr algn="ctr"/>
            <a:r>
              <a:rPr lang="en-IN" alt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Mentored By:</a:t>
            </a:r>
            <a:r>
              <a:rPr lang="en-IN" alt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 Mr. Shashank Prakash Shirude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188640"/>
            <a:ext cx="8568952" cy="6408712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IN" sz="4000" b="1" dirty="0">
                <a:latin typeface="Calibri" panose="020F0502020204030204" pitchFamily="34" charset="0"/>
                <a:cs typeface="Calibri" panose="020F0502020204030204" pitchFamily="34" charset="0"/>
              </a:rPr>
              <a:t>Dataset </a:t>
            </a:r>
            <a:r>
              <a:rPr lang="en-IN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endParaRPr lang="en-I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IN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starting 2 attributes are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categorical and have no missing values. Rest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are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continuous numerical. 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IN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3,Y3,Z3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 </a:t>
            </a:r>
            <a:r>
              <a:rPr lang="en-IN" b="1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0.88</a:t>
            </a: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missing values. </a:t>
            </a:r>
            <a:endParaRPr lang="en-GB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IN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4,Y4,Z4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 </a:t>
            </a:r>
            <a:r>
              <a:rPr lang="en-IN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3.99</a:t>
            </a: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missing values.</a:t>
            </a:r>
            <a:endParaRPr lang="en-GB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IN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5,Y5,Z5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 </a:t>
            </a:r>
            <a:r>
              <a:rPr lang="en-IN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16.67</a:t>
            </a: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missing values.</a:t>
            </a:r>
            <a:endParaRPr lang="en-GB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IN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6,Y6,Z6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 </a:t>
            </a:r>
            <a:r>
              <a:rPr lang="en-IN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33.09</a:t>
            </a: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missing values.</a:t>
            </a:r>
            <a:endParaRPr lang="en-GB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IN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7,Y7,Z7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 </a:t>
            </a: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  <a:r>
              <a:rPr lang="en-IN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.13</a:t>
            </a: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missing values.</a:t>
            </a:r>
            <a:endParaRPr lang="en-GB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IN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8,Y8,Z8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 </a:t>
            </a:r>
            <a:r>
              <a:rPr lang="en-IN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60.86</a:t>
            </a: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missing values.</a:t>
            </a:r>
            <a:endParaRPr lang="en-GB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IN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9,Y9,Z9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 </a:t>
            </a:r>
            <a:r>
              <a:rPr lang="en-IN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69.30</a:t>
            </a: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missing values.</a:t>
            </a:r>
            <a:endParaRPr lang="en-GB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IN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10,Y10,Z10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 </a:t>
            </a:r>
            <a:r>
              <a:rPr lang="en-IN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81.10</a:t>
            </a: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missing values.</a:t>
            </a:r>
            <a:endParaRPr lang="en-GB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IN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11,Y11,Z11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 </a:t>
            </a:r>
            <a:r>
              <a:rPr lang="en-IN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99.95</a:t>
            </a: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missing values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I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895" y="204292"/>
            <a:ext cx="6512511" cy="1070992"/>
          </a:xfrm>
        </p:spPr>
        <p:txBody>
          <a:bodyPr/>
          <a:lstStyle/>
          <a:p>
            <a:pPr marL="0" indent="0" algn="ctr">
              <a:buNone/>
            </a:pPr>
            <a:r>
              <a:rPr lang="en-IN" sz="37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Outliers</a:t>
            </a:r>
            <a:r>
              <a:rPr lang="en-IN" sz="37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7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Detection</a:t>
            </a:r>
            <a:endParaRPr lang="en-IN" sz="3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1052736"/>
            <a:ext cx="7263118" cy="5275237"/>
          </a:xfrm>
        </p:spPr>
      </p:pic>
    </p:spTree>
    <p:extLst>
      <p:ext uri="{BB962C8B-B14F-4D97-AF65-F5344CB8AC3E}">
        <p14:creationId xmlns:p14="http://schemas.microsoft.com/office/powerpoint/2010/main" val="281082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74894" y="620688"/>
            <a:ext cx="6512511" cy="107099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anose="02040502050405020303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anose="02040502050405020303" pitchFamily="18" charset="0"/>
              <a:buNone/>
            </a:pPr>
            <a:r>
              <a:rPr lang="en-IN" sz="37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Imputing Missing Values</a:t>
            </a:r>
            <a:endParaRPr lang="en-IN" sz="3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750" y="1916832"/>
            <a:ext cx="72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replace missing values i.e. ‘?’ by the mean of the respective coordinates according to their classes.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After that we came to know that there are some features which doesn’t have any values for their respective classes. So we decided to drop that features.</a:t>
            </a: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18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260648"/>
            <a:ext cx="8496944" cy="6336704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Exploratory 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</a:p>
          <a:p>
            <a:pPr marL="45720" indent="0">
              <a:buNone/>
            </a:pPr>
            <a:endParaRPr lang="en-US" sz="1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Class </a:t>
            </a: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wise distribution of dataset</a:t>
            </a:r>
          </a:p>
          <a:p>
            <a:pPr marL="45720" indent="0">
              <a:buNone/>
            </a:pPr>
            <a:endParaRPr lang="en-GB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916832"/>
            <a:ext cx="4318984" cy="4318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476672"/>
            <a:ext cx="8496944" cy="612068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Exploratory 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IN" sz="14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Class </a:t>
            </a:r>
            <a:r>
              <a:rPr lang="en-IN" sz="2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br>
              <a:rPr lang="en-IN" sz="2600" b="1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IN" sz="2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Fist (with thumb out)</a:t>
            </a:r>
            <a:endParaRPr lang="en-GB" sz="26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4349">
            <a:off x="1208261" y="3113096"/>
            <a:ext cx="2786852" cy="28078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564904"/>
            <a:ext cx="3516560" cy="36549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476672"/>
            <a:ext cx="8496944" cy="612068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Class 2</a:t>
            </a:r>
            <a:br>
              <a:rPr lang="en-IN" sz="2600" b="1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IN" sz="2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Stop (flat hand)</a:t>
            </a:r>
            <a:endParaRPr lang="en-GB" sz="26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67032">
            <a:off x="957273" y="3084252"/>
            <a:ext cx="2640253" cy="2931504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3" y="2636911"/>
            <a:ext cx="4032449" cy="3765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260648"/>
            <a:ext cx="8496944" cy="6336704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Class 3</a:t>
            </a:r>
            <a:b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Point 1 (point with pointer finger)</a:t>
            </a:r>
            <a:endParaRPr lang="en-GB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112" y="2276872"/>
            <a:ext cx="4536504" cy="37316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91222">
            <a:off x="389472" y="2987539"/>
            <a:ext cx="3868696" cy="25829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260648"/>
            <a:ext cx="8496944" cy="6336704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GB" sz="1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Class 4 </a:t>
            </a:r>
            <a:b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Point 2 (point with pointer and middle finger)</a:t>
            </a:r>
            <a:endParaRPr lang="en-GB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38433">
            <a:off x="981486" y="2893096"/>
            <a:ext cx="2550960" cy="2890477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560" y="2343408"/>
            <a:ext cx="4680520" cy="37532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476672"/>
            <a:ext cx="8496944" cy="612068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Exploratory 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Class 5</a:t>
            </a:r>
            <a:b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Grab (fingers curled as if to grab)</a:t>
            </a:r>
            <a:endParaRPr lang="en-GB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80409">
            <a:off x="1038859" y="2944866"/>
            <a:ext cx="2836840" cy="28593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152" y="2347456"/>
            <a:ext cx="4032448" cy="3919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14170" y="731520"/>
            <a:ext cx="6103620" cy="1347470"/>
          </a:xfrm>
        </p:spPr>
        <p:txBody>
          <a:bodyPr>
            <a:normAutofit fontScale="97500"/>
          </a:bodyPr>
          <a:lstStyle/>
          <a:p>
            <a:pPr marL="45720" indent="0" algn="ctr">
              <a:buNone/>
            </a:pPr>
            <a:r>
              <a:rPr lang="en-IN" alt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Applied Models and Findings</a:t>
            </a:r>
            <a:endParaRPr lang="en-US" sz="4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GB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988375"/>
              </p:ext>
            </p:extLst>
          </p:nvPr>
        </p:nvGraphicFramePr>
        <p:xfrm>
          <a:off x="467544" y="2492896"/>
          <a:ext cx="8208912" cy="3407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1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062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6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7760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063511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+mn-ea"/>
                        </a:rPr>
                        <a:t>Sr no</a:t>
                      </a:r>
                      <a:endParaRPr lang="en-GB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+mn-ea"/>
                        </a:rPr>
                        <a:t>Applied</a:t>
                      </a:r>
                    </a:p>
                    <a:p>
                      <a:pPr indent="0" algn="ctr">
                        <a:buNone/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+mn-ea"/>
                        </a:rPr>
                        <a:t>Models</a:t>
                      </a:r>
                      <a:endParaRPr lang="en-IN" sz="20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+mn-ea"/>
                        </a:rPr>
                        <a:t>Training</a:t>
                      </a: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+mn-ea"/>
                        </a:rPr>
                        <a:t>Testing</a:t>
                      </a: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+mn-ea"/>
                        </a:rPr>
                        <a:t>Accuracy</a:t>
                      </a: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IN" sz="20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+mn-ea"/>
                        </a:rPr>
                        <a:t>Bais Error</a:t>
                      </a: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IN" sz="20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Variance Error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678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en-GB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+mn-ea"/>
                        </a:rPr>
                        <a:t>Decision Tree</a:t>
                      </a:r>
                      <a:endParaRPr lang="en-IN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95.13%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94.59%</a:t>
                      </a:r>
                      <a:endParaRPr lang="en-GB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0.06</a:t>
                      </a:r>
                      <a:endParaRPr 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indent="0" algn="ctr">
                        <a:buNone/>
                      </a:pPr>
                      <a:endParaRPr lang="en-GB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1089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endParaRPr lang="en-GB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+mn-ea"/>
                        </a:rPr>
                        <a:t>KNN</a:t>
                      </a:r>
                      <a:endParaRPr lang="en-IN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100%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97.54%</a:t>
                      </a:r>
                      <a:endParaRPr lang="en-GB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1683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  <a:endParaRPr lang="en-GB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+mn-ea"/>
                        </a:rPr>
                        <a:t>Random Forest</a:t>
                      </a:r>
                      <a:endParaRPr lang="en-IN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89.70%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89.63%</a:t>
                      </a:r>
                      <a:endParaRPr lang="en-GB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  <a:endParaRPr lang="en-GB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+mn-ea"/>
                        </a:rPr>
                        <a:t>XG Boost</a:t>
                      </a:r>
                      <a:endParaRPr lang="en-IN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99.08%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98.55%</a:t>
                      </a:r>
                      <a:endParaRPr lang="en-GB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27584" y="764704"/>
            <a:ext cx="7920880" cy="563496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" indent="0">
              <a:buNone/>
            </a:pPr>
            <a:endParaRPr 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</a:t>
            </a: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 Information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Exploratory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Analysis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 of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Applied Models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 Work </a:t>
            </a: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50900" y="332656"/>
            <a:ext cx="7403465" cy="147447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IN" alt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Applied Models and Findings EDA</a:t>
            </a:r>
            <a:endParaRPr lang="en-US" sz="4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GB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Content Placeholder 1" descr="C:\Users\Ayush\Desktop\model.PN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9309" y="1196752"/>
            <a:ext cx="7446645" cy="509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50900" y="645795"/>
            <a:ext cx="7403465" cy="147447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IN" alt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pPr marL="45720" indent="0">
              <a:buNone/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GB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850900" y="1691640"/>
            <a:ext cx="7475855" cy="3474720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per our dataset, we used various classification models in order to find the best result in terms of accuracy and prediction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XGBOOST is providing the better result in comparison to other models such as Decision Tree, Random Forest and KNN.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Confusion Matrix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Hyper-parameter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Tuning.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of these techniques gave us the inference that XGBOOST in performing better than above mentioned models.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620688"/>
            <a:ext cx="8712968" cy="6048672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IN" altLang="en-US" sz="4000" b="1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Future Scope</a:t>
            </a:r>
            <a:endParaRPr lang="en-IN" sz="4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IN" sz="4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Accessible gaming for people with physical and cognitive disabilities.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framework for mobile games for children with a motor disability using    simple hand postures.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Designing and training hand gestures for robot.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framework for disabled or paralyzed human fist or fingers.</a:t>
            </a:r>
          </a:p>
          <a:p>
            <a:pPr marL="45720" indent="0">
              <a:buNone/>
            </a:pP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620688"/>
            <a:ext cx="8712968" cy="6048672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IN" altLang="en-US" sz="4000" b="1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References</a:t>
            </a:r>
          </a:p>
          <a:p>
            <a:pPr marL="45720" indent="0">
              <a:buNone/>
            </a:pPr>
            <a:endParaRPr lang="en-IN" sz="4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1.A. Gardner, J. Kanno, C. A. Duncan, and R. Selmic. 'Measuring distance between unordered sets of different sizes,' in 2014 IEEE Conference on Computer Vision and Pattern Recognition(CVPR), June 2014, pp. 137-143.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2.A. Gardner, C. A. Duncan, J. Kanno, and R. Selmic. '3D hand posture recognition from small unlabeled point sets,' in 2014 IEEE International Conference on Systems, Man and Cybernetics (SMC), Oct 2014, pp. 164-169</a:t>
            </a:r>
          </a:p>
          <a:p>
            <a:pPr marL="45720" indent="0">
              <a:buNone/>
            </a:pP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476672"/>
            <a:ext cx="8568952" cy="5976664"/>
          </a:xfrm>
        </p:spPr>
        <p:txBody>
          <a:bodyPr/>
          <a:lstStyle/>
          <a:p>
            <a:pPr marL="45720" indent="0">
              <a:buNone/>
            </a:pPr>
            <a:endParaRPr lang="en-GB" dirty="0" smtClean="0"/>
          </a:p>
          <a:p>
            <a:pPr marL="45720" indent="0">
              <a:buNone/>
            </a:pPr>
            <a:endParaRPr lang="en-GB" dirty="0"/>
          </a:p>
          <a:p>
            <a:pPr marL="45720" indent="0">
              <a:buNone/>
            </a:pPr>
            <a:endParaRPr lang="en-GB" dirty="0" smtClean="0"/>
          </a:p>
          <a:p>
            <a:pPr marL="45720" indent="0">
              <a:buNone/>
            </a:pPr>
            <a:endParaRPr lang="en-GB" dirty="0"/>
          </a:p>
          <a:p>
            <a:pPr marL="45720" indent="0">
              <a:buNone/>
            </a:pPr>
            <a:endParaRPr lang="en-GB" dirty="0" smtClean="0"/>
          </a:p>
          <a:p>
            <a:pPr marL="45720" indent="0" algn="ctr">
              <a:buNone/>
            </a:pPr>
            <a:r>
              <a:rPr lang="en-GB" sz="4000" dirty="0" smtClean="0">
                <a:latin typeface="Papyrus" pitchFamily="66" charset="0"/>
              </a:rPr>
              <a:t>THANK YOU!!</a:t>
            </a:r>
            <a:endParaRPr lang="en-GB" sz="4000" dirty="0">
              <a:latin typeface="Papyru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404664"/>
            <a:ext cx="8424936" cy="6048672"/>
          </a:xfrm>
        </p:spPr>
        <p:txBody>
          <a:bodyPr>
            <a:normAutofit lnSpcReduction="10000"/>
          </a:bodyPr>
          <a:lstStyle/>
          <a:p>
            <a:pPr marL="45720" indent="0" algn="ctr">
              <a:buNone/>
            </a:pPr>
            <a:r>
              <a:rPr lang="en-GB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45720" indent="0">
              <a:buNone/>
            </a:pPr>
            <a:endParaRPr lang="en-GB" sz="1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What is Motion Capture</a:t>
            </a: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45720" indent="0">
              <a:buNone/>
            </a:pPr>
            <a:endParaRPr lang="en-US" alt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 algn="just">
              <a:buNone/>
            </a:pP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Motion Capture of an object involves sensing, digitizing, and recording that object in motion.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Whole 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body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Hands</a:t>
            </a:r>
            <a:endParaRPr lang="en-US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</a:t>
            </a:r>
          </a:p>
          <a:p>
            <a:pPr marL="0" indent="0" algn="just">
              <a:buNone/>
            </a:pPr>
            <a:endParaRPr lang="en-US" altLang="en-US" sz="1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Purpose of Motion </a:t>
            </a: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Capture</a:t>
            </a:r>
          </a:p>
          <a:p>
            <a:pPr marL="0" indent="0" algn="just">
              <a:buNone/>
            </a:pPr>
            <a:endParaRPr lang="en-US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Originally used for military tracking purposes.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sports, motion capture acts as a tool for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bio-mechanic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 that is focused on the mechanical functioning of the body, like how the heart and muscles work and move.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GB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GB" sz="1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GB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476672"/>
            <a:ext cx="8424936" cy="6048672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GB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45720" indent="0">
              <a:buNone/>
            </a:pPr>
            <a:endParaRPr lang="en-GB" altLang="en-US" sz="1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 gesture recognition system received great attention in the recent few years because of </a:t>
            </a:r>
            <a:r>
              <a:rPr lang="en-US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its manifoldness 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applications and the ability to interact with machine efficiently through </a:t>
            </a:r>
            <a:r>
              <a:rPr lang="en-US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 computer 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interaction. </a:t>
            </a:r>
            <a:endParaRPr lang="en-US" alt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project we are developing hand gesture recognition system . </a:t>
            </a:r>
            <a:endParaRPr lang="en-US" alt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issues of 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 gesture recognition system are presented with challenges of gesture system. </a:t>
            </a:r>
            <a:r>
              <a:rPr lang="en-US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 methods 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recent postures and gestures recognition system presented as well. </a:t>
            </a:r>
            <a:endParaRPr lang="en-US" alt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 of research 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 of hand gesture methods, databases, and comparison between main </a:t>
            </a:r>
            <a:r>
              <a:rPr lang="en-US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gesture recognition 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phases are also given.</a:t>
            </a:r>
            <a:endParaRPr lang="en-GB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GB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GB" sz="1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GB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620688"/>
            <a:ext cx="8424936" cy="5904656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GB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</a:p>
          <a:p>
            <a:pPr marL="45720" indent="0">
              <a:buNone/>
            </a:pPr>
            <a:endParaRPr lang="en-GB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signs language are used from ages to interact with person to person so as to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convey message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to assign task related to the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hearing and speaking disabled persons are the ones who uses this type of communication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disabled person who can’t speak don’t have way to communicate through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aged persons and the ones who are not compatible with the typing input interfaces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 difficulty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interact with systems.</a:t>
            </a: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620688"/>
            <a:ext cx="8496944" cy="5904656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IN" sz="4000" b="1" dirty="0">
                <a:latin typeface="Calibri" panose="020F0502020204030204" pitchFamily="34" charset="0"/>
                <a:cs typeface="Calibri" panose="020F0502020204030204" pitchFamily="34" charset="0"/>
              </a:rPr>
              <a:t>Problem </a:t>
            </a:r>
            <a:r>
              <a:rPr lang="en-IN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Statement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recent years there have been much development and research in the field of hand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gesture recognition system. This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 been a major topic in the field of machine learning so as to convey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message to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system or have interaction with the systems through the hand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gesture.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detects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hand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postures and then take necessary actions or the task is triggered accordingly with specified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classes to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gesture.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this project we are classifying the hand gesture classes accordingly with the coordinates data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we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obtained by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markers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attached to the glove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 will lead to the accurate model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reduction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errors of the recognition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model will also lead to the systems where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disabled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persons can be precise to use such systems.</a:t>
            </a:r>
            <a:endParaRPr lang="en-IN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IN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476672"/>
            <a:ext cx="4824536" cy="604867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IN" sz="4000" b="1" dirty="0">
                <a:latin typeface="Calibri" panose="020F0502020204030204" pitchFamily="34" charset="0"/>
                <a:cs typeface="Calibri" panose="020F0502020204030204" pitchFamily="34" charset="0"/>
              </a:rPr>
              <a:t>Dataset Information</a:t>
            </a:r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GB" altLang="en-US" sz="1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Marker </a:t>
            </a:r>
            <a:r>
              <a:rPr lang="en-I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Placement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Reflective markers are used on the back of the hand glove as shown in the picture.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motion capture camera is used to </a:t>
            </a:r>
            <a:r>
              <a:rPr lang="en-IN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capture the position of markers and are converted to 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coordinates.</a:t>
            </a:r>
          </a:p>
          <a:p>
            <a:pPr marL="45720" indent="0">
              <a:buNone/>
            </a:pP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GB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GB" sz="1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GB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Shape1"/>
          <p:cNvPicPr/>
          <p:nvPr/>
        </p:nvPicPr>
        <p:blipFill>
          <a:blip r:embed="rId2"/>
          <a:stretch>
            <a:fillRect/>
          </a:stretch>
        </p:blipFill>
        <p:spPr>
          <a:xfrm>
            <a:off x="5148064" y="1700808"/>
            <a:ext cx="3689985" cy="444946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620688"/>
            <a:ext cx="8280920" cy="5976664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IN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Dataset Information</a:t>
            </a:r>
            <a:endParaRPr lang="en-I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IN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IN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dataset is Multivariate and has missing values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presented here is already partially pre-processed.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reflecting markers were transformed into the local coordinate system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the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 containing them.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transformed marker with a norm greater than 200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millimeters was pruned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Finally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any record that contained fewer than 3 markers was removed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260648"/>
            <a:ext cx="8568952" cy="6336704"/>
          </a:xfrm>
        </p:spPr>
        <p:txBody>
          <a:bodyPr>
            <a:normAutofit fontScale="92500" lnSpcReduction="10000"/>
          </a:bodyPr>
          <a:lstStyle/>
          <a:p>
            <a:pPr marL="45720" indent="0" algn="ctr">
              <a:buNone/>
            </a:pPr>
            <a:r>
              <a:rPr lang="en-IN" sz="4000" b="1" dirty="0">
                <a:latin typeface="Calibri" panose="020F0502020204030204" pitchFamily="34" charset="0"/>
                <a:cs typeface="Calibri" panose="020F0502020204030204" pitchFamily="34" charset="0"/>
              </a:rPr>
              <a:t>Dataset </a:t>
            </a:r>
            <a:r>
              <a:rPr lang="en-IN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endParaRPr lang="en-I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IN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IN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The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the given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 is ranges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1 to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as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 algn="just">
              <a:buNone/>
            </a:pPr>
            <a:endParaRPr lang="en-US" sz="9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1=Fist (with thumb out)</a:t>
            </a: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2=Stop (hand flat)</a:t>
            </a: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3=Point1 (point with pointer finger)</a:t>
            </a: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4=Point2 (point with pointer and middle fingers) </a:t>
            </a: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5=Grab (fingers curled as if to grab)</a:t>
            </a: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 algn="just">
              <a:buNone/>
            </a:pPr>
            <a:endParaRPr lang="en-US" sz="20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 algn="just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:- (Integer). The ID of the user that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contributed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record. No meaning other than as an identifier.</a:t>
            </a: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'Xi'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(Real). The x-coordinate of the i-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unlabeled marker position. 'i' ranges from 0 to 11. </a:t>
            </a: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'Yi'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(Real). The y-coordinate of the i-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unlabeled marker position. 'i' ranges from 0 to 11. </a:t>
            </a: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Zi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(Real). The z-coordinate of the i-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unlabeled marker position. 'i' ranges from 0 to 11. </a:t>
            </a: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lvl="0" indent="0" algn="just">
              <a:buNone/>
            </a:pP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I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1138</Words>
  <Application>Microsoft Office PowerPoint</Application>
  <PresentationFormat>On-screen Show (4:3)</PresentationFormat>
  <Paragraphs>193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Slipstream</vt:lpstr>
      <vt:lpstr>MOTION CAPTURE HAND POSTURE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Outliers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CAPTURES HAND POSTURES</dc:title>
  <dc:creator>Ayush</dc:creator>
  <cp:lastModifiedBy>admin</cp:lastModifiedBy>
  <cp:revision>37</cp:revision>
  <dcterms:created xsi:type="dcterms:W3CDTF">2020-02-12T06:12:00Z</dcterms:created>
  <dcterms:modified xsi:type="dcterms:W3CDTF">2020-04-10T20:50:49Z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1033-11.2.0.9150</vt:lpwstr>
  </property>
</Properties>
</file>