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76" r:id="rId5"/>
    <p:sldId id="261" r:id="rId6"/>
    <p:sldId id="259" r:id="rId7"/>
    <p:sldId id="277" r:id="rId8"/>
    <p:sldId id="278" r:id="rId9"/>
    <p:sldId id="274" r:id="rId10"/>
    <p:sldId id="275" r:id="rId11"/>
    <p:sldId id="299" r:id="rId12"/>
    <p:sldId id="300" r:id="rId13"/>
    <p:sldId id="265" r:id="rId14"/>
    <p:sldId id="267" r:id="rId15"/>
    <p:sldId id="268" r:id="rId16"/>
    <p:sldId id="269" r:id="rId17"/>
    <p:sldId id="270" r:id="rId18"/>
    <p:sldId id="271" r:id="rId19"/>
    <p:sldId id="294" r:id="rId20"/>
    <p:sldId id="295" r:id="rId21"/>
    <p:sldId id="296" r:id="rId22"/>
    <p:sldId id="272" r:id="rId23"/>
    <p:sldId id="29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125"/>
      </p:cViewPr>
      <p:guideLst>
        <p:guide orient="horz" pos="2159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1BC348-3A94-43F4-B179-C0098E7697A0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51E803-D0EA-47BC-9ABD-581B0407501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10" y="1694355"/>
            <a:ext cx="7848600" cy="408668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  <a:endParaRPr lang="en-GB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alt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       Submitted By: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altLang="en-GB" sz="1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303577" cy="1080119"/>
          </a:xfrm>
        </p:spPr>
        <p:txBody>
          <a:bodyPr/>
          <a:lstStyle/>
          <a:p>
            <a:pPr marL="182880" indent="0" algn="ctr">
              <a:buNone/>
            </a:pPr>
            <a:r>
              <a:rPr lang="en-GB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MOTION </a:t>
            </a:r>
            <a:r>
              <a:rPr lang="en-GB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CAPTURE </a:t>
            </a:r>
            <a:r>
              <a:rPr lang="en-GB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 </a:t>
            </a:r>
            <a:r>
              <a:rPr lang="en-GB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POSTURE</a:t>
            </a:r>
            <a:endParaRPr lang="en-GB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04387524"/>
              </p:ext>
            </p:extLst>
          </p:nvPr>
        </p:nvGraphicFramePr>
        <p:xfrm>
          <a:off x="1022350" y="3140969"/>
          <a:ext cx="6979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Rautkar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Anmol Singh 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GB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Ayush Mahendra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GB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Manish Khapre</a:t>
                      </a:r>
                      <a:endParaRPr lang="en-IN" altLang="en-GB" sz="1800" b="0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/>
                        <a:t>Mayur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IN" altLang="en-GB" dirty="0" err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GB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Sneha Pandey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021715" y="5074285"/>
            <a:ext cx="69805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alt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en-IN" alt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alt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 DSE_PUNE_SEPT: 2019-2020</a:t>
            </a:r>
          </a:p>
          <a:p>
            <a:pPr algn="ctr"/>
            <a:r>
              <a:rPr lang="en-IN" alt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Mentored By:</a:t>
            </a:r>
            <a:r>
              <a:rPr lang="en-IN" alt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 Mr. Shashank Prakash Shirude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88640"/>
            <a:ext cx="8568952" cy="640871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2 attributes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and have no missing values. Rest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numerical.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3,Y3,Z3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IN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0.88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4,Y4,Z4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3.99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5,Y5,Z5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16.67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6,Y6,Z6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33.09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7,Y7,Z7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.13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8,Y8,Z8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60.86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9,Y9,Z9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69.30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10,Y10,Z10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81.10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11,Y11,Z11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99.95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missing values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895" y="204292"/>
            <a:ext cx="6512511" cy="1070992"/>
          </a:xfrm>
        </p:spPr>
        <p:txBody>
          <a:bodyPr/>
          <a:lstStyle/>
          <a:p>
            <a:pPr marL="0" indent="0" algn="ctr">
              <a:buNone/>
            </a:pP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IN" sz="3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052736"/>
            <a:ext cx="7263118" cy="5275237"/>
          </a:xfrm>
        </p:spPr>
      </p:pic>
    </p:spTree>
    <p:extLst>
      <p:ext uri="{BB962C8B-B14F-4D97-AF65-F5344CB8AC3E}">
        <p14:creationId xmlns:p14="http://schemas.microsoft.com/office/powerpoint/2010/main" val="28108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74894" y="620688"/>
            <a:ext cx="6512511" cy="107099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anose="02040502050405020303" pitchFamily="18" charset="0"/>
              <a:buNone/>
            </a:pPr>
            <a:r>
              <a:rPr lang="en-IN" sz="3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Imputing Missing Values</a:t>
            </a:r>
            <a:endParaRPr lang="en-IN" sz="3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50" y="191683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replace missing values i.e. ‘?’ by the mean of the respective coordinates according to their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that we came to know that there are some features which doesn’t have any values for their respective classes. So we decided to drop that features.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marL="45720" indent="0"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Class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wise distribution of dataset</a:t>
            </a:r>
          </a:p>
          <a:p>
            <a:pPr marL="45720" indent="0">
              <a:buNone/>
            </a:pPr>
            <a:endParaRPr lang="en-GB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318984" cy="4318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14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Class </a:t>
            </a: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b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Fist (with thumb out)</a:t>
            </a:r>
            <a:endParaRPr lang="en-GB" sz="2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4349">
            <a:off x="1208261" y="3113096"/>
            <a:ext cx="2786852" cy="2807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3516560" cy="3654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Class 2</a:t>
            </a:r>
            <a:b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Stop (flat hand)</a:t>
            </a:r>
            <a:endParaRPr lang="en-GB" sz="2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7032">
            <a:off x="957273" y="3084252"/>
            <a:ext cx="2640253" cy="293150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636911"/>
            <a:ext cx="4032449" cy="3765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3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Point 1 (point with pointer finger)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12" y="2276872"/>
            <a:ext cx="4536504" cy="3731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1222">
            <a:off x="389472" y="2987539"/>
            <a:ext cx="3868696" cy="2582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4 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Point 2 (point with pointer and middle finger)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8433">
            <a:off x="981486" y="2893096"/>
            <a:ext cx="2550960" cy="289047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60" y="2343408"/>
            <a:ext cx="4680520" cy="3753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96944" cy="6120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Class 5</a:t>
            </a:r>
            <a:b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Grab (fingers curled as if to grab)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0409">
            <a:off x="1038859" y="2944866"/>
            <a:ext cx="2836840" cy="2859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52" y="2347456"/>
            <a:ext cx="4032448" cy="391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14170" y="731520"/>
            <a:ext cx="6103620" cy="1347470"/>
          </a:xfrm>
        </p:spPr>
        <p:txBody>
          <a:bodyPr>
            <a:normAutofit fontScale="97500"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Models and Findings</a:t>
            </a:r>
            <a:endParaRPr lang="en-US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8375"/>
              </p:ext>
            </p:extLst>
          </p:nvPr>
        </p:nvGraphicFramePr>
        <p:xfrm>
          <a:off x="467544" y="2492896"/>
          <a:ext cx="8208912" cy="340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511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Sr no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Applied</a:t>
                      </a:r>
                    </a:p>
                    <a:p>
                      <a:pPr indent="0" algn="ctr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Models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Training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Testing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Accuracy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Bais Error</a:t>
                      </a: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Variance Error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Decision Tree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95.13%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94.59%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0.06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8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KNN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100%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97.54%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Random Forest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89.70%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89.63%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XG Boost</a:t>
                      </a:r>
                      <a:endParaRPr lang="en-IN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99.08%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98.55%</a:t>
                      </a:r>
                      <a:endParaRPr lang="en-GB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7584" y="764704"/>
            <a:ext cx="7920880" cy="563496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" indent="0">
              <a:buNone/>
            </a:pP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Information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Models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Work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0900" y="332656"/>
            <a:ext cx="7403465" cy="147447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Models and Findings EDA</a:t>
            </a:r>
            <a:endParaRPr lang="en-US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 descr="C:\Users\Ayush\Desktop\model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309" y="1196752"/>
            <a:ext cx="7446645" cy="50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0900" y="645795"/>
            <a:ext cx="7403465" cy="147447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4572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850900" y="1691640"/>
            <a:ext cx="7475855" cy="347472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our dataset, we used various classification models in order to find the best result in terms of accuracy and prediction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 is providing the better result in comparison to other models such as Decision Tree, Random Forest and KNN.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Hyper-parameter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of these techniques gave us the inference that XGBOOST in performing better than above mentioned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620688"/>
            <a:ext cx="8712968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Future Scope</a:t>
            </a: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gaming for people with physical and cognitive disabilities.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framework for mobile games for children with a motor disability using    simple hand postures.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training hand gestures for robot.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framework for disabled or paralyzed human fist or fingers.</a:t>
            </a:r>
          </a:p>
          <a:p>
            <a:pPr marL="45720" indent="0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620688"/>
            <a:ext cx="8712968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altLang="en-US" sz="4000" b="1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References</a:t>
            </a:r>
          </a:p>
          <a:p>
            <a:pPr marL="45720" indent="0">
              <a:buNone/>
            </a:pPr>
            <a:endParaRPr lang="en-IN" sz="4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1.A. Gardner, J. Kanno, C. A. Duncan, and R. Selmic. 'Measuring distance between unordered sets of different sizes,' in 2014 IEEE Conference on Computer Vision and Pattern Recognition(CVPR), June 2014, pp. 137-143.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2.A. Gardner, C. A. Duncan, J. Kanno, and R. Selmic. '3D hand posture recognition from small unlabeled point sets,' in 2014 IEEE International Conference on Systems, Man and Cybernetics (SMC), Oct 2014, pp. 164-169</a:t>
            </a:r>
          </a:p>
          <a:p>
            <a:pPr marL="45720" indent="0"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76672"/>
            <a:ext cx="8568952" cy="5976664"/>
          </a:xfrm>
        </p:spPr>
        <p:txBody>
          <a:bodyPr/>
          <a:lstStyle/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 algn="ctr">
              <a:buNone/>
            </a:pPr>
            <a:r>
              <a:rPr lang="en-GB" sz="4000" dirty="0" smtClean="0">
                <a:latin typeface="Papyrus" pitchFamily="66" charset="0"/>
              </a:rPr>
              <a:t>THANK YOU!!</a:t>
            </a:r>
            <a:endParaRPr lang="en-GB" sz="4000" dirty="0">
              <a:latin typeface="Papyru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424936" cy="6048672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" indent="0">
              <a:buNone/>
            </a:pPr>
            <a:endParaRPr lang="en-GB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is Motion Capture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" indent="0">
              <a:buNone/>
            </a:pPr>
            <a:endParaRPr lang="en-US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Capture of an object involves sensing, digitizing, and recording that object in motion.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Whole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</a:p>
          <a:p>
            <a:pPr marL="0" indent="0" algn="just">
              <a:buNone/>
            </a:pPr>
            <a:endParaRPr lang="en-US" alt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Purpose of Motion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</a:p>
          <a:p>
            <a:pPr marL="0" indent="0" algn="just">
              <a:buNone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Originally used for military tracking purposes.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sports, motion capture acts as a tool for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bio-mechanic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that is focused on the mechanical functioning of the body, like how the heart and muscles work and move.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424936" cy="60486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" indent="0">
              <a:buNone/>
            </a:pPr>
            <a:endParaRPr lang="en-GB" alt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gesture recognition system received great attention in the recent few years because of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manifoldness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and the ability to interact with machine efficiently through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computer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we are developing hand gesture recognition system 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issues of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gesture recognition system are presented with challenges of gesture system.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methods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recent postures and gestures recognition system presented as well. </a:t>
            </a:r>
            <a:endParaRPr lang="en-US" alt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research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of hand gesture methods, databases, and comparison between main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 recognition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 are also given.</a:t>
            </a:r>
            <a:endParaRPr lang="en-GB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620688"/>
            <a:ext cx="8424936" cy="590465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signs language are used from ages to interact with person to person so as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convey message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to assign task related to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hearing and speaking disabled persons are the ones who uses this type of communication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disabled person who can’t speak don’t have way to communicate through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aged persons and the ones who are not compatible with the typing input interfaces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difficulty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interact with systems.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620688"/>
            <a:ext cx="8496944" cy="590465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recent years there have been much development and research in the field of hand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 recognition system. This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been a major topic in the field of machine learning so as to convey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to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or have interaction with the systems through the hand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detects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hand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postures and then take necessary actions or the task is triggered accordingly with specified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to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gesture.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 we are classifying the hand gesture classes accordingly with the coordinates data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we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obtained by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markers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attached to the glove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will lead to the accurate model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reduction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errors of the recognition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model will also lead to the systems where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disabled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persons can be precise to use such systems.</a:t>
            </a:r>
            <a:endParaRPr lang="en-IN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76672"/>
            <a:ext cx="4824536" cy="6048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alt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Marker </a:t>
            </a:r>
            <a:r>
              <a:rPr lang="en-I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Reflective markers are used on the back of the hand glove as shown in the picture.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motion capture camera is used to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the position of markers and are converted to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coordinates.</a:t>
            </a:r>
          </a:p>
          <a:p>
            <a:pPr marL="45720" indent="0"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Shape1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64" y="1700808"/>
            <a:ext cx="3689985" cy="44494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620688"/>
            <a:ext cx="8280920" cy="597666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is Multivariate and has missing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presented here is already partially pre-processed.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reflecting markers were transformed into the local coordinate system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containing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transformed marker with a norm greater than 200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millimeters was pruned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any record that contained fewer than 3 markers was removed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568952" cy="6336704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given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is ranges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1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as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1=Fist (with thumb out)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2=Stop (hand flat)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3=Point1 (point with pointer finger)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4=Point2 (point with pointer and middle fingers)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5=Grab (fingers curled as if to grab)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endParaRPr lang="en-US" sz="2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(Integer). The ID of the user that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record. No meaning other than as an identifier.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'Xi'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x-coordinate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'Yi'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y-coordinate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(Real). The z-coordinate of the i-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unlabeled marker position. 'i' ranges from 0 to 11. 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lvl="0" indent="0" algn="just">
              <a:buNone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1188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Papyrus</vt:lpstr>
      <vt:lpstr>Times New Roman</vt:lpstr>
      <vt:lpstr>Trebuchet MS</vt:lpstr>
      <vt:lpstr>Slipstream</vt:lpstr>
      <vt:lpstr>MOTION CAPTURE HAND POSTURE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CAPTURES HAND POSTURES</dc:title>
  <dc:creator>Ayush</dc:creator>
  <cp:lastModifiedBy>Anmol Singh</cp:lastModifiedBy>
  <cp:revision>36</cp:revision>
  <dcterms:created xsi:type="dcterms:W3CDTF">2020-02-12T06:12:00Z</dcterms:created>
  <dcterms:modified xsi:type="dcterms:W3CDTF">2020-02-28T06:17:54Z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