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6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0955-CE7C-B555-814D-00F799C42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5E472-63AF-A29D-E8F2-48BCD81D7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E6F38-4CC2-B4A0-36E7-DD42A01BD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722C-963C-4D13-856D-12399EE20268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3685D-3A06-2300-AC94-6A8BCC11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816DD-C225-0B4B-BF76-44AB131A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4858-6112-4D50-B023-4FDAE745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1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6D58-ADEC-3D79-6EBE-5E7DDD2C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5E1BB-4BDE-AB73-7927-C16D9CA31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10219-0CC2-5E8F-D6AB-2F3CAEC1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722C-963C-4D13-856D-12399EE20268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6C352-E550-4FED-CC33-A33A2447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BB1A0-8525-C6DE-94CE-4B25DA8EF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4858-6112-4D50-B023-4FDAE745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4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42798-4B8E-0029-4EA1-26BCB4C49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3B0BF-D1F3-0C26-03D4-78C7B3E08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1E35C-3A0A-57A0-3784-6AFC73B4D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722C-963C-4D13-856D-12399EE20268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6D2AF-89F6-BB6A-2E07-9E4BAA6B1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E4D25-0170-D92C-E080-E6225F98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4858-6112-4D50-B023-4FDAE745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6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AF2D5-EB81-DCDE-5E15-89237E52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7845A-7033-F557-F087-C689D3C98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70B0F-BC8C-7D06-68BE-75F16DC7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722C-963C-4D13-856D-12399EE20268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9CF70-4A23-3336-F258-F2CD8B974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CD1F0-51A0-0E8B-4171-762F6F57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4858-6112-4D50-B023-4FDAE745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3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22149-E05F-7B4E-4ECF-B2F8032E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60EE3-EC98-0AD0-94DB-434D94B4F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CC933-2AEB-6BDC-FB7E-FCB6C587D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722C-963C-4D13-856D-12399EE20268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1BFC3-DB29-3939-0840-63216F764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D6480-9F90-2AFD-94AC-7DA4EF09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4858-6112-4D50-B023-4FDAE745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3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0D3C-722E-5711-7D8A-D082D42A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029FC-DBF7-8475-95AF-6CDF31CA8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8C0F4-C147-B571-30F8-143B2B7E4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22B86-0B14-AFF6-F6F6-45F5B2D7F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722C-963C-4D13-856D-12399EE20268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70A30-E4C6-0318-9208-3CDF2195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ABD01-A4B8-30DC-3D79-683242A3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4858-6112-4D50-B023-4FDAE745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9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27FF-0990-7950-2D21-45A7CF542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784D5-8949-E3D6-B464-808412A9E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F465C-4B6E-FC92-F22A-EC99084B6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599AF-D402-7409-97F3-449EB0FF5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1B939A-B96F-D5D3-D881-823EF7A84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4709BF-48FD-853B-1636-7E3033CA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722C-963C-4D13-856D-12399EE20268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67F35-302E-D14A-F775-7038E36EB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289EBB-5D68-7386-BBDA-82499B98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4858-6112-4D50-B023-4FDAE745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0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FD662-69D2-A087-8317-34B0679EE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A2A88-3CAA-DF47-7024-1E6C87A32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722C-963C-4D13-856D-12399EE20268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C7611-7B45-85E4-2FB5-28769537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284BB-738A-9308-48F9-D22AFCBA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4858-6112-4D50-B023-4FDAE745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9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D3491-2D5B-0305-0C59-0E10B59AF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722C-963C-4D13-856D-12399EE20268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F12C53-7552-A831-5238-FFCFD96F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8C3CD-61A4-E1B5-B868-C22EEFC4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4858-6112-4D50-B023-4FDAE745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5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098A-6169-E559-337C-F6CCFC8F4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5595E-BD2A-A52B-B3EA-8DFE31178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00F0B-AC51-742C-3E91-EF203BE54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3F3CB-9EF8-8073-A5DD-9C27A183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722C-963C-4D13-856D-12399EE20268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85DA4-AE34-266B-711E-1985F764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8FD61-4CC5-46FD-E3EB-7105C907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4858-6112-4D50-B023-4FDAE745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2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EEFE-CF69-72F0-91C9-60E3C409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913DC1-35FD-A4E9-2086-5BA521A95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1D13A-97FF-3EA9-2A45-D57531077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DFA25-84DF-0940-D762-FD22A7E2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722C-963C-4D13-856D-12399EE20268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C75C4-DDAA-914B-14D2-1D754066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E3214-C646-8D9C-1ABA-8291EA8D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4858-6112-4D50-B023-4FDAE745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1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4D55E4-8214-F712-6882-5C942584C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1C1B6-14C5-6B79-E058-DBB739833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32B71-39B1-841C-396C-777309C95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3722C-963C-4D13-856D-12399EE20268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E26E1-2381-C018-8AD9-7AE4F0332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888BD-BA1F-2DC9-30D2-64CF16441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24858-6112-4D50-B023-4FDAE745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5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FBE6-E1CD-967B-0F1A-4B66D4440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24" y="751352"/>
            <a:ext cx="8825658" cy="2677648"/>
          </a:xfrm>
        </p:spPr>
        <p:txBody>
          <a:bodyPr/>
          <a:lstStyle/>
          <a:p>
            <a:r>
              <a:rPr lang="en-US" dirty="0"/>
              <a:t>Explainable Fraud Alert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B5ADA-2731-BCC4-3D17-07365FC34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48" y="4291849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M</a:t>
            </a:r>
            <a:r>
              <a:rPr lang="en-US" cap="none" dirty="0"/>
              <a:t>anish</a:t>
            </a:r>
            <a:r>
              <a:rPr lang="en-US" dirty="0"/>
              <a:t> M</a:t>
            </a:r>
            <a:r>
              <a:rPr lang="en-US" cap="none" dirty="0"/>
              <a:t>ohan</a:t>
            </a:r>
          </a:p>
          <a:p>
            <a:pPr algn="r"/>
            <a:r>
              <a:rPr lang="en-US" dirty="0" err="1"/>
              <a:t>Midhun</a:t>
            </a:r>
            <a:r>
              <a:rPr lang="en-US" dirty="0"/>
              <a:t> Raj S</a:t>
            </a:r>
          </a:p>
          <a:p>
            <a:pPr algn="r"/>
            <a:r>
              <a:rPr lang="en-US" dirty="0"/>
              <a:t>Mohamed </a:t>
            </a:r>
            <a:r>
              <a:rPr lang="en-US" dirty="0" err="1"/>
              <a:t>Abuthaakir</a:t>
            </a:r>
            <a:r>
              <a:rPr lang="en-US" dirty="0"/>
              <a:t> M</a:t>
            </a:r>
          </a:p>
          <a:p>
            <a:pPr algn="r"/>
            <a:r>
              <a:rPr lang="en-US" dirty="0"/>
              <a:t>Mohamed Ammar</a:t>
            </a:r>
          </a:p>
        </p:txBody>
      </p:sp>
    </p:spTree>
    <p:extLst>
      <p:ext uri="{BB962C8B-B14F-4D97-AF65-F5344CB8AC3E}">
        <p14:creationId xmlns:p14="http://schemas.microsoft.com/office/powerpoint/2010/main" val="1201554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D2BB-A3B0-FA7F-8A84-906E864F8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C9EE-621A-7F30-826C-64133B0D8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Results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Model can flag fraudulent transactions in </a:t>
            </a:r>
            <a:r>
              <a:rPr lang="en-US" sz="2400" b="1" dirty="0"/>
              <a:t>real-time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95%+ accuracy </a:t>
            </a:r>
            <a:r>
              <a:rPr lang="en-US" sz="2400" dirty="0"/>
              <a:t>on detecting fraudulent transactions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Can process thousands of transactions per second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Provides clear, understandable explanations for flagged transactions</a:t>
            </a:r>
          </a:p>
          <a:p>
            <a:pPr marL="0" indent="0">
              <a:buNone/>
            </a:pPr>
            <a:r>
              <a:rPr lang="en-US" sz="2400" b="1" dirty="0"/>
              <a:t>Business Impact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Improved </a:t>
            </a:r>
            <a:r>
              <a:rPr lang="en-US" sz="2400" b="1" dirty="0"/>
              <a:t>fraud prevention</a:t>
            </a:r>
            <a:r>
              <a:rPr lang="en-US" sz="2400" dirty="0"/>
              <a:t> and reduced financial losses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Enhanced </a:t>
            </a:r>
            <a:r>
              <a:rPr lang="en-US" sz="2400" b="1" dirty="0"/>
              <a:t>customer trust</a:t>
            </a:r>
            <a:r>
              <a:rPr lang="en-US" sz="2400" dirty="0"/>
              <a:t> through transparent alerts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Faster decision-making with </a:t>
            </a:r>
            <a:r>
              <a:rPr lang="en-US" sz="2400" b="1" dirty="0"/>
              <a:t>real-time 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Better compliance with </a:t>
            </a:r>
            <a:r>
              <a:rPr lang="en-US" sz="2400" b="1" dirty="0"/>
              <a:t>regulatory standards</a:t>
            </a:r>
            <a:r>
              <a:rPr lang="en-US" sz="2400" dirty="0"/>
              <a:t> (e.g., GDPR, PCI DSS)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88A4EB-6A59-F03B-BE4A-783CCAEAD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clear, understandable explanations for flagged transactions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484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596C8-439B-2BCB-A2CA-D277D2CD9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8177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CC21-286F-3857-C988-6F99D36A3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DE8BB-C09C-6025-3303-45A1755DE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811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Banks and financial institutions process millions of transactions daily across online, mobile, and in-person platforms.</a:t>
            </a:r>
          </a:p>
          <a:p>
            <a:pPr>
              <a:lnSpc>
                <a:spcPct val="120000"/>
              </a:lnSpc>
            </a:pPr>
            <a:r>
              <a:rPr lang="en-US" dirty="0"/>
              <a:t>Manually monitoring each transaction for fraudulent activity is unrealistic and resource-intensive. </a:t>
            </a:r>
          </a:p>
          <a:p>
            <a:pPr>
              <a:lnSpc>
                <a:spcPct val="120000"/>
              </a:lnSpc>
            </a:pPr>
            <a:r>
              <a:rPr lang="en-US" dirty="0"/>
              <a:t>Even when AI models flag suspicious transactions, customers often receive no clear explanation, leading to mistrust and dissatisfaction.</a:t>
            </a:r>
          </a:p>
          <a:p>
            <a:pPr>
              <a:lnSpc>
                <a:spcPct val="120000"/>
              </a:lnSpc>
            </a:pPr>
            <a:r>
              <a:rPr lang="en-US" dirty="0"/>
              <a:t>Without transparency, banks struggle to justify automated decisions to both users and regulators.</a:t>
            </a:r>
          </a:p>
          <a:p>
            <a:pPr>
              <a:lnSpc>
                <a:spcPct val="120000"/>
              </a:lnSpc>
            </a:pPr>
            <a:r>
              <a:rPr lang="en-US" dirty="0"/>
              <a:t>Traditional fraud detection systems operate as black boxes, making it difficult for customer service teams to explain alerts.</a:t>
            </a:r>
          </a:p>
          <a:p>
            <a:pPr>
              <a:lnSpc>
                <a:spcPct val="120000"/>
              </a:lnSpc>
            </a:pPr>
            <a:r>
              <a:rPr lang="en-US" dirty="0"/>
              <a:t>Lack of explainability in fraud alerts can result in blocked legitimate transactions, loss of customer trust, and compliance issues.</a:t>
            </a:r>
          </a:p>
        </p:txBody>
      </p:sp>
    </p:spTree>
    <p:extLst>
      <p:ext uri="{BB962C8B-B14F-4D97-AF65-F5344CB8AC3E}">
        <p14:creationId xmlns:p14="http://schemas.microsoft.com/office/powerpoint/2010/main" val="24315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BE33-CB50-82D1-13C9-22260EAC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A0980-ECB7-06C0-47EC-343C58D9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1943602"/>
            <a:ext cx="8825659" cy="3416300"/>
          </a:xfrm>
        </p:spPr>
        <p:txBody>
          <a:bodyPr>
            <a:normAutofit/>
          </a:bodyPr>
          <a:lstStyle/>
          <a:p>
            <a:r>
              <a:rPr lang="en-US" dirty="0"/>
              <a:t>Black-box AI Models</a:t>
            </a:r>
          </a:p>
          <a:p>
            <a:r>
              <a:rPr lang="en-US" dirty="0"/>
              <a:t>False Positives</a:t>
            </a:r>
          </a:p>
          <a:p>
            <a:r>
              <a:rPr lang="en-US" dirty="0"/>
              <a:t>Lack of Real-time Feedback</a:t>
            </a:r>
          </a:p>
          <a:p>
            <a:r>
              <a:rPr lang="en-US" dirty="0"/>
              <a:t>No Unified Behavior Profiles</a:t>
            </a:r>
          </a:p>
          <a:p>
            <a:r>
              <a:rPr lang="en-US" dirty="0"/>
              <a:t>Limited User Trust</a:t>
            </a:r>
          </a:p>
          <a:p>
            <a:r>
              <a:rPr lang="en-US" dirty="0"/>
              <a:t>Difficulty in Regulatory Compliance</a:t>
            </a:r>
          </a:p>
        </p:txBody>
      </p:sp>
    </p:spTree>
    <p:extLst>
      <p:ext uri="{BB962C8B-B14F-4D97-AF65-F5344CB8AC3E}">
        <p14:creationId xmlns:p14="http://schemas.microsoft.com/office/powerpoint/2010/main" val="249336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A03C-6E39-93B0-0825-416D3299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8CCE5-58B0-3CCA-386A-9B890080A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891104"/>
            <a:ext cx="10515600" cy="4351338"/>
          </a:xfrm>
        </p:spPr>
        <p:txBody>
          <a:bodyPr/>
          <a:lstStyle/>
          <a:p>
            <a:r>
              <a:rPr lang="en-US" dirty="0"/>
              <a:t>Explainable AI (XAI) with LLM Reasoning</a:t>
            </a:r>
          </a:p>
          <a:p>
            <a:r>
              <a:rPr lang="en-US" dirty="0"/>
              <a:t>Behavior-Based Modeling</a:t>
            </a:r>
          </a:p>
          <a:p>
            <a:r>
              <a:rPr lang="en-US" dirty="0"/>
              <a:t>Hybrid Detection Approach</a:t>
            </a:r>
          </a:p>
          <a:p>
            <a:r>
              <a:rPr lang="en-US" dirty="0"/>
              <a:t>Real-time Conversational Interface</a:t>
            </a:r>
          </a:p>
          <a:p>
            <a:r>
              <a:rPr lang="en-US" dirty="0"/>
              <a:t>Trust-Based Scoring System</a:t>
            </a:r>
          </a:p>
          <a:p>
            <a:r>
              <a:rPr lang="en-US" dirty="0"/>
              <a:t>Audit Trail for Compliance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499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98EA-3B02-FB04-C3EA-B2C9988DC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B6BC6-3227-D116-3350-D60954599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 Fraud Detection Model using Isolation Forest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Enhanced with an LLM-based explanation engine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Behavior-based profiling and trust scoring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Conversational interface for real-time, user-friendly feedback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6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AE45-825B-A91F-535E-1D9C5EF1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B3CD6-1332-79CF-A306-1937150C7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559" y="1590479"/>
            <a:ext cx="10515600" cy="4351338"/>
          </a:xfrm>
        </p:spPr>
        <p:txBody>
          <a:bodyPr/>
          <a:lstStyle/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fraud detection accuracy with minimal false positives</a:t>
            </a:r>
          </a:p>
          <a:p>
            <a:r>
              <a:rPr lang="en-US" dirty="0"/>
              <a:t>Clear, human-readable alerts improve customer trust</a:t>
            </a:r>
          </a:p>
          <a:p>
            <a:r>
              <a:rPr lang="en-US" dirty="0"/>
              <a:t>Real-time explanations reduce support overhead</a:t>
            </a:r>
          </a:p>
          <a:p>
            <a:r>
              <a:rPr lang="en-US" dirty="0"/>
              <a:t>Scalable and adaptable to any banking environment</a:t>
            </a:r>
          </a:p>
          <a:p>
            <a:r>
              <a:rPr lang="en-US" dirty="0"/>
              <a:t>Compliant with regulatory requirements for model 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339730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966A7-0355-275B-E1D9-98E83246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9B106-82F0-9CE5-70A5-C5E514F9C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Dataset</a:t>
            </a:r>
            <a:r>
              <a:rPr lang="en-US" dirty="0"/>
              <a:t>: Publicly available Credit Card Fraud Detection dataset from Kaggle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Features Used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Numerical features: V1 to V28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Transaction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Time since the first transaction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Target:</a:t>
            </a:r>
          </a:p>
          <a:p>
            <a:r>
              <a:rPr lang="en-US" dirty="0"/>
              <a:t>Sentiment label: </a:t>
            </a:r>
          </a:p>
          <a:p>
            <a:pPr marL="0" indent="0">
              <a:buNone/>
            </a:pPr>
            <a:r>
              <a:rPr lang="en-US" dirty="0"/>
              <a:t>	1 =Fraudulent transaction , </a:t>
            </a:r>
          </a:p>
          <a:p>
            <a:pPr marL="0" indent="0">
              <a:buNone/>
            </a:pPr>
            <a:r>
              <a:rPr lang="en-US" dirty="0"/>
              <a:t>	0 = Legitimate transaction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39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A918-B134-93AE-3F76-EF6B95E4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336C6-5BAA-0CD2-2269-B1ED6719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Algorithm</a:t>
            </a:r>
            <a:r>
              <a:rPr lang="en-US" dirty="0"/>
              <a:t>: Isolation Forest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Why Isolation Forest?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Designed specifically for </a:t>
            </a:r>
            <a:r>
              <a:rPr lang="en-US" b="1" dirty="0"/>
              <a:t>anomaly detection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Efficient for </a:t>
            </a:r>
            <a:r>
              <a:rPr lang="en-US" b="1" dirty="0"/>
              <a:t>high-dimensional data</a:t>
            </a:r>
            <a:r>
              <a:rPr lang="en-US" dirty="0"/>
              <a:t> like transaction features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</a:t>
            </a:r>
            <a:r>
              <a:rPr lang="en-US" b="1" dirty="0"/>
              <a:t>interpretable outputs</a:t>
            </a:r>
            <a:r>
              <a:rPr lang="en-US" dirty="0"/>
              <a:t> (anomaly scores and outlier flags)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Lightweight and </a:t>
            </a:r>
            <a:r>
              <a:rPr lang="en-US" b="1" dirty="0"/>
              <a:t>fast</a:t>
            </a:r>
            <a:r>
              <a:rPr lang="en-US" dirty="0"/>
              <a:t> on large datasets</a:t>
            </a:r>
          </a:p>
        </p:txBody>
      </p:sp>
    </p:spTree>
    <p:extLst>
      <p:ext uri="{BB962C8B-B14F-4D97-AF65-F5344CB8AC3E}">
        <p14:creationId xmlns:p14="http://schemas.microsoft.com/office/powerpoint/2010/main" val="335511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20BA-501A-7D2F-385A-5D5290BF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IMPROVE?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2BBCB-828C-EDAD-05EE-E2B2ADABC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23532" cy="46099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Current Limitations: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Isolation Forest works well but treats each feature independently.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Lacks deep understanding of complex non-linear patterns in fraud behavior.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Proposed Improvement:</a:t>
            </a:r>
          </a:p>
          <a:p>
            <a:r>
              <a:rPr lang="en-US" dirty="0"/>
              <a:t>Hybrid Model: Isolation Forest + Autoencoder Neural Network</a:t>
            </a:r>
          </a:p>
          <a:p>
            <a:r>
              <a:rPr lang="en-US" dirty="0"/>
              <a:t>Transactions with high reconstruction error are likely </a:t>
            </a:r>
            <a:r>
              <a:rPr lang="en-US" b="1" dirty="0"/>
              <a:t>anomalies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Benefits:</a:t>
            </a:r>
          </a:p>
          <a:p>
            <a:r>
              <a:rPr lang="en-US" dirty="0"/>
              <a:t>Captures both </a:t>
            </a:r>
            <a:r>
              <a:rPr lang="en-US" b="1" dirty="0"/>
              <a:t>linear and non-linear</a:t>
            </a:r>
            <a:r>
              <a:rPr lang="en-US" dirty="0"/>
              <a:t> patterns.</a:t>
            </a:r>
          </a:p>
          <a:p>
            <a:r>
              <a:rPr lang="en-US" dirty="0"/>
              <a:t>Improved </a:t>
            </a:r>
            <a:r>
              <a:rPr lang="en-US" b="1" dirty="0"/>
              <a:t>precision and recall</a:t>
            </a:r>
            <a:r>
              <a:rPr lang="en-US" dirty="0"/>
              <a:t> for fraud class</a:t>
            </a:r>
          </a:p>
          <a:p>
            <a:r>
              <a:rPr lang="en-US" dirty="0"/>
              <a:t>Adds an extra layer of </a:t>
            </a:r>
            <a:r>
              <a:rPr lang="en-US" b="1" dirty="0"/>
              <a:t>confidence scoring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479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470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Explainable Fraud Alert System</vt:lpstr>
      <vt:lpstr>BUSINESS PROBLEM</vt:lpstr>
      <vt:lpstr>CURRENT CHALLENGES</vt:lpstr>
      <vt:lpstr>CURRENT SOLUTIONS</vt:lpstr>
      <vt:lpstr>OUR SOLUTION</vt:lpstr>
      <vt:lpstr>BENEFITS</vt:lpstr>
      <vt:lpstr>Data &amp; Features</vt:lpstr>
      <vt:lpstr>ALGORITHM USED</vt:lpstr>
      <vt:lpstr>HOW TO IMPROVE?</vt:lpstr>
      <vt:lpstr>RESULTS &amp; IMPACTS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Note</dc:creator>
  <cp:lastModifiedBy>Note</cp:lastModifiedBy>
  <cp:revision>8</cp:revision>
  <dcterms:created xsi:type="dcterms:W3CDTF">2025-04-07T13:05:09Z</dcterms:created>
  <dcterms:modified xsi:type="dcterms:W3CDTF">2025-05-11T17:06:07Z</dcterms:modified>
</cp:coreProperties>
</file>