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275" r:id="rId19"/>
    <p:sldId id="276" r:id="rId20"/>
    <p:sldId id="278" r:id="rId21"/>
    <p:sldId id="279" r:id="rId22"/>
    <p:sldId id="280" r:id="rId23"/>
    <p:sldId id="281" r:id="rId24"/>
    <p:sldId id="282" r:id="rId25"/>
    <p:sldId id="284" r:id="rId26"/>
    <p:sldId id="285" r:id="rId27"/>
    <p:sldId id="286" r:id="rId28"/>
    <p:sldId id="277"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9" autoAdjust="0"/>
    <p:restoredTop sz="94660"/>
  </p:normalViewPr>
  <p:slideViewPr>
    <p:cSldViewPr>
      <p:cViewPr>
        <p:scale>
          <a:sx n="66" d="100"/>
          <a:sy n="66" d="100"/>
        </p:scale>
        <p:origin x="-8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ntribute.geeksforgeeks.org/geek/the-world-of-big-dat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ata-flair.training/blogs/comprehensive-hdfs-guide-introduction-architecture-data-read-write-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tribute.geeksforgeeks.org/geek/ml-what-is-machine-learnin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Hadoop</a:t>
            </a:r>
            <a:r>
              <a:rPr lang="en-US" dirty="0" smtClean="0"/>
              <a:t> Ecosystem</a:t>
            </a:r>
            <a:endParaRPr lang="en-US" dirty="0"/>
          </a:p>
        </p:txBody>
      </p:sp>
      <p:sp>
        <p:nvSpPr>
          <p:cNvPr id="3" name="Content Placeholder 2"/>
          <p:cNvSpPr>
            <a:spLocks noGrp="1"/>
          </p:cNvSpPr>
          <p:nvPr>
            <p:ph idx="1"/>
          </p:nvPr>
        </p:nvSpPr>
        <p:spPr>
          <a:xfrm>
            <a:off x="228600" y="990600"/>
            <a:ext cx="8458200" cy="5486400"/>
          </a:xfrm>
        </p:spPr>
        <p:txBody>
          <a:bodyPr>
            <a:normAutofit fontScale="92500"/>
          </a:bodyPr>
          <a:lstStyle/>
          <a:p>
            <a:r>
              <a:rPr lang="en-US" dirty="0" smtClean="0"/>
              <a:t>Apache </a:t>
            </a:r>
            <a:r>
              <a:rPr lang="en-US" dirty="0" err="1" smtClean="0"/>
              <a:t>Hadoop</a:t>
            </a:r>
            <a:r>
              <a:rPr lang="en-US" dirty="0" smtClean="0"/>
              <a:t> is an open source framework intended to make interaction with </a:t>
            </a:r>
            <a:r>
              <a:rPr lang="en-US" b="1" dirty="0" smtClean="0">
                <a:hlinkClick r:id="rId2"/>
              </a:rPr>
              <a:t>big data</a:t>
            </a:r>
            <a:r>
              <a:rPr lang="en-US" dirty="0" smtClean="0"/>
              <a:t> easier.</a:t>
            </a:r>
          </a:p>
          <a:p>
            <a:r>
              <a:rPr lang="en-US" dirty="0" smtClean="0"/>
              <a:t> </a:t>
            </a:r>
            <a:r>
              <a:rPr lang="en-US" dirty="0" err="1" smtClean="0"/>
              <a:t>Hadoop</a:t>
            </a:r>
            <a:r>
              <a:rPr lang="en-US" dirty="0" smtClean="0"/>
              <a:t> has made its place in the industries and companies that need to work on large data sets which are sensitive and needs efficient handling. </a:t>
            </a:r>
          </a:p>
          <a:p>
            <a:r>
              <a:rPr lang="en-US" dirty="0" err="1" smtClean="0"/>
              <a:t>Hadoop</a:t>
            </a:r>
            <a:r>
              <a:rPr lang="en-US" dirty="0" smtClean="0"/>
              <a:t> is a framework that enables processing of large data sets which reside in the form of clusters. Being a framework, </a:t>
            </a:r>
            <a:r>
              <a:rPr lang="en-US" dirty="0" err="1" smtClean="0"/>
              <a:t>Hadoop</a:t>
            </a:r>
            <a:r>
              <a:rPr lang="en-US" dirty="0" smtClean="0"/>
              <a:t> is made up of several modules that are supported by a large ecosystem of technologies.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6096000"/>
          </a:xfrm>
        </p:spPr>
        <p:txBody>
          <a:bodyPr>
            <a:normAutofit lnSpcReduction="10000"/>
          </a:bodyPr>
          <a:lstStyle/>
          <a:p>
            <a:pPr fontAlgn="base"/>
            <a:r>
              <a:rPr lang="en-US" b="1" dirty="0" smtClean="0"/>
              <a:t>Apache </a:t>
            </a:r>
            <a:r>
              <a:rPr lang="en-US" b="1" dirty="0" err="1" smtClean="0"/>
              <a:t>HBase</a:t>
            </a:r>
            <a:r>
              <a:rPr lang="en-US" b="1" dirty="0" smtClean="0"/>
              <a:t>:</a:t>
            </a:r>
            <a:endParaRPr lang="en-US" dirty="0" smtClean="0"/>
          </a:p>
          <a:p>
            <a:pPr algn="just" fontAlgn="base"/>
            <a:r>
              <a:rPr lang="en-US" dirty="0" smtClean="0"/>
              <a:t>It’s a </a:t>
            </a:r>
            <a:r>
              <a:rPr lang="en-US" dirty="0" err="1" smtClean="0"/>
              <a:t>NoSQL</a:t>
            </a:r>
            <a:r>
              <a:rPr lang="en-US" dirty="0" smtClean="0"/>
              <a:t> database which supports all kinds of data and thus capable of handling anything of </a:t>
            </a:r>
            <a:r>
              <a:rPr lang="en-US" dirty="0" err="1" smtClean="0"/>
              <a:t>Hadoop</a:t>
            </a:r>
            <a:r>
              <a:rPr lang="en-US" dirty="0" smtClean="0"/>
              <a:t> Database. It provides capabilities of Google’s </a:t>
            </a:r>
            <a:r>
              <a:rPr lang="en-US" dirty="0" err="1" smtClean="0"/>
              <a:t>BigTable</a:t>
            </a:r>
            <a:r>
              <a:rPr lang="en-US" dirty="0" smtClean="0"/>
              <a:t>, thus able to work on Big Data sets effectively.</a:t>
            </a:r>
          </a:p>
          <a:p>
            <a:pPr algn="just" fontAlgn="base"/>
            <a:r>
              <a:rPr lang="en-US" dirty="0" smtClean="0"/>
              <a:t>At times where we need to search or retrieve the occurrences of something small in a huge database, the request must be processed within a short quick span of time. At such times, </a:t>
            </a:r>
            <a:r>
              <a:rPr lang="en-US" dirty="0" err="1" smtClean="0"/>
              <a:t>HBase</a:t>
            </a:r>
            <a:r>
              <a:rPr lang="en-US" dirty="0" smtClean="0"/>
              <a:t> comes handy as it gives us a tolerant way of storing limited data.</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b="1" dirty="0" smtClean="0"/>
              <a:t>Apache Yarn</a:t>
            </a:r>
            <a:r>
              <a:rPr lang="en-US" dirty="0" smtClean="0"/>
              <a:t> – “</a:t>
            </a:r>
            <a:r>
              <a:rPr lang="en-US" b="1" dirty="0" smtClean="0"/>
              <a:t>Y</a:t>
            </a:r>
            <a:r>
              <a:rPr lang="en-US" dirty="0" smtClean="0"/>
              <a:t>et </a:t>
            </a:r>
            <a:r>
              <a:rPr lang="en-US" b="1" dirty="0" smtClean="0"/>
              <a:t>A</a:t>
            </a:r>
            <a:r>
              <a:rPr lang="en-US" dirty="0" smtClean="0"/>
              <a:t>nother </a:t>
            </a:r>
            <a:r>
              <a:rPr lang="en-US" b="1" dirty="0" smtClean="0"/>
              <a:t>R</a:t>
            </a:r>
            <a:r>
              <a:rPr lang="en-US" dirty="0" smtClean="0"/>
              <a:t>esource </a:t>
            </a:r>
            <a:r>
              <a:rPr lang="en-US" b="1" dirty="0" smtClean="0"/>
              <a:t>N</a:t>
            </a:r>
            <a:r>
              <a:rPr lang="en-US" dirty="0" smtClean="0"/>
              <a:t>egotiator” is the resource management layer of </a:t>
            </a:r>
            <a:r>
              <a:rPr lang="en-US" b="1" dirty="0" err="1" smtClean="0"/>
              <a:t>Hadoop</a:t>
            </a:r>
            <a:r>
              <a:rPr lang="en-US" dirty="0" smtClean="0"/>
              <a:t>.</a:t>
            </a:r>
          </a:p>
          <a:p>
            <a:r>
              <a:rPr lang="en-US" dirty="0" smtClean="0"/>
              <a:t> The Yarn was introduced in </a:t>
            </a:r>
            <a:r>
              <a:rPr lang="en-US" dirty="0" err="1" smtClean="0"/>
              <a:t>Hadoop</a:t>
            </a:r>
            <a:r>
              <a:rPr lang="en-US" dirty="0" smtClean="0"/>
              <a:t> 2.x.</a:t>
            </a:r>
          </a:p>
          <a:p>
            <a:r>
              <a:rPr lang="en-US" dirty="0" smtClean="0"/>
              <a:t> Yarn allows different data processing engines like graph processing, interactive processing, stream processing as well as batch processing to run and process data store in</a:t>
            </a:r>
            <a:r>
              <a:rPr lang="en-US" b="1" dirty="0" smtClean="0">
                <a:hlinkClick r:id="rId2"/>
              </a:rPr>
              <a:t> HDFS</a:t>
            </a:r>
            <a:r>
              <a:rPr lang="en-US" dirty="0" smtClean="0">
                <a:hlinkClick r:id="rId2"/>
              </a:rPr>
              <a:t> </a:t>
            </a:r>
            <a:r>
              <a:rPr lang="en-US" dirty="0" smtClean="0"/>
              <a:t>(</a:t>
            </a:r>
            <a:r>
              <a:rPr lang="en-US" dirty="0" err="1" smtClean="0"/>
              <a:t>Hadoop</a:t>
            </a:r>
            <a:r>
              <a:rPr lang="en-US" dirty="0" smtClean="0"/>
              <a:t> Distributed File System).</a:t>
            </a:r>
          </a:p>
          <a:p>
            <a:r>
              <a:rPr lang="en-US" dirty="0" smtClean="0"/>
              <a:t>Apache yarn is also a data operating system for </a:t>
            </a:r>
            <a:r>
              <a:rPr lang="en-US" dirty="0" err="1" smtClean="0"/>
              <a:t>Hadoop</a:t>
            </a:r>
            <a:r>
              <a:rPr lang="en-US" dirty="0" smtClean="0"/>
              <a:t> 2.x.</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ekha\Pictures\Apache-YARN-architecture-min-1024x576.jpg"/>
          <p:cNvPicPr>
            <a:picLocks noGrp="1" noChangeAspect="1" noChangeArrowheads="1"/>
          </p:cNvPicPr>
          <p:nvPr>
            <p:ph idx="1"/>
          </p:nvPr>
        </p:nvPicPr>
        <p:blipFill>
          <a:blip r:embed="rId2" cstate="print"/>
          <a:srcRect/>
          <a:stretch>
            <a:fillRect/>
          </a:stretch>
        </p:blipFill>
        <p:spPr bwMode="auto">
          <a:xfrm>
            <a:off x="304800" y="457200"/>
            <a:ext cx="8382000" cy="6019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r>
              <a:rPr lang="en-US" dirty="0" smtClean="0"/>
              <a:t>Resource Manager (RM)</a:t>
            </a:r>
          </a:p>
          <a:p>
            <a:r>
              <a:rPr lang="en-US" dirty="0" smtClean="0"/>
              <a:t>It is the master daemon of Yarn. RM manages the global assignments of resources (CPU and memory) among all the applications. </a:t>
            </a:r>
          </a:p>
          <a:p>
            <a:r>
              <a:rPr lang="en-US" dirty="0" smtClean="0"/>
              <a:t>It arbitrates system resources between competing applications.</a:t>
            </a:r>
          </a:p>
          <a:p>
            <a:pPr fontAlgn="base"/>
            <a:r>
              <a:rPr lang="en-US" dirty="0" smtClean="0"/>
              <a:t>Resource Manager has two Main components</a:t>
            </a:r>
          </a:p>
          <a:p>
            <a:pPr fontAlgn="base"/>
            <a:r>
              <a:rPr lang="en-US" dirty="0" smtClean="0"/>
              <a:t>Scheduler</a:t>
            </a:r>
          </a:p>
          <a:p>
            <a:pPr fontAlgn="base"/>
            <a:r>
              <a:rPr lang="en-US" dirty="0" smtClean="0"/>
              <a:t>Application manager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92500" lnSpcReduction="10000"/>
          </a:bodyPr>
          <a:lstStyle/>
          <a:p>
            <a:pPr fontAlgn="base"/>
            <a:r>
              <a:rPr lang="en-US" dirty="0" smtClean="0"/>
              <a:t>a) Scheduler</a:t>
            </a:r>
          </a:p>
          <a:p>
            <a:pPr algn="just" fontAlgn="base"/>
            <a:r>
              <a:rPr lang="en-US" dirty="0" smtClean="0"/>
              <a:t>The scheduler is responsible for allocating the resources to the running application. The scheduler is pure scheduler it means that it performs no monitoring no tracking for the application and even doesn’t guarantees about restarting failed tasks either due to application failure or hardware failures.</a:t>
            </a:r>
          </a:p>
          <a:p>
            <a:pPr algn="just" fontAlgn="base"/>
            <a:r>
              <a:rPr lang="en-US" dirty="0" smtClean="0"/>
              <a:t>b) Application Manager</a:t>
            </a:r>
          </a:p>
          <a:p>
            <a:pPr algn="just" fontAlgn="base"/>
            <a:r>
              <a:rPr lang="en-US" dirty="0" smtClean="0"/>
              <a:t>It manages running Application Masters in the cluster, i.e., it is responsible for starting application masters and for monitoring and restarting them on different nodes in case of failures.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fontScale="92500" lnSpcReduction="20000"/>
          </a:bodyPr>
          <a:lstStyle/>
          <a:p>
            <a:r>
              <a:rPr lang="en-US" dirty="0" smtClean="0"/>
              <a:t>Node Manager (NM)</a:t>
            </a:r>
          </a:p>
          <a:p>
            <a:pPr algn="just"/>
            <a:r>
              <a:rPr lang="en-US" dirty="0" smtClean="0"/>
              <a:t>It is the slave daemon of Yarn. NM is responsible for containers monitoring their resource usage and reporting the same to the </a:t>
            </a:r>
            <a:r>
              <a:rPr lang="en-US" dirty="0" err="1" smtClean="0"/>
              <a:t>ResourceManager</a:t>
            </a:r>
            <a:r>
              <a:rPr lang="en-US" dirty="0" smtClean="0"/>
              <a:t>. Manage the user process on that machine. </a:t>
            </a:r>
          </a:p>
          <a:p>
            <a:pPr algn="just"/>
            <a:r>
              <a:rPr lang="en-US" dirty="0" smtClean="0"/>
              <a:t>Yarn </a:t>
            </a:r>
            <a:r>
              <a:rPr lang="en-US" dirty="0" err="1" smtClean="0"/>
              <a:t>NodeManager</a:t>
            </a:r>
            <a:r>
              <a:rPr lang="en-US" dirty="0" smtClean="0"/>
              <a:t> also tracks the health of the node on which it is running. </a:t>
            </a:r>
          </a:p>
          <a:p>
            <a:pPr algn="just"/>
            <a:r>
              <a:rPr lang="en-US" dirty="0" smtClean="0"/>
              <a:t>The design also allows plugging long-running auxiliary services to the NM; these are application-specific services, specified as part of the configurations and loaded by the NM during startup. </a:t>
            </a:r>
          </a:p>
          <a:p>
            <a:pPr algn="just"/>
            <a:r>
              <a:rPr lang="en-US" dirty="0" smtClean="0"/>
              <a:t>A shuffle is a typical auxiliary service by the NMs for </a:t>
            </a:r>
            <a:r>
              <a:rPr lang="en-US" dirty="0" err="1" smtClean="0"/>
              <a:t>MapReduce</a:t>
            </a:r>
            <a:r>
              <a:rPr lang="en-US" dirty="0" smtClean="0"/>
              <a:t> applications on YARN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smtClean="0"/>
              <a:t>Application Master (AM)</a:t>
            </a:r>
          </a:p>
          <a:p>
            <a:r>
              <a:rPr lang="en-US" dirty="0" smtClean="0"/>
              <a:t>One application master runs per application. It negotiates resources from the resource manager and works with the node manager. It Manages the application life cycle.</a:t>
            </a:r>
            <a:br>
              <a:rPr lang="en-US" dirty="0" smtClean="0"/>
            </a:br>
            <a:r>
              <a:rPr lang="en-US" dirty="0" smtClean="0"/>
              <a:t>The AM acquires containers from the RM’s Scheduler before contacting the corresponding NMs to start the application’s individual tasks.</a:t>
            </a:r>
          </a:p>
          <a:p>
            <a:endParaRPr lang="en-US" dirty="0" smtClean="0"/>
          </a:p>
          <a:p>
            <a:r>
              <a:rPr lang="en-US" dirty="0" smtClean="0"/>
              <a:t>https://data-flair.training/blogs/hadoop-yarn-quiz/</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Structuring a </a:t>
            </a:r>
            <a:r>
              <a:rPr lang="en-US" b="1" dirty="0" err="1" smtClean="0"/>
              <a:t>MapReduce</a:t>
            </a:r>
            <a:r>
              <a:rPr lang="en-US" b="1" dirty="0" smtClean="0"/>
              <a:t> Job in </a:t>
            </a:r>
            <a:r>
              <a:rPr lang="en-US" b="1" dirty="0" err="1" smtClean="0"/>
              <a:t>Hadoop</a:t>
            </a:r>
            <a:r>
              <a:rPr lang="en-US" b="1" dirty="0" smtClean="0"/>
              <a:t/>
            </a:r>
            <a:br>
              <a:rPr lang="en-US" b="1" dirty="0" smtClean="0"/>
            </a:br>
            <a:endParaRPr lang="en-US" dirty="0"/>
          </a:p>
        </p:txBody>
      </p:sp>
      <p:sp>
        <p:nvSpPr>
          <p:cNvPr id="3" name="Content Placeholder 2"/>
          <p:cNvSpPr>
            <a:spLocks noGrp="1"/>
          </p:cNvSpPr>
          <p:nvPr>
            <p:ph idx="1"/>
          </p:nvPr>
        </p:nvSpPr>
        <p:spPr>
          <a:xfrm>
            <a:off x="457200" y="1371600"/>
            <a:ext cx="8229600" cy="5105400"/>
          </a:xfrm>
        </p:spPr>
        <p:txBody>
          <a:bodyPr>
            <a:noAutofit/>
          </a:bodyPr>
          <a:lstStyle/>
          <a:p>
            <a:pPr algn="just"/>
            <a:r>
              <a:rPr lang="en-US" sz="2800" dirty="0" smtClean="0"/>
              <a:t>A typical </a:t>
            </a:r>
            <a:r>
              <a:rPr lang="en-US" sz="2800" dirty="0" err="1" smtClean="0"/>
              <a:t>MapReduce</a:t>
            </a:r>
            <a:r>
              <a:rPr lang="en-US" sz="2800" dirty="0" smtClean="0"/>
              <a:t> program in Java consists of three classes: the driver, the </a:t>
            </a:r>
            <a:r>
              <a:rPr lang="en-US" sz="2800" dirty="0" err="1" smtClean="0"/>
              <a:t>mapper</a:t>
            </a:r>
            <a:r>
              <a:rPr lang="en-US" sz="2800" dirty="0" smtClean="0"/>
              <a:t>, and the reducer.</a:t>
            </a:r>
          </a:p>
          <a:p>
            <a:pPr algn="just"/>
            <a:r>
              <a:rPr lang="en-US" sz="2800" dirty="0" smtClean="0"/>
              <a:t>The </a:t>
            </a:r>
            <a:r>
              <a:rPr lang="en-US" sz="2800" b="1" i="1" dirty="0" smtClean="0"/>
              <a:t>driver provides details such as input file locations, the provisions for adding the input </a:t>
            </a:r>
            <a:r>
              <a:rPr lang="en-US" sz="2800" dirty="0" smtClean="0"/>
              <a:t>file to the map task, the names of the </a:t>
            </a:r>
            <a:r>
              <a:rPr lang="en-US" sz="2800" dirty="0" err="1" smtClean="0"/>
              <a:t>mapper</a:t>
            </a:r>
            <a:r>
              <a:rPr lang="en-US" sz="2800" dirty="0" smtClean="0"/>
              <a:t> and reducer Java classes, and the location of the reduce task output. </a:t>
            </a:r>
          </a:p>
          <a:p>
            <a:pPr algn="just"/>
            <a:r>
              <a:rPr lang="en-US" sz="2800" dirty="0" smtClean="0"/>
              <a:t>Various job configuration options can also be specified in the driver. For example, the number of reducers can be manually specified in the driver.</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248400"/>
          </a:xfrm>
        </p:spPr>
        <p:txBody>
          <a:bodyPr>
            <a:normAutofit lnSpcReduction="10000"/>
          </a:bodyPr>
          <a:lstStyle/>
          <a:p>
            <a:pPr algn="just"/>
            <a:r>
              <a:rPr lang="en-US" dirty="0" smtClean="0"/>
              <a:t>The </a:t>
            </a:r>
            <a:r>
              <a:rPr lang="en-US" b="1" i="1" dirty="0" err="1" smtClean="0"/>
              <a:t>mapper</a:t>
            </a:r>
            <a:r>
              <a:rPr lang="en-US" b="1" i="1" dirty="0" smtClean="0"/>
              <a:t> provides the logic to be processed on each data block corresponding to the </a:t>
            </a:r>
            <a:r>
              <a:rPr lang="en-US" dirty="0" smtClean="0"/>
              <a:t>specified input files in the driver code. </a:t>
            </a:r>
          </a:p>
          <a:p>
            <a:pPr algn="just"/>
            <a:r>
              <a:rPr lang="en-US" dirty="0" smtClean="0"/>
              <a:t>For example, in the word count </a:t>
            </a:r>
            <a:r>
              <a:rPr lang="en-US" dirty="0" err="1" smtClean="0"/>
              <a:t>MapReduce</a:t>
            </a:r>
            <a:r>
              <a:rPr lang="en-US" dirty="0" smtClean="0"/>
              <a:t> example provided earlier, a map task is instantiated on a worker node where a data block resides. </a:t>
            </a:r>
          </a:p>
          <a:p>
            <a:pPr algn="just"/>
            <a:r>
              <a:rPr lang="en-US" dirty="0" smtClean="0"/>
              <a:t>Each map task processes a fragment of the text, line by line, parses a line into words, and emits &lt;word, 1&gt; for each word, regardless of how many times word appears in the line of text. The key/value pairs are stored temporarily in the worker node’s memory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smtClean="0"/>
              <a:t>The key/value pairs are processed by the built-in </a:t>
            </a:r>
            <a:r>
              <a:rPr lang="en-US" b="1" i="1" dirty="0" smtClean="0"/>
              <a:t>shuffle and sort functionality based </a:t>
            </a:r>
            <a:r>
              <a:rPr lang="en-US" dirty="0" smtClean="0"/>
              <a:t>on the number of reducers to be executed. </a:t>
            </a:r>
          </a:p>
          <a:p>
            <a:pPr algn="just"/>
            <a:r>
              <a:rPr lang="en-US" dirty="0" smtClean="0"/>
              <a:t>In this simple example, there is only one reducer. So, all the intermediate data is passed to it.</a:t>
            </a:r>
          </a:p>
          <a:p>
            <a:pPr algn="just"/>
            <a:r>
              <a:rPr lang="en-US" dirty="0" smtClean="0"/>
              <a:t>From the various map task outputs, for each unique key, arrays (lists in Java) of the associated values in the key/value pairs are</a:t>
            </a:r>
          </a:p>
          <a:p>
            <a:pPr algn="just"/>
            <a:r>
              <a:rPr lang="en-US" dirty="0" smtClean="0"/>
              <a:t>constructed.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i="1" dirty="0" err="1" smtClean="0"/>
              <a:t>Hadoop</a:t>
            </a:r>
            <a:r>
              <a:rPr lang="en-US" i="1" dirty="0" smtClean="0"/>
              <a:t> Ecosystem </a:t>
            </a:r>
            <a:r>
              <a:rPr lang="en-US" dirty="0" smtClean="0"/>
              <a:t>is a platform or a suite which provides various services to solve the big data problems.</a:t>
            </a:r>
          </a:p>
          <a:p>
            <a:r>
              <a:rPr lang="en-US" dirty="0" smtClean="0"/>
              <a:t>It includes Apache projects and various commercial tools and solutions.</a:t>
            </a:r>
          </a:p>
          <a:p>
            <a:r>
              <a:rPr lang="en-US" dirty="0" smtClean="0"/>
              <a:t>There are </a:t>
            </a:r>
            <a:r>
              <a:rPr lang="en-US" i="1" dirty="0" smtClean="0"/>
              <a:t>four major elements of </a:t>
            </a:r>
            <a:r>
              <a:rPr lang="en-US" i="1" dirty="0" err="1" smtClean="0"/>
              <a:t>Hadoop</a:t>
            </a:r>
            <a:r>
              <a:rPr lang="en-US" dirty="0" smtClean="0"/>
              <a:t> i.e.</a:t>
            </a:r>
          </a:p>
          <a:p>
            <a:r>
              <a:rPr lang="en-US" dirty="0" smtClean="0"/>
              <a:t> </a:t>
            </a:r>
            <a:r>
              <a:rPr lang="en-US" b="1" dirty="0" smtClean="0"/>
              <a:t>HDFS, </a:t>
            </a:r>
          </a:p>
          <a:p>
            <a:r>
              <a:rPr lang="en-US" b="1" dirty="0" err="1" smtClean="0"/>
              <a:t>MapReduce</a:t>
            </a:r>
            <a:r>
              <a:rPr lang="en-US" b="1" dirty="0" smtClean="0"/>
              <a:t>,</a:t>
            </a:r>
          </a:p>
          <a:p>
            <a:r>
              <a:rPr lang="en-US" b="1" dirty="0" smtClean="0"/>
              <a:t> YARN, </a:t>
            </a:r>
          </a:p>
          <a:p>
            <a:r>
              <a:rPr lang="en-US" b="1" dirty="0" smtClean="0"/>
              <a:t> </a:t>
            </a:r>
            <a:r>
              <a:rPr lang="en-US" b="1" dirty="0" err="1" smtClean="0"/>
              <a:t>Hadoop</a:t>
            </a:r>
            <a:r>
              <a:rPr lang="en-US" b="1" dirty="0" smtClean="0"/>
              <a:t> Common</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248400"/>
          </a:xfrm>
        </p:spPr>
        <p:txBody>
          <a:bodyPr>
            <a:normAutofit lnSpcReduction="10000"/>
          </a:bodyPr>
          <a:lstStyle/>
          <a:p>
            <a:pPr algn="just"/>
            <a:r>
              <a:rPr lang="en-US" dirty="0" err="1" smtClean="0"/>
              <a:t>Hadoop</a:t>
            </a:r>
            <a:r>
              <a:rPr lang="en-US" dirty="0" smtClean="0"/>
              <a:t> ensures that the keys are passed to each reducer in sorted order.</a:t>
            </a:r>
          </a:p>
          <a:p>
            <a:pPr algn="just"/>
            <a:r>
              <a:rPr lang="en-US" dirty="0" smtClean="0"/>
              <a:t>&lt;each,(1,1)&gt; is the first key/value pair processed, followed alphabetically by &lt;For,(1)&gt; and the rest of the key/value pairs until the last key/value pair is passed to the reducer. The ( ) denotes a list of values which, in this case, is just an array of ones.</a:t>
            </a:r>
          </a:p>
          <a:p>
            <a:pPr algn="just"/>
            <a:r>
              <a:rPr lang="en-US" dirty="0" smtClean="0"/>
              <a:t>In general, each reducer processes the values for each key and emits a key/value pair as defined by the reduce logic. The output is then stored in HDFS like any other file in, say, 64 MB blocks replicated three times across the nodes.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6172200"/>
          </a:xfrm>
        </p:spPr>
        <p:txBody>
          <a:bodyPr>
            <a:normAutofit fontScale="85000" lnSpcReduction="20000"/>
          </a:bodyPr>
          <a:lstStyle/>
          <a:p>
            <a:r>
              <a:rPr lang="en-US" b="1" dirty="0" smtClean="0"/>
              <a:t>Developing and Executing a </a:t>
            </a:r>
            <a:r>
              <a:rPr lang="en-US" b="1" dirty="0" err="1" smtClean="0"/>
              <a:t>Hadoop</a:t>
            </a:r>
            <a:r>
              <a:rPr lang="en-US" b="1" dirty="0" smtClean="0"/>
              <a:t> </a:t>
            </a:r>
            <a:r>
              <a:rPr lang="en-US" b="1" dirty="0" err="1" smtClean="0"/>
              <a:t>MapReduce</a:t>
            </a:r>
            <a:r>
              <a:rPr lang="en-US" b="1" dirty="0" smtClean="0"/>
              <a:t> Program</a:t>
            </a:r>
          </a:p>
          <a:p>
            <a:pPr algn="just"/>
            <a:r>
              <a:rPr lang="en-US" dirty="0" smtClean="0"/>
              <a:t>A common approach to develop a </a:t>
            </a:r>
            <a:r>
              <a:rPr lang="en-US" dirty="0" err="1" smtClean="0"/>
              <a:t>Hadoop</a:t>
            </a:r>
            <a:r>
              <a:rPr lang="en-US" dirty="0" smtClean="0"/>
              <a:t> </a:t>
            </a:r>
            <a:r>
              <a:rPr lang="en-US" dirty="0" err="1" smtClean="0"/>
              <a:t>MapReduce</a:t>
            </a:r>
            <a:r>
              <a:rPr lang="en-US" dirty="0" smtClean="0"/>
              <a:t> program is to write Java code using an Interactive Development Environment (IDE) tool such as Eclipse. Compared to a plaintext editor or a command-line interface (CLI), IDE tools offer a better experience to write, compile, test, and debug code. </a:t>
            </a:r>
          </a:p>
          <a:p>
            <a:pPr algn="just"/>
            <a:r>
              <a:rPr lang="en-US" dirty="0" smtClean="0"/>
              <a:t>A typical </a:t>
            </a:r>
            <a:r>
              <a:rPr lang="en-US" dirty="0" err="1" smtClean="0"/>
              <a:t>MapReduce</a:t>
            </a:r>
            <a:r>
              <a:rPr lang="en-US" dirty="0" smtClean="0"/>
              <a:t> program consists of three Java files: one each for the driver code, map code, and reduce code. Additional, Java files can be written for the combiner or the custom </a:t>
            </a:r>
            <a:r>
              <a:rPr lang="en-US" dirty="0" err="1" smtClean="0"/>
              <a:t>partitioner</a:t>
            </a:r>
            <a:r>
              <a:rPr lang="en-US" dirty="0" smtClean="0"/>
              <a:t>, if applicable. The Java code is compiled and stored as a Java Archive (JAR) file. </a:t>
            </a:r>
          </a:p>
          <a:p>
            <a:pPr algn="just"/>
            <a:r>
              <a:rPr lang="en-US" dirty="0" smtClean="0"/>
              <a:t>This JAR file is then executed against the specified HDFS input files.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lgn="just"/>
            <a:r>
              <a:rPr lang="en-US" b="1" dirty="0" smtClean="0"/>
              <a:t>Hive :</a:t>
            </a:r>
          </a:p>
          <a:p>
            <a:pPr algn="just"/>
            <a:r>
              <a:rPr lang="en-US" dirty="0" smtClean="0"/>
              <a:t>Similar to Pig, Apache Hive enables users to process data without explicitly writing </a:t>
            </a:r>
            <a:r>
              <a:rPr lang="en-US" dirty="0" err="1" smtClean="0"/>
              <a:t>MapReduce</a:t>
            </a:r>
            <a:r>
              <a:rPr lang="en-US" dirty="0" smtClean="0"/>
              <a:t> code.</a:t>
            </a:r>
          </a:p>
          <a:p>
            <a:pPr algn="just"/>
            <a:r>
              <a:rPr lang="en-US" dirty="0" smtClean="0"/>
              <a:t>One key difference to Pig is that the Hive language, </a:t>
            </a:r>
            <a:r>
              <a:rPr lang="en-US" dirty="0" err="1" smtClean="0"/>
              <a:t>HiveQL</a:t>
            </a:r>
            <a:r>
              <a:rPr lang="en-US" dirty="0" smtClean="0"/>
              <a:t> (Hive Query Language), resembles Structured Query Language (SQL) rather than a scripting language.</a:t>
            </a:r>
          </a:p>
          <a:p>
            <a:pPr algn="just"/>
            <a:r>
              <a:rPr lang="en-US" dirty="0" smtClean="0"/>
              <a:t>A Hive table structure consists of rows and columns. The rows typically correspond to some record, transaction, or particular entity (for example, customer) detail. </a:t>
            </a:r>
          </a:p>
          <a:p>
            <a:pPr algn="just"/>
            <a:r>
              <a:rPr lang="en-US" dirty="0" smtClean="0"/>
              <a:t>The values of the corresponding columns represent the various attributes or characteristics for each row. </a:t>
            </a:r>
          </a:p>
          <a:p>
            <a:pPr algn="just"/>
            <a:r>
              <a:rPr lang="en-US" dirty="0" err="1" smtClean="0"/>
              <a:t>Hadoop</a:t>
            </a:r>
            <a:r>
              <a:rPr lang="en-US" dirty="0" smtClean="0"/>
              <a:t> and its ecosystem are used to apply some structure to unstructured data. Therefore, if a table structure is an appropriate way to view the restructured data, Hive may be a good tool to use.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some </a:t>
            </a:r>
            <a:r>
              <a:rPr lang="en-US" dirty="0" err="1" smtClean="0"/>
              <a:t>HiveQL</a:t>
            </a:r>
            <a:r>
              <a:rPr lang="en-US" dirty="0" smtClean="0"/>
              <a:t> basics</a:t>
            </a:r>
          </a:p>
          <a:p>
            <a:pPr>
              <a:buNone/>
            </a:pPr>
            <a:r>
              <a:rPr lang="en-US" dirty="0" smtClean="0"/>
              <a:t>    $ hive</a:t>
            </a:r>
          </a:p>
          <a:p>
            <a:pPr>
              <a:buNone/>
            </a:pPr>
            <a:r>
              <a:rPr lang="en-US" dirty="0" smtClean="0"/>
              <a:t>     hive&gt;</a:t>
            </a:r>
          </a:p>
          <a:p>
            <a:r>
              <a:rPr lang="en-US" dirty="0" smtClean="0"/>
              <a:t>From this environment, a user can define new tables, query them, or summarize their contents.</a:t>
            </a:r>
          </a:p>
          <a:p>
            <a:pPr>
              <a:buNone/>
            </a:pPr>
            <a:r>
              <a:rPr lang="en-US" dirty="0" smtClean="0"/>
              <a:t>	hive&gt; create table customer (</a:t>
            </a:r>
          </a:p>
          <a:p>
            <a:pPr>
              <a:buNone/>
            </a:pPr>
            <a:r>
              <a:rPr lang="en-US" dirty="0" smtClean="0"/>
              <a:t>			</a:t>
            </a:r>
            <a:r>
              <a:rPr lang="en-US" dirty="0" err="1" smtClean="0"/>
              <a:t>cust_id</a:t>
            </a:r>
            <a:r>
              <a:rPr lang="en-US" dirty="0" smtClean="0"/>
              <a:t> </a:t>
            </a:r>
            <a:r>
              <a:rPr lang="en-US" dirty="0" err="1" smtClean="0"/>
              <a:t>bigint</a:t>
            </a:r>
            <a:r>
              <a:rPr lang="en-US" dirty="0" smtClean="0"/>
              <a:t>,</a:t>
            </a:r>
          </a:p>
          <a:p>
            <a:pPr>
              <a:buNone/>
            </a:pPr>
            <a:r>
              <a:rPr lang="en-US" dirty="0" smtClean="0"/>
              <a:t>			</a:t>
            </a:r>
            <a:r>
              <a:rPr lang="en-US" dirty="0" err="1" smtClean="0"/>
              <a:t>first_name</a:t>
            </a:r>
            <a:r>
              <a:rPr lang="en-US" dirty="0" smtClean="0"/>
              <a:t> string,</a:t>
            </a:r>
          </a:p>
          <a:p>
            <a:pPr>
              <a:buNone/>
            </a:pPr>
            <a:r>
              <a:rPr lang="en-US" dirty="0" smtClean="0"/>
              <a:t>			</a:t>
            </a:r>
            <a:r>
              <a:rPr lang="en-US" dirty="0" err="1" smtClean="0"/>
              <a:t>last_name</a:t>
            </a:r>
            <a:r>
              <a:rPr lang="en-US" dirty="0" smtClean="0"/>
              <a:t> string,</a:t>
            </a:r>
          </a:p>
          <a:p>
            <a:pPr>
              <a:buNone/>
            </a:pPr>
            <a:r>
              <a:rPr lang="en-US" dirty="0" smtClean="0"/>
              <a:t>			</a:t>
            </a:r>
            <a:r>
              <a:rPr lang="en-US" dirty="0" err="1" smtClean="0"/>
              <a:t>email_address</a:t>
            </a:r>
            <a:r>
              <a:rPr lang="en-US" dirty="0" smtClean="0"/>
              <a:t> string)</a:t>
            </a:r>
          </a:p>
          <a:p>
            <a:pPr>
              <a:buNone/>
            </a:pPr>
            <a:r>
              <a:rPr lang="en-US" dirty="0" smtClean="0"/>
              <a:t>			row format delimited</a:t>
            </a:r>
          </a:p>
          <a:p>
            <a:pPr>
              <a:buNone/>
            </a:pPr>
            <a:r>
              <a:rPr lang="en-US" dirty="0" smtClean="0"/>
              <a:t>			fields terminated by ‘\t’;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248400"/>
          </a:xfrm>
        </p:spPr>
        <p:txBody>
          <a:bodyPr>
            <a:normAutofit fontScale="85000" lnSpcReduction="10000"/>
          </a:bodyPr>
          <a:lstStyle/>
          <a:p>
            <a:r>
              <a:rPr lang="en-US" dirty="0" smtClean="0"/>
              <a:t>The following </a:t>
            </a:r>
            <a:r>
              <a:rPr lang="en-US" dirty="0" err="1" smtClean="0"/>
              <a:t>HiveQL</a:t>
            </a:r>
            <a:r>
              <a:rPr lang="en-US" dirty="0" smtClean="0"/>
              <a:t> query is executed to count the number of records in the newly created table, customer</a:t>
            </a:r>
          </a:p>
          <a:p>
            <a:r>
              <a:rPr lang="en-US" dirty="0" smtClean="0"/>
              <a:t>hive&gt; select count(*) from customer;</a:t>
            </a:r>
          </a:p>
          <a:p>
            <a:r>
              <a:rPr lang="en-US" dirty="0" smtClean="0"/>
              <a:t>When querying large tables, Hive outperforms and scales better than most conventional database queries.</a:t>
            </a:r>
          </a:p>
          <a:p>
            <a:r>
              <a:rPr lang="en-US" dirty="0" smtClean="0"/>
              <a:t>To load the customer table with the contents of HDFS file, customer.txt, it is only necessary to provide the HDFS directory path to the file.</a:t>
            </a:r>
          </a:p>
          <a:p>
            <a:r>
              <a:rPr lang="en-US" dirty="0" smtClean="0"/>
              <a:t>hive&gt; load data </a:t>
            </a:r>
            <a:r>
              <a:rPr lang="en-US" dirty="0" err="1" smtClean="0"/>
              <a:t>inpath</a:t>
            </a:r>
            <a:r>
              <a:rPr lang="en-US" dirty="0" smtClean="0"/>
              <a:t> ‘/user/customer.txt’ into table customer;</a:t>
            </a:r>
          </a:p>
          <a:p>
            <a:r>
              <a:rPr lang="en-US" dirty="0" smtClean="0"/>
              <a:t>The following query displays three rows from the customer table.</a:t>
            </a:r>
          </a:p>
          <a:p>
            <a:pPr>
              <a:buNone/>
            </a:pPr>
            <a:r>
              <a:rPr lang="en-US" dirty="0" smtClean="0"/>
              <a:t>     hive&gt; select * from customer limit 3;</a:t>
            </a:r>
          </a:p>
          <a:p>
            <a:pPr>
              <a:buNone/>
            </a:pPr>
            <a:r>
              <a:rPr lang="en-US" dirty="0" smtClean="0"/>
              <a:t>     hive&gt; quit;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dirty="0" smtClean="0"/>
              <a:t>Like </a:t>
            </a:r>
            <a:r>
              <a:rPr lang="en-US" dirty="0" err="1" smtClean="0"/>
              <a:t>Hadoop</a:t>
            </a:r>
            <a:r>
              <a:rPr lang="en-US" dirty="0" smtClean="0"/>
              <a:t>, Pig’s origin began at Yahoo! in 2006. Pig was transferred to the Apache Software Foundation in 2007 and had its first release as an Apache </a:t>
            </a:r>
            <a:r>
              <a:rPr lang="en-US" dirty="0" err="1" smtClean="0"/>
              <a:t>Hadoop</a:t>
            </a:r>
            <a:r>
              <a:rPr lang="en-US" dirty="0" smtClean="0"/>
              <a:t> subproject in 2008. </a:t>
            </a:r>
          </a:p>
          <a:p>
            <a:r>
              <a:rPr lang="en-US" dirty="0" smtClean="0"/>
              <a:t>As Pig evolves over time, three main characteristics persist: ease of programming, behind-the-scenes code optimization, and extensibility of capabilities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dirty="0" smtClean="0"/>
              <a:t>$ pig</a:t>
            </a:r>
          </a:p>
          <a:p>
            <a:pPr>
              <a:buNone/>
            </a:pPr>
            <a:r>
              <a:rPr lang="en-US" dirty="0" smtClean="0"/>
              <a:t>	grunt&gt; records = LOAD ‘/user/customer.txt’ AS</a:t>
            </a:r>
          </a:p>
          <a:p>
            <a:pPr>
              <a:buNone/>
            </a:pPr>
            <a:r>
              <a:rPr lang="en-US" dirty="0" smtClean="0"/>
              <a:t>	(</a:t>
            </a:r>
            <a:r>
              <a:rPr lang="en-US" dirty="0" err="1" smtClean="0"/>
              <a:t>cust_id:INT</a:t>
            </a:r>
            <a:r>
              <a:rPr lang="en-US" dirty="0" smtClean="0"/>
              <a:t>, </a:t>
            </a:r>
            <a:r>
              <a:rPr lang="en-US" dirty="0" err="1" smtClean="0"/>
              <a:t>first_name:CHARARRAY</a:t>
            </a:r>
            <a:r>
              <a:rPr lang="en-US" dirty="0" smtClean="0"/>
              <a:t>,</a:t>
            </a:r>
          </a:p>
          <a:p>
            <a:pPr>
              <a:buNone/>
            </a:pPr>
            <a:r>
              <a:rPr lang="en-US" dirty="0" smtClean="0"/>
              <a:t>	</a:t>
            </a:r>
            <a:r>
              <a:rPr lang="en-US" dirty="0" err="1" smtClean="0"/>
              <a:t>last_name:CHARARRAY</a:t>
            </a:r>
            <a:r>
              <a:rPr lang="en-US" dirty="0" smtClean="0"/>
              <a:t>,</a:t>
            </a:r>
          </a:p>
          <a:p>
            <a:pPr>
              <a:buNone/>
            </a:pPr>
            <a:r>
              <a:rPr lang="en-US" dirty="0" smtClean="0"/>
              <a:t>	</a:t>
            </a:r>
            <a:r>
              <a:rPr lang="en-US" dirty="0" err="1" smtClean="0"/>
              <a:t>email_address:CHARARRAY</a:t>
            </a:r>
            <a:r>
              <a:rPr lang="en-US" dirty="0" smtClean="0"/>
              <a:t>);</a:t>
            </a:r>
          </a:p>
          <a:p>
            <a:pPr>
              <a:buNone/>
            </a:pPr>
            <a:r>
              <a:rPr lang="en-US" dirty="0" smtClean="0"/>
              <a:t>	grunt&gt; </a:t>
            </a:r>
            <a:r>
              <a:rPr lang="en-US" dirty="0" err="1" smtClean="0"/>
              <a:t>filtered_records</a:t>
            </a:r>
            <a:r>
              <a:rPr lang="en-US" dirty="0" smtClean="0"/>
              <a:t> = FILTER records</a:t>
            </a:r>
          </a:p>
          <a:p>
            <a:pPr>
              <a:buNone/>
            </a:pPr>
            <a:r>
              <a:rPr lang="en-US" dirty="0" smtClean="0"/>
              <a:t>	BY </a:t>
            </a:r>
            <a:r>
              <a:rPr lang="en-US" dirty="0" err="1" smtClean="0"/>
              <a:t>email_address</a:t>
            </a:r>
            <a:r>
              <a:rPr lang="en-US" dirty="0" smtClean="0"/>
              <a:t> matches ‘.*@</a:t>
            </a:r>
            <a:r>
              <a:rPr lang="en-US" dirty="0" err="1" smtClean="0"/>
              <a:t>isp.com</a:t>
            </a:r>
            <a:r>
              <a:rPr lang="en-US" dirty="0" smtClean="0"/>
              <a:t>’;</a:t>
            </a:r>
          </a:p>
          <a:p>
            <a:pPr>
              <a:buNone/>
            </a:pPr>
            <a:r>
              <a:rPr lang="en-US" dirty="0" smtClean="0"/>
              <a:t>	grunt&gt; STORE </a:t>
            </a:r>
            <a:r>
              <a:rPr lang="en-US" dirty="0" err="1" smtClean="0"/>
              <a:t>filtered_records</a:t>
            </a:r>
            <a:r>
              <a:rPr lang="en-US" dirty="0" smtClean="0"/>
              <a:t> INTO ‘/user/</a:t>
            </a:r>
            <a:r>
              <a:rPr lang="en-US" dirty="0" err="1" smtClean="0"/>
              <a:t>isp_customers</a:t>
            </a:r>
            <a:r>
              <a:rPr lang="en-US" dirty="0" smtClean="0"/>
              <a:t>’;</a:t>
            </a:r>
          </a:p>
          <a:p>
            <a:pPr>
              <a:buNone/>
            </a:pPr>
            <a:r>
              <a:rPr lang="en-US" dirty="0" smtClean="0"/>
              <a:t>	grunt&gt; quit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lnSpcReduction="10000"/>
          </a:bodyPr>
          <a:lstStyle/>
          <a:p>
            <a:r>
              <a:rPr lang="en-US" dirty="0" smtClean="0"/>
              <a:t>At the first grunt prompt, a text file is designated by the Pig variable records with four defined fields: </a:t>
            </a:r>
            <a:r>
              <a:rPr lang="en-US" dirty="0" err="1" smtClean="0"/>
              <a:t>cust_id</a:t>
            </a:r>
            <a:r>
              <a:rPr lang="en-US" dirty="0" smtClean="0"/>
              <a:t>, </a:t>
            </a:r>
            <a:r>
              <a:rPr lang="en-US" dirty="0" err="1" smtClean="0"/>
              <a:t>first_name</a:t>
            </a:r>
            <a:r>
              <a:rPr lang="en-US" dirty="0" smtClean="0"/>
              <a:t>, </a:t>
            </a:r>
            <a:r>
              <a:rPr lang="en-US" dirty="0" err="1" smtClean="0"/>
              <a:t>last_name</a:t>
            </a:r>
            <a:r>
              <a:rPr lang="en-US" dirty="0" smtClean="0"/>
              <a:t>, and </a:t>
            </a:r>
            <a:r>
              <a:rPr lang="en-US" dirty="0" err="1" smtClean="0"/>
              <a:t>email_address</a:t>
            </a:r>
            <a:r>
              <a:rPr lang="en-US" dirty="0" smtClean="0"/>
              <a:t>.</a:t>
            </a:r>
          </a:p>
          <a:p>
            <a:r>
              <a:rPr lang="en-US" dirty="0" smtClean="0"/>
              <a:t>The variable </a:t>
            </a:r>
            <a:r>
              <a:rPr lang="en-US" dirty="0" err="1" smtClean="0"/>
              <a:t>filtered_records</a:t>
            </a:r>
            <a:r>
              <a:rPr lang="en-US" dirty="0" smtClean="0"/>
              <a:t> is assigned those records where the </a:t>
            </a:r>
            <a:r>
              <a:rPr lang="en-US" dirty="0" err="1" smtClean="0"/>
              <a:t>email_address</a:t>
            </a:r>
            <a:r>
              <a:rPr lang="en-US" dirty="0" smtClean="0"/>
              <a:t> ends with @</a:t>
            </a:r>
            <a:r>
              <a:rPr lang="en-US" dirty="0" err="1" smtClean="0"/>
              <a:t>isp.com</a:t>
            </a:r>
            <a:r>
              <a:rPr lang="en-US" dirty="0" smtClean="0"/>
              <a:t> to extract the customers whose e-mail address is from a particular Internet service provider (ISP).</a:t>
            </a:r>
          </a:p>
          <a:p>
            <a:r>
              <a:rPr lang="en-US" dirty="0" smtClean="0"/>
              <a:t>Using the STORE command, the filtered records are written to an HDFS folder, </a:t>
            </a:r>
            <a:r>
              <a:rPr lang="en-US" dirty="0" err="1" smtClean="0"/>
              <a:t>isp_customers</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r>
              <a:rPr lang="en-US" dirty="0" smtClean="0"/>
              <a:t>An additional feature of Pig is that it provides many built-in functions that are easily utilized in Pig code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914400" y="2238374"/>
            <a:ext cx="6934200"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r>
              <a:rPr lang="en-US" b="1" dirty="0" smtClean="0"/>
              <a:t>Pig :</a:t>
            </a:r>
          </a:p>
          <a:p>
            <a:r>
              <a:rPr lang="en-US" dirty="0" smtClean="0"/>
              <a:t>Apache Pig consists of a data flow language, Pig Latin, and an environment to execute the Pig code.</a:t>
            </a:r>
          </a:p>
          <a:p>
            <a:r>
              <a:rPr lang="en-US" dirty="0" smtClean="0"/>
              <a:t>The main benefit of using Pig is to utilize the power of </a:t>
            </a:r>
            <a:r>
              <a:rPr lang="en-US" dirty="0" err="1" smtClean="0"/>
              <a:t>MapReduce</a:t>
            </a:r>
            <a:r>
              <a:rPr lang="en-US" dirty="0" smtClean="0"/>
              <a:t> in a distributed system, while simplifying the tasks of developing and executing a </a:t>
            </a:r>
            <a:r>
              <a:rPr lang="en-US" dirty="0" err="1" smtClean="0"/>
              <a:t>MapReduce</a:t>
            </a:r>
            <a:r>
              <a:rPr lang="en-US" dirty="0" smtClean="0"/>
              <a:t> job.</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ekha\Pictures\HadoopEcosystem-min.png"/>
          <p:cNvPicPr>
            <a:picLocks noGrp="1" noChangeAspect="1" noChangeArrowheads="1"/>
          </p:cNvPicPr>
          <p:nvPr>
            <p:ph idx="1"/>
          </p:nvPr>
        </p:nvPicPr>
        <p:blipFill>
          <a:blip r:embed="rId2" cstate="print"/>
          <a:srcRect/>
          <a:stretch>
            <a:fillRect/>
          </a:stretch>
        </p:blipFill>
        <p:spPr bwMode="auto">
          <a:xfrm>
            <a:off x="723900" y="457200"/>
            <a:ext cx="7620000" cy="6019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fontScale="85000" lnSpcReduction="20000"/>
          </a:bodyPr>
          <a:lstStyle/>
          <a:p>
            <a:r>
              <a:rPr lang="en-US" dirty="0" smtClean="0"/>
              <a:t>All these tools work collectively to provide services such as absorption, analysis, storage and maintenance of data etc.</a:t>
            </a:r>
          </a:p>
          <a:p>
            <a:pPr fontAlgn="base"/>
            <a:r>
              <a:rPr lang="en-US" dirty="0" smtClean="0"/>
              <a:t>Following are the components that collectively form a </a:t>
            </a:r>
            <a:r>
              <a:rPr lang="en-US" dirty="0" err="1" smtClean="0"/>
              <a:t>Hadoop</a:t>
            </a:r>
            <a:r>
              <a:rPr lang="en-US" dirty="0" smtClean="0"/>
              <a:t> ecosystem:</a:t>
            </a:r>
          </a:p>
          <a:p>
            <a:pPr fontAlgn="base"/>
            <a:r>
              <a:rPr lang="en-US" b="1" dirty="0" smtClean="0"/>
              <a:t>HDFS: </a:t>
            </a:r>
            <a:r>
              <a:rPr lang="en-US" dirty="0" err="1" smtClean="0"/>
              <a:t>Hadoop</a:t>
            </a:r>
            <a:r>
              <a:rPr lang="en-US" dirty="0" smtClean="0"/>
              <a:t> Distributed File System</a:t>
            </a:r>
          </a:p>
          <a:p>
            <a:pPr fontAlgn="base"/>
            <a:r>
              <a:rPr lang="en-US" b="1" dirty="0" smtClean="0"/>
              <a:t>YARN:</a:t>
            </a:r>
            <a:r>
              <a:rPr lang="en-US" dirty="0" smtClean="0"/>
              <a:t> Yet Another Resource Negotiator</a:t>
            </a:r>
          </a:p>
          <a:p>
            <a:pPr fontAlgn="base"/>
            <a:r>
              <a:rPr lang="en-US" b="1" dirty="0" err="1" smtClean="0"/>
              <a:t>MapReduce</a:t>
            </a:r>
            <a:r>
              <a:rPr lang="en-US" b="1" dirty="0" smtClean="0"/>
              <a:t>:</a:t>
            </a:r>
            <a:r>
              <a:rPr lang="en-US" dirty="0" smtClean="0"/>
              <a:t> Programming based Data Processing</a:t>
            </a:r>
          </a:p>
          <a:p>
            <a:pPr fontAlgn="base"/>
            <a:r>
              <a:rPr lang="en-US" b="1" dirty="0" smtClean="0"/>
              <a:t>Spark:</a:t>
            </a:r>
            <a:r>
              <a:rPr lang="en-US" dirty="0" smtClean="0"/>
              <a:t> In-Memory data processing</a:t>
            </a:r>
          </a:p>
          <a:p>
            <a:pPr fontAlgn="base"/>
            <a:r>
              <a:rPr lang="en-US" b="1" dirty="0" smtClean="0"/>
              <a:t>PIG, HIVE:</a:t>
            </a:r>
            <a:r>
              <a:rPr lang="en-US" dirty="0" smtClean="0"/>
              <a:t> Query based processing of data services</a:t>
            </a:r>
          </a:p>
          <a:p>
            <a:pPr fontAlgn="base"/>
            <a:r>
              <a:rPr lang="en-US" b="1" dirty="0" err="1" smtClean="0"/>
              <a:t>HBase</a:t>
            </a:r>
            <a:r>
              <a:rPr lang="en-US" b="1" dirty="0" smtClean="0"/>
              <a:t>: </a:t>
            </a:r>
            <a:r>
              <a:rPr lang="en-US" dirty="0" err="1" smtClean="0"/>
              <a:t>NoSQL</a:t>
            </a:r>
            <a:r>
              <a:rPr lang="en-US" dirty="0" smtClean="0"/>
              <a:t> Database</a:t>
            </a:r>
          </a:p>
          <a:p>
            <a:pPr fontAlgn="base"/>
            <a:r>
              <a:rPr lang="en-US" b="1" dirty="0" smtClean="0"/>
              <a:t>Mahout, Spark </a:t>
            </a:r>
            <a:r>
              <a:rPr lang="en-US" b="1" dirty="0" err="1" smtClean="0"/>
              <a:t>MLLib</a:t>
            </a:r>
            <a:r>
              <a:rPr lang="en-US" b="1" dirty="0" smtClean="0"/>
              <a:t>:</a:t>
            </a:r>
            <a:r>
              <a:rPr lang="en-US" dirty="0" smtClean="0"/>
              <a:t> </a:t>
            </a:r>
            <a:r>
              <a:rPr lang="en-US" dirty="0" smtClean="0">
                <a:hlinkClick r:id="rId2"/>
              </a:rPr>
              <a:t>Machine Learning </a:t>
            </a:r>
            <a:r>
              <a:rPr lang="en-US" dirty="0" smtClean="0"/>
              <a:t>algorithm libraries</a:t>
            </a:r>
          </a:p>
          <a:p>
            <a:pPr fontAlgn="base"/>
            <a:r>
              <a:rPr lang="en-US" b="1" dirty="0" smtClean="0"/>
              <a:t>Solar, </a:t>
            </a:r>
            <a:r>
              <a:rPr lang="en-US" b="1" dirty="0" err="1" smtClean="0"/>
              <a:t>Lucene</a:t>
            </a:r>
            <a:r>
              <a:rPr lang="en-US" b="1" dirty="0" smtClean="0"/>
              <a:t>:</a:t>
            </a:r>
            <a:r>
              <a:rPr lang="en-US" dirty="0" smtClean="0"/>
              <a:t> Searching and Indexing</a:t>
            </a:r>
          </a:p>
          <a:p>
            <a:pPr fontAlgn="base"/>
            <a:r>
              <a:rPr lang="en-US" b="1" dirty="0" smtClean="0"/>
              <a:t>Zookeeper:</a:t>
            </a:r>
            <a:r>
              <a:rPr lang="en-US" dirty="0" smtClean="0"/>
              <a:t> Managing cluster</a:t>
            </a:r>
          </a:p>
          <a:p>
            <a:pPr fontAlgn="base"/>
            <a:r>
              <a:rPr lang="en-US" b="1" dirty="0" err="1" smtClean="0"/>
              <a:t>Oozie</a:t>
            </a:r>
            <a:r>
              <a:rPr lang="en-US" b="1" dirty="0" smtClean="0"/>
              <a:t>:</a:t>
            </a:r>
            <a:r>
              <a:rPr lang="en-US" dirty="0" smtClean="0"/>
              <a:t> Job Scheduling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lstStyle/>
          <a:p>
            <a:pPr fontAlgn="base"/>
            <a:r>
              <a:rPr lang="en-US" b="1" dirty="0" smtClean="0"/>
              <a:t>YARN:</a:t>
            </a:r>
            <a:endParaRPr lang="en-US" dirty="0" smtClean="0"/>
          </a:p>
          <a:p>
            <a:pPr fontAlgn="base"/>
            <a:r>
              <a:rPr lang="en-US" dirty="0" smtClean="0"/>
              <a:t>Yet Another Resource Negotiator, as the name implies, YARN is the one who helps to manage the resources across the clusters.</a:t>
            </a:r>
          </a:p>
          <a:p>
            <a:pPr fontAlgn="base"/>
            <a:r>
              <a:rPr lang="en-US" dirty="0" smtClean="0"/>
              <a:t>It performs scheduling and resource allocation for the </a:t>
            </a:r>
            <a:r>
              <a:rPr lang="en-US" dirty="0" err="1" smtClean="0"/>
              <a:t>Hadoop</a:t>
            </a:r>
            <a:r>
              <a:rPr lang="en-US" dirty="0" smtClean="0"/>
              <a:t> System.</a:t>
            </a:r>
          </a:p>
          <a:p>
            <a:pPr fontAlgn="base"/>
            <a:r>
              <a:rPr lang="en-US" dirty="0" smtClean="0"/>
              <a:t>Consists of three major components i.e.</a:t>
            </a:r>
          </a:p>
          <a:p>
            <a:pPr lvl="1" fontAlgn="base"/>
            <a:r>
              <a:rPr lang="en-US" dirty="0" smtClean="0"/>
              <a:t>Resource Manager</a:t>
            </a:r>
          </a:p>
          <a:p>
            <a:pPr lvl="1" fontAlgn="base"/>
            <a:r>
              <a:rPr lang="en-US" dirty="0" smtClean="0"/>
              <a:t>Nodes Manager</a:t>
            </a:r>
          </a:p>
          <a:p>
            <a:pPr lvl="1" fontAlgn="base"/>
            <a:r>
              <a:rPr lang="en-US" dirty="0" smtClean="0"/>
              <a:t>Application Manager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pPr algn="just"/>
            <a:r>
              <a:rPr lang="en-US" dirty="0" smtClean="0"/>
              <a:t>Resource manager has the privilege of allocating resources for the applications in a system whereas Node managers work on the allocation of resources such as CPU, memory, bandwidth per machine and later on acknowledges the resource manager. </a:t>
            </a:r>
          </a:p>
          <a:p>
            <a:pPr algn="just"/>
            <a:r>
              <a:rPr lang="en-US" dirty="0" smtClean="0"/>
              <a:t>Application manager works as an interface between the resource manager and node manager and performs negotiations as per the requirement of the two.</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248400"/>
          </a:xfrm>
        </p:spPr>
        <p:txBody>
          <a:bodyPr>
            <a:normAutofit fontScale="85000" lnSpcReduction="20000"/>
          </a:bodyPr>
          <a:lstStyle/>
          <a:p>
            <a:pPr fontAlgn="base"/>
            <a:r>
              <a:rPr lang="en-US" b="1" dirty="0" smtClean="0"/>
              <a:t>PIG:</a:t>
            </a:r>
            <a:endParaRPr lang="en-US" dirty="0" smtClean="0"/>
          </a:p>
          <a:p>
            <a:pPr algn="just" fontAlgn="base"/>
            <a:r>
              <a:rPr lang="en-US" dirty="0" smtClean="0"/>
              <a:t>Pig was basically developed by Yahoo which works on a pig Latin language, which is Query based language similar to SQL.</a:t>
            </a:r>
          </a:p>
          <a:p>
            <a:pPr algn="just" fontAlgn="base"/>
            <a:r>
              <a:rPr lang="en-US" dirty="0" smtClean="0"/>
              <a:t>It is a platform for structuring the data flow, processing and analyzing huge data sets.</a:t>
            </a:r>
          </a:p>
          <a:p>
            <a:pPr algn="just" fontAlgn="base"/>
            <a:r>
              <a:rPr lang="en-US" dirty="0" smtClean="0"/>
              <a:t>Pig does the work of executing commands and in the background, all the activities of </a:t>
            </a:r>
            <a:r>
              <a:rPr lang="en-US" dirty="0" err="1" smtClean="0"/>
              <a:t>MapReduce</a:t>
            </a:r>
            <a:r>
              <a:rPr lang="en-US" dirty="0" smtClean="0"/>
              <a:t> are taken care of. After the processing, pig stores the result in HDFS.</a:t>
            </a:r>
          </a:p>
          <a:p>
            <a:pPr algn="just" fontAlgn="base"/>
            <a:r>
              <a:rPr lang="en-US" dirty="0" smtClean="0"/>
              <a:t>Pig Latin language is specially designed for this framework which runs on Pig Runtime. Just the way Java runs on the </a:t>
            </a:r>
            <a:r>
              <a:rPr lang="en-US" dirty="0" smtClean="0">
                <a:hlinkClick r:id="rId2"/>
              </a:rPr>
              <a:t>JVM</a:t>
            </a:r>
            <a:r>
              <a:rPr lang="en-US" dirty="0" smtClean="0"/>
              <a:t>.</a:t>
            </a:r>
          </a:p>
          <a:p>
            <a:pPr algn="just" fontAlgn="base"/>
            <a:r>
              <a:rPr lang="en-US" dirty="0" smtClean="0"/>
              <a:t>Pig helps to achieve ease of programming and optimization and hence is a major segment of the </a:t>
            </a:r>
            <a:r>
              <a:rPr lang="en-US" dirty="0" err="1" smtClean="0"/>
              <a:t>Hadoop</a:t>
            </a:r>
            <a:r>
              <a:rPr lang="en-US" dirty="0" smtClean="0"/>
              <a:t> Ecosystem.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fontScale="92500" lnSpcReduction="20000"/>
          </a:bodyPr>
          <a:lstStyle/>
          <a:p>
            <a:pPr fontAlgn="base"/>
            <a:r>
              <a:rPr lang="en-US" b="1" dirty="0" smtClean="0"/>
              <a:t>HIVE:</a:t>
            </a:r>
            <a:endParaRPr lang="en-US" dirty="0" smtClean="0"/>
          </a:p>
          <a:p>
            <a:pPr fontAlgn="base"/>
            <a:r>
              <a:rPr lang="en-US" dirty="0" smtClean="0"/>
              <a:t>With the help of SQL methodology and interface, HIVE performs reading and writing of large data sets. However, its query language is called as HQL (Hive Query Language).</a:t>
            </a:r>
          </a:p>
          <a:p>
            <a:pPr fontAlgn="base"/>
            <a:r>
              <a:rPr lang="en-US" dirty="0" smtClean="0"/>
              <a:t>It is highly scalable as it allows real-time processing and batch processing both. Also, all the SQL </a:t>
            </a:r>
            <a:r>
              <a:rPr lang="en-US" dirty="0" err="1" smtClean="0"/>
              <a:t>datatypes</a:t>
            </a:r>
            <a:r>
              <a:rPr lang="en-US" dirty="0" smtClean="0"/>
              <a:t> are supported by Hive thus, making the query processing easier.</a:t>
            </a:r>
          </a:p>
          <a:p>
            <a:pPr fontAlgn="base"/>
            <a:r>
              <a:rPr lang="en-US" dirty="0" smtClean="0"/>
              <a:t>Similar to the Query Processing frameworks, HIVE too comes with two components: </a:t>
            </a:r>
            <a:r>
              <a:rPr lang="en-US" i="1" dirty="0" smtClean="0"/>
              <a:t>JDBC Drivers</a:t>
            </a:r>
            <a:r>
              <a:rPr lang="en-US" dirty="0" smtClean="0"/>
              <a:t> and </a:t>
            </a:r>
            <a:r>
              <a:rPr lang="en-US" i="1" dirty="0" smtClean="0"/>
              <a:t>HIVE Command Line</a:t>
            </a:r>
            <a:r>
              <a:rPr lang="en-US" dirty="0" smtClean="0"/>
              <a:t>.</a:t>
            </a:r>
          </a:p>
          <a:p>
            <a:pPr fontAlgn="base"/>
            <a:r>
              <a:rPr lang="en-US" dirty="0" smtClean="0"/>
              <a:t>JDBC, along with ODBC drivers work on establishing the data storage permissions and connection whereas HIVE Command line helps in the processing of queries.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a:bodyPr>
          <a:lstStyle/>
          <a:p>
            <a:pPr fontAlgn="base"/>
            <a:r>
              <a:rPr lang="en-US" b="1" dirty="0" smtClean="0"/>
              <a:t>Mahout:</a:t>
            </a:r>
            <a:endParaRPr lang="en-US" dirty="0" smtClean="0"/>
          </a:p>
          <a:p>
            <a:pPr algn="just" fontAlgn="base"/>
            <a:r>
              <a:rPr lang="en-US" dirty="0" smtClean="0"/>
              <a:t>Mahout, allows Machine </a:t>
            </a:r>
            <a:r>
              <a:rPr lang="en-US" dirty="0" err="1" smtClean="0"/>
              <a:t>Learnability</a:t>
            </a:r>
            <a:r>
              <a:rPr lang="en-US" dirty="0" smtClean="0"/>
              <a:t> to a system or application. </a:t>
            </a:r>
            <a:r>
              <a:rPr lang="en-US" dirty="0" smtClean="0">
                <a:hlinkClick r:id="rId2"/>
              </a:rPr>
              <a:t>Machine Learning</a:t>
            </a:r>
            <a:r>
              <a:rPr lang="en-US" dirty="0" smtClean="0"/>
              <a:t>, as the name suggests helps the system to develop itself based on some patterns, user/environmental interaction on the basis of algorithms.</a:t>
            </a:r>
          </a:p>
          <a:p>
            <a:pPr algn="just" fontAlgn="base"/>
            <a:r>
              <a:rPr lang="en-US" dirty="0" smtClean="0"/>
              <a:t>It provides various libraries or functionalities such as collaborative filtering, clustering, and classification which are nothing but concepts of Machine learning. </a:t>
            </a:r>
          </a:p>
          <a:p>
            <a:pPr algn="just" fontAlgn="base"/>
            <a:r>
              <a:rPr lang="en-US" dirty="0" smtClean="0"/>
              <a:t>It allows invoking algorithms as per our need with the help of its own libraries.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0D98E86AFA374EA80CE2D0C115F354" ma:contentTypeVersion="6" ma:contentTypeDescription="Create a new document." ma:contentTypeScope="" ma:versionID="b95bec08b50f065a33b59c108150a287">
  <xsd:schema xmlns:xsd="http://www.w3.org/2001/XMLSchema" xmlns:xs="http://www.w3.org/2001/XMLSchema" xmlns:p="http://schemas.microsoft.com/office/2006/metadata/properties" xmlns:ns2="c40f8e4b-4291-4ecb-9ed4-1e160c0cec0a" targetNamespace="http://schemas.microsoft.com/office/2006/metadata/properties" ma:root="true" ma:fieldsID="05e83b34d461ddd5780a27cc22f3181b" ns2:_="">
    <xsd:import namespace="c40f8e4b-4291-4ecb-9ed4-1e160c0cec0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f8e4b-4291-4ecb-9ed4-1e160c0ce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DD1F60-1528-46A1-A4DC-E50728ED64B1}"/>
</file>

<file path=customXml/itemProps2.xml><?xml version="1.0" encoding="utf-8"?>
<ds:datastoreItem xmlns:ds="http://schemas.openxmlformats.org/officeDocument/2006/customXml" ds:itemID="{14098481-04E8-49AC-A9EC-E4504875CB69}"/>
</file>

<file path=customXml/itemProps3.xml><?xml version="1.0" encoding="utf-8"?>
<ds:datastoreItem xmlns:ds="http://schemas.openxmlformats.org/officeDocument/2006/customXml" ds:itemID="{13DCB614-2246-4CC7-B26D-C70BA425C49E}"/>
</file>

<file path=docProps/app.xml><?xml version="1.0" encoding="utf-8"?>
<Properties xmlns="http://schemas.openxmlformats.org/officeDocument/2006/extended-properties" xmlns:vt="http://schemas.openxmlformats.org/officeDocument/2006/docPropsVTypes">
  <TotalTime>252</TotalTime>
  <Words>1703</Words>
  <Application>Microsoft Office PowerPoint</Application>
  <PresentationFormat>On-screen Show (4:3)</PresentationFormat>
  <Paragraphs>134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Hadoop Ecosystem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Structuring a MapReduce Job in Hadoop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Ecosystem</dc:title>
  <dc:creator>rekha</dc:creator>
  <cp:lastModifiedBy>rekha</cp:lastModifiedBy>
  <cp:revision>27</cp:revision>
  <dcterms:created xsi:type="dcterms:W3CDTF">2006-08-16T00:00:00Z</dcterms:created>
  <dcterms:modified xsi:type="dcterms:W3CDTF">2022-04-22T05:12:44Z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0x010100B10D98E86AFA374EA80CE2D0C115F354</vt:lpwstr>
  </property>
</Properties>
</file>