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94" r:id="rId4"/>
    <p:sldId id="271" r:id="rId5"/>
    <p:sldId id="295" r:id="rId6"/>
    <p:sldId id="272" r:id="rId7"/>
    <p:sldId id="293" r:id="rId8"/>
    <p:sldId id="273" r:id="rId9"/>
    <p:sldId id="275" r:id="rId10"/>
    <p:sldId id="276" r:id="rId11"/>
    <p:sldId id="277" r:id="rId12"/>
    <p:sldId id="278" r:id="rId13"/>
    <p:sldId id="270" r:id="rId14"/>
    <p:sldId id="258" r:id="rId15"/>
    <p:sldId id="259" r:id="rId16"/>
    <p:sldId id="260" r:id="rId17"/>
    <p:sldId id="261" r:id="rId18"/>
    <p:sldId id="262" r:id="rId19"/>
    <p:sldId id="263" r:id="rId20"/>
    <p:sldId id="264" r:id="rId21"/>
    <p:sldId id="265" r:id="rId22"/>
    <p:sldId id="266"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14C04E-AF6A-497F-B87D-37095EB6B54F}"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04E-AF6A-497F-B87D-37095EB6B54F}"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04E-AF6A-497F-B87D-37095EB6B54F}"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4C04E-AF6A-497F-B87D-37095EB6B54F}"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4C04E-AF6A-497F-B87D-37095EB6B54F}"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14C04E-AF6A-497F-B87D-37095EB6B54F}"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14C04E-AF6A-497F-B87D-37095EB6B54F}"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4C04E-AF6A-497F-B87D-37095EB6B54F}"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4C04E-AF6A-497F-B87D-37095EB6B54F}"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4C04E-AF6A-497F-B87D-37095EB6B54F}"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4C04E-AF6A-497F-B87D-37095EB6B54F}"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44E-F211-4623-8241-081C3DF993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4C04E-AF6A-497F-B87D-37095EB6B54F}" type="datetimeFigureOut">
              <a:rPr lang="en-US" smtClean="0"/>
              <a:pPr/>
              <a:t>4/22/2022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4544E-F211-4623-8241-081C3DF993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opensource.com/life/14/8/intro-apache-hadoop-big-dat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hadoop.apache.org/docs/stable/hadoop-mapreduce-client/hadoop-mapreduce-client-core/MapReduceTutorial.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334962"/>
          </a:xfrm>
        </p:spPr>
        <p:txBody>
          <a:bodyPr>
            <a:noAutofit/>
          </a:bodyPr>
          <a:lstStyle/>
          <a:p>
            <a:r>
              <a:rPr lang="en-US" sz="3200" dirty="0" smtClean="0"/>
              <a:t>UNIT VI :</a:t>
            </a:r>
            <a:r>
              <a:rPr lang="en-US" sz="3200" b="1" dirty="0"/>
              <a:t> Data Visualization and </a:t>
            </a:r>
            <a:r>
              <a:rPr lang="en-US" sz="3200" b="1" dirty="0" err="1"/>
              <a:t>Hadoop</a:t>
            </a:r>
            <a:r>
              <a:rPr lang="en-US" sz="3200" b="1" dirty="0"/>
              <a:t> </a:t>
            </a:r>
            <a:endParaRPr lang="en-US" sz="3200" dirty="0"/>
          </a:p>
        </p:txBody>
      </p:sp>
      <p:sp>
        <p:nvSpPr>
          <p:cNvPr id="5" name="Content Placeholder 4"/>
          <p:cNvSpPr>
            <a:spLocks noGrp="1"/>
          </p:cNvSpPr>
          <p:nvPr>
            <p:ph idx="1"/>
          </p:nvPr>
        </p:nvSpPr>
        <p:spPr>
          <a:xfrm>
            <a:off x="304800" y="990600"/>
            <a:ext cx="8382000" cy="5135563"/>
          </a:xfrm>
        </p:spPr>
        <p:txBody>
          <a:bodyPr/>
          <a:lstStyle/>
          <a:p>
            <a:pPr algn="just"/>
            <a:r>
              <a:rPr lang="en-US" dirty="0"/>
              <a:t>Introduction to Data Visualization, Challenges to Big data visualization, Types of data visualization, Data Visualization Techniques, Visualizing Big Data, Tools used in Data Visualization, </a:t>
            </a:r>
            <a:r>
              <a:rPr lang="en-US" dirty="0" err="1"/>
              <a:t>Hadoop</a:t>
            </a:r>
            <a:r>
              <a:rPr lang="en-US" dirty="0"/>
              <a:t> ecosystem, Map Reduce, Pig, Hive, Analytical techniques used in Big data visualization, Data visualization with Tableau. Data Visualization using Python : Line plot, scatter plot, Histogram, density plot, Box- plot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7A118E-31BF-4BA9-8C9B-0493BAD50F10}"/>
              </a:ext>
            </a:extLst>
          </p:cNvPr>
          <p:cNvSpPr>
            <a:spLocks noGrp="1"/>
          </p:cNvSpPr>
          <p:nvPr>
            <p:ph idx="1"/>
          </p:nvPr>
        </p:nvSpPr>
        <p:spPr>
          <a:xfrm>
            <a:off x="374650" y="330201"/>
            <a:ext cx="8140700" cy="6189133"/>
          </a:xfrm>
        </p:spPr>
        <p:txBody>
          <a:bodyPr>
            <a:noAutofit/>
          </a:bodyPr>
          <a:lstStyle/>
          <a:p>
            <a:pPr marL="0" indent="0" rtl="0">
              <a:spcBef>
                <a:spcPts val="0"/>
              </a:spcBef>
              <a:spcAft>
                <a:spcPts val="0"/>
              </a:spcAft>
              <a:buNone/>
            </a:pP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Tools Used in Data Visualisation :</a:t>
            </a: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Excel</a:t>
            </a:r>
            <a:endParaRPr lang="en-IN" sz="3200" b="0" dirty="0">
              <a:effectLst/>
            </a:endParaRPr>
          </a:p>
          <a:p>
            <a:pPr rtl="0">
              <a:spcBef>
                <a:spcPts val="0"/>
              </a:spcBef>
              <a:spcAft>
                <a:spcPts val="0"/>
              </a:spcAft>
            </a:pPr>
            <a:r>
              <a:rPr lang="en-IN" sz="3200" b="0" i="0" u="none" strike="noStrike" dirty="0" err="1">
                <a:solidFill>
                  <a:srgbClr val="000000"/>
                </a:solidFill>
                <a:effectLst/>
                <a:latin typeface="Arial" panose="020B0604020202020204" pitchFamily="34" charset="0"/>
              </a:rPr>
              <a:t>Last.Forward</a:t>
            </a:r>
            <a:r>
              <a:rPr lang="en-IN" sz="3200" b="0" i="0" u="none" strike="noStrike" dirty="0">
                <a:solidFill>
                  <a:srgbClr val="000000"/>
                </a:solidFill>
                <a:effectLst/>
                <a:latin typeface="Arial" panose="020B0604020202020204" pitchFamily="34" charset="0"/>
              </a:rPr>
              <a:t>,</a:t>
            </a:r>
            <a:endParaRPr lang="en-IN" sz="3200" b="0" dirty="0">
              <a:effectLst/>
            </a:endParaRPr>
          </a:p>
          <a:p>
            <a:pPr rtl="0">
              <a:spcBef>
                <a:spcPts val="0"/>
              </a:spcBef>
              <a:spcAft>
                <a:spcPts val="0"/>
              </a:spcAft>
            </a:pPr>
            <a:r>
              <a:rPr lang="en-IN" sz="3200" b="0" i="0" u="none" strike="noStrike" dirty="0" err="1">
                <a:solidFill>
                  <a:srgbClr val="000000"/>
                </a:solidFill>
                <a:effectLst/>
                <a:latin typeface="Arial" panose="020B0604020202020204" pitchFamily="34" charset="0"/>
              </a:rPr>
              <a:t>Digg.Com</a:t>
            </a: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Pics,</a:t>
            </a: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Arc</a:t>
            </a: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Google </a:t>
            </a:r>
            <a:r>
              <a:rPr lang="en-IN" sz="3200" b="0" i="0" u="none" strike="noStrike" dirty="0" err="1">
                <a:solidFill>
                  <a:srgbClr val="000000"/>
                </a:solidFill>
                <a:effectLst/>
                <a:latin typeface="Arial" panose="020B0604020202020204" pitchFamily="34" charset="0"/>
              </a:rPr>
              <a:t>Chrats</a:t>
            </a:r>
            <a:r>
              <a:rPr lang="en-IN" sz="3200" b="0" i="0" u="none" strike="noStrike" dirty="0">
                <a:solidFill>
                  <a:srgbClr val="000000"/>
                </a:solidFill>
                <a:effectLst/>
                <a:latin typeface="Arial" panose="020B0604020202020204" pitchFamily="34" charset="0"/>
              </a:rPr>
              <a:t> API</a:t>
            </a:r>
            <a:endParaRPr lang="en-IN" sz="3200" b="0" dirty="0">
              <a:effectLst/>
            </a:endParaRPr>
          </a:p>
          <a:p>
            <a:pPr rtl="0">
              <a:spcBef>
                <a:spcPts val="0"/>
              </a:spcBef>
              <a:spcAft>
                <a:spcPts val="0"/>
              </a:spcAft>
            </a:pPr>
            <a:r>
              <a:rPr lang="en-IN" sz="3200" b="0" i="0" u="none" strike="noStrike" dirty="0" err="1">
                <a:solidFill>
                  <a:srgbClr val="000000"/>
                </a:solidFill>
                <a:effectLst/>
                <a:latin typeface="Arial" panose="020B0604020202020204" pitchFamily="34" charset="0"/>
              </a:rPr>
              <a:t>Twittearth</a:t>
            </a:r>
            <a:endParaRPr lang="en-IN" sz="3200" b="0" dirty="0">
              <a:effectLst/>
            </a:endParaRPr>
          </a:p>
          <a:p>
            <a:pPr rtl="0">
              <a:spcBef>
                <a:spcPts val="0"/>
              </a:spcBef>
              <a:spcAft>
                <a:spcPts val="0"/>
              </a:spcAft>
            </a:pPr>
            <a:r>
              <a:rPr lang="en-IN" sz="3200" b="0" i="0" u="none" strike="noStrike" dirty="0">
                <a:solidFill>
                  <a:srgbClr val="000000"/>
                </a:solidFill>
                <a:effectLst/>
                <a:latin typeface="Arial" panose="020B0604020202020204" pitchFamily="34" charset="0"/>
              </a:rPr>
              <a:t>Tag </a:t>
            </a:r>
            <a:r>
              <a:rPr lang="en-IN" sz="3200" b="0" i="0" u="none" strike="noStrike" dirty="0" smtClean="0">
                <a:solidFill>
                  <a:srgbClr val="000000"/>
                </a:solidFill>
                <a:effectLst/>
                <a:latin typeface="Arial" panose="020B0604020202020204" pitchFamily="34" charset="0"/>
              </a:rPr>
              <a:t>Galaxy</a:t>
            </a:r>
          </a:p>
          <a:p>
            <a:pPr rtl="0">
              <a:spcBef>
                <a:spcPts val="0"/>
              </a:spcBef>
              <a:spcAft>
                <a:spcPts val="0"/>
              </a:spcAft>
            </a:pPr>
            <a:r>
              <a:rPr lang="en-IN" dirty="0" smtClean="0">
                <a:solidFill>
                  <a:srgbClr val="000000"/>
                </a:solidFill>
                <a:latin typeface="Arial" panose="020B0604020202020204" pitchFamily="34" charset="0"/>
              </a:rPr>
              <a:t>Tableau</a:t>
            </a:r>
            <a:endParaRPr lang="en-IN" sz="3200" b="0" dirty="0">
              <a:effectLst/>
            </a:endParaRPr>
          </a:p>
          <a:p>
            <a:pPr marL="0" indent="0">
              <a:buNone/>
            </a:pPr>
            <a:r>
              <a:rPr lang="en-IN" sz="3200" dirty="0"/>
              <a:t/>
            </a:r>
            <a:br>
              <a:rPr lang="en-IN" sz="3200" dirty="0"/>
            </a:br>
            <a:endParaRPr lang="en-IN" sz="3200" dirty="0"/>
          </a:p>
        </p:txBody>
      </p:sp>
    </p:spTree>
    <p:extLst>
      <p:ext uri="{BB962C8B-B14F-4D97-AF65-F5344CB8AC3E}">
        <p14:creationId xmlns="" xmlns:p14="http://schemas.microsoft.com/office/powerpoint/2010/main" val="3428896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14838B-06A7-438C-B32F-5CC531D1E766}"/>
              </a:ext>
            </a:extLst>
          </p:cNvPr>
          <p:cNvSpPr>
            <a:spLocks noGrp="1"/>
          </p:cNvSpPr>
          <p:nvPr>
            <p:ph idx="1"/>
          </p:nvPr>
        </p:nvSpPr>
        <p:spPr>
          <a:xfrm>
            <a:off x="228600" y="152400"/>
            <a:ext cx="8534400" cy="6705600"/>
          </a:xfrm>
        </p:spPr>
        <p:txBody>
          <a:bodyPr>
            <a:normAutofit fontScale="25000" lnSpcReduction="20000"/>
          </a:bodyPr>
          <a:lstStyle/>
          <a:p>
            <a:r>
              <a:rPr lang="en-IN" sz="8000" b="1" i="0" u="none" strike="noStrike" dirty="0">
                <a:solidFill>
                  <a:srgbClr val="FB3004"/>
                </a:solidFill>
                <a:effectLst/>
                <a:latin typeface="Arial" panose="020B0604020202020204" pitchFamily="34" charset="0"/>
              </a:rPr>
              <a:t>Challenges of Big Data Visualization</a:t>
            </a:r>
          </a:p>
          <a:p>
            <a:r>
              <a:rPr lang="en-IN" sz="11200" dirty="0">
                <a:latin typeface="Times New Roman" pitchFamily="18" charset="0"/>
                <a:cs typeface="Times New Roman" pitchFamily="18" charset="0"/>
              </a:rPr>
              <a:t>Scalability and dynamics are two major challenges in visual analytics. </a:t>
            </a:r>
          </a:p>
          <a:p>
            <a:pPr algn="just"/>
            <a:r>
              <a:rPr lang="en-IN" sz="11200" b="0" i="0" u="none" strike="noStrike" dirty="0">
                <a:solidFill>
                  <a:srgbClr val="000000"/>
                </a:solidFill>
                <a:effectLst/>
                <a:latin typeface="Times New Roman" pitchFamily="18" charset="0"/>
                <a:cs typeface="Times New Roman" pitchFamily="18" charset="0"/>
              </a:rPr>
              <a:t>The visualization-based methods take the challenges presented by the “four Vs” of big data and turn them into following opportunities.</a:t>
            </a:r>
          </a:p>
          <a:p>
            <a:pPr marL="0" indent="0" algn="just">
              <a:buNone/>
            </a:pPr>
            <a:r>
              <a:rPr lang="en-IN" sz="11200" b="0" i="0" u="none" strike="noStrike" dirty="0">
                <a:solidFill>
                  <a:srgbClr val="000000"/>
                </a:solidFill>
                <a:effectLst/>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1" u="none" strike="noStrike" dirty="0" smtClean="0">
                <a:solidFill>
                  <a:srgbClr val="000000"/>
                </a:solidFill>
                <a:effectLst/>
                <a:latin typeface="Times New Roman" pitchFamily="18" charset="0"/>
                <a:cs typeface="Times New Roman" pitchFamily="18" charset="0"/>
              </a:rPr>
              <a:t>Volume</a:t>
            </a:r>
            <a:r>
              <a:rPr lang="en-IN" sz="11200" b="0" i="0" u="none" strike="noStrike" dirty="0">
                <a:solidFill>
                  <a:srgbClr val="000000"/>
                </a:solidFill>
                <a:effectLst/>
                <a:latin typeface="Times New Roman" pitchFamily="18" charset="0"/>
                <a:cs typeface="Times New Roman" pitchFamily="18" charset="0"/>
              </a:rPr>
              <a:t>: The methods are developed to work with </a:t>
            </a:r>
            <a:r>
              <a:rPr lang="en-IN" sz="11200" b="0" i="0" u="none" strike="noStrike" dirty="0" smtClean="0">
                <a:solidFill>
                  <a:srgbClr val="000000"/>
                </a:solidFill>
                <a:effectLst/>
                <a:latin typeface="Times New Roman" pitchFamily="18" charset="0"/>
                <a:cs typeface="Times New Roman" pitchFamily="18" charset="0"/>
              </a:rPr>
              <a:t>an</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0" u="none" strike="noStrike" dirty="0">
                <a:solidFill>
                  <a:srgbClr val="000000"/>
                </a:solidFill>
                <a:effectLst/>
                <a:latin typeface="Times New Roman" pitchFamily="18" charset="0"/>
                <a:cs typeface="Times New Roman" pitchFamily="18" charset="0"/>
              </a:rPr>
              <a:t>immense number of datasets and enable to </a:t>
            </a:r>
            <a:r>
              <a:rPr lang="en-IN" sz="11200" b="0" i="0" u="none" strike="noStrike" dirty="0" smtClean="0">
                <a:solidFill>
                  <a:srgbClr val="000000"/>
                </a:solidFill>
                <a:effectLst/>
                <a:latin typeface="Times New Roman" pitchFamily="18" charset="0"/>
                <a:cs typeface="Times New Roman" pitchFamily="18" charset="0"/>
              </a:rPr>
              <a:t>derive</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meaning </a:t>
            </a:r>
            <a:r>
              <a:rPr lang="en-IN" sz="11200" b="0" i="0" u="none" strike="noStrike" dirty="0">
                <a:solidFill>
                  <a:srgbClr val="000000"/>
                </a:solidFill>
                <a:effectLst/>
                <a:latin typeface="Times New Roman" pitchFamily="18" charset="0"/>
                <a:cs typeface="Times New Roman" pitchFamily="18" charset="0"/>
              </a:rPr>
              <a:t>from large volumes of data.</a:t>
            </a:r>
          </a:p>
          <a:p>
            <a:pPr marL="0" indent="0" algn="just">
              <a:buNone/>
            </a:pPr>
            <a:r>
              <a:rPr lang="en-IN" sz="11200" b="0" i="0" u="none" strike="noStrike" dirty="0">
                <a:solidFill>
                  <a:srgbClr val="000000"/>
                </a:solidFill>
                <a:effectLst/>
                <a:latin typeface="Times New Roman" pitchFamily="18" charset="0"/>
                <a:cs typeface="Times New Roman" pitchFamily="18" charset="0"/>
              </a:rPr>
              <a:t>•  </a:t>
            </a:r>
            <a:r>
              <a:rPr lang="en-IN" sz="11200" b="0" i="1" u="none" strike="noStrike" dirty="0">
                <a:solidFill>
                  <a:srgbClr val="000000"/>
                </a:solidFill>
                <a:effectLst/>
                <a:latin typeface="Times New Roman" pitchFamily="18" charset="0"/>
                <a:cs typeface="Times New Roman" pitchFamily="18" charset="0"/>
              </a:rPr>
              <a:t>Variety</a:t>
            </a:r>
            <a:r>
              <a:rPr lang="en-IN" sz="11200" b="0" i="0" u="none" strike="noStrike" dirty="0">
                <a:solidFill>
                  <a:srgbClr val="000000"/>
                </a:solidFill>
                <a:effectLst/>
                <a:latin typeface="Times New Roman" pitchFamily="18" charset="0"/>
                <a:cs typeface="Times New Roman" pitchFamily="18" charset="0"/>
              </a:rPr>
              <a:t>: The methods are developed to combine as </a:t>
            </a:r>
            <a:r>
              <a:rPr lang="en-IN" sz="11200" b="0" i="0" u="none" strike="noStrike" dirty="0" smtClean="0">
                <a:solidFill>
                  <a:srgbClr val="000000"/>
                </a:solidFill>
                <a:effectLst/>
                <a:latin typeface="Times New Roman" pitchFamily="18" charset="0"/>
                <a:cs typeface="Times New Roman" pitchFamily="18" charset="0"/>
              </a:rPr>
              <a:t>many</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0" u="none" strike="noStrike" dirty="0">
                <a:solidFill>
                  <a:srgbClr val="000000"/>
                </a:solidFill>
                <a:effectLst/>
                <a:latin typeface="Times New Roman" pitchFamily="18" charset="0"/>
                <a:cs typeface="Times New Roman" pitchFamily="18" charset="0"/>
              </a:rPr>
              <a:t>data sources as needed.</a:t>
            </a:r>
          </a:p>
          <a:p>
            <a:pPr marL="0" indent="0" algn="just">
              <a:buNone/>
            </a:pPr>
            <a:r>
              <a:rPr lang="en-IN" sz="11200" b="0" i="0" u="none" strike="noStrike" dirty="0">
                <a:solidFill>
                  <a:srgbClr val="000000"/>
                </a:solidFill>
                <a:effectLst/>
                <a:latin typeface="Times New Roman" pitchFamily="18" charset="0"/>
                <a:cs typeface="Times New Roman" pitchFamily="18" charset="0"/>
              </a:rPr>
              <a:t>•  </a:t>
            </a:r>
            <a:r>
              <a:rPr lang="en-IN" sz="11200" b="0" i="1" u="none" strike="noStrike" dirty="0">
                <a:solidFill>
                  <a:srgbClr val="000000"/>
                </a:solidFill>
                <a:effectLst/>
                <a:latin typeface="Times New Roman" pitchFamily="18" charset="0"/>
                <a:cs typeface="Times New Roman" pitchFamily="18" charset="0"/>
              </a:rPr>
              <a:t>Velocity</a:t>
            </a:r>
            <a:r>
              <a:rPr lang="en-IN" sz="11200" b="0" i="0" u="none" strike="noStrike" dirty="0">
                <a:solidFill>
                  <a:srgbClr val="000000"/>
                </a:solidFill>
                <a:effectLst/>
                <a:latin typeface="Times New Roman" pitchFamily="18" charset="0"/>
                <a:cs typeface="Times New Roman" pitchFamily="18" charset="0"/>
              </a:rPr>
              <a:t>: With the methods, businesses can replace </a:t>
            </a:r>
            <a:r>
              <a:rPr lang="en-IN" sz="11200" b="0" i="0" u="none" strike="noStrike" dirty="0" smtClean="0">
                <a:solidFill>
                  <a:srgbClr val="000000"/>
                </a:solidFill>
                <a:effectLst/>
                <a:latin typeface="Times New Roman" pitchFamily="18" charset="0"/>
                <a:cs typeface="Times New Roman" pitchFamily="18" charset="0"/>
              </a:rPr>
              <a:t>batch</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0" u="none" strike="noStrike" dirty="0">
                <a:solidFill>
                  <a:srgbClr val="000000"/>
                </a:solidFill>
                <a:effectLst/>
                <a:latin typeface="Times New Roman" pitchFamily="18" charset="0"/>
                <a:cs typeface="Times New Roman" pitchFamily="18" charset="0"/>
              </a:rPr>
              <a:t>processing with real-time stream processing.</a:t>
            </a:r>
          </a:p>
          <a:p>
            <a:pPr marL="0" indent="0" algn="just">
              <a:buNone/>
            </a:pPr>
            <a:r>
              <a:rPr lang="en-IN" sz="11200" b="0" i="0" u="none" strike="noStrike" dirty="0">
                <a:solidFill>
                  <a:srgbClr val="000000"/>
                </a:solidFill>
                <a:effectLst/>
                <a:latin typeface="Times New Roman" pitchFamily="18" charset="0"/>
                <a:cs typeface="Times New Roman" pitchFamily="18" charset="0"/>
              </a:rPr>
              <a:t>• </a:t>
            </a:r>
            <a:r>
              <a:rPr lang="en-IN" sz="11200" b="0" i="1" u="none" strike="noStrike" dirty="0">
                <a:solidFill>
                  <a:srgbClr val="000000"/>
                </a:solidFill>
                <a:effectLst/>
                <a:latin typeface="Times New Roman" pitchFamily="18" charset="0"/>
                <a:cs typeface="Times New Roman" pitchFamily="18" charset="0"/>
              </a:rPr>
              <a:t>Value</a:t>
            </a:r>
            <a:r>
              <a:rPr lang="en-IN" sz="11200" b="0" i="0" u="none" strike="noStrike" dirty="0">
                <a:solidFill>
                  <a:srgbClr val="000000"/>
                </a:solidFill>
                <a:effectLst/>
                <a:latin typeface="Times New Roman" pitchFamily="18" charset="0"/>
                <a:cs typeface="Times New Roman" pitchFamily="18" charset="0"/>
              </a:rPr>
              <a:t>: The methods not only enable users to </a:t>
            </a:r>
            <a:r>
              <a:rPr lang="en-IN" sz="11200" b="0" i="0" u="none" strike="noStrike" dirty="0" smtClean="0">
                <a:solidFill>
                  <a:srgbClr val="000000"/>
                </a:solidFill>
                <a:effectLst/>
                <a:latin typeface="Times New Roman" pitchFamily="18" charset="0"/>
                <a:cs typeface="Times New Roman" pitchFamily="18" charset="0"/>
              </a:rPr>
              <a:t>create</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0" u="none" strike="noStrike" dirty="0">
                <a:solidFill>
                  <a:srgbClr val="000000"/>
                </a:solidFill>
                <a:effectLst/>
                <a:latin typeface="Times New Roman" pitchFamily="18" charset="0"/>
                <a:cs typeface="Times New Roman" pitchFamily="18" charset="0"/>
              </a:rPr>
              <a:t>attractive infographics and heatmaps, but also </a:t>
            </a:r>
            <a:r>
              <a:rPr lang="en-IN" sz="11200" b="0" i="0" u="none" strike="noStrike" dirty="0" smtClean="0">
                <a:solidFill>
                  <a:srgbClr val="000000"/>
                </a:solidFill>
                <a:effectLst/>
                <a:latin typeface="Times New Roman" pitchFamily="18" charset="0"/>
                <a:cs typeface="Times New Roman" pitchFamily="18" charset="0"/>
              </a:rPr>
              <a:t>create</a:t>
            </a:r>
          </a:p>
          <a:p>
            <a:pPr marL="0" indent="0" algn="just">
              <a:buNone/>
            </a:pPr>
            <a:r>
              <a:rPr lang="en-IN" sz="11200" dirty="0" smtClean="0">
                <a:solidFill>
                  <a:srgbClr val="000000"/>
                </a:solidFill>
                <a:latin typeface="Times New Roman" pitchFamily="18" charset="0"/>
                <a:cs typeface="Times New Roman" pitchFamily="18" charset="0"/>
              </a:rPr>
              <a:t> </a:t>
            </a:r>
            <a:r>
              <a:rPr lang="en-IN" sz="11200" dirty="0" smtClean="0">
                <a:solidFill>
                  <a:srgbClr val="000000"/>
                </a:solidFill>
                <a:latin typeface="Times New Roman" pitchFamily="18" charset="0"/>
                <a:cs typeface="Times New Roman" pitchFamily="18" charset="0"/>
              </a:rPr>
              <a:t> </a:t>
            </a:r>
            <a:r>
              <a:rPr lang="en-IN" sz="11200" b="0" i="0" u="none" strike="noStrike" dirty="0" smtClean="0">
                <a:solidFill>
                  <a:srgbClr val="000000"/>
                </a:solidFill>
                <a:effectLst/>
                <a:latin typeface="Times New Roman" pitchFamily="18" charset="0"/>
                <a:cs typeface="Times New Roman" pitchFamily="18" charset="0"/>
              </a:rPr>
              <a:t> </a:t>
            </a:r>
            <a:r>
              <a:rPr lang="en-IN" sz="11200" b="0" i="0" u="none" strike="noStrike" dirty="0">
                <a:solidFill>
                  <a:srgbClr val="000000"/>
                </a:solidFill>
                <a:effectLst/>
                <a:latin typeface="Times New Roman" pitchFamily="18" charset="0"/>
                <a:cs typeface="Times New Roman" pitchFamily="18" charset="0"/>
              </a:rPr>
              <a:t>business value by gaining insights from big data.</a:t>
            </a:r>
          </a:p>
          <a:p>
            <a:endParaRPr lang="en-IN" dirty="0"/>
          </a:p>
        </p:txBody>
      </p:sp>
    </p:spTree>
    <p:extLst>
      <p:ext uri="{BB962C8B-B14F-4D97-AF65-F5344CB8AC3E}">
        <p14:creationId xmlns="" xmlns:p14="http://schemas.microsoft.com/office/powerpoint/2010/main" val="2741772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4AA614-A6C6-4BB2-937A-CB7D805775C8}"/>
              </a:ext>
            </a:extLst>
          </p:cNvPr>
          <p:cNvSpPr>
            <a:spLocks noGrp="1"/>
          </p:cNvSpPr>
          <p:nvPr>
            <p:ph idx="1"/>
          </p:nvPr>
        </p:nvSpPr>
        <p:spPr>
          <a:xfrm>
            <a:off x="457201" y="457200"/>
            <a:ext cx="8058150" cy="5943599"/>
          </a:xfrm>
        </p:spPr>
        <p:txBody>
          <a:bodyPr>
            <a:noAutofit/>
          </a:bodyPr>
          <a:lstStyle/>
          <a:p>
            <a:pPr algn="just"/>
            <a:r>
              <a:rPr lang="en-IN" sz="2000" b="1" i="0" dirty="0">
                <a:solidFill>
                  <a:srgbClr val="000000"/>
                </a:solidFill>
                <a:effectLst/>
              </a:rPr>
              <a:t>Visualization of big data with diversity and heterogeneity (structured, semi-structured, and unstructured) is a big problem. </a:t>
            </a:r>
          </a:p>
          <a:p>
            <a:pPr algn="just"/>
            <a:r>
              <a:rPr lang="en-IN" sz="2000" b="1" i="0" dirty="0">
                <a:solidFill>
                  <a:srgbClr val="000000"/>
                </a:solidFill>
                <a:effectLst/>
              </a:rPr>
              <a:t>Speed is the desired factor for the big data analysis. Designing a new visualization tool with efficient indexing is not easy in big data. </a:t>
            </a:r>
          </a:p>
          <a:p>
            <a:pPr algn="just"/>
            <a:r>
              <a:rPr lang="en-IN" sz="2000" b="1" i="0" dirty="0">
                <a:solidFill>
                  <a:srgbClr val="000000"/>
                </a:solidFill>
                <a:effectLst/>
              </a:rPr>
              <a:t>Cloud computing and advanced graphical user interface can be merged with the big data for the better management of big data scalability.</a:t>
            </a:r>
          </a:p>
          <a:p>
            <a:pPr algn="just"/>
            <a:r>
              <a:rPr lang="en-IN" sz="2000" b="1" i="0" dirty="0">
                <a:solidFill>
                  <a:srgbClr val="000000"/>
                </a:solidFill>
                <a:effectLst/>
              </a:rPr>
              <a:t>Visualization systems must contend with unstructured data forms such as graphs, tables, text, trees, and other metadata. </a:t>
            </a:r>
          </a:p>
          <a:p>
            <a:pPr algn="just"/>
            <a:r>
              <a:rPr lang="en-IN" sz="2000" b="1" i="0" dirty="0">
                <a:solidFill>
                  <a:srgbClr val="000000"/>
                </a:solidFill>
                <a:effectLst/>
              </a:rPr>
              <a:t>Big data often has unstructured formats. Due to bandwidth limitations and power requirements, visualization should move closer to the data to extract meaningful information efficiently. </a:t>
            </a:r>
          </a:p>
          <a:p>
            <a:pPr algn="just"/>
            <a:r>
              <a:rPr lang="en-IN" sz="2000" b="1" i="0" dirty="0">
                <a:solidFill>
                  <a:srgbClr val="000000"/>
                </a:solidFill>
                <a:effectLst/>
              </a:rPr>
              <a:t>Because of the big data size, the need for massive parallelization is a challenge in visualization.</a:t>
            </a:r>
          </a:p>
          <a:p>
            <a:pPr algn="just"/>
            <a:r>
              <a:rPr lang="en-IN" sz="2000" b="1" i="0" dirty="0">
                <a:solidFill>
                  <a:srgbClr val="000000"/>
                </a:solidFill>
                <a:effectLst/>
              </a:rPr>
              <a:t>The challenge in parallel visualization algorithms is decomposing a problem into independent tasks that can be run concurrently  </a:t>
            </a:r>
            <a:endParaRPr lang="en-IN" sz="2000" b="1" dirty="0"/>
          </a:p>
        </p:txBody>
      </p:sp>
    </p:spTree>
    <p:extLst>
      <p:ext uri="{BB962C8B-B14F-4D97-AF65-F5344CB8AC3E}">
        <p14:creationId xmlns="" xmlns:p14="http://schemas.microsoft.com/office/powerpoint/2010/main" val="1552717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516563"/>
          </a:xfrm>
        </p:spPr>
        <p:txBody>
          <a:bodyPr>
            <a:normAutofit fontScale="92500" lnSpcReduction="10000"/>
          </a:bodyPr>
          <a:lstStyle/>
          <a:p>
            <a:r>
              <a:rPr lang="en-US" b="1" dirty="0"/>
              <a:t>Conventional Data Visualization Methods</a:t>
            </a:r>
          </a:p>
          <a:p>
            <a:pPr algn="just"/>
            <a:r>
              <a:rPr lang="en-US" dirty="0"/>
              <a:t>Many conventional data visualization methods are often used. They are: table, histogram, scatter plot, line chart, bar chart, pie chart, area chart, flow chart, bubble chart, multiple data series or combination of charts, time line, Venn diagram, data flow diagram, and entity relationship diagram, etc. In addition, some data visualization methods have been used although they are less known compared the above methods. The additional methods are: parallel coordinates, </a:t>
            </a:r>
            <a:r>
              <a:rPr lang="en-US" dirty="0" err="1"/>
              <a:t>treemap</a:t>
            </a:r>
            <a:r>
              <a:rPr lang="en-US" dirty="0"/>
              <a:t>, cone tree, and semantic network,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pPr algn="just"/>
            <a:r>
              <a:rPr lang="en-US" dirty="0" err="1" smtClean="0"/>
              <a:t>Hadoop</a:t>
            </a:r>
            <a:r>
              <a:rPr lang="en-US" dirty="0" smtClean="0"/>
              <a:t> </a:t>
            </a:r>
            <a:r>
              <a:rPr lang="en-US" dirty="0" err="1" smtClean="0"/>
              <a:t>MapReduce</a:t>
            </a:r>
            <a:r>
              <a:rPr lang="en-US" dirty="0" smtClean="0"/>
              <a:t>- Java-based Processing Framework for Big Data</a:t>
            </a:r>
          </a:p>
          <a:p>
            <a:pPr algn="just"/>
            <a:r>
              <a:rPr lang="en-US" dirty="0" err="1" smtClean="0"/>
              <a:t>MapReduce</a:t>
            </a:r>
            <a:r>
              <a:rPr lang="en-US" dirty="0" smtClean="0"/>
              <a:t> programming paradigm uses a two-step data analysis process- Map Stage and Reduce Stage (reduce phase is optional).</a:t>
            </a:r>
          </a:p>
          <a:p>
            <a:pPr algn="just"/>
            <a:r>
              <a:rPr lang="en-US" dirty="0" smtClean="0"/>
              <a:t>The map stage takes a set of data and converts it into another set where data elements are broken down into key-value pairs or </a:t>
            </a:r>
            <a:r>
              <a:rPr lang="en-US" dirty="0" err="1" smtClean="0"/>
              <a:t>tuples</a:t>
            </a:r>
            <a:r>
              <a:rPr lang="en-US" dirty="0" smtClean="0"/>
              <a:t>. Reduce job takes the output of the map function and combines them into smaller set of </a:t>
            </a:r>
            <a:r>
              <a:rPr lang="en-US" dirty="0" err="1" smtClean="0"/>
              <a:t>tuples</a:t>
            </a:r>
            <a:r>
              <a:rPr lang="en-US" dirty="0" smtClean="0"/>
              <a:t> or key-value pairs.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fontScale="92500" lnSpcReduction="10000"/>
          </a:bodyPr>
          <a:lstStyle/>
          <a:p>
            <a:r>
              <a:rPr lang="en-US" dirty="0" err="1" smtClean="0"/>
              <a:t>MapReduce</a:t>
            </a:r>
            <a:r>
              <a:rPr lang="en-US" dirty="0" smtClean="0"/>
              <a:t> Terminologies</a:t>
            </a:r>
          </a:p>
          <a:p>
            <a:pPr algn="just"/>
            <a:r>
              <a:rPr lang="en-US" b="1" dirty="0" smtClean="0"/>
              <a:t>Job</a:t>
            </a:r>
            <a:r>
              <a:rPr lang="en-US" dirty="0" smtClean="0"/>
              <a:t> - It is the complete process to execute including the </a:t>
            </a:r>
            <a:r>
              <a:rPr lang="en-US" dirty="0" err="1" smtClean="0"/>
              <a:t>mappers</a:t>
            </a:r>
            <a:r>
              <a:rPr lang="en-US" dirty="0" smtClean="0"/>
              <a:t>, the input, the reducers and the output across a particular dataset.</a:t>
            </a:r>
          </a:p>
          <a:p>
            <a:pPr algn="just"/>
            <a:r>
              <a:rPr lang="en-US" b="1" dirty="0" smtClean="0"/>
              <a:t>Task</a:t>
            </a:r>
            <a:r>
              <a:rPr lang="en-US" dirty="0" smtClean="0"/>
              <a:t> - Every job is divided into several </a:t>
            </a:r>
            <a:r>
              <a:rPr lang="en-US" dirty="0" err="1" smtClean="0"/>
              <a:t>mappers</a:t>
            </a:r>
            <a:r>
              <a:rPr lang="en-US" dirty="0" smtClean="0"/>
              <a:t> and reducers. A portion of the job executed on a slice of data can be referred to as a task.</a:t>
            </a:r>
          </a:p>
          <a:p>
            <a:pPr algn="just"/>
            <a:r>
              <a:rPr lang="en-US" b="1" dirty="0" err="1" smtClean="0"/>
              <a:t>JobTracker</a:t>
            </a:r>
            <a:r>
              <a:rPr lang="en-US" dirty="0" smtClean="0"/>
              <a:t> - It is the master node for managing all the jobs and resources in a </a:t>
            </a:r>
            <a:r>
              <a:rPr lang="en-US" dirty="0" err="1" smtClean="0"/>
              <a:t>hadoop</a:t>
            </a:r>
            <a:r>
              <a:rPr lang="en-US" dirty="0" smtClean="0"/>
              <a:t> cluster.</a:t>
            </a:r>
          </a:p>
          <a:p>
            <a:pPr algn="just"/>
            <a:r>
              <a:rPr lang="en-US" b="1" dirty="0" err="1" smtClean="0"/>
              <a:t>TaskTracker</a:t>
            </a:r>
            <a:r>
              <a:rPr lang="en-US" dirty="0" smtClean="0"/>
              <a:t> - These are the agents deployed to each machine in the </a:t>
            </a:r>
            <a:r>
              <a:rPr lang="en-US" dirty="0" err="1" smtClean="0"/>
              <a:t>hadoop</a:t>
            </a:r>
            <a:r>
              <a:rPr lang="en-US" dirty="0" smtClean="0"/>
              <a:t> cluster to run Map and Reduce tasks and then report the status to the </a:t>
            </a:r>
            <a:r>
              <a:rPr lang="en-US" dirty="0" err="1" smtClean="0"/>
              <a:t>JobTracker</a:t>
            </a:r>
            <a:r>
              <a:rPr lang="en-US" dirty="0" smtClean="0"/>
              <a:t> after execution.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lstStyle/>
          <a:p>
            <a:r>
              <a:rPr lang="en-US" dirty="0" err="1" smtClean="0"/>
              <a:t>Hadoop</a:t>
            </a:r>
            <a:r>
              <a:rPr lang="en-US" dirty="0" smtClean="0"/>
              <a:t> </a:t>
            </a:r>
            <a:r>
              <a:rPr lang="en-US" dirty="0" err="1" smtClean="0"/>
              <a:t>WordCount</a:t>
            </a:r>
            <a:r>
              <a:rPr lang="en-US" dirty="0" smtClean="0"/>
              <a:t> operation occurs in 3 stages –</a:t>
            </a:r>
          </a:p>
          <a:p>
            <a:r>
              <a:rPr lang="en-US" dirty="0" err="1" smtClean="0"/>
              <a:t>Mapper</a:t>
            </a:r>
            <a:r>
              <a:rPr lang="en-US" dirty="0" smtClean="0"/>
              <a:t> Phase</a:t>
            </a:r>
          </a:p>
          <a:p>
            <a:r>
              <a:rPr lang="en-US" dirty="0" smtClean="0"/>
              <a:t>Shuffle Phase</a:t>
            </a:r>
          </a:p>
          <a:p>
            <a:r>
              <a:rPr lang="en-US" dirty="0" smtClean="0"/>
              <a:t>Reducer Phase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r>
              <a:rPr lang="en-US" b="1" dirty="0" err="1" smtClean="0"/>
              <a:t>Mapper</a:t>
            </a:r>
            <a:r>
              <a:rPr lang="en-US" b="1" dirty="0" smtClean="0"/>
              <a:t> Phase</a:t>
            </a:r>
            <a:endParaRPr lang="en-US" dirty="0" smtClean="0"/>
          </a:p>
          <a:p>
            <a:r>
              <a:rPr lang="en-US" dirty="0" smtClean="0"/>
              <a:t>The text from the input text file is tokenized into words to form a key value pair with all the words present in the input text file. The key is the word from the input file and value is ‘1’.</a:t>
            </a:r>
          </a:p>
          <a:p>
            <a:r>
              <a:rPr lang="en-US" dirty="0" smtClean="0"/>
              <a:t>For Example the sentence “PICT is an engineering College”. The </a:t>
            </a:r>
            <a:r>
              <a:rPr lang="en-US" dirty="0" err="1" smtClean="0"/>
              <a:t>mapper</a:t>
            </a:r>
            <a:r>
              <a:rPr lang="en-US" dirty="0" smtClean="0"/>
              <a:t> phase in the </a:t>
            </a:r>
            <a:r>
              <a:rPr lang="en-US" dirty="0" err="1" smtClean="0"/>
              <a:t>WordCount</a:t>
            </a:r>
            <a:r>
              <a:rPr lang="en-US" dirty="0" smtClean="0"/>
              <a:t> example will split the string into individual tokens i.e. words. In this case, the entire sentence will be split into 5 tokens (one for each word) with a value 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smtClean="0"/>
              <a:t>(PICT,1)</a:t>
            </a:r>
          </a:p>
          <a:p>
            <a:r>
              <a:rPr lang="en-US" dirty="0" smtClean="0"/>
              <a:t> (is,1)</a:t>
            </a:r>
          </a:p>
          <a:p>
            <a:r>
              <a:rPr lang="en-US" dirty="0" smtClean="0"/>
              <a:t> (an,1)</a:t>
            </a:r>
          </a:p>
          <a:p>
            <a:r>
              <a:rPr lang="en-US" dirty="0" smtClean="0"/>
              <a:t> (engineering,1) </a:t>
            </a:r>
          </a:p>
          <a:p>
            <a:r>
              <a:rPr lang="en-US" dirty="0" smtClean="0"/>
              <a:t>(College,1)</a:t>
            </a:r>
          </a:p>
          <a:p>
            <a:endParaRPr lang="en-US" dirty="0" smtClean="0"/>
          </a:p>
          <a:p>
            <a:r>
              <a:rPr lang="en-US" dirty="0" smtClean="0"/>
              <a:t>Key-Value pairs from </a:t>
            </a:r>
            <a:r>
              <a:rPr lang="en-US" dirty="0" err="1" smtClean="0"/>
              <a:t>Hadoop</a:t>
            </a:r>
            <a:r>
              <a:rPr lang="en-US" dirty="0" smtClean="0"/>
              <a:t> Map Phase Execution-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b="1" dirty="0" smtClean="0"/>
              <a:t>Shuffle Phase Execution:</a:t>
            </a:r>
          </a:p>
          <a:p>
            <a:pPr algn="just"/>
            <a:r>
              <a:rPr lang="en-US" dirty="0" smtClean="0"/>
              <a:t>After the map phase execution is completed successfully, shuffle phase is executed automatically wherein the key-value pairs generated in the map phase are taken as input and then sorted in alphabetical order.</a:t>
            </a:r>
          </a:p>
          <a:p>
            <a:r>
              <a:rPr lang="en-US" dirty="0" smtClean="0"/>
              <a:t>(an,1)</a:t>
            </a:r>
          </a:p>
          <a:p>
            <a:r>
              <a:rPr lang="en-US" dirty="0" smtClean="0"/>
              <a:t>(College,1)</a:t>
            </a:r>
          </a:p>
          <a:p>
            <a:r>
              <a:rPr lang="en-US" dirty="0" smtClean="0"/>
              <a:t>(engineering,1)</a:t>
            </a:r>
          </a:p>
          <a:p>
            <a:r>
              <a:rPr lang="en-US" dirty="0" smtClean="0"/>
              <a:t> (is,1)</a:t>
            </a:r>
          </a:p>
          <a:p>
            <a:r>
              <a:rPr lang="en-US" dirty="0" smtClean="0"/>
              <a:t>(PICT,1)</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 to Data Visualization</a:t>
            </a:r>
            <a:endParaRPr lang="en-US" dirty="0"/>
          </a:p>
        </p:txBody>
      </p:sp>
      <p:sp>
        <p:nvSpPr>
          <p:cNvPr id="3" name="Content Placeholder 2"/>
          <p:cNvSpPr>
            <a:spLocks noGrp="1"/>
          </p:cNvSpPr>
          <p:nvPr>
            <p:ph idx="1"/>
          </p:nvPr>
        </p:nvSpPr>
        <p:spPr>
          <a:xfrm>
            <a:off x="304800" y="838200"/>
            <a:ext cx="8382000" cy="5287963"/>
          </a:xfrm>
        </p:spPr>
        <p:txBody>
          <a:bodyPr/>
          <a:lstStyle/>
          <a:p>
            <a:pPr algn="just"/>
            <a:r>
              <a:rPr lang="en-US" dirty="0" smtClean="0"/>
              <a:t>Data visualization is the study of representing data or information in a visual form. Visuals </a:t>
            </a:r>
            <a:r>
              <a:rPr lang="en-US" dirty="0" smtClean="0"/>
              <a:t>come </a:t>
            </a:r>
            <a:r>
              <a:rPr lang="en-US" dirty="0" smtClean="0"/>
              <a:t>in the different forms like graphs, images, diagrams, or animations etc. </a:t>
            </a:r>
          </a:p>
          <a:p>
            <a:pPr algn="just"/>
            <a:r>
              <a:rPr lang="en-US" dirty="0" smtClean="0"/>
              <a:t>Visualization is an  excellent medium to analyze, comprehend, and share the information.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r>
              <a:rPr lang="en-US" b="1" dirty="0" smtClean="0"/>
              <a:t>Reducer Phase Execution:</a:t>
            </a:r>
          </a:p>
          <a:p>
            <a:pPr algn="just"/>
            <a:r>
              <a:rPr lang="en-US" dirty="0" smtClean="0"/>
              <a:t>In the reduce phase, all the keys are grouped together and the values for similar keys are added up to find the occurrences for a particular word. It is like an aggregation phase for the keys generated by the map phase. The reducer phase takes the output of shuffle phase as input and then reduces the key-value pairs to unique keys with values added up.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All Engineering colleges in </a:t>
            </a:r>
            <a:r>
              <a:rPr lang="en-US" dirty="0" err="1" smtClean="0"/>
              <a:t>Pune</a:t>
            </a:r>
            <a:endParaRPr lang="en-US" dirty="0" smtClean="0"/>
          </a:p>
          <a:p>
            <a:endParaRPr lang="en-US" dirty="0" smtClean="0"/>
          </a:p>
          <a:p>
            <a:r>
              <a:rPr lang="en-US" dirty="0" smtClean="0"/>
              <a:t>Output after reduce</a:t>
            </a:r>
          </a:p>
          <a:p>
            <a:r>
              <a:rPr lang="en-US" dirty="0" smtClean="0"/>
              <a:t>All 1</a:t>
            </a:r>
          </a:p>
          <a:p>
            <a:r>
              <a:rPr lang="en-US" dirty="0" smtClean="0"/>
              <a:t>Engineering 2</a:t>
            </a:r>
          </a:p>
          <a:p>
            <a:r>
              <a:rPr lang="en-US" dirty="0" smtClean="0"/>
              <a:t>Colleges 1</a:t>
            </a:r>
          </a:p>
          <a:p>
            <a:r>
              <a:rPr lang="en-US" dirty="0" smtClean="0"/>
              <a:t>college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lnSpcReduction="10000"/>
          </a:bodyPr>
          <a:lstStyle/>
          <a:p>
            <a:r>
              <a:rPr lang="en-US" b="1" dirty="0" smtClean="0"/>
              <a:t>Apache </a:t>
            </a:r>
            <a:r>
              <a:rPr lang="en-US" b="1" dirty="0" err="1" smtClean="0"/>
              <a:t>Hadoop</a:t>
            </a:r>
            <a:r>
              <a:rPr lang="en-US" b="1" dirty="0" smtClean="0"/>
              <a:t> framework is composed of the following modules</a:t>
            </a:r>
          </a:p>
          <a:p>
            <a:pPr algn="just"/>
            <a:r>
              <a:rPr lang="en-US" dirty="0" err="1" smtClean="0">
                <a:solidFill>
                  <a:srgbClr val="00B050"/>
                </a:solidFill>
              </a:rPr>
              <a:t>Hadoop</a:t>
            </a:r>
            <a:r>
              <a:rPr lang="en-US" dirty="0" smtClean="0">
                <a:solidFill>
                  <a:srgbClr val="00B050"/>
                </a:solidFill>
              </a:rPr>
              <a:t> Common: </a:t>
            </a:r>
            <a:r>
              <a:rPr lang="en-US" dirty="0" smtClean="0"/>
              <a:t>contains libraries and utilities needed by other </a:t>
            </a:r>
            <a:r>
              <a:rPr lang="en-US" dirty="0" err="1" smtClean="0"/>
              <a:t>Hadoop</a:t>
            </a:r>
            <a:r>
              <a:rPr lang="en-US" dirty="0" smtClean="0"/>
              <a:t> modules</a:t>
            </a:r>
          </a:p>
          <a:p>
            <a:pPr algn="just"/>
            <a:r>
              <a:rPr lang="en-US" dirty="0" err="1" smtClean="0">
                <a:solidFill>
                  <a:srgbClr val="00B050"/>
                </a:solidFill>
              </a:rPr>
              <a:t>Hadoop</a:t>
            </a:r>
            <a:r>
              <a:rPr lang="en-US" dirty="0" smtClean="0">
                <a:solidFill>
                  <a:srgbClr val="00B050"/>
                </a:solidFill>
              </a:rPr>
              <a:t> Distributed File System (HDFS): </a:t>
            </a:r>
            <a:r>
              <a:rPr lang="en-US" dirty="0" smtClean="0"/>
              <a:t>a distributed file-system that stores data on the commodity machines, providing very high aggregate bandwidth across the cluster</a:t>
            </a:r>
          </a:p>
          <a:p>
            <a:pPr algn="just"/>
            <a:r>
              <a:rPr lang="en-US" dirty="0" err="1" smtClean="0">
                <a:solidFill>
                  <a:srgbClr val="00B050"/>
                </a:solidFill>
              </a:rPr>
              <a:t>Hadoop</a:t>
            </a:r>
            <a:r>
              <a:rPr lang="en-US" dirty="0" smtClean="0">
                <a:solidFill>
                  <a:srgbClr val="00B050"/>
                </a:solidFill>
              </a:rPr>
              <a:t> YARN: </a:t>
            </a:r>
            <a:r>
              <a:rPr lang="en-US" dirty="0" smtClean="0"/>
              <a:t>a resource-management platform responsible for managing compute resources in clusters and using them for scheduling of users' applications.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dirty="0" err="1" smtClean="0">
                <a:solidFill>
                  <a:srgbClr val="00B050"/>
                </a:solidFill>
              </a:rPr>
              <a:t>Hadoop</a:t>
            </a:r>
            <a:r>
              <a:rPr lang="en-US" dirty="0" smtClean="0">
                <a:solidFill>
                  <a:srgbClr val="00B050"/>
                </a:solidFill>
              </a:rPr>
              <a:t> </a:t>
            </a:r>
            <a:r>
              <a:rPr lang="en-US" dirty="0" err="1" smtClean="0">
                <a:solidFill>
                  <a:srgbClr val="00B050"/>
                </a:solidFill>
              </a:rPr>
              <a:t>MapReduce</a:t>
            </a:r>
            <a:r>
              <a:rPr lang="en-US" dirty="0" smtClean="0">
                <a:solidFill>
                  <a:srgbClr val="00B050"/>
                </a:solidFill>
              </a:rPr>
              <a:t>: </a:t>
            </a:r>
            <a:r>
              <a:rPr lang="en-US" dirty="0" smtClean="0"/>
              <a:t>a programming model for large scale data processing.</a:t>
            </a:r>
          </a:p>
          <a:p>
            <a:pPr algn="just"/>
            <a:r>
              <a:rPr lang="en-US" dirty="0" smtClean="0"/>
              <a:t>Apache </a:t>
            </a:r>
            <a:r>
              <a:rPr lang="en-US" dirty="0" err="1" smtClean="0"/>
              <a:t>Hadoop's</a:t>
            </a:r>
            <a:r>
              <a:rPr lang="en-US" dirty="0" smtClean="0"/>
              <a:t> </a:t>
            </a:r>
            <a:r>
              <a:rPr lang="en-US" dirty="0" err="1" smtClean="0"/>
              <a:t>MapReduce</a:t>
            </a:r>
            <a:r>
              <a:rPr lang="en-US" dirty="0" smtClean="0"/>
              <a:t> and HDFS components originally derived respectively from Google's </a:t>
            </a:r>
            <a:r>
              <a:rPr lang="en-US" dirty="0" err="1" smtClean="0"/>
              <a:t>MapReduce</a:t>
            </a:r>
            <a:r>
              <a:rPr lang="en-US" dirty="0" smtClean="0"/>
              <a:t> and Google File System (GFS) papers.</a:t>
            </a:r>
          </a:p>
          <a:p>
            <a:pPr algn="just"/>
            <a:r>
              <a:rPr lang="en-US" dirty="0" smtClean="0"/>
              <a:t>Beyond HDFS, YARN and </a:t>
            </a:r>
            <a:r>
              <a:rPr lang="en-US" dirty="0" err="1" smtClean="0"/>
              <a:t>MapReduce</a:t>
            </a:r>
            <a:r>
              <a:rPr lang="en-US" dirty="0" smtClean="0"/>
              <a:t>, the entire Apache </a:t>
            </a:r>
            <a:r>
              <a:rPr lang="en-US" dirty="0" err="1" smtClean="0"/>
              <a:t>Hadoop</a:t>
            </a:r>
            <a:r>
              <a:rPr lang="en-US" dirty="0" smtClean="0"/>
              <a:t> "platform" is now commonly considered to consist of a number of related projects as well: Apache Pig, Apache Hive, Apache </a:t>
            </a:r>
            <a:r>
              <a:rPr lang="en-US" dirty="0" err="1" smtClean="0"/>
              <a:t>HBase</a:t>
            </a:r>
            <a:r>
              <a:rPr lang="en-US" dirty="0" smtClean="0"/>
              <a:t>, and others.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ekha\Desktop\AICTE\AY2022-23\hadoop-EcoSys_yarn-640x418.png"/>
          <p:cNvPicPr>
            <a:picLocks noGrp="1" noChangeAspect="1" noChangeArrowheads="1"/>
          </p:cNvPicPr>
          <p:nvPr>
            <p:ph idx="1"/>
          </p:nvPr>
        </p:nvPicPr>
        <p:blipFill>
          <a:blip r:embed="rId2" cstate="print"/>
          <a:srcRect/>
          <a:stretch>
            <a:fillRect/>
          </a:stretch>
        </p:blipFill>
        <p:spPr bwMode="auto">
          <a:xfrm>
            <a:off x="762000" y="685800"/>
            <a:ext cx="7391400" cy="55626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pPr algn="just"/>
            <a:r>
              <a:rPr lang="en-US" dirty="0" smtClean="0"/>
              <a:t>Apache Pig and Apache Hive, among other related projects, expose higher level user interfaces like Pig </a:t>
            </a:r>
            <a:r>
              <a:rPr lang="en-US" dirty="0" err="1" smtClean="0"/>
              <a:t>latin</a:t>
            </a:r>
            <a:r>
              <a:rPr lang="en-US" dirty="0" smtClean="0"/>
              <a:t> and a SQL variant respectively. The </a:t>
            </a:r>
            <a:r>
              <a:rPr lang="en-US" dirty="0" err="1" smtClean="0"/>
              <a:t>Hadoop</a:t>
            </a:r>
            <a:r>
              <a:rPr lang="en-US" dirty="0" smtClean="0"/>
              <a:t> framework itself is mostly written in the Java programming language, with some native code in C and command line utilities written as shell-scripts.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r>
              <a:rPr lang="en-US" b="1" dirty="0" smtClean="0"/>
              <a:t>HDFS and </a:t>
            </a:r>
            <a:r>
              <a:rPr lang="en-US" b="1" dirty="0" err="1" smtClean="0"/>
              <a:t>MapReduce</a:t>
            </a:r>
            <a:endParaRPr lang="en-US" b="1" dirty="0" smtClean="0"/>
          </a:p>
          <a:p>
            <a:r>
              <a:rPr lang="en-US" dirty="0" smtClean="0"/>
              <a:t>There are two primary components at the core of Apache </a:t>
            </a:r>
            <a:r>
              <a:rPr lang="en-US" dirty="0" err="1" smtClean="0"/>
              <a:t>Hadoop</a:t>
            </a:r>
            <a:r>
              <a:rPr lang="en-US" dirty="0" smtClean="0"/>
              <a:t>.</a:t>
            </a:r>
          </a:p>
          <a:p>
            <a:r>
              <a:rPr lang="en-US" dirty="0" smtClean="0"/>
              <a:t>the </a:t>
            </a:r>
            <a:r>
              <a:rPr lang="en-US" dirty="0" err="1" smtClean="0"/>
              <a:t>Hadoop</a:t>
            </a:r>
            <a:r>
              <a:rPr lang="en-US" dirty="0" smtClean="0"/>
              <a:t> Distributed File System (HDFS) and the </a:t>
            </a:r>
            <a:r>
              <a:rPr lang="en-US" dirty="0" err="1" smtClean="0"/>
              <a:t>MapReduce</a:t>
            </a:r>
            <a:r>
              <a:rPr lang="en-US" dirty="0" smtClean="0"/>
              <a:t> parallel processing framework. These are both open source projects, inspired by technologies created inside Google.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ekha\Desktop\AICTE\AY2022-23\hadoop-HighLevel_hadoop_architecture-640x460.png"/>
          <p:cNvPicPr>
            <a:picLocks noGrp="1" noChangeAspect="1" noChangeArrowheads="1"/>
          </p:cNvPicPr>
          <p:nvPr>
            <p:ph idx="1"/>
          </p:nvPr>
        </p:nvPicPr>
        <p:blipFill>
          <a:blip r:embed="rId2" cstate="print"/>
          <a:srcRect/>
          <a:stretch>
            <a:fillRect/>
          </a:stretch>
        </p:blipFill>
        <p:spPr bwMode="auto">
          <a:xfrm>
            <a:off x="838200" y="533400"/>
            <a:ext cx="7391400" cy="5334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lnSpcReduction="10000"/>
          </a:bodyPr>
          <a:lstStyle/>
          <a:p>
            <a:r>
              <a:rPr lang="en-US" b="1" dirty="0" err="1" smtClean="0"/>
              <a:t>Hadoop</a:t>
            </a:r>
            <a:r>
              <a:rPr lang="en-US" b="1" dirty="0" smtClean="0"/>
              <a:t> distributed file system</a:t>
            </a:r>
          </a:p>
          <a:p>
            <a:r>
              <a:rPr lang="en-US" dirty="0" smtClean="0"/>
              <a:t>The </a:t>
            </a:r>
            <a:r>
              <a:rPr lang="en-US" dirty="0" err="1" smtClean="0"/>
              <a:t>Hadoop</a:t>
            </a:r>
            <a:r>
              <a:rPr lang="en-US" dirty="0" smtClean="0"/>
              <a:t> distributed file system (HDFS) is a distributed, scalable, and portable file-system written in Java for the </a:t>
            </a:r>
            <a:r>
              <a:rPr lang="en-US" dirty="0" err="1" smtClean="0"/>
              <a:t>Hadoop</a:t>
            </a:r>
            <a:r>
              <a:rPr lang="en-US" dirty="0" smtClean="0"/>
              <a:t> framework. Each node in a </a:t>
            </a:r>
            <a:r>
              <a:rPr lang="en-US" dirty="0" err="1" smtClean="0"/>
              <a:t>Hadoop</a:t>
            </a:r>
            <a:r>
              <a:rPr lang="en-US" dirty="0" smtClean="0"/>
              <a:t> instance typically has a single </a:t>
            </a:r>
            <a:r>
              <a:rPr lang="en-US" dirty="0" err="1" smtClean="0"/>
              <a:t>namenode</a:t>
            </a:r>
            <a:r>
              <a:rPr lang="en-US" dirty="0" smtClean="0"/>
              <a:t>, and a cluster of </a:t>
            </a:r>
            <a:r>
              <a:rPr lang="en-US" dirty="0" err="1" smtClean="0"/>
              <a:t>datanodes</a:t>
            </a:r>
            <a:r>
              <a:rPr lang="en-US" dirty="0" smtClean="0"/>
              <a:t> form the HDFS cluster. The situation is typical because each node does not require a </a:t>
            </a:r>
            <a:r>
              <a:rPr lang="en-US" dirty="0" err="1" smtClean="0"/>
              <a:t>datanode</a:t>
            </a:r>
            <a:r>
              <a:rPr lang="en-US" dirty="0" smtClean="0"/>
              <a:t> to be present. Each </a:t>
            </a:r>
            <a:r>
              <a:rPr lang="en-US" dirty="0" err="1" smtClean="0"/>
              <a:t>datanode</a:t>
            </a:r>
            <a:r>
              <a:rPr lang="en-US" dirty="0" smtClean="0"/>
              <a:t> serves up blocks of data over the network using a block protocol specific to HDFS. The file system uses the TCP/IP layer for communication. Clients use Remote procedure call (RPC) to communicate between each other.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ekha\Desktop\AICTE\AY2022-23\Hadoop_terminology-640x430.png"/>
          <p:cNvPicPr>
            <a:picLocks noGrp="1" noChangeAspect="1" noChangeArrowheads="1"/>
          </p:cNvPicPr>
          <p:nvPr>
            <p:ph idx="1"/>
          </p:nvPr>
        </p:nvPicPr>
        <p:blipFill>
          <a:blip r:embed="rId2" cstate="print"/>
          <a:srcRect/>
          <a:stretch>
            <a:fillRect/>
          </a:stretch>
        </p:blipFill>
        <p:spPr bwMode="auto">
          <a:xfrm>
            <a:off x="914400" y="685800"/>
            <a:ext cx="7315200" cy="5410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dirty="0"/>
              <a:t>Big Data Visualization </a:t>
            </a:r>
          </a:p>
        </p:txBody>
      </p:sp>
      <p:sp>
        <p:nvSpPr>
          <p:cNvPr id="5" name="Content Placeholder 4"/>
          <p:cNvSpPr>
            <a:spLocks noGrp="1"/>
          </p:cNvSpPr>
          <p:nvPr>
            <p:ph idx="1"/>
          </p:nvPr>
        </p:nvSpPr>
        <p:spPr>
          <a:xfrm>
            <a:off x="381000" y="1066800"/>
            <a:ext cx="8305800" cy="5410200"/>
          </a:xfrm>
        </p:spPr>
        <p:txBody>
          <a:bodyPr>
            <a:normAutofit fontScale="92500" lnSpcReduction="20000"/>
          </a:bodyPr>
          <a:lstStyle/>
          <a:p>
            <a:pPr algn="just"/>
            <a:r>
              <a:rPr lang="en-US" dirty="0"/>
              <a:t>Data visualization is representing data in some systematic form including attributes and variables for the unit of information.</a:t>
            </a:r>
          </a:p>
          <a:p>
            <a:pPr algn="just"/>
            <a:r>
              <a:rPr lang="en-US" dirty="0"/>
              <a:t>Visualization is an important approach to helping Big Data get a complete view of data and discover data values.</a:t>
            </a:r>
          </a:p>
          <a:p>
            <a:pPr algn="just"/>
            <a:r>
              <a:rPr lang="en-US" dirty="0"/>
              <a:t>Big data are high volume, high velocity, and/or high variety datasets that require new forms of processing to enable enhanced process optimization, insight discovery and decision making. Challenges of Big Data lie in data capture, storage, analysis, sharing, searching, and visualization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lstStyle/>
          <a:p>
            <a:r>
              <a:rPr lang="en-US" dirty="0" smtClean="0">
                <a:hlinkClick r:id="rId2"/>
              </a:rPr>
              <a:t>https://opensource.com/life/14/8/intro-apache-hadoop-big-data</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fontScale="85000" lnSpcReduction="20000"/>
          </a:bodyPr>
          <a:lstStyle/>
          <a:p>
            <a:r>
              <a:rPr lang="en-US" dirty="0" err="1" smtClean="0"/>
              <a:t>hadoop</a:t>
            </a:r>
            <a:r>
              <a:rPr lang="en-US" dirty="0" smtClean="0"/>
              <a:t> jar</a:t>
            </a:r>
          </a:p>
          <a:p>
            <a:pPr algn="just"/>
            <a:r>
              <a:rPr lang="en-US" i="1" dirty="0" smtClean="0"/>
              <a:t>The </a:t>
            </a:r>
            <a:r>
              <a:rPr lang="en-US" dirty="0" err="1" smtClean="0"/>
              <a:t>hadoop</a:t>
            </a:r>
            <a:r>
              <a:rPr lang="en-US" dirty="0" smtClean="0"/>
              <a:t> jar</a:t>
            </a:r>
            <a:r>
              <a:rPr lang="en-US" i="1" dirty="0" smtClean="0"/>
              <a:t> command runs a program contained in a JAR file. Users can bundle their </a:t>
            </a:r>
            <a:r>
              <a:rPr lang="en-US" i="1" dirty="0" err="1" smtClean="0"/>
              <a:t>MapReduce</a:t>
            </a:r>
            <a:r>
              <a:rPr lang="en-US" i="1" dirty="0" smtClean="0"/>
              <a:t> code in a JAR file and execute it using this command.</a:t>
            </a:r>
          </a:p>
          <a:p>
            <a:pPr algn="just"/>
            <a:r>
              <a:rPr lang="en-US" b="1" dirty="0" smtClean="0"/>
              <a:t>Syntax</a:t>
            </a:r>
          </a:p>
          <a:p>
            <a:pPr algn="just"/>
            <a:r>
              <a:rPr lang="en-US" dirty="0" err="1" smtClean="0"/>
              <a:t>hadoop</a:t>
            </a:r>
            <a:r>
              <a:rPr lang="en-US" dirty="0" smtClean="0"/>
              <a:t> jar &lt;jar&gt; [&lt;arguments&gt;]</a:t>
            </a:r>
          </a:p>
          <a:p>
            <a:pPr algn="just"/>
            <a:r>
              <a:rPr lang="en-US" b="1" dirty="0" smtClean="0"/>
              <a:t>Running from a JAR file:</a:t>
            </a:r>
          </a:p>
          <a:p>
            <a:pPr algn="just"/>
            <a:r>
              <a:rPr lang="en-US" dirty="0" smtClean="0"/>
              <a:t>The simple Word Count program is another example of a program that is run using the ﻿</a:t>
            </a:r>
            <a:r>
              <a:rPr lang="en-US" dirty="0" err="1" smtClean="0"/>
              <a:t>hadoop</a:t>
            </a:r>
            <a:r>
              <a:rPr lang="en-US" dirty="0" smtClean="0"/>
              <a:t> jar command. The </a:t>
            </a:r>
            <a:r>
              <a:rPr lang="en-US" dirty="0" err="1" smtClean="0"/>
              <a:t>wordcount</a:t>
            </a:r>
            <a:r>
              <a:rPr lang="en-US" dirty="0" smtClean="0"/>
              <a:t> functionality is built into the </a:t>
            </a:r>
            <a:r>
              <a:rPr lang="en-US" dirty="0" err="1" smtClean="0"/>
              <a:t>hadoop</a:t>
            </a:r>
            <a:r>
              <a:rPr lang="en-US" dirty="0" smtClean="0"/>
              <a:t>-*</a:t>
            </a:r>
            <a:r>
              <a:rPr lang="en-US" dirty="0" err="1" smtClean="0"/>
              <a:t>examples.jar</a:t>
            </a:r>
            <a:r>
              <a:rPr lang="en-US" dirty="0" smtClean="0"/>
              <a:t> program. </a:t>
            </a:r>
          </a:p>
          <a:p>
            <a:pPr algn="just"/>
            <a:r>
              <a:rPr lang="en-US" dirty="0" smtClean="0"/>
              <a:t>We have to  pass the file, along with the location, to </a:t>
            </a:r>
            <a:r>
              <a:rPr lang="en-US" dirty="0" err="1" smtClean="0"/>
              <a:t>Hadoop</a:t>
            </a:r>
            <a:r>
              <a:rPr lang="en-US" dirty="0" smtClean="0"/>
              <a:t> with the </a:t>
            </a:r>
            <a:r>
              <a:rPr lang="en-US" dirty="0" err="1" smtClean="0"/>
              <a:t>hadoop</a:t>
            </a:r>
            <a:r>
              <a:rPr lang="en-US" dirty="0" smtClean="0"/>
              <a:t> jar command and </a:t>
            </a:r>
            <a:r>
              <a:rPr lang="en-US" dirty="0" err="1" smtClean="0"/>
              <a:t>Hadoop</a:t>
            </a:r>
            <a:r>
              <a:rPr lang="en-US" dirty="0" smtClean="0"/>
              <a:t> reads the JAR file and executes the relevant instructions.</a:t>
            </a:r>
          </a:p>
          <a:p>
            <a:pPr algn="just"/>
            <a:r>
              <a:rPr lang="en-US" dirty="0" smtClean="0"/>
              <a:t>The Word Count program reads files from an input directory, counts the words, and writes the results of the application to files in an output directory.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r>
              <a:rPr lang="en-US" dirty="0" smtClean="0">
                <a:hlinkClick r:id="rId2"/>
              </a:rPr>
              <a:t>https://hadoop.apache.org/docs/stable/hadoop-mapreduce-client/hadoop-mapreduce-client-core/MapReduceTutorial.html</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92500" lnSpcReduction="10000"/>
          </a:bodyPr>
          <a:lstStyle/>
          <a:p>
            <a:r>
              <a:rPr lang="en-US" dirty="0" smtClean="0"/>
              <a:t>The </a:t>
            </a:r>
            <a:r>
              <a:rPr lang="en-US" dirty="0" err="1" smtClean="0"/>
              <a:t>WordCount</a:t>
            </a:r>
            <a:r>
              <a:rPr lang="en-US" dirty="0" smtClean="0"/>
              <a:t> application :</a:t>
            </a:r>
          </a:p>
          <a:p>
            <a:r>
              <a:rPr lang="en-US" dirty="0" smtClean="0"/>
              <a:t>The </a:t>
            </a:r>
            <a:r>
              <a:rPr lang="en-US" dirty="0" err="1" smtClean="0"/>
              <a:t>Mapper</a:t>
            </a:r>
            <a:r>
              <a:rPr lang="en-US" dirty="0" smtClean="0"/>
              <a:t> implementation, via the map method, processes one line at a time, as provided by the specified </a:t>
            </a:r>
            <a:r>
              <a:rPr lang="en-US" dirty="0" err="1" smtClean="0"/>
              <a:t>TextInputFormat</a:t>
            </a:r>
            <a:r>
              <a:rPr lang="en-US" dirty="0" smtClean="0"/>
              <a:t>. It then splits the line into tokens separated by whitespaces, via the </a:t>
            </a:r>
            <a:r>
              <a:rPr lang="en-US" dirty="0" err="1" smtClean="0"/>
              <a:t>StringTokenizer</a:t>
            </a:r>
            <a:r>
              <a:rPr lang="en-US" dirty="0" smtClean="0"/>
              <a:t>, and emits a key-value pair of &lt; &lt;word&gt;, 1&gt;</a:t>
            </a:r>
          </a:p>
          <a:p>
            <a:r>
              <a:rPr lang="en-US" dirty="0" smtClean="0"/>
              <a:t>&lt; Hello, 1&gt;</a:t>
            </a:r>
          </a:p>
          <a:p>
            <a:r>
              <a:rPr lang="en-US" dirty="0" smtClean="0"/>
              <a:t> &lt; World, 1&gt;</a:t>
            </a:r>
          </a:p>
          <a:p>
            <a:r>
              <a:rPr lang="en-US" dirty="0" smtClean="0"/>
              <a:t> &lt; Bye, 1&gt;</a:t>
            </a:r>
          </a:p>
          <a:p>
            <a:r>
              <a:rPr lang="en-US" dirty="0" smtClean="0"/>
              <a:t> &lt; World, 1&gt;</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r>
              <a:rPr lang="en-US" dirty="0" smtClean="0"/>
              <a:t>public void map(Object key, Text value, Context </a:t>
            </a:r>
            <a:r>
              <a:rPr lang="en-US" dirty="0" err="1" smtClean="0"/>
              <a:t>context</a:t>
            </a:r>
            <a:r>
              <a:rPr lang="en-US" dirty="0" smtClean="0"/>
              <a:t> ) throws </a:t>
            </a:r>
            <a:r>
              <a:rPr lang="en-US" dirty="0" err="1" smtClean="0"/>
              <a:t>IOException</a:t>
            </a:r>
            <a:r>
              <a:rPr lang="en-US" dirty="0" smtClean="0"/>
              <a:t>, </a:t>
            </a:r>
            <a:r>
              <a:rPr lang="en-US" dirty="0" err="1" smtClean="0"/>
              <a:t>InterruptedException</a:t>
            </a:r>
            <a:r>
              <a:rPr lang="en-US" dirty="0" smtClean="0"/>
              <a:t> {</a:t>
            </a:r>
          </a:p>
          <a:p>
            <a:pPr>
              <a:buNone/>
            </a:pPr>
            <a:r>
              <a:rPr lang="en-US" dirty="0" smtClean="0"/>
              <a:t>    </a:t>
            </a:r>
            <a:r>
              <a:rPr lang="en-US" dirty="0" err="1" smtClean="0"/>
              <a:t>StringTokenizer</a:t>
            </a:r>
            <a:r>
              <a:rPr lang="en-US" dirty="0" smtClean="0"/>
              <a:t> </a:t>
            </a:r>
            <a:r>
              <a:rPr lang="en-US" dirty="0" err="1" smtClean="0"/>
              <a:t>itr</a:t>
            </a:r>
            <a:r>
              <a:rPr lang="en-US" dirty="0" smtClean="0"/>
              <a:t> = new </a:t>
            </a:r>
            <a:r>
              <a:rPr lang="en-US" dirty="0" err="1" smtClean="0"/>
              <a:t>StringTokenizer</a:t>
            </a:r>
            <a:r>
              <a:rPr lang="en-US" dirty="0" smtClean="0"/>
              <a:t>(</a:t>
            </a:r>
            <a:r>
              <a:rPr lang="en-US" dirty="0" err="1" smtClean="0"/>
              <a:t>value.toString</a:t>
            </a:r>
            <a:r>
              <a:rPr lang="en-US" dirty="0" smtClean="0"/>
              <a:t>());</a:t>
            </a:r>
          </a:p>
          <a:p>
            <a:pPr>
              <a:buNone/>
            </a:pPr>
            <a:r>
              <a:rPr lang="en-US" dirty="0" smtClean="0"/>
              <a:t>    while (</a:t>
            </a:r>
            <a:r>
              <a:rPr lang="en-US" dirty="0" err="1" smtClean="0"/>
              <a:t>itr.hasMoreTokens</a:t>
            </a:r>
            <a:r>
              <a:rPr lang="en-US" dirty="0" smtClean="0"/>
              <a:t>())</a:t>
            </a:r>
          </a:p>
          <a:p>
            <a:pPr>
              <a:buNone/>
            </a:pPr>
            <a:r>
              <a:rPr lang="en-US" dirty="0" smtClean="0"/>
              <a:t>   { </a:t>
            </a:r>
          </a:p>
          <a:p>
            <a:pPr>
              <a:buNone/>
            </a:pPr>
            <a:r>
              <a:rPr lang="en-US" dirty="0" smtClean="0"/>
              <a:t>       </a:t>
            </a:r>
            <a:r>
              <a:rPr lang="en-US" dirty="0" err="1" smtClean="0"/>
              <a:t>word.set</a:t>
            </a:r>
            <a:r>
              <a:rPr lang="en-US" dirty="0" smtClean="0"/>
              <a:t>(</a:t>
            </a:r>
            <a:r>
              <a:rPr lang="en-US" dirty="0" err="1" smtClean="0"/>
              <a:t>itr.nextToken</a:t>
            </a:r>
            <a:r>
              <a:rPr lang="en-US" dirty="0" smtClean="0"/>
              <a:t>());</a:t>
            </a:r>
          </a:p>
          <a:p>
            <a:pPr>
              <a:buNone/>
            </a:pPr>
            <a:r>
              <a:rPr lang="en-US" dirty="0" smtClean="0"/>
              <a:t>       </a:t>
            </a:r>
            <a:r>
              <a:rPr lang="en-US" dirty="0" err="1" smtClean="0"/>
              <a:t>context.write</a:t>
            </a:r>
            <a:r>
              <a:rPr lang="en-US" dirty="0" smtClean="0"/>
              <a:t>(word, one); </a:t>
            </a:r>
          </a:p>
          <a:p>
            <a:pPr>
              <a:buNone/>
            </a:pPr>
            <a:r>
              <a:rPr lang="en-US" dirty="0" smtClean="0"/>
              <a:t>   }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r>
              <a:rPr lang="en-US" dirty="0" err="1" smtClean="0"/>
              <a:t>WordCount</a:t>
            </a:r>
            <a:r>
              <a:rPr lang="en-US" dirty="0" smtClean="0"/>
              <a:t> also specifies a combiner. Hence, the output of each map is passed through the local combiner (which is same as the Reducer as per the job configuration) for local aggregation, after being sorted on the </a:t>
            </a:r>
            <a:r>
              <a:rPr lang="en-US" i="1" dirty="0" smtClean="0"/>
              <a:t>key</a:t>
            </a:r>
            <a:r>
              <a:rPr lang="en-US" dirty="0" smtClean="0"/>
              <a:t>s.</a:t>
            </a:r>
          </a:p>
          <a:p>
            <a:r>
              <a:rPr lang="en-US" dirty="0" err="1" smtClean="0"/>
              <a:t>job.setCombinerClass</a:t>
            </a:r>
            <a:r>
              <a:rPr lang="en-US" dirty="0" smtClean="0"/>
              <a:t>(</a:t>
            </a:r>
            <a:r>
              <a:rPr lang="en-US" dirty="0" err="1" smtClean="0"/>
              <a:t>IntSumReducer.class</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92500" lnSpcReduction="10000"/>
          </a:bodyPr>
          <a:lstStyle/>
          <a:p>
            <a:r>
              <a:rPr lang="en-US" dirty="0" smtClean="0"/>
              <a:t>The Reducer implementation, via the reduce method just sums up the values, which are the occurrence counts for each key (i.e. words in this example).</a:t>
            </a:r>
          </a:p>
          <a:p>
            <a:r>
              <a:rPr lang="en-US" dirty="0" smtClean="0"/>
              <a:t>public void reduce(Text key, </a:t>
            </a:r>
            <a:r>
              <a:rPr lang="en-US" dirty="0" err="1" smtClean="0"/>
              <a:t>Iterable</a:t>
            </a:r>
            <a:r>
              <a:rPr lang="en-US" dirty="0" smtClean="0"/>
              <a:t>&lt;</a:t>
            </a:r>
            <a:r>
              <a:rPr lang="en-US" dirty="0" err="1" smtClean="0"/>
              <a:t>IntWritable</a:t>
            </a:r>
            <a:r>
              <a:rPr lang="en-US" dirty="0" smtClean="0"/>
              <a:t>&gt; values, Context </a:t>
            </a:r>
            <a:r>
              <a:rPr lang="en-US" dirty="0" err="1" smtClean="0"/>
              <a:t>context</a:t>
            </a:r>
            <a:r>
              <a:rPr lang="en-US" dirty="0" smtClean="0"/>
              <a:t> ) throws </a:t>
            </a:r>
            <a:r>
              <a:rPr lang="en-US" dirty="0" err="1" smtClean="0"/>
              <a:t>IOException</a:t>
            </a:r>
            <a:r>
              <a:rPr lang="en-US" dirty="0" smtClean="0"/>
              <a:t>, </a:t>
            </a:r>
            <a:r>
              <a:rPr lang="en-US" dirty="0" err="1" smtClean="0"/>
              <a:t>InterruptedException</a:t>
            </a:r>
            <a:endParaRPr lang="en-US" dirty="0" smtClean="0"/>
          </a:p>
          <a:p>
            <a:pPr>
              <a:buNone/>
            </a:pPr>
            <a:r>
              <a:rPr lang="en-US" dirty="0" smtClean="0"/>
              <a:t>    { </a:t>
            </a:r>
            <a:r>
              <a:rPr lang="en-US" dirty="0" err="1" smtClean="0"/>
              <a:t>int</a:t>
            </a:r>
            <a:r>
              <a:rPr lang="en-US" dirty="0" smtClean="0"/>
              <a:t> sum = 0; for (</a:t>
            </a:r>
            <a:r>
              <a:rPr lang="en-US" dirty="0" err="1" smtClean="0"/>
              <a:t>IntWritable</a:t>
            </a:r>
            <a:r>
              <a:rPr lang="en-US" dirty="0" smtClean="0"/>
              <a:t> </a:t>
            </a:r>
            <a:r>
              <a:rPr lang="en-US" dirty="0" err="1" smtClean="0"/>
              <a:t>val</a:t>
            </a:r>
            <a:r>
              <a:rPr lang="en-US" dirty="0" smtClean="0"/>
              <a:t> : values)</a:t>
            </a:r>
          </a:p>
          <a:p>
            <a:pPr>
              <a:buNone/>
            </a:pPr>
            <a:r>
              <a:rPr lang="en-US" dirty="0" smtClean="0"/>
              <a:t>    { sum += </a:t>
            </a:r>
            <a:r>
              <a:rPr lang="en-US" dirty="0" err="1" smtClean="0"/>
              <a:t>val.get</a:t>
            </a:r>
            <a:r>
              <a:rPr lang="en-US" dirty="0" smtClean="0"/>
              <a:t>(); }</a:t>
            </a:r>
          </a:p>
          <a:p>
            <a:pPr>
              <a:buNone/>
            </a:pPr>
            <a:r>
              <a:rPr lang="en-US" dirty="0" smtClean="0"/>
              <a:t>     </a:t>
            </a:r>
            <a:r>
              <a:rPr lang="en-US" dirty="0" err="1" smtClean="0"/>
              <a:t>result.set</a:t>
            </a:r>
            <a:r>
              <a:rPr lang="en-US" dirty="0" smtClean="0"/>
              <a:t>(sum);</a:t>
            </a:r>
          </a:p>
          <a:p>
            <a:pPr>
              <a:buNone/>
            </a:pPr>
            <a:r>
              <a:rPr lang="en-US" dirty="0" smtClean="0"/>
              <a:t>    </a:t>
            </a:r>
            <a:r>
              <a:rPr lang="en-US" dirty="0" err="1" smtClean="0"/>
              <a:t>context.write</a:t>
            </a:r>
            <a:r>
              <a:rPr lang="en-US" dirty="0" smtClean="0"/>
              <a:t>(key, result);</a:t>
            </a:r>
          </a:p>
          <a:p>
            <a:pPr>
              <a:buNone/>
            </a:pPr>
            <a:r>
              <a:rPr lang="en-US" smtClean="0"/>
              <a:t>    </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lnSpcReduction="10000"/>
          </a:bodyPr>
          <a:lstStyle/>
          <a:p>
            <a:pPr algn="just"/>
            <a:r>
              <a:rPr lang="en-US" dirty="0" smtClean="0"/>
              <a:t>Advantages of visualization:</a:t>
            </a:r>
          </a:p>
          <a:p>
            <a:pPr algn="just"/>
            <a:r>
              <a:rPr lang="en-US" dirty="0" smtClean="0"/>
              <a:t>Visual images help to transmit a huge amount of information to the human brain at a glance.</a:t>
            </a:r>
          </a:p>
          <a:p>
            <a:pPr algn="just"/>
            <a:r>
              <a:rPr lang="en-US" dirty="0" smtClean="0"/>
              <a:t>Visual images help in establishing relationships and distinction between different </a:t>
            </a:r>
            <a:r>
              <a:rPr lang="en-US" dirty="0" smtClean="0"/>
              <a:t>patterns, </a:t>
            </a:r>
            <a:r>
              <a:rPr lang="en-US" dirty="0" smtClean="0"/>
              <a:t>or processes easily.</a:t>
            </a:r>
          </a:p>
          <a:p>
            <a:pPr algn="just"/>
            <a:r>
              <a:rPr lang="en-US" dirty="0" smtClean="0"/>
              <a:t>Visual interpretation help in </a:t>
            </a:r>
            <a:r>
              <a:rPr lang="en-US" dirty="0" smtClean="0"/>
              <a:t>exploring </a:t>
            </a:r>
            <a:r>
              <a:rPr lang="en-US" dirty="0" smtClean="0"/>
              <a:t>data from different angles, which help gain insights.</a:t>
            </a:r>
          </a:p>
          <a:p>
            <a:pPr algn="just"/>
            <a:r>
              <a:rPr lang="en-US" dirty="0" smtClean="0"/>
              <a:t>Visualization helps in identifying problems and understanding trends and outliers.</a:t>
            </a:r>
          </a:p>
          <a:p>
            <a:pPr algn="just"/>
            <a:r>
              <a:rPr lang="en-US" dirty="0" smtClean="0"/>
              <a:t>Visualization point out key or interesting breakthroughs in a large dataset.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r>
              <a:rPr lang="en-US" dirty="0"/>
              <a:t>Benefits of visualization : </a:t>
            </a:r>
          </a:p>
          <a:p>
            <a:pPr>
              <a:buNone/>
            </a:pPr>
            <a:endParaRPr lang="en-US" dirty="0"/>
          </a:p>
          <a:p>
            <a:r>
              <a:rPr lang="en-US" dirty="0"/>
              <a:t>Improved decision making</a:t>
            </a:r>
          </a:p>
          <a:p>
            <a:r>
              <a:rPr lang="en-US" dirty="0"/>
              <a:t>Better </a:t>
            </a:r>
            <a:r>
              <a:rPr lang="en-US" dirty="0" err="1"/>
              <a:t>adhoc</a:t>
            </a:r>
            <a:r>
              <a:rPr lang="en-US" dirty="0"/>
              <a:t> data analysis</a:t>
            </a:r>
          </a:p>
          <a:p>
            <a:r>
              <a:rPr lang="en-US" dirty="0"/>
              <a:t>Improved collaboration/information sharing </a:t>
            </a:r>
          </a:p>
          <a:p>
            <a:r>
              <a:rPr lang="en-US" dirty="0"/>
              <a:t>Provide self-service capabilities to end users</a:t>
            </a:r>
          </a:p>
          <a:p>
            <a:r>
              <a:rPr lang="en-US" dirty="0"/>
              <a:t>Increased return on investment (ROI)</a:t>
            </a:r>
          </a:p>
          <a:p>
            <a:r>
              <a:rPr lang="en-US" dirty="0"/>
              <a:t>Time saving</a:t>
            </a:r>
          </a:p>
          <a:p>
            <a:r>
              <a:rPr lang="en-US" dirty="0"/>
              <a:t>Reduced burden on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D24C95-B80B-4924-BFA4-72FA3A1026D3}"/>
              </a:ext>
            </a:extLst>
          </p:cNvPr>
          <p:cNvSpPr>
            <a:spLocks noGrp="1"/>
          </p:cNvSpPr>
          <p:nvPr>
            <p:ph idx="1"/>
          </p:nvPr>
        </p:nvSpPr>
        <p:spPr>
          <a:xfrm>
            <a:off x="228600" y="237067"/>
            <a:ext cx="8763000" cy="5939896"/>
          </a:xfrm>
        </p:spPr>
        <p:txBody>
          <a:bodyPr>
            <a:normAutofit/>
          </a:bodyPr>
          <a:lstStyle/>
          <a:p>
            <a:pPr rtl="0">
              <a:spcBef>
                <a:spcPts val="0"/>
              </a:spcBef>
              <a:spcAft>
                <a:spcPts val="0"/>
              </a:spcAft>
              <a:buNone/>
            </a:pPr>
            <a:r>
              <a:rPr lang="en-IN" sz="3600" b="0" i="0" u="none" strike="noStrike" dirty="0" smtClean="0">
                <a:solidFill>
                  <a:srgbClr val="000000"/>
                </a:solidFill>
                <a:effectLst/>
              </a:rPr>
              <a:t>             </a:t>
            </a:r>
          </a:p>
          <a:p>
            <a:pPr rtl="0">
              <a:spcBef>
                <a:spcPts val="0"/>
              </a:spcBef>
              <a:spcAft>
                <a:spcPts val="0"/>
              </a:spcAft>
              <a:buNone/>
            </a:pPr>
            <a:endParaRPr lang="en-IN" sz="3600" dirty="0" smtClean="0">
              <a:solidFill>
                <a:srgbClr val="000000"/>
              </a:solidFill>
            </a:endParaRPr>
          </a:p>
          <a:p>
            <a:pPr rtl="0">
              <a:spcBef>
                <a:spcPts val="0"/>
              </a:spcBef>
              <a:spcAft>
                <a:spcPts val="0"/>
              </a:spcAft>
              <a:buNone/>
            </a:pPr>
            <a:endParaRPr lang="en-IN" sz="3600" b="0" i="0" u="none" strike="noStrike" dirty="0" smtClean="0">
              <a:solidFill>
                <a:srgbClr val="000000"/>
              </a:solidFill>
              <a:effectLst/>
            </a:endParaRPr>
          </a:p>
          <a:p>
            <a:pPr rtl="0">
              <a:spcBef>
                <a:spcPts val="0"/>
              </a:spcBef>
              <a:spcAft>
                <a:spcPts val="0"/>
              </a:spcAft>
              <a:buNone/>
            </a:pPr>
            <a:endParaRPr lang="en-IN" sz="3600" dirty="0" smtClean="0">
              <a:solidFill>
                <a:srgbClr val="000000"/>
              </a:solidFill>
            </a:endParaRPr>
          </a:p>
          <a:p>
            <a:pPr rtl="0">
              <a:spcBef>
                <a:spcPts val="0"/>
              </a:spcBef>
              <a:spcAft>
                <a:spcPts val="0"/>
              </a:spcAft>
              <a:buNone/>
            </a:pPr>
            <a:endParaRPr lang="en-IN" sz="3600" b="0" i="0" u="none" strike="noStrike" dirty="0" smtClean="0">
              <a:solidFill>
                <a:srgbClr val="000000"/>
              </a:solidFill>
              <a:effectLst/>
            </a:endParaRPr>
          </a:p>
          <a:p>
            <a:pPr rtl="0">
              <a:spcBef>
                <a:spcPts val="0"/>
              </a:spcBef>
              <a:spcAft>
                <a:spcPts val="0"/>
              </a:spcAft>
              <a:buNone/>
            </a:pPr>
            <a:r>
              <a:rPr lang="en-IN" sz="3600" dirty="0" smtClean="0">
                <a:solidFill>
                  <a:srgbClr val="000000"/>
                </a:solidFill>
              </a:rPr>
              <a:t> </a:t>
            </a:r>
            <a:r>
              <a:rPr lang="en-IN" sz="3600" dirty="0" smtClean="0">
                <a:solidFill>
                  <a:srgbClr val="000000"/>
                </a:solidFill>
              </a:rPr>
              <a:t>            </a:t>
            </a:r>
            <a:r>
              <a:rPr lang="en-IN" sz="3600" b="0" i="0" u="none" strike="noStrike" dirty="0" smtClean="0">
                <a:solidFill>
                  <a:srgbClr val="000000"/>
                </a:solidFill>
                <a:effectLst/>
              </a:rPr>
              <a:t>Types </a:t>
            </a:r>
            <a:r>
              <a:rPr lang="en-IN" sz="3600" b="0" i="0" u="none" strike="noStrike" dirty="0">
                <a:solidFill>
                  <a:srgbClr val="000000"/>
                </a:solidFill>
                <a:effectLst/>
              </a:rPr>
              <a:t>of Data Visualisation </a:t>
            </a:r>
          </a:p>
          <a:p>
            <a:pPr rtl="0">
              <a:spcBef>
                <a:spcPts val="0"/>
              </a:spcBef>
              <a:spcAft>
                <a:spcPts val="0"/>
              </a:spcAft>
            </a:pPr>
            <a:endParaRPr lang="en-IN" sz="3600" dirty="0">
              <a:solidFill>
                <a:srgbClr val="000000"/>
              </a:solidFill>
            </a:endParaRPr>
          </a:p>
          <a:p>
            <a:pPr marL="0" indent="0" rtl="0">
              <a:spcBef>
                <a:spcPts val="0"/>
              </a:spcBef>
              <a:spcAft>
                <a:spcPts val="0"/>
              </a:spcAft>
              <a:buNone/>
            </a:pPr>
            <a:endParaRPr lang="en-IN" sz="3600" b="0" dirty="0">
              <a:effectLst/>
            </a:endParaRPr>
          </a:p>
        </p:txBody>
      </p:sp>
    </p:spTree>
    <p:extLst>
      <p:ext uri="{BB962C8B-B14F-4D97-AF65-F5344CB8AC3E}">
        <p14:creationId xmlns="" xmlns:p14="http://schemas.microsoft.com/office/powerpoint/2010/main" val="327771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5772150"/>
        </p:xfrm>
        <a:graphic>
          <a:graphicData uri="http://schemas.openxmlformats.org/drawingml/2006/table">
            <a:tbl>
              <a:tblPr firstRow="1" bandRow="1">
                <a:tableStyleId>{69C7853C-536D-4A76-A0AE-DD22124D55A5}</a:tableStyleId>
              </a:tblPr>
              <a:tblGrid>
                <a:gridCol w="2743200"/>
                <a:gridCol w="2743200"/>
                <a:gridCol w="2743200"/>
              </a:tblGrid>
              <a:tr h="657225">
                <a:tc>
                  <a:txBody>
                    <a:bodyPr/>
                    <a:lstStyle/>
                    <a:p>
                      <a:r>
                        <a:rPr lang="en-US" smtClean="0"/>
                        <a:t>Name </a:t>
                      </a:r>
                      <a:endParaRPr lang="en-US" dirty="0"/>
                    </a:p>
                  </a:txBody>
                  <a:tcPr/>
                </a:tc>
                <a:tc>
                  <a:txBody>
                    <a:bodyPr/>
                    <a:lstStyle/>
                    <a:p>
                      <a:r>
                        <a:rPr lang="en-US" dirty="0" smtClean="0"/>
                        <a:t>Description </a:t>
                      </a:r>
                      <a:endParaRPr lang="en-US" dirty="0"/>
                    </a:p>
                  </a:txBody>
                  <a:tcPr/>
                </a:tc>
                <a:tc>
                  <a:txBody>
                    <a:bodyPr/>
                    <a:lstStyle/>
                    <a:p>
                      <a:r>
                        <a:rPr lang="en-US" dirty="0" smtClean="0"/>
                        <a:t>Tool</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smtClean="0">
                          <a:solidFill>
                            <a:srgbClr val="000000"/>
                          </a:solidFill>
                          <a:effectLst/>
                          <a:latin typeface="Arial" panose="020B0604020202020204" pitchFamily="34" charset="0"/>
                        </a:rPr>
                        <a:t>1D/Linear              </a:t>
                      </a:r>
                      <a:endParaRPr lang="en-IN" sz="1800" b="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List of Items  </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No tool is used</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smtClean="0">
                          <a:solidFill>
                            <a:srgbClr val="000000"/>
                          </a:solidFill>
                          <a:effectLst/>
                          <a:latin typeface="Arial" panose="020B0604020202020204" pitchFamily="34" charset="0"/>
                        </a:rPr>
                        <a:t>2D/Planar                        </a:t>
                      </a:r>
                      <a:endParaRPr lang="en-IN" sz="1800" b="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cartogram, dot distribution map</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Google maps API</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smtClean="0">
                          <a:solidFill>
                            <a:srgbClr val="000000"/>
                          </a:solidFill>
                          <a:effectLst/>
                          <a:latin typeface="Arial" panose="020B0604020202020204" pitchFamily="34" charset="0"/>
                        </a:rPr>
                        <a:t>3D/Volumetric   </a:t>
                      </a:r>
                      <a:endParaRPr lang="en-IN" sz="1800" b="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 3D computer Models   </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AutoQ3D, </a:t>
                      </a:r>
                      <a:r>
                        <a:rPr lang="en-IN" sz="1800" b="0" i="0" u="none" strike="noStrike" dirty="0" err="1" smtClean="0">
                          <a:solidFill>
                            <a:srgbClr val="000000"/>
                          </a:solidFill>
                          <a:effectLst/>
                          <a:latin typeface="Arial" panose="020B0604020202020204" pitchFamily="34" charset="0"/>
                        </a:rPr>
                        <a:t>TrueSpace</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smtClean="0">
                          <a:solidFill>
                            <a:srgbClr val="000000"/>
                          </a:solidFill>
                          <a:effectLst/>
                          <a:latin typeface="Arial" panose="020B0604020202020204" pitchFamily="34" charset="0"/>
                        </a:rPr>
                        <a:t>Temporal   </a:t>
                      </a:r>
                      <a:endParaRPr lang="en-IN" sz="1800" b="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Timeline , Time series     Time Flow, Gantt chart</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Excel </a:t>
                      </a:r>
                      <a:r>
                        <a:rPr lang="en-IN" sz="1800" b="0" i="0" u="none" strike="noStrike" dirty="0" err="1" smtClean="0">
                          <a:solidFill>
                            <a:srgbClr val="000000"/>
                          </a:solidFill>
                          <a:effectLst/>
                          <a:latin typeface="Arial" panose="020B0604020202020204" pitchFamily="34" charset="0"/>
                        </a:rPr>
                        <a:t>Timeplot</a:t>
                      </a:r>
                      <a:r>
                        <a:rPr lang="en-IN" sz="1800" b="0" i="0" u="none" strike="noStrike" dirty="0" smtClean="0">
                          <a:solidFill>
                            <a:srgbClr val="000000"/>
                          </a:solidFill>
                          <a:effectLst/>
                          <a:latin typeface="Arial" panose="020B0604020202020204" pitchFamily="34" charset="0"/>
                        </a:rPr>
                        <a:t>, Google Charts</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smtClean="0">
                          <a:solidFill>
                            <a:srgbClr val="000000"/>
                          </a:solidFill>
                          <a:effectLst/>
                          <a:latin typeface="Arial" panose="020B0604020202020204" pitchFamily="34" charset="0"/>
                        </a:rPr>
                        <a:t>Mutidimentional    </a:t>
                      </a:r>
                      <a:endParaRPr lang="en-IN" sz="1800" b="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 pie chart, Histogram, bar chart, </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Google Charts, Tableau Public</a:t>
                      </a:r>
                      <a:endParaRPr lang="en-US" dirty="0"/>
                    </a:p>
                  </a:txBody>
                  <a:tcPr/>
                </a:tc>
              </a:tr>
              <a:tr h="657225">
                <a:tc>
                  <a:txBody>
                    <a:bodyPr/>
                    <a:lstStyle/>
                    <a:p>
                      <a:pPr rtl="0">
                        <a:spcBef>
                          <a:spcPts val="0"/>
                        </a:spcBef>
                        <a:spcAft>
                          <a:spcPts val="0"/>
                        </a:spcAft>
                      </a:pPr>
                      <a:r>
                        <a:rPr lang="en-IN" sz="1800" b="0" i="0" u="none" strike="noStrike" smtClean="0">
                          <a:solidFill>
                            <a:srgbClr val="000000"/>
                          </a:solidFill>
                          <a:effectLst/>
                          <a:latin typeface="Arial" panose="020B0604020202020204" pitchFamily="34" charset="0"/>
                        </a:rPr>
                        <a:t>Tree/Hierachical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smtClean="0">
                          <a:solidFill>
                            <a:srgbClr val="000000"/>
                          </a:solidFill>
                          <a:latin typeface="Arial" panose="020B0604020202020204" pitchFamily="34" charset="0"/>
                        </a:rPr>
                        <a:t>                                                                                                  </a:t>
                      </a:r>
                      <a:r>
                        <a:rPr lang="en-IN" sz="1800" b="0" i="0" u="none" strike="noStrike" smtClean="0">
                          <a:solidFill>
                            <a:srgbClr val="000000"/>
                          </a:solidFill>
                          <a:effectLst/>
                          <a:latin typeface="Arial" panose="020B0604020202020204" pitchFamily="34" charset="0"/>
                        </a:rPr>
                        <a:t>  </a:t>
                      </a:r>
                      <a:endParaRPr lang="en-IN" sz="1800" b="0" smtClean="0">
                        <a:effectLst/>
                      </a:endParaRPr>
                    </a:p>
                    <a:p>
                      <a:pPr rtl="0">
                        <a:spcBef>
                          <a:spcPts val="0"/>
                        </a:spcBef>
                        <a:spcAft>
                          <a:spcPts val="0"/>
                        </a:spcAft>
                        <a:buNone/>
                      </a:pPr>
                      <a:endParaRPr lang="en-US" dirty="0"/>
                    </a:p>
                  </a:txBody>
                  <a:tcPr/>
                </a:tc>
                <a:tc>
                  <a:txBody>
                    <a:bodyPr/>
                    <a:lstStyle/>
                    <a:p>
                      <a:r>
                        <a:rPr lang="en-IN" sz="1800" b="0" i="0" u="none" strike="noStrike" dirty="0" err="1" smtClean="0">
                          <a:solidFill>
                            <a:srgbClr val="000000"/>
                          </a:solidFill>
                          <a:effectLst/>
                          <a:latin typeface="Arial" panose="020B0604020202020204" pitchFamily="34" charset="0"/>
                        </a:rPr>
                        <a:t>Dendogram</a:t>
                      </a:r>
                      <a:r>
                        <a:rPr lang="en-IN" sz="1800" b="0" i="0" u="none" strike="noStrike" dirty="0" smtClean="0">
                          <a:solidFill>
                            <a:srgbClr val="000000"/>
                          </a:solidFill>
                          <a:effectLst/>
                          <a:latin typeface="Arial" panose="020B0604020202020204" pitchFamily="34" charset="0"/>
                        </a:rPr>
                        <a:t>, Wedge Stack graph </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 Sci2, Google Charts. </a:t>
                      </a:r>
                    </a:p>
                    <a:p>
                      <a:r>
                        <a:rPr lang="en-IN" sz="1800" b="0" i="0" u="none" strike="noStrike" dirty="0" smtClean="0">
                          <a:solidFill>
                            <a:srgbClr val="000000"/>
                          </a:solidFill>
                          <a:effectLst/>
                          <a:latin typeface="Arial" panose="020B0604020202020204" pitchFamily="34" charset="0"/>
                        </a:rPr>
                        <a:t>Network workbench</a:t>
                      </a:r>
                      <a:endParaRPr lang="en-US"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dirty="0" smtClean="0">
                          <a:solidFill>
                            <a:srgbClr val="000000"/>
                          </a:solidFill>
                          <a:effectLst/>
                          <a:latin typeface="Arial" panose="020B0604020202020204" pitchFamily="34" charset="0"/>
                        </a:rPr>
                        <a:t>Network       </a:t>
                      </a:r>
                      <a:endParaRPr lang="en-IN" sz="1800" b="0" dirty="0" smtClean="0">
                        <a:effectLst/>
                      </a:endParaRPr>
                    </a:p>
                    <a:p>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Matrix, Node </a:t>
                      </a:r>
                      <a:r>
                        <a:rPr lang="en-IN" sz="1800" b="0" i="0" u="none" strike="noStrike" dirty="0" err="1" smtClean="0">
                          <a:solidFill>
                            <a:srgbClr val="000000"/>
                          </a:solidFill>
                          <a:effectLst/>
                          <a:latin typeface="Arial" panose="020B0604020202020204" pitchFamily="34" charset="0"/>
                        </a:rPr>
                        <a:t>LInk</a:t>
                      </a:r>
                      <a:r>
                        <a:rPr lang="en-IN" sz="1800" b="0" i="0" u="none" strike="noStrike" dirty="0" smtClean="0">
                          <a:solidFill>
                            <a:srgbClr val="000000"/>
                          </a:solidFill>
                          <a:effectLst/>
                          <a:latin typeface="Arial" panose="020B0604020202020204" pitchFamily="34" charset="0"/>
                        </a:rPr>
                        <a:t> diagram        </a:t>
                      </a:r>
                      <a:endParaRPr lang="en-US" dirty="0"/>
                    </a:p>
                  </a:txBody>
                  <a:tcPr/>
                </a:tc>
                <a:tc>
                  <a:txBody>
                    <a:bodyPr/>
                    <a:lstStyle/>
                    <a:p>
                      <a:r>
                        <a:rPr lang="en-IN" sz="1800" b="0" i="0" u="none" strike="noStrike" dirty="0" smtClean="0">
                          <a:solidFill>
                            <a:srgbClr val="000000"/>
                          </a:solidFill>
                          <a:effectLst/>
                          <a:latin typeface="Arial" panose="020B0604020202020204" pitchFamily="34" charset="0"/>
                        </a:rPr>
                        <a:t>Google Fusion Tables </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12C926-3E2A-4D97-AD74-596642BF6752}"/>
              </a:ext>
            </a:extLst>
          </p:cNvPr>
          <p:cNvSpPr>
            <a:spLocks noGrp="1"/>
          </p:cNvSpPr>
          <p:nvPr>
            <p:ph idx="1"/>
          </p:nvPr>
        </p:nvSpPr>
        <p:spPr>
          <a:xfrm>
            <a:off x="228600" y="287867"/>
            <a:ext cx="8915400" cy="6358466"/>
          </a:xfrm>
        </p:spPr>
        <p:txBody>
          <a:bodyPr>
            <a:normAutofit fontScale="92500" lnSpcReduction="20000"/>
          </a:bodyPr>
          <a:lstStyle/>
          <a:p>
            <a:pPr rtl="0">
              <a:spcBef>
                <a:spcPts val="0"/>
              </a:spcBef>
              <a:spcAft>
                <a:spcPts val="0"/>
              </a:spcAft>
            </a:pPr>
            <a:r>
              <a:rPr lang="en-IN" sz="3600" b="0" i="0" u="none" strike="noStrike" dirty="0">
                <a:solidFill>
                  <a:srgbClr val="000000"/>
                </a:solidFill>
                <a:effectLst/>
              </a:rPr>
              <a:t>Techniques used for visual data Representation :</a:t>
            </a:r>
          </a:p>
          <a:p>
            <a:pPr marL="0" indent="0" rtl="0">
              <a:spcBef>
                <a:spcPts val="0"/>
              </a:spcBef>
              <a:spcAft>
                <a:spcPts val="0"/>
              </a:spcAft>
              <a:buNone/>
            </a:pPr>
            <a:endParaRPr lang="en-IN" sz="3600" b="0" dirty="0">
              <a:effectLst/>
            </a:endParaRPr>
          </a:p>
          <a:p>
            <a:pPr>
              <a:spcBef>
                <a:spcPts val="0"/>
              </a:spcBef>
            </a:pPr>
            <a:r>
              <a:rPr lang="en-IN" sz="3600" b="0" i="0" u="none" strike="noStrike" dirty="0" smtClean="0">
                <a:solidFill>
                  <a:srgbClr val="000000"/>
                </a:solidFill>
                <a:effectLst/>
              </a:rPr>
              <a:t> ISOLINE</a:t>
            </a:r>
            <a:r>
              <a:rPr lang="en-IN" sz="3600" b="0" i="0" u="none" strike="noStrike" dirty="0">
                <a:solidFill>
                  <a:srgbClr val="000000"/>
                </a:solidFill>
                <a:effectLst/>
              </a:rPr>
              <a:t>,</a:t>
            </a:r>
          </a:p>
          <a:p>
            <a:pPr>
              <a:spcBef>
                <a:spcPts val="0"/>
              </a:spcBef>
            </a:pPr>
            <a:r>
              <a:rPr lang="en-IN" sz="3600" b="0" i="0" u="none" strike="noStrike" dirty="0">
                <a:solidFill>
                  <a:srgbClr val="000000"/>
                </a:solidFill>
                <a:effectLst/>
              </a:rPr>
              <a:t> </a:t>
            </a:r>
            <a:r>
              <a:rPr lang="en-IN" sz="3600" b="0" i="0" u="none" strike="noStrike" dirty="0" err="1">
                <a:solidFill>
                  <a:srgbClr val="000000"/>
                </a:solidFill>
                <a:effectLst/>
              </a:rPr>
              <a:t>Isosurface</a:t>
            </a:r>
            <a:r>
              <a:rPr lang="en-IN" sz="3600" b="0" i="0" u="none" strike="noStrike" dirty="0">
                <a:solidFill>
                  <a:srgbClr val="000000"/>
                </a:solidFill>
                <a:effectLst/>
              </a:rPr>
              <a:t>,</a:t>
            </a:r>
          </a:p>
          <a:p>
            <a:pPr>
              <a:spcBef>
                <a:spcPts val="0"/>
              </a:spcBef>
            </a:pPr>
            <a:r>
              <a:rPr lang="en-IN" sz="3600" b="0" i="0" u="none" strike="noStrike" dirty="0">
                <a:solidFill>
                  <a:srgbClr val="000000"/>
                </a:solidFill>
                <a:effectLst/>
              </a:rPr>
              <a:t> Direct volume rendering,</a:t>
            </a:r>
          </a:p>
          <a:p>
            <a:pPr>
              <a:spcBef>
                <a:spcPts val="0"/>
              </a:spcBef>
            </a:pPr>
            <a:r>
              <a:rPr lang="en-IN" sz="3600" b="0" i="0" u="none" strike="noStrike" dirty="0">
                <a:solidFill>
                  <a:srgbClr val="000000"/>
                </a:solidFill>
                <a:effectLst/>
              </a:rPr>
              <a:t> Streamline, Map, </a:t>
            </a:r>
          </a:p>
          <a:p>
            <a:pPr>
              <a:spcBef>
                <a:spcPts val="0"/>
              </a:spcBef>
            </a:pPr>
            <a:r>
              <a:rPr lang="en-IN" sz="3600" b="0" i="0" u="none" strike="noStrike" dirty="0">
                <a:solidFill>
                  <a:srgbClr val="000000"/>
                </a:solidFill>
                <a:effectLst/>
              </a:rPr>
              <a:t>Parallel coordinate plot,</a:t>
            </a:r>
          </a:p>
          <a:p>
            <a:pPr>
              <a:spcBef>
                <a:spcPts val="0"/>
              </a:spcBef>
            </a:pPr>
            <a:r>
              <a:rPr lang="en-IN" sz="3600" b="0" i="0" u="none" strike="noStrike" dirty="0">
                <a:solidFill>
                  <a:srgbClr val="000000"/>
                </a:solidFill>
                <a:effectLst/>
              </a:rPr>
              <a:t>Venn Diagram, </a:t>
            </a:r>
          </a:p>
          <a:p>
            <a:pPr>
              <a:spcBef>
                <a:spcPts val="0"/>
              </a:spcBef>
            </a:pPr>
            <a:r>
              <a:rPr lang="en-IN" sz="3600" b="0" i="0" u="none" strike="noStrike" dirty="0">
                <a:solidFill>
                  <a:srgbClr val="000000"/>
                </a:solidFill>
                <a:effectLst/>
              </a:rPr>
              <a:t>Time line, </a:t>
            </a:r>
          </a:p>
          <a:p>
            <a:pPr>
              <a:spcBef>
                <a:spcPts val="0"/>
              </a:spcBef>
            </a:pPr>
            <a:r>
              <a:rPr lang="en-IN" sz="3600" b="0" i="0" u="none" strike="noStrike" dirty="0">
                <a:solidFill>
                  <a:srgbClr val="000000"/>
                </a:solidFill>
                <a:effectLst/>
              </a:rPr>
              <a:t>Euler Diagram,</a:t>
            </a:r>
          </a:p>
          <a:p>
            <a:pPr>
              <a:spcBef>
                <a:spcPts val="0"/>
              </a:spcBef>
            </a:pPr>
            <a:r>
              <a:rPr lang="en-IN" sz="3600" b="0" i="0" u="none" strike="noStrike" dirty="0">
                <a:solidFill>
                  <a:srgbClr val="000000"/>
                </a:solidFill>
                <a:effectLst/>
              </a:rPr>
              <a:t>Hyperbolic trees, </a:t>
            </a:r>
          </a:p>
          <a:p>
            <a:pPr>
              <a:spcBef>
                <a:spcPts val="0"/>
              </a:spcBef>
            </a:pPr>
            <a:r>
              <a:rPr lang="en-IN" sz="3600" b="0" i="0" u="none" strike="noStrike" dirty="0">
                <a:solidFill>
                  <a:srgbClr val="000000"/>
                </a:solidFill>
                <a:effectLst/>
              </a:rPr>
              <a:t>Cluster Diagram,</a:t>
            </a:r>
            <a:endParaRPr lang="en-IN" sz="3600" b="0" dirty="0">
              <a:effectLst/>
            </a:endParaRPr>
          </a:p>
          <a:p>
            <a:pPr marL="0" indent="0">
              <a:buNone/>
            </a:pPr>
            <a:r>
              <a:rPr lang="en-IN" dirty="0"/>
              <a:t/>
            </a:r>
            <a:br>
              <a:rPr lang="en-IN" dirty="0"/>
            </a:br>
            <a:endParaRPr lang="en-IN" dirty="0"/>
          </a:p>
        </p:txBody>
      </p:sp>
    </p:spTree>
    <p:extLst>
      <p:ext uri="{BB962C8B-B14F-4D97-AF65-F5344CB8AC3E}">
        <p14:creationId xmlns="" xmlns:p14="http://schemas.microsoft.com/office/powerpoint/2010/main" val="399399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0D12E0-04C3-4CB4-B42E-79C6B24A00FA}"/>
              </a:ext>
            </a:extLst>
          </p:cNvPr>
          <p:cNvSpPr>
            <a:spLocks noGrp="1"/>
          </p:cNvSpPr>
          <p:nvPr>
            <p:ph idx="1"/>
          </p:nvPr>
        </p:nvSpPr>
        <p:spPr>
          <a:xfrm>
            <a:off x="393700" y="220133"/>
            <a:ext cx="8121650" cy="5956830"/>
          </a:xfrm>
        </p:spPr>
        <p:txBody>
          <a:bodyPr>
            <a:normAutofit fontScale="92500" lnSpcReduction="20000"/>
          </a:bodyPr>
          <a:lstStyle/>
          <a:p>
            <a:pPr rtl="0">
              <a:spcBef>
                <a:spcPts val="0"/>
              </a:spcBef>
              <a:spcAft>
                <a:spcPts val="0"/>
              </a:spcAft>
            </a:pPr>
            <a:r>
              <a:rPr lang="en-IN" sz="3600" b="0" i="0" u="none" strike="noStrike" dirty="0">
                <a:solidFill>
                  <a:srgbClr val="000000"/>
                </a:solidFill>
                <a:effectLst/>
                <a:latin typeface="Arial" panose="020B0604020202020204" pitchFamily="34" charset="0"/>
              </a:rPr>
              <a:t>Applications of Data </a:t>
            </a:r>
            <a:r>
              <a:rPr lang="en-IN" sz="3600" b="0" i="0" u="none" strike="noStrike" dirty="0" smtClean="0">
                <a:solidFill>
                  <a:srgbClr val="000000"/>
                </a:solidFill>
                <a:effectLst/>
                <a:latin typeface="Arial" panose="020B0604020202020204" pitchFamily="34" charset="0"/>
              </a:rPr>
              <a:t>Visualisation </a:t>
            </a:r>
            <a:r>
              <a:rPr lang="en-IN" sz="3600" b="0" i="0" u="none" strike="noStrike" dirty="0">
                <a:solidFill>
                  <a:srgbClr val="000000"/>
                </a:solidFill>
                <a:effectLst/>
                <a:latin typeface="Arial" panose="020B0604020202020204" pitchFamily="34" charset="0"/>
              </a:rPr>
              <a:t>:</a:t>
            </a:r>
          </a:p>
          <a:p>
            <a:pPr rtl="0">
              <a:spcBef>
                <a:spcPts val="0"/>
              </a:spcBef>
              <a:spcAft>
                <a:spcPts val="0"/>
              </a:spcAft>
            </a:pPr>
            <a:endParaRPr lang="en-IN" sz="3600" dirty="0">
              <a:solidFill>
                <a:srgbClr val="000000"/>
              </a:solidFill>
              <a:latin typeface="Arial" panose="020B0604020202020204" pitchFamily="34" charset="0"/>
            </a:endParaRPr>
          </a:p>
          <a:p>
            <a:pPr rtl="0">
              <a:spcBef>
                <a:spcPts val="0"/>
              </a:spcBef>
              <a:spcAft>
                <a:spcPts val="0"/>
              </a:spcAft>
            </a:pPr>
            <a:endParaRPr lang="en-IN" sz="3600" b="0" dirty="0">
              <a:solidFill>
                <a:srgbClr val="000000"/>
              </a:solidFill>
              <a:effectLst/>
              <a:latin typeface="Arial" panose="020B0604020202020204" pitchFamily="34" charset="0"/>
            </a:endParaRPr>
          </a:p>
          <a:p>
            <a:pPr rtl="0">
              <a:spcBef>
                <a:spcPts val="0"/>
              </a:spcBef>
              <a:spcAft>
                <a:spcPts val="0"/>
              </a:spcAft>
            </a:pPr>
            <a:endParaRPr lang="en-IN" sz="3600" b="0" dirty="0">
              <a:effectLst/>
            </a:endParaRPr>
          </a:p>
          <a:p>
            <a:pPr rtl="0">
              <a:spcBef>
                <a:spcPts val="0"/>
              </a:spcBef>
              <a:spcAft>
                <a:spcPts val="0"/>
              </a:spcAft>
            </a:pPr>
            <a:r>
              <a:rPr lang="en-IN" sz="3600" b="0" i="0" u="none" strike="noStrike" dirty="0">
                <a:solidFill>
                  <a:srgbClr val="000000"/>
                </a:solidFill>
                <a:effectLst/>
                <a:latin typeface="Arial" panose="020B0604020202020204" pitchFamily="34" charset="0"/>
              </a:rPr>
              <a:t>Education</a:t>
            </a:r>
            <a:endParaRPr lang="en-IN" sz="3600" b="0" dirty="0">
              <a:effectLst/>
            </a:endParaRPr>
          </a:p>
          <a:p>
            <a:pPr rtl="0">
              <a:spcBef>
                <a:spcPts val="0"/>
              </a:spcBef>
              <a:spcAft>
                <a:spcPts val="0"/>
              </a:spcAft>
            </a:pPr>
            <a:r>
              <a:rPr lang="en-IN" sz="3600" b="0" i="0" u="none" strike="noStrike" dirty="0">
                <a:solidFill>
                  <a:srgbClr val="000000"/>
                </a:solidFill>
                <a:effectLst/>
                <a:latin typeface="Arial" panose="020B0604020202020204" pitchFamily="34" charset="0"/>
              </a:rPr>
              <a:t>Information</a:t>
            </a:r>
            <a:endParaRPr lang="en-IN" sz="3600" b="0" dirty="0">
              <a:effectLst/>
            </a:endParaRPr>
          </a:p>
          <a:p>
            <a:pPr rtl="0">
              <a:spcBef>
                <a:spcPts val="0"/>
              </a:spcBef>
              <a:spcAft>
                <a:spcPts val="0"/>
              </a:spcAft>
            </a:pPr>
            <a:r>
              <a:rPr lang="en-IN" sz="3600" b="0" i="0" u="none" strike="noStrike" dirty="0" smtClean="0">
                <a:solidFill>
                  <a:srgbClr val="000000"/>
                </a:solidFill>
                <a:effectLst/>
                <a:latin typeface="Arial" panose="020B0604020202020204" pitchFamily="34" charset="0"/>
              </a:rPr>
              <a:t>Production</a:t>
            </a:r>
            <a:endParaRPr lang="en-IN" sz="3600" b="0" dirty="0">
              <a:effectLst/>
            </a:endParaRPr>
          </a:p>
          <a:p>
            <a:pPr rtl="0">
              <a:spcBef>
                <a:spcPts val="0"/>
              </a:spcBef>
              <a:spcAft>
                <a:spcPts val="0"/>
              </a:spcAft>
            </a:pPr>
            <a:r>
              <a:rPr lang="en-IN" sz="3600" b="0" i="0" u="none" strike="noStrike" dirty="0">
                <a:solidFill>
                  <a:srgbClr val="000000"/>
                </a:solidFill>
                <a:effectLst/>
                <a:latin typeface="Arial" panose="020B0604020202020204" pitchFamily="34" charset="0"/>
              </a:rPr>
              <a:t>Science</a:t>
            </a:r>
            <a:endParaRPr lang="en-IN" sz="3600" b="0" dirty="0">
              <a:effectLst/>
            </a:endParaRPr>
          </a:p>
          <a:p>
            <a:pPr rtl="0">
              <a:spcBef>
                <a:spcPts val="0"/>
              </a:spcBef>
              <a:spcAft>
                <a:spcPts val="0"/>
              </a:spcAft>
            </a:pPr>
            <a:r>
              <a:rPr lang="en-IN" sz="3600" b="0" i="0" u="none" strike="noStrike" dirty="0">
                <a:solidFill>
                  <a:srgbClr val="000000"/>
                </a:solidFill>
                <a:effectLst/>
                <a:latin typeface="Arial" panose="020B0604020202020204" pitchFamily="34" charset="0"/>
              </a:rPr>
              <a:t>Systems </a:t>
            </a:r>
            <a:r>
              <a:rPr lang="en-IN" sz="3600" b="0" i="0" u="none" strike="noStrike" dirty="0" smtClean="0">
                <a:solidFill>
                  <a:srgbClr val="000000"/>
                </a:solidFill>
                <a:effectLst/>
                <a:latin typeface="Arial" panose="020B0604020202020204" pitchFamily="34" charset="0"/>
              </a:rPr>
              <a:t>Visualisation</a:t>
            </a:r>
            <a:endParaRPr lang="en-IN" sz="3600" b="0" i="0" u="none" strike="noStrike" dirty="0" smtClean="0">
              <a:solidFill>
                <a:srgbClr val="000000"/>
              </a:solidFill>
              <a:effectLst/>
              <a:latin typeface="Arial" panose="020B0604020202020204" pitchFamily="34" charset="0"/>
            </a:endParaRPr>
          </a:p>
          <a:p>
            <a:pPr rtl="0">
              <a:spcBef>
                <a:spcPts val="0"/>
              </a:spcBef>
              <a:spcAft>
                <a:spcPts val="0"/>
              </a:spcAft>
            </a:pPr>
            <a:r>
              <a:rPr lang="en-IN" sz="3600" dirty="0" smtClean="0">
                <a:solidFill>
                  <a:srgbClr val="000000"/>
                </a:solidFill>
                <a:latin typeface="Arial" panose="020B0604020202020204" pitchFamily="34" charset="0"/>
              </a:rPr>
              <a:t>Visual Communication</a:t>
            </a:r>
          </a:p>
          <a:p>
            <a:pPr rtl="0">
              <a:spcBef>
                <a:spcPts val="0"/>
              </a:spcBef>
              <a:spcAft>
                <a:spcPts val="0"/>
              </a:spcAft>
            </a:pPr>
            <a:r>
              <a:rPr lang="en-IN" sz="3600" dirty="0" smtClean="0">
                <a:solidFill>
                  <a:srgbClr val="000000"/>
                </a:solidFill>
                <a:latin typeface="Arial" panose="020B0604020202020204" pitchFamily="34" charset="0"/>
              </a:rPr>
              <a:t>Visual analytics. </a:t>
            </a:r>
            <a:endParaRPr lang="en-IN" sz="3600" b="0" dirty="0">
              <a:effectLst/>
            </a:endParaRPr>
          </a:p>
          <a:p>
            <a:pPr marL="0" indent="0">
              <a:buNone/>
            </a:pPr>
            <a:r>
              <a:rPr lang="en-IN" dirty="0"/>
              <a:t/>
            </a:r>
            <a:br>
              <a:rPr lang="en-IN" dirty="0"/>
            </a:br>
            <a:endParaRPr lang="en-IN" dirty="0"/>
          </a:p>
        </p:txBody>
      </p:sp>
    </p:spTree>
    <p:extLst>
      <p:ext uri="{BB962C8B-B14F-4D97-AF65-F5344CB8AC3E}">
        <p14:creationId xmlns="" xmlns:p14="http://schemas.microsoft.com/office/powerpoint/2010/main" val="3085868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0D98E86AFA374EA80CE2D0C115F354" ma:contentTypeVersion="6" ma:contentTypeDescription="Create a new document." ma:contentTypeScope="" ma:versionID="b95bec08b50f065a33b59c108150a287">
  <xsd:schema xmlns:xsd="http://www.w3.org/2001/XMLSchema" xmlns:xs="http://www.w3.org/2001/XMLSchema" xmlns:p="http://schemas.microsoft.com/office/2006/metadata/properties" xmlns:ns2="c40f8e4b-4291-4ecb-9ed4-1e160c0cec0a" targetNamespace="http://schemas.microsoft.com/office/2006/metadata/properties" ma:root="true" ma:fieldsID="05e83b34d461ddd5780a27cc22f3181b" ns2:_="">
    <xsd:import namespace="c40f8e4b-4291-4ecb-9ed4-1e160c0cec0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f8e4b-4291-4ecb-9ed4-1e160c0ce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BB539C-694C-4F93-9921-AA6FA01B6DE1}"/>
</file>

<file path=customXml/itemProps2.xml><?xml version="1.0" encoding="utf-8"?>
<ds:datastoreItem xmlns:ds="http://schemas.openxmlformats.org/officeDocument/2006/customXml" ds:itemID="{7B713E43-5FDA-4212-BCDE-D2AEED16F23B}"/>
</file>

<file path=customXml/itemProps3.xml><?xml version="1.0" encoding="utf-8"?>
<ds:datastoreItem xmlns:ds="http://schemas.openxmlformats.org/officeDocument/2006/customXml" ds:itemID="{2D6A6BA6-8759-4DB6-8DB7-9B7F66D3EE1E}"/>
</file>

<file path=docProps/app.xml><?xml version="1.0" encoding="utf-8"?>
<Properties xmlns="http://schemas.openxmlformats.org/officeDocument/2006/extended-properties" xmlns:vt="http://schemas.openxmlformats.org/officeDocument/2006/docPropsVTypes">
  <TotalTime>716</TotalTime>
  <Words>1550</Words>
  <Application>Microsoft Office PowerPoint</Application>
  <PresentationFormat>On-screen Show (4:3)</PresentationFormat>
  <Paragraphs>199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VI : Data Visualization and Hadoop </vt:lpstr>
      <vt:lpstr>Introduction to Data Visualization</vt:lpstr>
      <vt:lpstr>Big Data Visualization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 Data Visualization and Hadoop </dc:title>
  <dc:creator>rekha</dc:creator>
  <cp:lastModifiedBy>rekha</cp:lastModifiedBy>
  <cp:revision>57</cp:revision>
  <dcterms:created xsi:type="dcterms:W3CDTF">2022-04-05T04:40:57Z</dcterms:created>
  <dcterms:modified xsi:type="dcterms:W3CDTF">2022-04-22T05:30:07Z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0x010100B10D98E86AFA374EA80CE2D0C115F354</vt:lpwstr>
  </property>
</Properties>
</file>