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54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7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4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9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9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7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9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7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4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world map with networks">
            <a:extLst>
              <a:ext uri="{FF2B5EF4-FFF2-40B4-BE49-F238E27FC236}">
                <a16:creationId xmlns:a16="http://schemas.microsoft.com/office/drawing/2014/main" id="{100F3C72-9420-477A-B612-4E4C212A8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0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B68BE-149B-E945-B0A3-2C4291289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CA" sz="4000" dirty="0"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  <a:t>SOEN - 6441</a:t>
            </a:r>
            <a:br>
              <a:rPr lang="en" sz="4000" dirty="0"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</a:br>
            <a:r>
              <a:rPr lang="en" sz="4000" dirty="0"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  <a:t>Advanced Programming Practices</a:t>
            </a:r>
            <a:br>
              <a:rPr lang="en" sz="4000" dirty="0"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</a:br>
            <a:r>
              <a:rPr lang="en" sz="4000" dirty="0"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  <a:t>RIS</a:t>
            </a:r>
            <a:r>
              <a:rPr lang="en-CA" sz="4000" dirty="0"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  <a:t>K</a:t>
            </a:r>
            <a:endParaRPr lang="en-US" sz="4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EF8FB-898F-9F47-9566-063685EAB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sz="1400" dirty="0"/>
              <a:t> Team 12 </a:t>
            </a:r>
          </a:p>
          <a:p>
            <a:endParaRPr lang="en-US" sz="1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782737-D8D1-2448-B265-CD64864C6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2072"/>
              </p:ext>
            </p:extLst>
          </p:nvPr>
        </p:nvGraphicFramePr>
        <p:xfrm>
          <a:off x="-1" y="5911459"/>
          <a:ext cx="97858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936">
                  <a:extLst>
                    <a:ext uri="{9D8B030D-6E8A-4147-A177-3AD203B41FA5}">
                      <a16:colId xmlns:a16="http://schemas.microsoft.com/office/drawing/2014/main" val="741279563"/>
                    </a:ext>
                  </a:extLst>
                </a:gridCol>
                <a:gridCol w="1186030">
                  <a:extLst>
                    <a:ext uri="{9D8B030D-6E8A-4147-A177-3AD203B41FA5}">
                      <a16:colId xmlns:a16="http://schemas.microsoft.com/office/drawing/2014/main" val="1972835700"/>
                    </a:ext>
                  </a:extLst>
                </a:gridCol>
                <a:gridCol w="1630983">
                  <a:extLst>
                    <a:ext uri="{9D8B030D-6E8A-4147-A177-3AD203B41FA5}">
                      <a16:colId xmlns:a16="http://schemas.microsoft.com/office/drawing/2014/main" val="3283482621"/>
                    </a:ext>
                  </a:extLst>
                </a:gridCol>
                <a:gridCol w="1630983">
                  <a:extLst>
                    <a:ext uri="{9D8B030D-6E8A-4147-A177-3AD203B41FA5}">
                      <a16:colId xmlns:a16="http://schemas.microsoft.com/office/drawing/2014/main" val="623313793"/>
                    </a:ext>
                  </a:extLst>
                </a:gridCol>
                <a:gridCol w="1630983">
                  <a:extLst>
                    <a:ext uri="{9D8B030D-6E8A-4147-A177-3AD203B41FA5}">
                      <a16:colId xmlns:a16="http://schemas.microsoft.com/office/drawing/2014/main" val="2791059539"/>
                    </a:ext>
                  </a:extLst>
                </a:gridCol>
                <a:gridCol w="1630983">
                  <a:extLst>
                    <a:ext uri="{9D8B030D-6E8A-4147-A177-3AD203B41FA5}">
                      <a16:colId xmlns:a16="http://schemas.microsoft.com/office/drawing/2014/main" val="1969549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         Richa Sharma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40157660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Manjit Singh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40185580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venir Book" panose="02000503020000020003" pitchFamily="2" charset="0"/>
                        </a:rPr>
                        <a:t>Arunesh</a:t>
                      </a:r>
                      <a:r>
                        <a:rPr lang="en-US" sz="1400" dirty="0">
                          <a:latin typeface="Avenir Book" panose="02000503020000020003" pitchFamily="2" charset="0"/>
                        </a:rPr>
                        <a:t> Kumar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40170830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539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         Manish Sehgal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40165366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venir Book" panose="02000503020000020003" pitchFamily="2" charset="0"/>
                        </a:rPr>
                        <a:t>Nitpreet</a:t>
                      </a:r>
                      <a:r>
                        <a:rPr lang="en-US" sz="1400" dirty="0">
                          <a:latin typeface="Avenir Book" panose="02000503020000020003" pitchFamily="2" charset="0"/>
                        </a:rPr>
                        <a:t> Taneja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40163096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7740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80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7E48-EFDD-5E41-B442-60EBBCC7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OF BUILD 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FC84-66A0-2346-8251-AB25CC76D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Avenir Book" panose="02000503020000020003" pitchFamily="2" charset="0"/>
              </a:rPr>
              <a:t>STATE PATTERN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Avenir Book" panose="02000503020000020003" pitchFamily="2" charset="0"/>
              </a:rPr>
              <a:t>This design pattern is used to implement the different phases of Game.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Avenir Book" panose="02000503020000020003" pitchFamily="2" charset="0"/>
              </a:rPr>
              <a:t>There are two Main Phases:- Map Editor Phase and Game Phase.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Avenir Book" panose="02000503020000020003" pitchFamily="2" charset="0"/>
              </a:rPr>
              <a:t>The Game phase is further divided into 3 phases:-</a:t>
            </a:r>
          </a:p>
          <a:p>
            <a:pPr marL="0" indent="0">
              <a:buNone/>
            </a:pPr>
            <a:r>
              <a:rPr lang="en-US" sz="1800" dirty="0">
                <a:latin typeface="Avenir Book" panose="02000503020000020003" pitchFamily="2" charset="0"/>
              </a:rPr>
              <a:t>                 1. Startup Phase</a:t>
            </a:r>
          </a:p>
          <a:p>
            <a:pPr marL="0" indent="0">
              <a:buNone/>
            </a:pPr>
            <a:r>
              <a:rPr lang="en-US" sz="1800" dirty="0">
                <a:latin typeface="Avenir Book" panose="02000503020000020003" pitchFamily="2" charset="0"/>
              </a:rPr>
              <a:t>                 2. Issue Order Phase  </a:t>
            </a:r>
          </a:p>
          <a:p>
            <a:pPr marL="0" indent="0">
              <a:buNone/>
            </a:pPr>
            <a:r>
              <a:rPr lang="en-US" sz="1800" dirty="0">
                <a:latin typeface="Avenir Book" panose="02000503020000020003" pitchFamily="2" charset="0"/>
              </a:rPr>
              <a:t>                 3. Order Execution Phase           </a:t>
            </a:r>
          </a:p>
          <a:p>
            <a:pPr marL="0" indent="0">
              <a:buNone/>
            </a:pPr>
            <a:endParaRPr lang="en-US" sz="18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36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3016-0602-974A-85FA-F84B14F7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BUILD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5F59-A500-A743-BE92-A225728A9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OBSERVER PATTERN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Game Log File is Implemented using Observer Pattern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Every action taken during the game fills the Log file with the information of that action.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err="1"/>
              <a:t>Eg</a:t>
            </a:r>
            <a:r>
              <a:rPr lang="en-US" sz="1800" dirty="0"/>
              <a:t>:- Every command that is executed or every order that is issued.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Observable class takes note of every action in </a:t>
            </a:r>
            <a:r>
              <a:rPr lang="en-US" sz="1800" dirty="0" err="1"/>
              <a:t>LogEntryBuffer</a:t>
            </a:r>
            <a:r>
              <a:rPr lang="en-US" sz="1800" dirty="0"/>
              <a:t> object.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Observer class writes the content from </a:t>
            </a:r>
            <a:r>
              <a:rPr lang="en-US" sz="1800" dirty="0" err="1"/>
              <a:t>LogEntryBuffer</a:t>
            </a:r>
            <a:r>
              <a:rPr lang="en-US" sz="1800" dirty="0"/>
              <a:t> to a Log file.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 end result enable user to see all the actions that happened in the game by looking at that file.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0" indent="0">
              <a:buNone/>
            </a:pP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71803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623F-FFAD-9048-8ACC-90C79DA1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BUILD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6001-166D-4A47-B6C5-C7761AE4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u="sng" dirty="0"/>
              <a:t>COMMAND PATTERN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1800" dirty="0"/>
              <a:t>Order Class is created in which all the commands give by player is kept.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1800" dirty="0"/>
              <a:t>Player class invokes this class in order to provide with the orders.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1800" dirty="0"/>
              <a:t>The player issues order using </a:t>
            </a:r>
            <a:r>
              <a:rPr lang="en-CA" sz="1800" dirty="0" err="1"/>
              <a:t>issue_order</a:t>
            </a:r>
            <a:r>
              <a:rPr lang="en-CA" sz="1800" dirty="0"/>
              <a:t>() method of player class.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1800" dirty="0"/>
              <a:t>Game Engine executes all the orders using the execute() method of its own.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During the order execution phase,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GameEngine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asks each Player for their next order using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next_order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() method, then executes the order using the execute() method of the Order.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</a:t>
            </a:r>
          </a:p>
          <a:p>
            <a:pPr>
              <a:buFont typeface="Wingdings" panose="05000000000000000000" pitchFamily="2" charset="2"/>
              <a:buChar char="q"/>
            </a:pP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44126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C3B9-49DD-2149-80ED-D24CDC87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BUILD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0C71-4D4B-9A4E-B023-07F742A4A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2006082"/>
            <a:ext cx="11112759" cy="4166118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800" b="1" u="sng" dirty="0"/>
              <a:t>CARDS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All Players have a hand of cards. Players start with no cards. Every turn, if a Player conquered at least one Country in their turn, they receive one random card (i.e. maximum one card per Player per turn).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endParaRPr lang="en-US" sz="1800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/>
              <a:t>Bomb Card:-</a:t>
            </a:r>
            <a:r>
              <a:rPr lang="en-US" sz="1800" dirty="0">
                <a:solidFill>
                  <a:srgbClr val="000000"/>
                </a:solidFill>
              </a:rPr>
              <a:t>D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estroys half of the armies located on an opponent’s territory that is adjacent to one of the current player’s territories. 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</a:rPr>
              <a:t>Blockade Card:- 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riples the number of armies on one of the current player’s territories and make it a neutral territory. 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</a:rPr>
              <a:t>Airlift Card:- 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ove any number of army units from one of your territories to another territory, even if they are not adjacent 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</a:rPr>
              <a:t>Diplomacy Card:-U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ntil the end of the turn, you and the target player cannot attack each other. </a:t>
            </a:r>
            <a:endParaRPr lang="en-US" sz="1800" dirty="0"/>
          </a:p>
          <a:p>
            <a:pPr marL="457200" lvl="1" indent="0" algn="just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6382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88E2-3C9A-43A0-8794-65B2D592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COMMANDS IN BUILD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A5586-809E-4C7B-BE64-22023B8CB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Advance order command: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advance </a:t>
            </a:r>
            <a:r>
              <a:rPr lang="en-US" sz="1800" b="1" i="1" u="none" strike="noStrike" baseline="0" dirty="0" err="1">
                <a:solidFill>
                  <a:srgbClr val="000000"/>
                </a:solidFill>
              </a:rPr>
              <a:t>countrynamefrom</a:t>
            </a:r>
            <a:r>
              <a:rPr lang="en-US" sz="1800" b="1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1" i="1" u="none" strike="noStrike" baseline="0" dirty="0" err="1">
                <a:solidFill>
                  <a:srgbClr val="000000"/>
                </a:solidFill>
              </a:rPr>
              <a:t>countynameto</a:t>
            </a:r>
            <a:r>
              <a:rPr lang="en-US" sz="1800" b="1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1" i="1" u="none" strike="noStrike" baseline="0" dirty="0" err="1">
                <a:solidFill>
                  <a:srgbClr val="000000"/>
                </a:solidFill>
              </a:rPr>
              <a:t>numarmies</a:t>
            </a:r>
            <a:r>
              <a:rPr lang="en-US" sz="1800" b="1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	 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Bomb order command (requires bomb card):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bomb </a:t>
            </a:r>
            <a:r>
              <a:rPr lang="en-US" sz="1800" b="1" i="1" u="none" strike="noStrike" baseline="0" dirty="0" err="1">
                <a:solidFill>
                  <a:srgbClr val="000000"/>
                </a:solidFill>
              </a:rPr>
              <a:t>countryID</a:t>
            </a:r>
            <a:r>
              <a:rPr lang="en-US" sz="1800" b="1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	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Blockade order command (required blockade card):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blockade </a:t>
            </a:r>
            <a:r>
              <a:rPr lang="en-US" sz="1800" b="1" i="1" u="none" strike="noStrike" baseline="0" dirty="0" err="1">
                <a:solidFill>
                  <a:srgbClr val="000000"/>
                </a:solidFill>
              </a:rPr>
              <a:t>countryID</a:t>
            </a:r>
            <a:r>
              <a:rPr lang="en-US" sz="1800" b="1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	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Airlift order command (requires the airlift card):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airlift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source</a:t>
            </a:r>
            <a:r>
              <a:rPr lang="en-US" sz="1800" b="1" i="1" u="none" strike="noStrike" baseline="0" dirty="0" err="1">
                <a:solidFill>
                  <a:srgbClr val="000000"/>
                </a:solidFill>
              </a:rPr>
              <a:t>countryID</a:t>
            </a:r>
            <a:r>
              <a:rPr lang="en-US" sz="1800" b="1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1" i="1" u="none" strike="noStrike" baseline="0" dirty="0" err="1">
                <a:solidFill>
                  <a:srgbClr val="000000"/>
                </a:solidFill>
              </a:rPr>
              <a:t>targetcountryID</a:t>
            </a:r>
            <a:r>
              <a:rPr lang="en-US" sz="1800" b="1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1" i="1" u="none" strike="noStrike" baseline="0" dirty="0" err="1">
                <a:solidFill>
                  <a:srgbClr val="000000"/>
                </a:solidFill>
              </a:rPr>
              <a:t>numarmies</a:t>
            </a:r>
            <a:r>
              <a:rPr lang="en-US" sz="1800" b="1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	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Diplomacy order command (requires the diplomacy card):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negotiate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player</a:t>
            </a:r>
            <a:r>
              <a:rPr lang="en-US" sz="1800" b="1" i="1" u="none" strike="noStrike" baseline="0" dirty="0" err="1">
                <a:solidFill>
                  <a:srgbClr val="000000"/>
                </a:solidFill>
              </a:rPr>
              <a:t>ID</a:t>
            </a:r>
            <a:r>
              <a:rPr lang="en-US" sz="1800" b="1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6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5D33-4457-A442-A4A3-79C31034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233956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1201C"/>
      </a:dk2>
      <a:lt2>
        <a:srgbClr val="F0F3F3"/>
      </a:lt2>
      <a:accent1>
        <a:srgbClr val="C3654D"/>
      </a:accent1>
      <a:accent2>
        <a:srgbClr val="B13B54"/>
      </a:accent2>
      <a:accent3>
        <a:srgbClr val="C34D97"/>
      </a:accent3>
      <a:accent4>
        <a:srgbClr val="AC3BB1"/>
      </a:accent4>
      <a:accent5>
        <a:srgbClr val="8D4DC3"/>
      </a:accent5>
      <a:accent6>
        <a:srgbClr val="4F41B4"/>
      </a:accent6>
      <a:hlink>
        <a:srgbClr val="99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493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Book</vt:lpstr>
      <vt:lpstr>Avenir Next LT Pro</vt:lpstr>
      <vt:lpstr>Calibri</vt:lpstr>
      <vt:lpstr>Times New Roman</vt:lpstr>
      <vt:lpstr>Wingdings</vt:lpstr>
      <vt:lpstr>AccentBoxVTI</vt:lpstr>
      <vt:lpstr>SOEN - 6441 Advanced Programming Practices RISK</vt:lpstr>
      <vt:lpstr>FEATURES OF BUILD 2 </vt:lpstr>
      <vt:lpstr>FEATURES OF BUILD 2</vt:lpstr>
      <vt:lpstr>FEATURES OF BUILD 2</vt:lpstr>
      <vt:lpstr>FEATURES OF BUILD 2</vt:lpstr>
      <vt:lpstr>NEW COMMANDS IN BUILD 2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SOEN - 6441 Advanced Programming Practices RISK</dc:title>
  <dc:creator>Richa Sharma</dc:creator>
  <cp:lastModifiedBy>Manjit Singh</cp:lastModifiedBy>
  <cp:revision>20</cp:revision>
  <dcterms:created xsi:type="dcterms:W3CDTF">2021-02-24T13:10:14Z</dcterms:created>
  <dcterms:modified xsi:type="dcterms:W3CDTF">2021-03-25T08:14:01Z</dcterms:modified>
</cp:coreProperties>
</file>