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50" d="100"/>
          <a:sy n="50" d="100"/>
        </p:scale>
        <p:origin x="24" y="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2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274320"/>
            <a:ext cx="7772400" cy="914400"/>
          </a:xfrm>
          <a:prstGeom prst="rect">
            <a:avLst/>
          </a:prstGeom>
          <a:solidFill>
            <a:srgbClr val="1E222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3000" b="1">
                <a:solidFill>
                  <a:srgbClr val="FFFFFF"/>
                </a:solidFill>
              </a:defRPr>
            </a:pPr>
            <a:r>
              <a:rPr dirty="0"/>
              <a:t>Python Tech </a:t>
            </a:r>
            <a:r>
              <a:rPr lang="en-US" dirty="0"/>
              <a:t>Stack </a:t>
            </a:r>
            <a:r>
              <a:rPr dirty="0"/>
              <a:t>Overview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371600"/>
            <a:ext cx="7772400" cy="5029200"/>
          </a:xfrm>
          <a:prstGeom prst="rect">
            <a:avLst/>
          </a:prstGeom>
          <a:solidFill>
            <a:srgbClr val="1E222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600">
                <a:solidFill>
                  <a:srgbClr val="DCDCDC"/>
                </a:solidFill>
              </a:defRPr>
            </a:pPr>
            <a:r>
              <a:rPr dirty="0"/>
              <a:t>By Manish Jakkula</a:t>
            </a:r>
          </a:p>
          <a:p>
            <a:pPr>
              <a:defRPr sz="1600">
                <a:solidFill>
                  <a:srgbClr val="DCDCDC"/>
                </a:solidFill>
              </a:defRPr>
            </a:pPr>
            <a:r>
              <a:rPr lang="en-US" dirty="0"/>
              <a:t>13 </a:t>
            </a:r>
            <a:r>
              <a:rPr dirty="0"/>
              <a:t>August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2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274320"/>
            <a:ext cx="7772400" cy="914400"/>
          </a:xfrm>
          <a:prstGeom prst="rect">
            <a:avLst/>
          </a:prstGeom>
          <a:solidFill>
            <a:srgbClr val="1E222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3000" b="1">
                <a:solidFill>
                  <a:srgbClr val="FFFFFF"/>
                </a:solidFill>
              </a:defRPr>
            </a:pPr>
            <a:r>
              <a:t>Flask – Overview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371600"/>
            <a:ext cx="7772400" cy="5029200"/>
          </a:xfrm>
          <a:prstGeom prst="rect">
            <a:avLst/>
          </a:prstGeom>
          <a:solidFill>
            <a:srgbClr val="1E222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600">
                <a:solidFill>
                  <a:srgbClr val="DCDCDC"/>
                </a:solidFill>
              </a:defRPr>
            </a:pPr>
            <a:r>
              <a:t>Lightweight WSGI web application framework.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2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274320"/>
            <a:ext cx="7772400" cy="914400"/>
          </a:xfrm>
          <a:prstGeom prst="rect">
            <a:avLst/>
          </a:prstGeom>
          <a:solidFill>
            <a:srgbClr val="1E222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3000" b="1">
                <a:solidFill>
                  <a:srgbClr val="FFFFFF"/>
                </a:solidFill>
              </a:defRPr>
            </a:pPr>
            <a:r>
              <a:t>Flask – Key Features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371600"/>
            <a:ext cx="7772400" cy="5029200"/>
          </a:xfrm>
          <a:prstGeom prst="rect">
            <a:avLst/>
          </a:prstGeom>
          <a:solidFill>
            <a:srgbClr val="1E222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600">
                <a:solidFill>
                  <a:srgbClr val="DCDCDC"/>
                </a:solidFill>
              </a:defRPr>
            </a:pPr>
            <a:r>
              <a:rPr dirty="0"/>
              <a:t>- Simple to use</a:t>
            </a:r>
          </a:p>
          <a:p>
            <a:pPr>
              <a:defRPr sz="1600">
                <a:solidFill>
                  <a:srgbClr val="DCDCDC"/>
                </a:solidFill>
              </a:defRPr>
            </a:pPr>
            <a:r>
              <a:rPr dirty="0"/>
              <a:t>- Flexible</a:t>
            </a:r>
          </a:p>
          <a:p>
            <a:pPr>
              <a:defRPr sz="1600">
                <a:solidFill>
                  <a:srgbClr val="DCDCDC"/>
                </a:solidFill>
              </a:defRPr>
            </a:pPr>
            <a:r>
              <a:rPr dirty="0"/>
              <a:t>- Large ecosystem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2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274320"/>
            <a:ext cx="7772400" cy="914400"/>
          </a:xfrm>
          <a:prstGeom prst="rect">
            <a:avLst/>
          </a:prstGeom>
          <a:solidFill>
            <a:srgbClr val="1E222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3000" b="1">
                <a:solidFill>
                  <a:srgbClr val="FFFFFF"/>
                </a:solidFill>
              </a:defRPr>
            </a:pPr>
            <a:r>
              <a:t>Flask – Example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371600"/>
            <a:ext cx="7772400" cy="5029200"/>
          </a:xfrm>
          <a:prstGeom prst="rect">
            <a:avLst/>
          </a:prstGeom>
          <a:solidFill>
            <a:srgbClr val="1E222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600">
                <a:solidFill>
                  <a:srgbClr val="DCDCDC"/>
                </a:solidFill>
              </a:defRPr>
            </a:pPr>
            <a:r>
              <a:rPr dirty="0"/>
              <a:t>Basic route returning a string response.</a:t>
            </a:r>
            <a:endParaRPr lang="en-US" dirty="0"/>
          </a:p>
          <a:p>
            <a:pPr>
              <a:defRPr sz="1600">
                <a:solidFill>
                  <a:srgbClr val="DCDCDC"/>
                </a:solidFill>
              </a:defRPr>
            </a:pPr>
            <a:endParaRPr lang="en-IN" dirty="0"/>
          </a:p>
          <a:p>
            <a:pPr>
              <a:defRPr sz="1600">
                <a:solidFill>
                  <a:srgbClr val="DCDCDC"/>
                </a:solidFill>
              </a:defRPr>
            </a:pPr>
            <a:r>
              <a:rPr lang="en-IN" dirty="0"/>
              <a:t>Example:</a:t>
            </a:r>
          </a:p>
          <a:p>
            <a:pPr>
              <a:defRPr sz="1600">
                <a:solidFill>
                  <a:srgbClr val="DCDCDC"/>
                </a:solidFill>
              </a:defRPr>
            </a:pPr>
            <a:endParaRPr lang="en-IN" dirty="0"/>
          </a:p>
          <a:p>
            <a:pPr>
              <a:defRPr sz="1600">
                <a:solidFill>
                  <a:srgbClr val="DCDCDC"/>
                </a:solidFill>
              </a:defRPr>
            </a:pPr>
            <a:r>
              <a:rPr lang="en-US" sz="1400" dirty="0">
                <a:solidFill>
                  <a:srgbClr val="00B0F0"/>
                </a:solidFill>
              </a:rPr>
              <a:t>from flask import Flask</a:t>
            </a:r>
          </a:p>
          <a:p>
            <a:pPr>
              <a:defRPr sz="1600">
                <a:solidFill>
                  <a:srgbClr val="DCDCDC"/>
                </a:solidFill>
              </a:defRPr>
            </a:pPr>
            <a:r>
              <a:rPr lang="en-US" sz="1400" dirty="0">
                <a:solidFill>
                  <a:srgbClr val="00B0F0"/>
                </a:solidFill>
              </a:rPr>
              <a:t>app = Flask(__name__)</a:t>
            </a:r>
          </a:p>
          <a:p>
            <a:pPr>
              <a:defRPr sz="1600">
                <a:solidFill>
                  <a:srgbClr val="DCDCDC"/>
                </a:solidFill>
              </a:defRPr>
            </a:pPr>
            <a:r>
              <a:rPr lang="en-US" sz="1400" dirty="0">
                <a:solidFill>
                  <a:srgbClr val="00B0F0"/>
                </a:solidFill>
              </a:rPr>
              <a:t>@app.route("/")</a:t>
            </a:r>
          </a:p>
          <a:p>
            <a:pPr>
              <a:defRPr sz="1600">
                <a:solidFill>
                  <a:srgbClr val="DCDCDC"/>
                </a:solidFill>
              </a:defRPr>
            </a:pPr>
            <a:r>
              <a:rPr lang="en-US" sz="1400" dirty="0">
                <a:solidFill>
                  <a:srgbClr val="00B0F0"/>
                </a:solidFill>
              </a:rPr>
              <a:t>def home():</a:t>
            </a:r>
          </a:p>
          <a:p>
            <a:pPr>
              <a:defRPr sz="1600">
                <a:solidFill>
                  <a:srgbClr val="DCDCDC"/>
                </a:solidFill>
              </a:defRPr>
            </a:pPr>
            <a:r>
              <a:rPr lang="en-US" sz="1400" dirty="0">
                <a:solidFill>
                  <a:srgbClr val="00B0F0"/>
                </a:solidFill>
              </a:rPr>
              <a:t>    return "Hello Flask"</a:t>
            </a:r>
          </a:p>
          <a:p>
            <a:pPr>
              <a:defRPr sz="1600">
                <a:solidFill>
                  <a:srgbClr val="DCDCDC"/>
                </a:solidFill>
              </a:defRPr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2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274320"/>
            <a:ext cx="7772400" cy="914400"/>
          </a:xfrm>
          <a:prstGeom prst="rect">
            <a:avLst/>
          </a:prstGeom>
          <a:solidFill>
            <a:srgbClr val="1E222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3000" b="1">
                <a:solidFill>
                  <a:srgbClr val="FFFFFF"/>
                </a:solidFill>
              </a:defRPr>
            </a:pPr>
            <a:r>
              <a:t>CLI Applications – Introduction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371600"/>
            <a:ext cx="7772400" cy="5029200"/>
          </a:xfrm>
          <a:prstGeom prst="rect">
            <a:avLst/>
          </a:prstGeom>
          <a:solidFill>
            <a:srgbClr val="1E222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600">
                <a:solidFill>
                  <a:srgbClr val="DCDCDC"/>
                </a:solidFill>
              </a:defRPr>
            </a:pPr>
            <a:r>
              <a:rPr dirty="0"/>
              <a:t>Command Line Interfaces allow interaction via terminal commands.</a:t>
            </a:r>
            <a:endParaRPr lang="en-US" dirty="0"/>
          </a:p>
          <a:p>
            <a:pPr>
              <a:defRPr sz="1600">
                <a:solidFill>
                  <a:srgbClr val="DCDCDC"/>
                </a:solidFill>
              </a:defRPr>
            </a:pPr>
            <a:endParaRPr lang="en-IN" dirty="0"/>
          </a:p>
          <a:p>
            <a:pPr>
              <a:defRPr sz="1600">
                <a:solidFill>
                  <a:srgbClr val="DCDCDC"/>
                </a:solidFill>
              </a:defRPr>
            </a:pPr>
            <a:r>
              <a:rPr lang="en-IN" dirty="0"/>
              <a:t>Example:</a:t>
            </a:r>
          </a:p>
          <a:p>
            <a:pPr>
              <a:defRPr sz="1600">
                <a:solidFill>
                  <a:srgbClr val="DCDCDC"/>
                </a:solidFill>
              </a:defRPr>
            </a:pPr>
            <a:endParaRPr lang="en-IN" dirty="0"/>
          </a:p>
          <a:p>
            <a:pPr>
              <a:defRPr sz="1600">
                <a:solidFill>
                  <a:srgbClr val="DCDCDC"/>
                </a:solidFill>
              </a:defRPr>
            </a:pPr>
            <a:r>
              <a:rPr lang="en-US" sz="1400" dirty="0">
                <a:solidFill>
                  <a:srgbClr val="00B0F0"/>
                </a:solidFill>
              </a:rPr>
              <a:t>python app.py --name Manish</a:t>
            </a:r>
            <a:endParaRPr sz="14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2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274320"/>
            <a:ext cx="7772400" cy="914400"/>
          </a:xfrm>
          <a:prstGeom prst="rect">
            <a:avLst/>
          </a:prstGeom>
          <a:solidFill>
            <a:srgbClr val="1E222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3000" b="1">
                <a:solidFill>
                  <a:srgbClr val="FFFFFF"/>
                </a:solidFill>
              </a:defRPr>
            </a:pPr>
            <a:r>
              <a:t>CLI Applications – argparse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371600"/>
            <a:ext cx="7772400" cy="5029200"/>
          </a:xfrm>
          <a:prstGeom prst="rect">
            <a:avLst/>
          </a:prstGeom>
          <a:solidFill>
            <a:srgbClr val="1E222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600">
                <a:solidFill>
                  <a:srgbClr val="DCDCDC"/>
                </a:solidFill>
              </a:defRPr>
            </a:pPr>
            <a:r>
              <a:rPr dirty="0" err="1"/>
              <a:t>argparse</a:t>
            </a:r>
            <a:r>
              <a:rPr dirty="0"/>
              <a:t> is a Python library for parsing command-line arguments.</a:t>
            </a:r>
            <a:endParaRPr lang="en-US" dirty="0"/>
          </a:p>
          <a:p>
            <a:pPr>
              <a:defRPr sz="1600">
                <a:solidFill>
                  <a:srgbClr val="DCDCDC"/>
                </a:solidFill>
              </a:defRPr>
            </a:pPr>
            <a:endParaRPr lang="en-IN" dirty="0"/>
          </a:p>
          <a:p>
            <a:pPr>
              <a:defRPr sz="1600">
                <a:solidFill>
                  <a:srgbClr val="DCDCDC"/>
                </a:solidFill>
              </a:defRPr>
            </a:pPr>
            <a:r>
              <a:rPr lang="en-IN" dirty="0"/>
              <a:t>Example:</a:t>
            </a:r>
          </a:p>
          <a:p>
            <a:pPr>
              <a:defRPr sz="1600">
                <a:solidFill>
                  <a:srgbClr val="DCDCDC"/>
                </a:solidFill>
              </a:defRPr>
            </a:pPr>
            <a:endParaRPr lang="en-IN" dirty="0"/>
          </a:p>
          <a:p>
            <a:pPr>
              <a:defRPr sz="1600">
                <a:solidFill>
                  <a:srgbClr val="DCDCDC"/>
                </a:solidFill>
              </a:defRPr>
            </a:pPr>
            <a:r>
              <a:rPr lang="en-IN" sz="1400" dirty="0">
                <a:solidFill>
                  <a:srgbClr val="00B0F0"/>
                </a:solidFill>
              </a:rPr>
              <a:t>import </a:t>
            </a:r>
            <a:r>
              <a:rPr lang="en-IN" sz="1400" dirty="0" err="1">
                <a:solidFill>
                  <a:srgbClr val="00B0F0"/>
                </a:solidFill>
              </a:rPr>
              <a:t>argparse</a:t>
            </a:r>
            <a:endParaRPr lang="en-IN" sz="1400" dirty="0">
              <a:solidFill>
                <a:srgbClr val="00B0F0"/>
              </a:solidFill>
            </a:endParaRPr>
          </a:p>
          <a:p>
            <a:pPr>
              <a:defRPr sz="1600">
                <a:solidFill>
                  <a:srgbClr val="DCDCDC"/>
                </a:solidFill>
              </a:defRPr>
            </a:pPr>
            <a:r>
              <a:rPr lang="en-IN" sz="1400" dirty="0">
                <a:solidFill>
                  <a:srgbClr val="00B0F0"/>
                </a:solidFill>
              </a:rPr>
              <a:t>p = </a:t>
            </a:r>
            <a:r>
              <a:rPr lang="en-IN" sz="1400" dirty="0" err="1">
                <a:solidFill>
                  <a:srgbClr val="00B0F0"/>
                </a:solidFill>
              </a:rPr>
              <a:t>argparse.ArgumentParser</a:t>
            </a:r>
            <a:r>
              <a:rPr lang="en-IN" sz="1400" dirty="0">
                <a:solidFill>
                  <a:srgbClr val="00B0F0"/>
                </a:solidFill>
              </a:rPr>
              <a:t>()</a:t>
            </a:r>
          </a:p>
          <a:p>
            <a:pPr>
              <a:defRPr sz="1600">
                <a:solidFill>
                  <a:srgbClr val="DCDCDC"/>
                </a:solidFill>
              </a:defRPr>
            </a:pPr>
            <a:r>
              <a:rPr lang="en-IN" sz="1400" dirty="0" err="1">
                <a:solidFill>
                  <a:srgbClr val="00B0F0"/>
                </a:solidFill>
              </a:rPr>
              <a:t>p.add_argument</a:t>
            </a:r>
            <a:r>
              <a:rPr lang="en-IN" sz="1400" dirty="0">
                <a:solidFill>
                  <a:srgbClr val="00B0F0"/>
                </a:solidFill>
              </a:rPr>
              <a:t>("--name")</a:t>
            </a:r>
          </a:p>
          <a:p>
            <a:pPr>
              <a:defRPr sz="1600">
                <a:solidFill>
                  <a:srgbClr val="DCDCDC"/>
                </a:solidFill>
              </a:defRPr>
            </a:pPr>
            <a:r>
              <a:rPr lang="en-IN" sz="1400" dirty="0">
                <a:solidFill>
                  <a:srgbClr val="00B0F0"/>
                </a:solidFill>
              </a:rPr>
              <a:t>print(</a:t>
            </a:r>
            <a:r>
              <a:rPr lang="en-IN" sz="1400" dirty="0" err="1">
                <a:solidFill>
                  <a:srgbClr val="00B0F0"/>
                </a:solidFill>
              </a:rPr>
              <a:t>p.parse_args</a:t>
            </a:r>
            <a:r>
              <a:rPr lang="en-IN" sz="1400" dirty="0">
                <a:solidFill>
                  <a:srgbClr val="00B0F0"/>
                </a:solidFill>
              </a:rPr>
              <a:t>())</a:t>
            </a:r>
          </a:p>
          <a:p>
            <a:pPr>
              <a:defRPr sz="1600">
                <a:solidFill>
                  <a:srgbClr val="DCDCDC"/>
                </a:solidFill>
              </a:defRPr>
            </a:pP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2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274320"/>
            <a:ext cx="7772400" cy="914400"/>
          </a:xfrm>
          <a:prstGeom prst="rect">
            <a:avLst/>
          </a:prstGeom>
          <a:solidFill>
            <a:srgbClr val="1E222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3000" b="1">
                <a:solidFill>
                  <a:srgbClr val="FFFFFF"/>
                </a:solidFill>
              </a:defRPr>
            </a:pPr>
            <a:r>
              <a:t>LLM Basics – Overview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371600"/>
            <a:ext cx="7772400" cy="5029200"/>
          </a:xfrm>
          <a:prstGeom prst="rect">
            <a:avLst/>
          </a:prstGeom>
          <a:solidFill>
            <a:srgbClr val="1E222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600">
                <a:solidFill>
                  <a:srgbClr val="DCDCDC"/>
                </a:solidFill>
              </a:defRPr>
            </a:pPr>
            <a:r>
              <a:t>Large Language Models are trained to understand and generate human-like text.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2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274320"/>
            <a:ext cx="7772400" cy="914400"/>
          </a:xfrm>
          <a:prstGeom prst="rect">
            <a:avLst/>
          </a:prstGeom>
          <a:solidFill>
            <a:srgbClr val="1E222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3000" b="1">
                <a:solidFill>
                  <a:srgbClr val="FFFFFF"/>
                </a:solidFill>
              </a:defRPr>
            </a:pPr>
            <a:r>
              <a:t>LLM Basics – Key Concepts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371600"/>
            <a:ext cx="7772400" cy="5029200"/>
          </a:xfrm>
          <a:prstGeom prst="rect">
            <a:avLst/>
          </a:prstGeom>
          <a:solidFill>
            <a:srgbClr val="1E222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600">
                <a:solidFill>
                  <a:srgbClr val="DCDCDC"/>
                </a:solidFill>
              </a:defRPr>
            </a:pPr>
            <a:r>
              <a:t>Tokens, prompts, embeddings, fine-tuning.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2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274320"/>
            <a:ext cx="7772400" cy="914400"/>
          </a:xfrm>
          <a:prstGeom prst="rect">
            <a:avLst/>
          </a:prstGeom>
          <a:solidFill>
            <a:srgbClr val="1E222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3000" b="1">
                <a:solidFill>
                  <a:srgbClr val="FFFFFF"/>
                </a:solidFill>
              </a:defRPr>
            </a:pPr>
            <a:r>
              <a:t>LLM Basics – Example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371600"/>
            <a:ext cx="7772400" cy="5029200"/>
          </a:xfrm>
          <a:prstGeom prst="rect">
            <a:avLst/>
          </a:prstGeom>
          <a:solidFill>
            <a:srgbClr val="1E222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600">
                <a:solidFill>
                  <a:srgbClr val="DCDCDC"/>
                </a:solidFill>
              </a:defRPr>
            </a:pPr>
            <a:r>
              <a:rPr dirty="0"/>
              <a:t>Using OpenAI API to send a prompt and receive a completion.</a:t>
            </a:r>
            <a:endParaRPr lang="en-US" dirty="0"/>
          </a:p>
          <a:p>
            <a:pPr>
              <a:defRPr sz="1600">
                <a:solidFill>
                  <a:srgbClr val="DCDCDC"/>
                </a:solidFill>
              </a:defRPr>
            </a:pPr>
            <a:endParaRPr lang="en-IN" dirty="0"/>
          </a:p>
          <a:p>
            <a:pPr>
              <a:defRPr sz="1600">
                <a:solidFill>
                  <a:srgbClr val="DCDCDC"/>
                </a:solidFill>
              </a:defRPr>
            </a:pPr>
            <a:r>
              <a:rPr lang="en-IN" dirty="0"/>
              <a:t>Example: </a:t>
            </a:r>
          </a:p>
          <a:p>
            <a:pPr>
              <a:defRPr sz="1600">
                <a:solidFill>
                  <a:srgbClr val="DCDCDC"/>
                </a:solidFill>
              </a:defRPr>
            </a:pPr>
            <a:endParaRPr lang="en-IN" dirty="0"/>
          </a:p>
          <a:p>
            <a:pPr>
              <a:defRPr sz="1600">
                <a:solidFill>
                  <a:srgbClr val="DCDCDC"/>
                </a:solidFill>
              </a:defRPr>
            </a:pPr>
            <a:r>
              <a:rPr lang="en-IN" sz="1400" dirty="0">
                <a:solidFill>
                  <a:srgbClr val="00B0F0"/>
                </a:solidFill>
              </a:rPr>
              <a:t>from </a:t>
            </a:r>
            <a:r>
              <a:rPr lang="en-IN" sz="1400" dirty="0" err="1">
                <a:solidFill>
                  <a:srgbClr val="00B0F0"/>
                </a:solidFill>
              </a:rPr>
              <a:t>openai</a:t>
            </a:r>
            <a:r>
              <a:rPr lang="en-IN" sz="1400" dirty="0">
                <a:solidFill>
                  <a:srgbClr val="00B0F0"/>
                </a:solidFill>
              </a:rPr>
              <a:t> import OpenAI</a:t>
            </a:r>
          </a:p>
          <a:p>
            <a:pPr>
              <a:defRPr sz="1600">
                <a:solidFill>
                  <a:srgbClr val="DCDCDC"/>
                </a:solidFill>
              </a:defRPr>
            </a:pPr>
            <a:r>
              <a:rPr lang="en-IN" sz="1400" dirty="0">
                <a:solidFill>
                  <a:srgbClr val="00B0F0"/>
                </a:solidFill>
              </a:rPr>
              <a:t>c = OpenAI()</a:t>
            </a:r>
          </a:p>
          <a:p>
            <a:pPr>
              <a:defRPr sz="1600">
                <a:solidFill>
                  <a:srgbClr val="DCDCDC"/>
                </a:solidFill>
              </a:defRPr>
            </a:pPr>
            <a:r>
              <a:rPr lang="en-IN" sz="1400" dirty="0">
                <a:solidFill>
                  <a:srgbClr val="00B0F0"/>
                </a:solidFill>
              </a:rPr>
              <a:t>print(</a:t>
            </a:r>
            <a:r>
              <a:rPr lang="en-IN" sz="1400" dirty="0" err="1">
                <a:solidFill>
                  <a:srgbClr val="00B0F0"/>
                </a:solidFill>
              </a:rPr>
              <a:t>c.chat.completions.create</a:t>
            </a:r>
            <a:r>
              <a:rPr lang="en-IN" sz="1400" dirty="0">
                <a:solidFill>
                  <a:srgbClr val="00B0F0"/>
                </a:solidFill>
              </a:rPr>
              <a:t>(...))</a:t>
            </a:r>
          </a:p>
          <a:p>
            <a:pPr>
              <a:defRPr sz="1600">
                <a:solidFill>
                  <a:srgbClr val="DCDCDC"/>
                </a:solidFill>
              </a:defRPr>
            </a:pP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2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274320"/>
            <a:ext cx="7772400" cy="914400"/>
          </a:xfrm>
          <a:prstGeom prst="rect">
            <a:avLst/>
          </a:prstGeom>
          <a:solidFill>
            <a:srgbClr val="1E222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3000" b="1">
                <a:solidFill>
                  <a:srgbClr val="FFFFFF"/>
                </a:solidFill>
              </a:defRPr>
            </a:pPr>
            <a:r>
              <a:t>MongoDB – Overview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371600"/>
            <a:ext cx="7772400" cy="5029200"/>
          </a:xfrm>
          <a:prstGeom prst="rect">
            <a:avLst/>
          </a:prstGeom>
          <a:solidFill>
            <a:srgbClr val="1E222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600">
                <a:solidFill>
                  <a:srgbClr val="DCDCDC"/>
                </a:solidFill>
              </a:defRPr>
            </a:pPr>
            <a:r>
              <a:t>NoSQL database storing data as JSON-like documents.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2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274320"/>
            <a:ext cx="7772400" cy="914400"/>
          </a:xfrm>
          <a:prstGeom prst="rect">
            <a:avLst/>
          </a:prstGeom>
          <a:solidFill>
            <a:srgbClr val="1E222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3000" b="1">
                <a:solidFill>
                  <a:srgbClr val="FFFFFF"/>
                </a:solidFill>
              </a:defRPr>
            </a:pPr>
            <a:r>
              <a:t>MongoDB – Example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371600"/>
            <a:ext cx="7772400" cy="5029200"/>
          </a:xfrm>
          <a:prstGeom prst="rect">
            <a:avLst/>
          </a:prstGeom>
          <a:solidFill>
            <a:srgbClr val="1E222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600">
                <a:solidFill>
                  <a:srgbClr val="DCDCDC"/>
                </a:solidFill>
              </a:defRPr>
            </a:pPr>
            <a:r>
              <a:rPr dirty="0"/>
              <a:t>Insert and retrieve documents using </a:t>
            </a:r>
            <a:r>
              <a:rPr dirty="0" err="1"/>
              <a:t>pymongo</a:t>
            </a:r>
            <a:r>
              <a:rPr dirty="0"/>
              <a:t>.</a:t>
            </a:r>
            <a:endParaRPr lang="en-US" dirty="0"/>
          </a:p>
          <a:p>
            <a:pPr>
              <a:defRPr sz="1600">
                <a:solidFill>
                  <a:srgbClr val="DCDCDC"/>
                </a:solidFill>
              </a:defRPr>
            </a:pPr>
            <a:endParaRPr lang="en-IN" dirty="0"/>
          </a:p>
          <a:p>
            <a:pPr>
              <a:defRPr sz="1600">
                <a:solidFill>
                  <a:srgbClr val="DCDCDC"/>
                </a:solidFill>
              </a:defRPr>
            </a:pPr>
            <a:r>
              <a:rPr lang="en-IN" dirty="0"/>
              <a:t>Example:</a:t>
            </a:r>
          </a:p>
          <a:p>
            <a:pPr>
              <a:defRPr sz="1600">
                <a:solidFill>
                  <a:srgbClr val="DCDCDC"/>
                </a:solidFill>
              </a:defRPr>
            </a:pPr>
            <a:endParaRPr lang="en-IN" dirty="0"/>
          </a:p>
          <a:p>
            <a:pPr>
              <a:defRPr sz="1600">
                <a:solidFill>
                  <a:srgbClr val="DCDCDC"/>
                </a:solidFill>
              </a:defRPr>
            </a:pPr>
            <a:r>
              <a:rPr lang="en-US" sz="1400" dirty="0">
                <a:solidFill>
                  <a:srgbClr val="00B0F0"/>
                </a:solidFill>
              </a:rPr>
              <a:t>from </a:t>
            </a:r>
            <a:r>
              <a:rPr lang="en-US" sz="1400" dirty="0" err="1">
                <a:solidFill>
                  <a:srgbClr val="00B0F0"/>
                </a:solidFill>
              </a:rPr>
              <a:t>pymongo</a:t>
            </a:r>
            <a:r>
              <a:rPr lang="en-US" sz="1400" dirty="0">
                <a:solidFill>
                  <a:srgbClr val="00B0F0"/>
                </a:solidFill>
              </a:rPr>
              <a:t> import </a:t>
            </a:r>
            <a:r>
              <a:rPr lang="en-US" sz="1400" dirty="0" err="1">
                <a:solidFill>
                  <a:srgbClr val="00B0F0"/>
                </a:solidFill>
              </a:rPr>
              <a:t>MongoClient</a:t>
            </a:r>
            <a:endParaRPr lang="en-US" sz="1400" dirty="0">
              <a:solidFill>
                <a:srgbClr val="00B0F0"/>
              </a:solidFill>
            </a:endParaRPr>
          </a:p>
          <a:p>
            <a:pPr>
              <a:defRPr sz="1600">
                <a:solidFill>
                  <a:srgbClr val="DCDCDC"/>
                </a:solidFill>
              </a:defRPr>
            </a:pPr>
            <a:r>
              <a:rPr lang="en-US" sz="1400" dirty="0">
                <a:solidFill>
                  <a:srgbClr val="00B0F0"/>
                </a:solidFill>
              </a:rPr>
              <a:t>c = </a:t>
            </a:r>
            <a:r>
              <a:rPr lang="en-US" sz="1400" dirty="0" err="1">
                <a:solidFill>
                  <a:srgbClr val="00B0F0"/>
                </a:solidFill>
              </a:rPr>
              <a:t>MongoClient</a:t>
            </a:r>
            <a:r>
              <a:rPr lang="en-US" sz="1400" dirty="0">
                <a:solidFill>
                  <a:srgbClr val="00B0F0"/>
                </a:solidFill>
              </a:rPr>
              <a:t>() </a:t>
            </a:r>
          </a:p>
          <a:p>
            <a:pPr>
              <a:defRPr sz="1600">
                <a:solidFill>
                  <a:srgbClr val="DCDCDC"/>
                </a:solidFill>
              </a:defRPr>
            </a:pPr>
            <a:r>
              <a:rPr lang="en-US" sz="1400" dirty="0" err="1">
                <a:solidFill>
                  <a:srgbClr val="00B0F0"/>
                </a:solidFill>
              </a:rPr>
              <a:t>db</a:t>
            </a:r>
            <a:r>
              <a:rPr lang="en-US" sz="1400" dirty="0">
                <a:solidFill>
                  <a:srgbClr val="00B0F0"/>
                </a:solidFill>
              </a:rPr>
              <a:t> = </a:t>
            </a:r>
            <a:r>
              <a:rPr lang="en-US" sz="1400" dirty="0" err="1">
                <a:solidFill>
                  <a:srgbClr val="00B0F0"/>
                </a:solidFill>
              </a:rPr>
              <a:t>c.db</a:t>
            </a:r>
            <a:r>
              <a:rPr lang="en-US" sz="1400" dirty="0">
                <a:solidFill>
                  <a:srgbClr val="00B0F0"/>
                </a:solidFill>
              </a:rPr>
              <a:t>  </a:t>
            </a:r>
          </a:p>
          <a:p>
            <a:pPr>
              <a:defRPr sz="1600">
                <a:solidFill>
                  <a:srgbClr val="DCDCDC"/>
                </a:solidFill>
              </a:defRPr>
            </a:pPr>
            <a:r>
              <a:rPr lang="en-US" sz="1400" dirty="0">
                <a:solidFill>
                  <a:srgbClr val="00B0F0"/>
                </a:solidFill>
              </a:rPr>
              <a:t>col = </a:t>
            </a:r>
            <a:r>
              <a:rPr lang="en-US" sz="1400" dirty="0" err="1">
                <a:solidFill>
                  <a:srgbClr val="00B0F0"/>
                </a:solidFill>
              </a:rPr>
              <a:t>db.col</a:t>
            </a:r>
            <a:r>
              <a:rPr lang="en-US" sz="1400" dirty="0">
                <a:solidFill>
                  <a:srgbClr val="00B0F0"/>
                </a:solidFill>
              </a:rPr>
              <a:t> </a:t>
            </a:r>
          </a:p>
          <a:p>
            <a:pPr>
              <a:defRPr sz="1600">
                <a:solidFill>
                  <a:srgbClr val="DCDCDC"/>
                </a:solidFill>
              </a:defRPr>
            </a:pPr>
            <a:r>
              <a:rPr lang="en-US" sz="1400" dirty="0" err="1">
                <a:solidFill>
                  <a:srgbClr val="00B0F0"/>
                </a:solidFill>
              </a:rPr>
              <a:t>new_document</a:t>
            </a:r>
            <a:r>
              <a:rPr lang="en-US" sz="1400" dirty="0">
                <a:solidFill>
                  <a:srgbClr val="00B0F0"/>
                </a:solidFill>
              </a:rPr>
              <a:t> = {"name": "Alice", "age": 30} </a:t>
            </a:r>
          </a:p>
          <a:p>
            <a:pPr>
              <a:defRPr sz="1600">
                <a:solidFill>
                  <a:srgbClr val="DCDCDC"/>
                </a:solidFill>
              </a:defRPr>
            </a:pPr>
            <a:r>
              <a:rPr lang="en-US" sz="1400" dirty="0">
                <a:solidFill>
                  <a:srgbClr val="00B0F0"/>
                </a:solidFill>
              </a:rPr>
              <a:t>result = </a:t>
            </a:r>
            <a:r>
              <a:rPr lang="en-US" sz="1400" dirty="0" err="1">
                <a:solidFill>
                  <a:srgbClr val="00B0F0"/>
                </a:solidFill>
              </a:rPr>
              <a:t>col.insert_one</a:t>
            </a:r>
            <a:r>
              <a:rPr lang="en-US" sz="1400" dirty="0">
                <a:solidFill>
                  <a:srgbClr val="00B0F0"/>
                </a:solidFill>
              </a:rPr>
              <a:t>(</a:t>
            </a:r>
            <a:r>
              <a:rPr lang="en-US" sz="1400" dirty="0" err="1">
                <a:solidFill>
                  <a:srgbClr val="00B0F0"/>
                </a:solidFill>
              </a:rPr>
              <a:t>new_document</a:t>
            </a:r>
            <a:r>
              <a:rPr lang="en-US" sz="1400" dirty="0">
                <a:solidFill>
                  <a:srgbClr val="00B0F0"/>
                </a:solidFill>
              </a:rPr>
              <a:t>)</a:t>
            </a:r>
          </a:p>
          <a:p>
            <a:pPr>
              <a:defRPr sz="1600">
                <a:solidFill>
                  <a:srgbClr val="DCDCDC"/>
                </a:solidFill>
              </a:defRPr>
            </a:pPr>
            <a:r>
              <a:rPr lang="en-US" sz="1400" dirty="0">
                <a:solidFill>
                  <a:srgbClr val="00B0F0"/>
                </a:solidFill>
              </a:rPr>
              <a:t>print(</a:t>
            </a:r>
            <a:r>
              <a:rPr lang="en-US" sz="1400" dirty="0" err="1">
                <a:solidFill>
                  <a:srgbClr val="00B0F0"/>
                </a:solidFill>
              </a:rPr>
              <a:t>f"Document</a:t>
            </a:r>
            <a:r>
              <a:rPr lang="en-US" sz="1400" dirty="0">
                <a:solidFill>
                  <a:srgbClr val="00B0F0"/>
                </a:solidFill>
              </a:rPr>
              <a:t> inserted with _id: {</a:t>
            </a:r>
            <a:r>
              <a:rPr lang="en-US" sz="1400" dirty="0" err="1">
                <a:solidFill>
                  <a:srgbClr val="00B0F0"/>
                </a:solidFill>
              </a:rPr>
              <a:t>result.inserted_id</a:t>
            </a:r>
            <a:r>
              <a:rPr lang="en-US" sz="1400" dirty="0">
                <a:solidFill>
                  <a:srgbClr val="00B0F0"/>
                </a:solidFill>
              </a:rPr>
              <a:t>}")</a:t>
            </a:r>
          </a:p>
          <a:p>
            <a:pPr>
              <a:defRPr sz="1600">
                <a:solidFill>
                  <a:srgbClr val="DCDCDC"/>
                </a:solidFill>
              </a:defRPr>
            </a:pPr>
            <a:r>
              <a:rPr lang="en-US" sz="1400" dirty="0">
                <a:solidFill>
                  <a:srgbClr val="00B0F0"/>
                </a:solidFill>
              </a:rPr>
              <a:t>print(</a:t>
            </a:r>
            <a:r>
              <a:rPr lang="en-US" sz="1400" dirty="0" err="1">
                <a:solidFill>
                  <a:srgbClr val="00B0F0"/>
                </a:solidFill>
              </a:rPr>
              <a:t>col.find_one</a:t>
            </a:r>
            <a:r>
              <a:rPr lang="en-US" sz="1400" dirty="0">
                <a:solidFill>
                  <a:srgbClr val="00B0F0"/>
                </a:solidFill>
              </a:rPr>
              <a:t>())</a:t>
            </a:r>
            <a:endParaRPr sz="14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2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274320"/>
            <a:ext cx="7772400" cy="914400"/>
          </a:xfrm>
          <a:prstGeom prst="rect">
            <a:avLst/>
          </a:prstGeom>
          <a:solidFill>
            <a:srgbClr val="1E222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3000" b="1">
                <a:solidFill>
                  <a:srgbClr val="FFFFFF"/>
                </a:solidFill>
              </a:defRPr>
            </a:pPr>
            <a:r>
              <a:t>Agenda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371600"/>
            <a:ext cx="7772400" cy="5029200"/>
          </a:xfrm>
          <a:prstGeom prst="rect">
            <a:avLst/>
          </a:prstGeom>
          <a:solidFill>
            <a:srgbClr val="1E222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600">
                <a:solidFill>
                  <a:srgbClr val="DCDCDC"/>
                </a:solidFill>
              </a:defRPr>
            </a:pPr>
            <a:r>
              <a:t>1. Python Basics</a:t>
            </a:r>
          </a:p>
          <a:p>
            <a:pPr>
              <a:defRPr sz="1600">
                <a:solidFill>
                  <a:srgbClr val="DCDCDC"/>
                </a:solidFill>
              </a:defRPr>
            </a:pPr>
            <a:r>
              <a:t>2. FastAPI &amp; Flask API</a:t>
            </a:r>
          </a:p>
          <a:p>
            <a:pPr>
              <a:defRPr sz="1600">
                <a:solidFill>
                  <a:srgbClr val="DCDCDC"/>
                </a:solidFill>
              </a:defRPr>
            </a:pPr>
            <a:r>
              <a:t>3. CLI Applications</a:t>
            </a:r>
          </a:p>
          <a:p>
            <a:pPr>
              <a:defRPr sz="1600">
                <a:solidFill>
                  <a:srgbClr val="DCDCDC"/>
                </a:solidFill>
              </a:defRPr>
            </a:pPr>
            <a:r>
              <a:t>4. LLM Basics</a:t>
            </a:r>
          </a:p>
          <a:p>
            <a:pPr>
              <a:defRPr sz="1600">
                <a:solidFill>
                  <a:srgbClr val="DCDCDC"/>
                </a:solidFill>
              </a:defRPr>
            </a:pPr>
            <a:r>
              <a:t>5. MongoDB &amp; MySQL</a:t>
            </a:r>
          </a:p>
          <a:p>
            <a:pPr>
              <a:defRPr sz="1600">
                <a:solidFill>
                  <a:srgbClr val="DCDCDC"/>
                </a:solidFill>
              </a:defRPr>
            </a:pPr>
            <a:r>
              <a:t>6. DSPy</a:t>
            </a:r>
          </a:p>
          <a:p>
            <a:pPr>
              <a:defRPr sz="1600">
                <a:solidFill>
                  <a:srgbClr val="DCDCDC"/>
                </a:solidFill>
              </a:defRPr>
            </a:pPr>
            <a:r>
              <a:t>7. LangChain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2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274320"/>
            <a:ext cx="7772400" cy="914400"/>
          </a:xfrm>
          <a:prstGeom prst="rect">
            <a:avLst/>
          </a:prstGeom>
          <a:solidFill>
            <a:srgbClr val="1E222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3000" b="1">
                <a:solidFill>
                  <a:srgbClr val="FFFFFF"/>
                </a:solidFill>
              </a:defRPr>
            </a:pPr>
            <a:r>
              <a:t>MySQL – Overview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371600"/>
            <a:ext cx="7772400" cy="5029200"/>
          </a:xfrm>
          <a:prstGeom prst="rect">
            <a:avLst/>
          </a:prstGeom>
          <a:solidFill>
            <a:srgbClr val="1E222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600">
                <a:solidFill>
                  <a:srgbClr val="DCDCDC"/>
                </a:solidFill>
              </a:defRPr>
            </a:pPr>
            <a:r>
              <a:t>Relational database management system using SQL.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2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274320"/>
            <a:ext cx="7772400" cy="914400"/>
          </a:xfrm>
          <a:prstGeom prst="rect">
            <a:avLst/>
          </a:prstGeom>
          <a:solidFill>
            <a:srgbClr val="1E222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3000" b="1">
                <a:solidFill>
                  <a:srgbClr val="FFFFFF"/>
                </a:solidFill>
              </a:defRPr>
            </a:pPr>
            <a:r>
              <a:t>MySQL – Example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371600"/>
            <a:ext cx="7772400" cy="5029200"/>
          </a:xfrm>
          <a:prstGeom prst="rect">
            <a:avLst/>
          </a:prstGeom>
          <a:solidFill>
            <a:srgbClr val="1E222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600">
                <a:solidFill>
                  <a:srgbClr val="DCDCDC"/>
                </a:solidFill>
              </a:defRPr>
            </a:pPr>
            <a:r>
              <a:rPr dirty="0"/>
              <a:t>Connect and query using </a:t>
            </a:r>
            <a:r>
              <a:rPr dirty="0" err="1"/>
              <a:t>mysql.connector</a:t>
            </a:r>
            <a:r>
              <a:rPr dirty="0"/>
              <a:t>.</a:t>
            </a:r>
            <a:endParaRPr lang="en-US" dirty="0"/>
          </a:p>
          <a:p>
            <a:pPr>
              <a:defRPr sz="1600">
                <a:solidFill>
                  <a:srgbClr val="DCDCDC"/>
                </a:solidFill>
              </a:defRPr>
            </a:pPr>
            <a:endParaRPr lang="en-IN" dirty="0"/>
          </a:p>
          <a:p>
            <a:pPr>
              <a:defRPr sz="1600">
                <a:solidFill>
                  <a:srgbClr val="DCDCDC"/>
                </a:solidFill>
              </a:defRPr>
            </a:pPr>
            <a:r>
              <a:rPr lang="en-IN" dirty="0"/>
              <a:t>Example:</a:t>
            </a:r>
          </a:p>
          <a:p>
            <a:pPr>
              <a:defRPr sz="1600">
                <a:solidFill>
                  <a:srgbClr val="DCDCDC"/>
                </a:solidFill>
              </a:defRPr>
            </a:pPr>
            <a:endParaRPr lang="en-IN" dirty="0"/>
          </a:p>
          <a:p>
            <a:pPr>
              <a:defRPr sz="1600">
                <a:solidFill>
                  <a:srgbClr val="DCDCDC"/>
                </a:solidFill>
              </a:defRPr>
            </a:pPr>
            <a:r>
              <a:rPr lang="en-US" sz="1400" dirty="0">
                <a:solidFill>
                  <a:srgbClr val="00B0F0"/>
                </a:solidFill>
              </a:rPr>
              <a:t>import </a:t>
            </a:r>
            <a:r>
              <a:rPr lang="en-US" sz="1400" dirty="0" err="1">
                <a:solidFill>
                  <a:srgbClr val="00B0F0"/>
                </a:solidFill>
              </a:rPr>
              <a:t>mysql.connector</a:t>
            </a:r>
            <a:endParaRPr lang="en-US" sz="1400" dirty="0">
              <a:solidFill>
                <a:srgbClr val="00B0F0"/>
              </a:solidFill>
            </a:endParaRPr>
          </a:p>
          <a:p>
            <a:pPr>
              <a:defRPr sz="1600">
                <a:solidFill>
                  <a:srgbClr val="DCDCDC"/>
                </a:solidFill>
              </a:defRPr>
            </a:pPr>
            <a:r>
              <a:rPr lang="en-US" sz="1400" dirty="0">
                <a:solidFill>
                  <a:srgbClr val="00B0F0"/>
                </a:solidFill>
              </a:rPr>
              <a:t>conn = </a:t>
            </a:r>
            <a:r>
              <a:rPr lang="en-US" sz="1400" dirty="0" err="1">
                <a:solidFill>
                  <a:srgbClr val="00B0F0"/>
                </a:solidFill>
              </a:rPr>
              <a:t>mysql.connector.connect</a:t>
            </a:r>
            <a:r>
              <a:rPr lang="en-US" sz="1400" dirty="0">
                <a:solidFill>
                  <a:srgbClr val="00B0F0"/>
                </a:solidFill>
              </a:rPr>
              <a:t>(...)</a:t>
            </a:r>
          </a:p>
          <a:p>
            <a:pPr>
              <a:defRPr sz="1600">
                <a:solidFill>
                  <a:srgbClr val="DCDCDC"/>
                </a:solidFill>
              </a:defRPr>
            </a:pPr>
            <a:r>
              <a:rPr lang="en-US" sz="1400" dirty="0">
                <a:solidFill>
                  <a:srgbClr val="00B0F0"/>
                </a:solidFill>
              </a:rPr>
              <a:t>cur = </a:t>
            </a:r>
            <a:r>
              <a:rPr lang="en-US" sz="1400" dirty="0" err="1">
                <a:solidFill>
                  <a:srgbClr val="00B0F0"/>
                </a:solidFill>
              </a:rPr>
              <a:t>conn.cursor</a:t>
            </a:r>
            <a:r>
              <a:rPr lang="en-US" sz="1400" dirty="0">
                <a:solidFill>
                  <a:srgbClr val="00B0F0"/>
                </a:solidFill>
              </a:rPr>
              <a:t>()</a:t>
            </a:r>
          </a:p>
          <a:p>
            <a:pPr>
              <a:defRPr sz="1600">
                <a:solidFill>
                  <a:srgbClr val="DCDCDC"/>
                </a:solidFill>
              </a:defRPr>
            </a:pPr>
            <a:r>
              <a:rPr lang="en-US" sz="1400" dirty="0" err="1">
                <a:solidFill>
                  <a:srgbClr val="00B0F0"/>
                </a:solidFill>
              </a:rPr>
              <a:t>cur.execute</a:t>
            </a:r>
            <a:r>
              <a:rPr lang="en-US" sz="1400" dirty="0">
                <a:solidFill>
                  <a:srgbClr val="00B0F0"/>
                </a:solidFill>
              </a:rPr>
              <a:t>("SELECT * FROM users")</a:t>
            </a:r>
          </a:p>
          <a:p>
            <a:pPr>
              <a:defRPr sz="1600">
                <a:solidFill>
                  <a:srgbClr val="DCDCDC"/>
                </a:solidFill>
              </a:defRPr>
            </a:pP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2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274320"/>
            <a:ext cx="7772400" cy="914400"/>
          </a:xfrm>
          <a:prstGeom prst="rect">
            <a:avLst/>
          </a:prstGeom>
          <a:solidFill>
            <a:srgbClr val="1E222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3000" b="1">
                <a:solidFill>
                  <a:srgbClr val="FFFFFF"/>
                </a:solidFill>
              </a:defRPr>
            </a:pPr>
            <a:r>
              <a:t>DSPy – Overview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371600"/>
            <a:ext cx="7772400" cy="5029200"/>
          </a:xfrm>
          <a:prstGeom prst="rect">
            <a:avLst/>
          </a:prstGeom>
          <a:solidFill>
            <a:srgbClr val="1E222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600">
                <a:solidFill>
                  <a:srgbClr val="DCDCDC"/>
                </a:solidFill>
              </a:defRPr>
            </a:pPr>
            <a:r>
              <a:t>Framework for building and optimizing LLM-based pipelines.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2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274320"/>
            <a:ext cx="7772400" cy="914400"/>
          </a:xfrm>
          <a:prstGeom prst="rect">
            <a:avLst/>
          </a:prstGeom>
          <a:solidFill>
            <a:srgbClr val="1E222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3000" b="1">
                <a:solidFill>
                  <a:srgbClr val="FFFFFF"/>
                </a:solidFill>
              </a:defRPr>
            </a:pPr>
            <a:r>
              <a:t>LangChain – Overview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371600"/>
            <a:ext cx="7772400" cy="5029200"/>
          </a:xfrm>
          <a:prstGeom prst="rect">
            <a:avLst/>
          </a:prstGeom>
          <a:solidFill>
            <a:srgbClr val="1E222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600">
                <a:solidFill>
                  <a:srgbClr val="DCDCDC"/>
                </a:solidFill>
              </a:defRPr>
            </a:pPr>
            <a:r>
              <a:t>Framework for chaining LLM prompts, tools, and data sources.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2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274320"/>
            <a:ext cx="7772400" cy="914400"/>
          </a:xfrm>
          <a:prstGeom prst="rect">
            <a:avLst/>
          </a:prstGeom>
          <a:solidFill>
            <a:srgbClr val="1E222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3000" b="1">
                <a:solidFill>
                  <a:srgbClr val="FFFFFF"/>
                </a:solidFill>
              </a:defRPr>
            </a:pPr>
            <a:r>
              <a:t>LangChain – Example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371600"/>
            <a:ext cx="7772400" cy="5029200"/>
          </a:xfrm>
          <a:prstGeom prst="rect">
            <a:avLst/>
          </a:prstGeom>
          <a:solidFill>
            <a:srgbClr val="1E222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600">
                <a:solidFill>
                  <a:srgbClr val="DCDCDC"/>
                </a:solidFill>
              </a:defRPr>
            </a:pPr>
            <a:r>
              <a:rPr dirty="0"/>
              <a:t>Prompt template linked with an LLM to produce context-aware output.</a:t>
            </a:r>
            <a:endParaRPr lang="en-US" dirty="0"/>
          </a:p>
          <a:p>
            <a:pPr>
              <a:defRPr sz="1600">
                <a:solidFill>
                  <a:srgbClr val="DCDCDC"/>
                </a:solidFill>
              </a:defRPr>
            </a:pPr>
            <a:endParaRPr lang="en-IN" dirty="0"/>
          </a:p>
          <a:p>
            <a:pPr>
              <a:defRPr sz="1600">
                <a:solidFill>
                  <a:srgbClr val="DCDCDC"/>
                </a:solidFill>
              </a:defRPr>
            </a:pPr>
            <a:r>
              <a:rPr lang="en-IN" dirty="0"/>
              <a:t>Example: </a:t>
            </a:r>
          </a:p>
          <a:p>
            <a:pPr>
              <a:defRPr sz="1600">
                <a:solidFill>
                  <a:srgbClr val="DCDCDC"/>
                </a:solidFill>
              </a:defRPr>
            </a:pPr>
            <a:endParaRPr lang="en-IN" dirty="0"/>
          </a:p>
          <a:p>
            <a:pPr>
              <a:defRPr sz="1600">
                <a:solidFill>
                  <a:srgbClr val="DCDCDC"/>
                </a:solidFill>
              </a:defRPr>
            </a:pPr>
            <a:r>
              <a:rPr lang="en-IN" sz="1400" dirty="0">
                <a:solidFill>
                  <a:srgbClr val="00B0F0"/>
                </a:solidFill>
              </a:rPr>
              <a:t>from </a:t>
            </a:r>
            <a:r>
              <a:rPr lang="en-IN" sz="1400" dirty="0" err="1">
                <a:solidFill>
                  <a:srgbClr val="00B0F0"/>
                </a:solidFill>
              </a:rPr>
              <a:t>langchain.prompts</a:t>
            </a:r>
            <a:r>
              <a:rPr lang="en-IN" sz="1400" dirty="0">
                <a:solidFill>
                  <a:srgbClr val="00B0F0"/>
                </a:solidFill>
              </a:rPr>
              <a:t> import </a:t>
            </a:r>
            <a:r>
              <a:rPr lang="en-IN" sz="1400" dirty="0" err="1">
                <a:solidFill>
                  <a:srgbClr val="00B0F0"/>
                </a:solidFill>
              </a:rPr>
              <a:t>ChatPromptTemplate</a:t>
            </a:r>
            <a:endParaRPr lang="en-IN" sz="1400" dirty="0">
              <a:solidFill>
                <a:srgbClr val="00B0F0"/>
              </a:solidFill>
            </a:endParaRPr>
          </a:p>
          <a:p>
            <a:pPr>
              <a:defRPr sz="1600">
                <a:solidFill>
                  <a:srgbClr val="DCDCDC"/>
                </a:solidFill>
              </a:defRPr>
            </a:pPr>
            <a:r>
              <a:rPr lang="en-IN" sz="1400" dirty="0">
                <a:solidFill>
                  <a:srgbClr val="00B0F0"/>
                </a:solidFill>
              </a:rPr>
              <a:t>prompt = </a:t>
            </a:r>
            <a:r>
              <a:rPr lang="en-IN" sz="1400" dirty="0" err="1">
                <a:solidFill>
                  <a:srgbClr val="00B0F0"/>
                </a:solidFill>
              </a:rPr>
              <a:t>ChatPromptTemplate.from_template</a:t>
            </a:r>
            <a:r>
              <a:rPr lang="en-IN" sz="1400" dirty="0">
                <a:solidFill>
                  <a:srgbClr val="00B0F0"/>
                </a:solidFill>
              </a:rPr>
              <a:t>("Tell me {topic}")</a:t>
            </a:r>
          </a:p>
          <a:p>
            <a:pPr>
              <a:defRPr sz="1600">
                <a:solidFill>
                  <a:srgbClr val="DCDCDC"/>
                </a:solidFill>
              </a:defRPr>
            </a:pP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2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274320"/>
            <a:ext cx="7772400" cy="914400"/>
          </a:xfrm>
          <a:prstGeom prst="rect">
            <a:avLst/>
          </a:prstGeom>
          <a:solidFill>
            <a:srgbClr val="1E222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3000" b="1">
                <a:solidFill>
                  <a:srgbClr val="FFFFFF"/>
                </a:solidFill>
              </a:defRPr>
            </a:pPr>
            <a:r>
              <a:t>Conclusion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371600"/>
            <a:ext cx="7772400" cy="5029200"/>
          </a:xfrm>
          <a:prstGeom prst="rect">
            <a:avLst/>
          </a:prstGeom>
          <a:solidFill>
            <a:srgbClr val="1E222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600">
                <a:solidFill>
                  <a:srgbClr val="DCDCDC"/>
                </a:solidFill>
              </a:defRPr>
            </a:pPr>
            <a:r>
              <a:rPr dirty="0"/>
              <a:t>Covered </a:t>
            </a:r>
            <a:r>
              <a:rPr lang="en-US" dirty="0"/>
              <a:t>topics on </a:t>
            </a:r>
            <a:r>
              <a:rPr dirty="0"/>
              <a:t>Python basics, APIs, CLI tools, LLMs, databases, and AI frameworks like </a:t>
            </a:r>
            <a:r>
              <a:rPr dirty="0" err="1"/>
              <a:t>DSPy</a:t>
            </a:r>
            <a:r>
              <a:rPr dirty="0"/>
              <a:t> and </a:t>
            </a:r>
            <a:r>
              <a:rPr dirty="0" err="1"/>
              <a:t>LangChain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2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274320"/>
            <a:ext cx="7772400" cy="914400"/>
          </a:xfrm>
          <a:prstGeom prst="rect">
            <a:avLst/>
          </a:prstGeom>
          <a:solidFill>
            <a:srgbClr val="1E222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3000" b="1">
                <a:solidFill>
                  <a:srgbClr val="FFFFFF"/>
                </a:solidFill>
              </a:defRPr>
            </a:pPr>
            <a:r>
              <a:t>Python Basics – Introduction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371600"/>
            <a:ext cx="7772400" cy="5029200"/>
          </a:xfrm>
          <a:prstGeom prst="rect">
            <a:avLst/>
          </a:prstGeom>
          <a:solidFill>
            <a:srgbClr val="1E222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600">
                <a:solidFill>
                  <a:srgbClr val="DCDCDC"/>
                </a:solidFill>
              </a:defRPr>
            </a:pPr>
            <a:r>
              <a:rPr dirty="0"/>
              <a:t>Python is an interpreted, high-level, general-purpose programming language known for readability and flexibility.</a:t>
            </a:r>
            <a:endParaRPr lang="en-US" dirty="0"/>
          </a:p>
          <a:p>
            <a:pPr>
              <a:defRPr sz="1600">
                <a:solidFill>
                  <a:srgbClr val="DCDCDC"/>
                </a:solidFill>
              </a:defRPr>
            </a:pPr>
            <a:endParaRPr lang="en-IN" dirty="0"/>
          </a:p>
          <a:p>
            <a:pPr>
              <a:defRPr sz="1600">
                <a:solidFill>
                  <a:srgbClr val="DCDCDC"/>
                </a:solidFill>
              </a:defRPr>
            </a:pP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2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274320"/>
            <a:ext cx="7772400" cy="914400"/>
          </a:xfrm>
          <a:prstGeom prst="rect">
            <a:avLst/>
          </a:prstGeom>
          <a:solidFill>
            <a:srgbClr val="1E222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3000" b="1">
                <a:solidFill>
                  <a:srgbClr val="FFFFFF"/>
                </a:solidFill>
              </a:defRPr>
            </a:pPr>
            <a:r>
              <a:t>Python Basics – Data Types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371600"/>
            <a:ext cx="7772400" cy="5029200"/>
          </a:xfrm>
          <a:prstGeom prst="rect">
            <a:avLst/>
          </a:prstGeom>
          <a:solidFill>
            <a:srgbClr val="1E222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600">
                <a:solidFill>
                  <a:srgbClr val="DCDCDC"/>
                </a:solidFill>
              </a:defRPr>
            </a:pPr>
            <a:r>
              <a:rPr dirty="0"/>
              <a:t>Common types: int, float, str, list, </a:t>
            </a:r>
            <a:r>
              <a:rPr dirty="0" err="1"/>
              <a:t>dict</a:t>
            </a:r>
            <a:r>
              <a:rPr dirty="0"/>
              <a:t>, tuple, set, bool.</a:t>
            </a:r>
            <a:endParaRPr lang="en-US" dirty="0"/>
          </a:p>
          <a:p>
            <a:pPr>
              <a:defRPr sz="1600">
                <a:solidFill>
                  <a:srgbClr val="DCDCDC"/>
                </a:solidFill>
              </a:defRPr>
            </a:pPr>
            <a:endParaRPr lang="en-IN" dirty="0"/>
          </a:p>
          <a:p>
            <a:pPr>
              <a:defRPr sz="1600">
                <a:solidFill>
                  <a:srgbClr val="DCDCDC"/>
                </a:solidFill>
              </a:defRPr>
            </a:pPr>
            <a:r>
              <a:rPr lang="en-IN" dirty="0"/>
              <a:t>Example:</a:t>
            </a:r>
          </a:p>
          <a:p>
            <a:pPr>
              <a:defRPr sz="1600">
                <a:solidFill>
                  <a:srgbClr val="DCDCDC"/>
                </a:solidFill>
              </a:defRPr>
            </a:pPr>
            <a:endParaRPr lang="en-IN" dirty="0"/>
          </a:p>
          <a:p>
            <a:pPr>
              <a:defRPr sz="1600">
                <a:solidFill>
                  <a:srgbClr val="DCDCDC"/>
                </a:solidFill>
              </a:defRPr>
            </a:pPr>
            <a:r>
              <a:rPr lang="en-US" sz="1400" dirty="0">
                <a:solidFill>
                  <a:srgbClr val="00B0F0"/>
                </a:solidFill>
              </a:rPr>
              <a:t>name = "Alice"</a:t>
            </a:r>
          </a:p>
          <a:p>
            <a:pPr>
              <a:defRPr sz="1600">
                <a:solidFill>
                  <a:srgbClr val="DCDCDC"/>
                </a:solidFill>
              </a:defRPr>
            </a:pPr>
            <a:r>
              <a:rPr lang="en-US" sz="1400" dirty="0">
                <a:solidFill>
                  <a:srgbClr val="00B0F0"/>
                </a:solidFill>
              </a:rPr>
              <a:t>age = 30</a:t>
            </a:r>
          </a:p>
          <a:p>
            <a:pPr>
              <a:defRPr sz="1600">
                <a:solidFill>
                  <a:srgbClr val="DCDCDC"/>
                </a:solidFill>
              </a:defRPr>
            </a:pPr>
            <a:r>
              <a:rPr lang="en-US" sz="1400" dirty="0">
                <a:solidFill>
                  <a:srgbClr val="00B0F0"/>
                </a:solidFill>
              </a:rPr>
              <a:t>items = ["apple", "banana"]</a:t>
            </a:r>
          </a:p>
          <a:p>
            <a:pPr>
              <a:defRPr sz="1600">
                <a:solidFill>
                  <a:srgbClr val="DCDCDC"/>
                </a:solidFill>
              </a:defRPr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2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274320"/>
            <a:ext cx="7772400" cy="914400"/>
          </a:xfrm>
          <a:prstGeom prst="rect">
            <a:avLst/>
          </a:prstGeom>
          <a:solidFill>
            <a:srgbClr val="1E222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3000" b="1">
                <a:solidFill>
                  <a:srgbClr val="FFFFFF"/>
                </a:solidFill>
              </a:defRPr>
            </a:pPr>
            <a:r>
              <a:t>Python Basics – Control Flow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371600"/>
            <a:ext cx="7772400" cy="5029200"/>
          </a:xfrm>
          <a:prstGeom prst="rect">
            <a:avLst/>
          </a:prstGeom>
          <a:solidFill>
            <a:srgbClr val="1E222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600">
                <a:solidFill>
                  <a:srgbClr val="DCDCDC"/>
                </a:solidFill>
              </a:defRPr>
            </a:pPr>
            <a:r>
              <a:rPr dirty="0"/>
              <a:t>Conditional statements: if, </a:t>
            </a:r>
            <a:r>
              <a:rPr dirty="0" err="1"/>
              <a:t>elif</a:t>
            </a:r>
            <a:r>
              <a:rPr dirty="0"/>
              <a:t>, else; Loops: for, while.</a:t>
            </a:r>
            <a:endParaRPr lang="en-US" dirty="0"/>
          </a:p>
          <a:p>
            <a:pPr>
              <a:defRPr sz="1600">
                <a:solidFill>
                  <a:srgbClr val="DCDCDC"/>
                </a:solidFill>
              </a:defRPr>
            </a:pPr>
            <a:endParaRPr lang="en-IN" dirty="0"/>
          </a:p>
          <a:p>
            <a:pPr>
              <a:defRPr sz="1600">
                <a:solidFill>
                  <a:srgbClr val="DCDCDC"/>
                </a:solidFill>
              </a:defRPr>
            </a:pPr>
            <a:r>
              <a:rPr lang="en-IN" dirty="0"/>
              <a:t>Example:</a:t>
            </a:r>
          </a:p>
          <a:p>
            <a:pPr>
              <a:defRPr sz="1600">
                <a:solidFill>
                  <a:srgbClr val="DCDCDC"/>
                </a:solidFill>
              </a:defRPr>
            </a:pPr>
            <a:endParaRPr lang="en-IN" dirty="0"/>
          </a:p>
          <a:p>
            <a:pPr>
              <a:defRPr sz="1600">
                <a:solidFill>
                  <a:srgbClr val="DCDCDC"/>
                </a:solidFill>
              </a:defRPr>
            </a:pPr>
            <a:r>
              <a:rPr lang="en-IN" sz="1400" dirty="0">
                <a:solidFill>
                  <a:srgbClr val="00B0F0"/>
                </a:solidFill>
              </a:rPr>
              <a:t>for </a:t>
            </a:r>
            <a:r>
              <a:rPr lang="en-IN" sz="1400" dirty="0" err="1">
                <a:solidFill>
                  <a:srgbClr val="00B0F0"/>
                </a:solidFill>
              </a:rPr>
              <a:t>i</a:t>
            </a:r>
            <a:r>
              <a:rPr lang="en-IN" sz="1400" dirty="0">
                <a:solidFill>
                  <a:srgbClr val="00B0F0"/>
                </a:solidFill>
              </a:rPr>
              <a:t> in range(3):</a:t>
            </a:r>
          </a:p>
          <a:p>
            <a:pPr>
              <a:defRPr sz="1600">
                <a:solidFill>
                  <a:srgbClr val="DCDCDC"/>
                </a:solidFill>
              </a:defRPr>
            </a:pPr>
            <a:r>
              <a:rPr lang="en-IN" sz="1400" dirty="0">
                <a:solidFill>
                  <a:srgbClr val="00B0F0"/>
                </a:solidFill>
              </a:rPr>
              <a:t>    print(</a:t>
            </a:r>
            <a:r>
              <a:rPr lang="en-IN" sz="1400" dirty="0" err="1">
                <a:solidFill>
                  <a:srgbClr val="00B0F0"/>
                </a:solidFill>
              </a:rPr>
              <a:t>i</a:t>
            </a:r>
            <a:r>
              <a:rPr lang="en-IN" sz="1400" dirty="0">
                <a:solidFill>
                  <a:srgbClr val="00B0F0"/>
                </a:solidFill>
              </a:rPr>
              <a:t>)</a:t>
            </a:r>
          </a:p>
          <a:p>
            <a:pPr>
              <a:defRPr sz="1600">
                <a:solidFill>
                  <a:srgbClr val="DCDCDC"/>
                </a:solidFill>
              </a:defRPr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2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274320"/>
            <a:ext cx="7772400" cy="914400"/>
          </a:xfrm>
          <a:prstGeom prst="rect">
            <a:avLst/>
          </a:prstGeom>
          <a:solidFill>
            <a:srgbClr val="1E222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3000" b="1">
                <a:solidFill>
                  <a:srgbClr val="FFFFFF"/>
                </a:solidFill>
              </a:defRPr>
            </a:pPr>
            <a:r>
              <a:t>Python Basics – Functions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371600"/>
            <a:ext cx="7772400" cy="5029200"/>
          </a:xfrm>
          <a:prstGeom prst="rect">
            <a:avLst/>
          </a:prstGeom>
          <a:solidFill>
            <a:srgbClr val="1E222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600">
                <a:solidFill>
                  <a:srgbClr val="DCDCDC"/>
                </a:solidFill>
              </a:defRPr>
            </a:pPr>
            <a:r>
              <a:rPr dirty="0"/>
              <a:t>Functions help reuse code. Defined with def keyword.</a:t>
            </a:r>
            <a:endParaRPr lang="en-US" dirty="0"/>
          </a:p>
          <a:p>
            <a:pPr>
              <a:defRPr sz="1600">
                <a:solidFill>
                  <a:srgbClr val="DCDCDC"/>
                </a:solidFill>
              </a:defRPr>
            </a:pPr>
            <a:endParaRPr lang="en-IN" dirty="0"/>
          </a:p>
          <a:p>
            <a:pPr>
              <a:defRPr sz="1600">
                <a:solidFill>
                  <a:srgbClr val="DCDCDC"/>
                </a:solidFill>
              </a:defRPr>
            </a:pPr>
            <a:r>
              <a:rPr lang="en-IN" dirty="0"/>
              <a:t>Example:</a:t>
            </a:r>
          </a:p>
          <a:p>
            <a:pPr>
              <a:defRPr sz="1600">
                <a:solidFill>
                  <a:srgbClr val="DCDCDC"/>
                </a:solidFill>
              </a:defRPr>
            </a:pPr>
            <a:endParaRPr lang="en-IN" dirty="0"/>
          </a:p>
          <a:p>
            <a:pPr>
              <a:defRPr sz="1600">
                <a:solidFill>
                  <a:srgbClr val="DCDCDC"/>
                </a:solidFill>
              </a:defRPr>
            </a:pPr>
            <a:r>
              <a:rPr lang="en-US" sz="1400" dirty="0">
                <a:solidFill>
                  <a:srgbClr val="00B0F0"/>
                </a:solidFill>
              </a:rPr>
              <a:t>def greet(name):</a:t>
            </a:r>
          </a:p>
          <a:p>
            <a:pPr>
              <a:defRPr sz="1600">
                <a:solidFill>
                  <a:srgbClr val="DCDCDC"/>
                </a:solidFill>
              </a:defRPr>
            </a:pPr>
            <a:r>
              <a:rPr lang="en-US" sz="1400" dirty="0">
                <a:solidFill>
                  <a:srgbClr val="00B0F0"/>
                </a:solidFill>
              </a:rPr>
              <a:t>    return </a:t>
            </a:r>
            <a:r>
              <a:rPr lang="en-US" sz="1400" dirty="0" err="1">
                <a:solidFill>
                  <a:srgbClr val="00B0F0"/>
                </a:solidFill>
              </a:rPr>
              <a:t>f"Hello</a:t>
            </a:r>
            <a:r>
              <a:rPr lang="en-US" sz="1400" dirty="0">
                <a:solidFill>
                  <a:srgbClr val="00B0F0"/>
                </a:solidFill>
              </a:rPr>
              <a:t> {name}"</a:t>
            </a:r>
          </a:p>
          <a:p>
            <a:pPr>
              <a:defRPr sz="1600">
                <a:solidFill>
                  <a:srgbClr val="DCDCDC"/>
                </a:solidFill>
              </a:defRPr>
            </a:pPr>
            <a:r>
              <a:rPr lang="en-US" sz="1400" dirty="0">
                <a:solidFill>
                  <a:srgbClr val="00B0F0"/>
                </a:solidFill>
              </a:rPr>
              <a:t>print(greet(“Manish"))</a:t>
            </a:r>
          </a:p>
          <a:p>
            <a:pPr>
              <a:defRPr sz="1600">
                <a:solidFill>
                  <a:srgbClr val="DCDCDC"/>
                </a:solidFill>
              </a:defRPr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2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274320"/>
            <a:ext cx="7772400" cy="914400"/>
          </a:xfrm>
          <a:prstGeom prst="rect">
            <a:avLst/>
          </a:prstGeom>
          <a:solidFill>
            <a:srgbClr val="1E222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3000" b="1">
                <a:solidFill>
                  <a:srgbClr val="FFFFFF"/>
                </a:solidFill>
              </a:defRPr>
            </a:pPr>
            <a:r>
              <a:t>FastAPI – Overview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371600"/>
            <a:ext cx="7772400" cy="5029200"/>
          </a:xfrm>
          <a:prstGeom prst="rect">
            <a:avLst/>
          </a:prstGeom>
          <a:solidFill>
            <a:srgbClr val="1E222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600">
                <a:solidFill>
                  <a:srgbClr val="DCDCDC"/>
                </a:solidFill>
              </a:defRPr>
            </a:pPr>
            <a:r>
              <a:rPr dirty="0"/>
              <a:t>Modern, high-performance web framework for building APIs with Python 3.</a:t>
            </a:r>
            <a:r>
              <a:rPr lang="en-US" dirty="0"/>
              <a:t>10</a:t>
            </a:r>
            <a:r>
              <a:rPr dirty="0"/>
              <a:t>+.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2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274320"/>
            <a:ext cx="7772400" cy="914400"/>
          </a:xfrm>
          <a:prstGeom prst="rect">
            <a:avLst/>
          </a:prstGeom>
          <a:solidFill>
            <a:srgbClr val="1E222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3000" b="1">
                <a:solidFill>
                  <a:srgbClr val="FFFFFF"/>
                </a:solidFill>
              </a:defRPr>
            </a:pPr>
            <a:r>
              <a:t>FastAPI – Key Features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371600"/>
            <a:ext cx="7772400" cy="5029200"/>
          </a:xfrm>
          <a:prstGeom prst="rect">
            <a:avLst/>
          </a:prstGeom>
          <a:solidFill>
            <a:srgbClr val="1E222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600">
                <a:solidFill>
                  <a:srgbClr val="DCDCDC"/>
                </a:solidFill>
              </a:defRPr>
            </a:pPr>
            <a:r>
              <a:rPr dirty="0"/>
              <a:t>- Automatic doc</a:t>
            </a:r>
            <a:r>
              <a:rPr lang="en-US" dirty="0"/>
              <a:t>umentation</a:t>
            </a:r>
            <a:endParaRPr dirty="0"/>
          </a:p>
          <a:p>
            <a:pPr>
              <a:defRPr sz="1600">
                <a:solidFill>
                  <a:srgbClr val="DCDCDC"/>
                </a:solidFill>
              </a:defRPr>
            </a:pPr>
            <a:r>
              <a:rPr dirty="0"/>
              <a:t>- Async support</a:t>
            </a:r>
          </a:p>
          <a:p>
            <a:pPr>
              <a:defRPr sz="1600">
                <a:solidFill>
                  <a:srgbClr val="DCDCDC"/>
                </a:solidFill>
              </a:defRPr>
            </a:pPr>
            <a:r>
              <a:rPr dirty="0"/>
              <a:t>- Type validation</a:t>
            </a:r>
            <a:endParaRPr lang="en-US" dirty="0"/>
          </a:p>
          <a:p>
            <a:pPr>
              <a:defRPr sz="1600">
                <a:solidFill>
                  <a:srgbClr val="DCDCDC"/>
                </a:solidFill>
              </a:defRPr>
            </a:pPr>
            <a:endParaRPr lang="en-IN" dirty="0"/>
          </a:p>
          <a:p>
            <a:pPr>
              <a:defRPr sz="1600">
                <a:solidFill>
                  <a:srgbClr val="DCDCDC"/>
                </a:solidFill>
              </a:defRPr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2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274320"/>
            <a:ext cx="7772400" cy="914400"/>
          </a:xfrm>
          <a:prstGeom prst="rect">
            <a:avLst/>
          </a:prstGeom>
          <a:solidFill>
            <a:srgbClr val="1E222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3000" b="1">
                <a:solidFill>
                  <a:srgbClr val="FFFFFF"/>
                </a:solidFill>
              </a:defRPr>
            </a:pPr>
            <a:r>
              <a:t>FastAPI – Example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371600"/>
            <a:ext cx="7772400" cy="5029200"/>
          </a:xfrm>
          <a:prstGeom prst="rect">
            <a:avLst/>
          </a:prstGeom>
          <a:solidFill>
            <a:srgbClr val="1E222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600">
                <a:solidFill>
                  <a:srgbClr val="DCDCDC"/>
                </a:solidFill>
              </a:defRPr>
            </a:pPr>
            <a:r>
              <a:rPr dirty="0"/>
              <a:t>Simple GET endpoint with </a:t>
            </a:r>
            <a:r>
              <a:rPr dirty="0" err="1"/>
              <a:t>Pydantic</a:t>
            </a:r>
            <a:r>
              <a:rPr dirty="0"/>
              <a:t> model for validation.</a:t>
            </a:r>
            <a:endParaRPr lang="en-US" dirty="0"/>
          </a:p>
          <a:p>
            <a:pPr>
              <a:defRPr sz="1600">
                <a:solidFill>
                  <a:srgbClr val="DCDCDC"/>
                </a:solidFill>
              </a:defRPr>
            </a:pPr>
            <a:endParaRPr lang="en-IN" dirty="0"/>
          </a:p>
          <a:p>
            <a:pPr>
              <a:defRPr sz="1600">
                <a:solidFill>
                  <a:srgbClr val="DCDCDC"/>
                </a:solidFill>
              </a:defRPr>
            </a:pPr>
            <a:r>
              <a:rPr lang="en-IN" dirty="0"/>
              <a:t>Example:</a:t>
            </a:r>
          </a:p>
          <a:p>
            <a:pPr>
              <a:defRPr sz="1600">
                <a:solidFill>
                  <a:srgbClr val="DCDCDC"/>
                </a:solidFill>
              </a:defRPr>
            </a:pPr>
            <a:endParaRPr lang="en-IN" dirty="0"/>
          </a:p>
          <a:p>
            <a:pPr>
              <a:defRPr sz="1600">
                <a:solidFill>
                  <a:srgbClr val="DCDCDC"/>
                </a:solidFill>
              </a:defRPr>
            </a:pPr>
            <a:r>
              <a:rPr lang="en-IN" sz="1600" dirty="0">
                <a:solidFill>
                  <a:srgbClr val="00B0F0"/>
                </a:solidFill>
              </a:rPr>
              <a:t>from </a:t>
            </a:r>
            <a:r>
              <a:rPr lang="en-IN" sz="1600" dirty="0" err="1">
                <a:solidFill>
                  <a:srgbClr val="00B0F0"/>
                </a:solidFill>
              </a:rPr>
              <a:t>fastapi</a:t>
            </a:r>
            <a:r>
              <a:rPr lang="en-IN" sz="1600" dirty="0">
                <a:solidFill>
                  <a:srgbClr val="00B0F0"/>
                </a:solidFill>
              </a:rPr>
              <a:t> import </a:t>
            </a:r>
            <a:r>
              <a:rPr lang="en-IN" sz="1600" dirty="0" err="1">
                <a:solidFill>
                  <a:srgbClr val="00B0F0"/>
                </a:solidFill>
              </a:rPr>
              <a:t>FastAPI</a:t>
            </a:r>
            <a:endParaRPr lang="en-IN" sz="1600" dirty="0">
              <a:solidFill>
                <a:srgbClr val="00B0F0"/>
              </a:solidFill>
            </a:endParaRPr>
          </a:p>
          <a:p>
            <a:pPr>
              <a:defRPr sz="1600">
                <a:solidFill>
                  <a:srgbClr val="DCDCDC"/>
                </a:solidFill>
              </a:defRPr>
            </a:pPr>
            <a:r>
              <a:rPr lang="en-IN" sz="1600" dirty="0">
                <a:solidFill>
                  <a:srgbClr val="00B0F0"/>
                </a:solidFill>
              </a:rPr>
              <a:t>app = </a:t>
            </a:r>
            <a:r>
              <a:rPr lang="en-IN" sz="1600" dirty="0" err="1">
                <a:solidFill>
                  <a:srgbClr val="00B0F0"/>
                </a:solidFill>
              </a:rPr>
              <a:t>FastAPI</a:t>
            </a:r>
            <a:r>
              <a:rPr lang="en-IN" sz="1600" dirty="0">
                <a:solidFill>
                  <a:srgbClr val="00B0F0"/>
                </a:solidFill>
              </a:rPr>
              <a:t>()</a:t>
            </a:r>
          </a:p>
          <a:p>
            <a:pPr>
              <a:defRPr sz="1600">
                <a:solidFill>
                  <a:srgbClr val="DCDCDC"/>
                </a:solidFill>
              </a:defRPr>
            </a:pPr>
            <a:r>
              <a:rPr lang="en-IN" sz="1600" dirty="0">
                <a:solidFill>
                  <a:srgbClr val="00B0F0"/>
                </a:solidFill>
              </a:rPr>
              <a:t>@app.get("/")</a:t>
            </a:r>
          </a:p>
          <a:p>
            <a:pPr>
              <a:defRPr sz="1600">
                <a:solidFill>
                  <a:srgbClr val="DCDCDC"/>
                </a:solidFill>
              </a:defRPr>
            </a:pPr>
            <a:r>
              <a:rPr lang="en-IN" sz="1600" dirty="0">
                <a:solidFill>
                  <a:srgbClr val="00B0F0"/>
                </a:solidFill>
              </a:rPr>
              <a:t>async def home():</a:t>
            </a:r>
          </a:p>
          <a:p>
            <a:pPr>
              <a:defRPr sz="1600">
                <a:solidFill>
                  <a:srgbClr val="DCDCDC"/>
                </a:solidFill>
              </a:defRPr>
            </a:pPr>
            <a:r>
              <a:rPr lang="en-IN" sz="1600" dirty="0">
                <a:solidFill>
                  <a:srgbClr val="00B0F0"/>
                </a:solidFill>
              </a:rPr>
              <a:t>    return {"</a:t>
            </a:r>
            <a:r>
              <a:rPr lang="en-IN" sz="1600" dirty="0" err="1">
                <a:solidFill>
                  <a:srgbClr val="00B0F0"/>
                </a:solidFill>
              </a:rPr>
              <a:t>msg</a:t>
            </a:r>
            <a:r>
              <a:rPr lang="en-IN" sz="1600" dirty="0">
                <a:solidFill>
                  <a:srgbClr val="00B0F0"/>
                </a:solidFill>
              </a:rPr>
              <a:t>": "Hello"}</a:t>
            </a:r>
          </a:p>
          <a:p>
            <a:pPr>
              <a:defRPr sz="1600">
                <a:solidFill>
                  <a:srgbClr val="DCDCDC"/>
                </a:solidFill>
              </a:defRPr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653</Words>
  <Application>Microsoft Office PowerPoint</Application>
  <PresentationFormat>On-screen Show (4:3)</PresentationFormat>
  <Paragraphs>134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Manish Sai Jakkula</cp:lastModifiedBy>
  <cp:revision>5</cp:revision>
  <dcterms:created xsi:type="dcterms:W3CDTF">2013-01-27T09:14:16Z</dcterms:created>
  <dcterms:modified xsi:type="dcterms:W3CDTF">2025-08-13T01:30:28Z</dcterms:modified>
  <cp:category/>
</cp:coreProperties>
</file>