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59"/>
  </p:notesMasterIdLst>
  <p:sldIdLst>
    <p:sldId id="308" r:id="rId4"/>
    <p:sldId id="257" r:id="rId5"/>
    <p:sldId id="306" r:id="rId6"/>
    <p:sldId id="307" r:id="rId7"/>
    <p:sldId id="258" r:id="rId8"/>
    <p:sldId id="259" r:id="rId9"/>
    <p:sldId id="260" r:id="rId10"/>
    <p:sldId id="261" r:id="rId11"/>
    <p:sldId id="262" r:id="rId12"/>
    <p:sldId id="263" r:id="rId13"/>
    <p:sldId id="264" r:id="rId14"/>
    <p:sldId id="265" r:id="rId15"/>
    <p:sldId id="309"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10" r:id="rId56"/>
    <p:sldId id="311" r:id="rId57"/>
    <p:sldId id="30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32A6"/>
    <a:srgbClr val="E13A62"/>
    <a:srgbClr val="EEA720"/>
    <a:srgbClr val="7DBC2D"/>
    <a:srgbClr val="099481"/>
    <a:srgbClr val="16A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E2A9F-8E2F-462C-B138-DF2C44970D69}" type="datetimeFigureOut">
              <a:rPr lang="en-US" smtClean="0"/>
              <a:t>4/10/2019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B5515-C577-4D37-86A6-B260DCB2B0A0}" type="slidenum">
              <a:rPr lang="en-US" smtClean="0"/>
              <a:t>‹#›</a:t>
            </a:fld>
            <a:endParaRPr lang="en-US"/>
          </a:p>
        </p:txBody>
      </p:sp>
    </p:spTree>
    <p:extLst>
      <p:ext uri="{BB962C8B-B14F-4D97-AF65-F5344CB8AC3E}">
        <p14:creationId xmlns:p14="http://schemas.microsoft.com/office/powerpoint/2010/main" val="3048881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834889-88A1-4E05-BE26-4B8479970F78}"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70446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834889-88A1-4E05-BE26-4B8479970F78}"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13598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834889-88A1-4E05-BE26-4B8479970F78}"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5902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1676-5671-46A2-AF7F-CA29516FDD4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39F4F7-B7E5-4F3C-BFC1-E21E97DF883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3172D1-0224-4FA1-BA67-69A685A71135}"/>
              </a:ext>
            </a:extLst>
          </p:cNvPr>
          <p:cNvSpPr>
            <a:spLocks noGrp="1"/>
          </p:cNvSpPr>
          <p:nvPr>
            <p:ph type="dt" sz="half" idx="10"/>
          </p:nvPr>
        </p:nvSpPr>
        <p:spPr>
          <a:xfrm>
            <a:off x="838200" y="6356350"/>
            <a:ext cx="2743200" cy="365125"/>
          </a:xfrm>
          <a:prstGeom prst="rect">
            <a:avLst/>
          </a:prstGeom>
        </p:spPr>
        <p:txBody>
          <a:bodyPr/>
          <a:lstStyle/>
          <a:p>
            <a:fld id="{028C8A15-FADA-4595-99BD-6B9EE5F4BA24}" type="datetimeFigureOut">
              <a:rPr lang="en-IN" smtClean="0"/>
              <a:t>10-04-2019</a:t>
            </a:fld>
            <a:endParaRPr lang="en-IN"/>
          </a:p>
        </p:txBody>
      </p:sp>
      <p:sp>
        <p:nvSpPr>
          <p:cNvPr id="5" name="Footer Placeholder 4">
            <a:extLst>
              <a:ext uri="{FF2B5EF4-FFF2-40B4-BE49-F238E27FC236}">
                <a16:creationId xmlns:a16="http://schemas.microsoft.com/office/drawing/2014/main" id="{6B8AAF48-96C7-4209-A56B-68E1F804CFDA}"/>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07891B5-3C22-499D-9849-5536AFAC1562}"/>
              </a:ext>
            </a:extLst>
          </p:cNvPr>
          <p:cNvSpPr>
            <a:spLocks noGrp="1"/>
          </p:cNvSpPr>
          <p:nvPr>
            <p:ph type="sldNum" sz="quarter" idx="12"/>
          </p:nvPr>
        </p:nvSpPr>
        <p:spPr>
          <a:xfrm>
            <a:off x="8610600" y="6356350"/>
            <a:ext cx="2743200" cy="365125"/>
          </a:xfrm>
          <a:prstGeom prst="rect">
            <a:avLst/>
          </a:prstGeom>
        </p:spPr>
        <p:txBody>
          <a:bodyPr/>
          <a:lstStyle/>
          <a:p>
            <a:fld id="{8E4E8FE9-FDCB-45D1-A077-85EB15FBF211}" type="slidenum">
              <a:rPr lang="en-IN" smtClean="0"/>
              <a:t>‹#›</a:t>
            </a:fld>
            <a:endParaRPr lang="en-IN"/>
          </a:p>
        </p:txBody>
      </p:sp>
    </p:spTree>
    <p:extLst>
      <p:ext uri="{BB962C8B-B14F-4D97-AF65-F5344CB8AC3E}">
        <p14:creationId xmlns:p14="http://schemas.microsoft.com/office/powerpoint/2010/main" val="3191086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19E9-F077-4C95-AD19-383B887B58E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5A4A40-E1AF-482E-AC06-4ADE1A4344AD}"/>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FDB509-4FBC-4EB1-AA05-B7508D961FC0}"/>
              </a:ext>
            </a:extLst>
          </p:cNvPr>
          <p:cNvSpPr>
            <a:spLocks noGrp="1"/>
          </p:cNvSpPr>
          <p:nvPr>
            <p:ph type="dt" sz="half" idx="10"/>
          </p:nvPr>
        </p:nvSpPr>
        <p:spPr>
          <a:xfrm>
            <a:off x="838200" y="6356350"/>
            <a:ext cx="2743200" cy="365125"/>
          </a:xfrm>
          <a:prstGeom prst="rect">
            <a:avLst/>
          </a:prstGeom>
        </p:spPr>
        <p:txBody>
          <a:bodyPr/>
          <a:lstStyle/>
          <a:p>
            <a:fld id="{028C8A15-FADA-4595-99BD-6B9EE5F4BA24}" type="datetimeFigureOut">
              <a:rPr lang="en-IN" smtClean="0"/>
              <a:t>10-04-2019</a:t>
            </a:fld>
            <a:endParaRPr lang="en-IN"/>
          </a:p>
        </p:txBody>
      </p:sp>
      <p:sp>
        <p:nvSpPr>
          <p:cNvPr id="5" name="Footer Placeholder 4">
            <a:extLst>
              <a:ext uri="{FF2B5EF4-FFF2-40B4-BE49-F238E27FC236}">
                <a16:creationId xmlns:a16="http://schemas.microsoft.com/office/drawing/2014/main" id="{395D7DDB-9E7D-445F-95AF-FB1A92F061D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EE248CAD-C923-441E-BB2A-6858D4090138}"/>
              </a:ext>
            </a:extLst>
          </p:cNvPr>
          <p:cNvSpPr>
            <a:spLocks noGrp="1"/>
          </p:cNvSpPr>
          <p:nvPr>
            <p:ph type="sldNum" sz="quarter" idx="12"/>
          </p:nvPr>
        </p:nvSpPr>
        <p:spPr>
          <a:xfrm>
            <a:off x="8610600" y="6356350"/>
            <a:ext cx="2743200" cy="365125"/>
          </a:xfrm>
          <a:prstGeom prst="rect">
            <a:avLst/>
          </a:prstGeom>
        </p:spPr>
        <p:txBody>
          <a:bodyPr/>
          <a:lstStyle/>
          <a:p>
            <a:fld id="{8E4E8FE9-FDCB-45D1-A077-85EB15FBF211}" type="slidenum">
              <a:rPr lang="en-IN" smtClean="0"/>
              <a:t>‹#›</a:t>
            </a:fld>
            <a:endParaRPr lang="en-IN"/>
          </a:p>
        </p:txBody>
      </p:sp>
    </p:spTree>
    <p:extLst>
      <p:ext uri="{BB962C8B-B14F-4D97-AF65-F5344CB8AC3E}">
        <p14:creationId xmlns:p14="http://schemas.microsoft.com/office/powerpoint/2010/main" val="2199948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1444-EFF9-4B2F-95ED-29E605C26AD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747A35-F301-4F23-B267-C59DEFB22E34}"/>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5D406A-EC5F-4E81-B8B9-47871E0CB72B}"/>
              </a:ext>
            </a:extLst>
          </p:cNvPr>
          <p:cNvSpPr>
            <a:spLocks noGrp="1"/>
          </p:cNvSpPr>
          <p:nvPr>
            <p:ph type="dt" sz="half" idx="10"/>
          </p:nvPr>
        </p:nvSpPr>
        <p:spPr>
          <a:xfrm>
            <a:off x="838200" y="6356350"/>
            <a:ext cx="2743200" cy="365125"/>
          </a:xfrm>
          <a:prstGeom prst="rect">
            <a:avLst/>
          </a:prstGeom>
        </p:spPr>
        <p:txBody>
          <a:bodyPr/>
          <a:lstStyle/>
          <a:p>
            <a:fld id="{028C8A15-FADA-4595-99BD-6B9EE5F4BA24}" type="datetimeFigureOut">
              <a:rPr lang="en-IN" smtClean="0"/>
              <a:t>10-04-2019</a:t>
            </a:fld>
            <a:endParaRPr lang="en-IN"/>
          </a:p>
        </p:txBody>
      </p:sp>
      <p:sp>
        <p:nvSpPr>
          <p:cNvPr id="5" name="Footer Placeholder 4">
            <a:extLst>
              <a:ext uri="{FF2B5EF4-FFF2-40B4-BE49-F238E27FC236}">
                <a16:creationId xmlns:a16="http://schemas.microsoft.com/office/drawing/2014/main" id="{4131E374-FE05-41EE-8BB2-75A38F89358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44354440-FF55-4351-981B-0E9CEE783D66}"/>
              </a:ext>
            </a:extLst>
          </p:cNvPr>
          <p:cNvSpPr>
            <a:spLocks noGrp="1"/>
          </p:cNvSpPr>
          <p:nvPr>
            <p:ph type="sldNum" sz="quarter" idx="12"/>
          </p:nvPr>
        </p:nvSpPr>
        <p:spPr>
          <a:xfrm>
            <a:off x="8610600" y="6356350"/>
            <a:ext cx="2743200" cy="365125"/>
          </a:xfrm>
          <a:prstGeom prst="rect">
            <a:avLst/>
          </a:prstGeom>
        </p:spPr>
        <p:txBody>
          <a:bodyPr/>
          <a:lstStyle/>
          <a:p>
            <a:fld id="{8E4E8FE9-FDCB-45D1-A077-85EB15FBF211}" type="slidenum">
              <a:rPr lang="en-IN" smtClean="0"/>
              <a:t>‹#›</a:t>
            </a:fld>
            <a:endParaRPr lang="en-IN"/>
          </a:p>
        </p:txBody>
      </p:sp>
    </p:spTree>
    <p:extLst>
      <p:ext uri="{BB962C8B-B14F-4D97-AF65-F5344CB8AC3E}">
        <p14:creationId xmlns:p14="http://schemas.microsoft.com/office/powerpoint/2010/main" val="149322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FC05-E30F-4DAC-8C1A-A03122D579E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09094A-BDA2-4168-97DF-B121AAA8B1A5}"/>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40D65E-D5FD-421C-B07D-265EE66CE5A5}"/>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C391C2-9945-434F-93C8-7A62E2D772F4}"/>
              </a:ext>
            </a:extLst>
          </p:cNvPr>
          <p:cNvSpPr>
            <a:spLocks noGrp="1"/>
          </p:cNvSpPr>
          <p:nvPr>
            <p:ph type="dt" sz="half" idx="10"/>
          </p:nvPr>
        </p:nvSpPr>
        <p:spPr>
          <a:xfrm>
            <a:off x="838200" y="6356350"/>
            <a:ext cx="2743200" cy="365125"/>
          </a:xfrm>
          <a:prstGeom prst="rect">
            <a:avLst/>
          </a:prstGeom>
        </p:spPr>
        <p:txBody>
          <a:bodyPr/>
          <a:lstStyle/>
          <a:p>
            <a:fld id="{028C8A15-FADA-4595-99BD-6B9EE5F4BA24}" type="datetimeFigureOut">
              <a:rPr lang="en-IN" smtClean="0"/>
              <a:t>10-04-2019</a:t>
            </a:fld>
            <a:endParaRPr lang="en-IN"/>
          </a:p>
        </p:txBody>
      </p:sp>
      <p:sp>
        <p:nvSpPr>
          <p:cNvPr id="6" name="Footer Placeholder 5">
            <a:extLst>
              <a:ext uri="{FF2B5EF4-FFF2-40B4-BE49-F238E27FC236}">
                <a16:creationId xmlns:a16="http://schemas.microsoft.com/office/drawing/2014/main" id="{E6943960-AAE0-43C3-8A28-9C7CF42C3DF3}"/>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70C4BEB-372B-420A-9ADA-C865DE1E4CAA}"/>
              </a:ext>
            </a:extLst>
          </p:cNvPr>
          <p:cNvSpPr>
            <a:spLocks noGrp="1"/>
          </p:cNvSpPr>
          <p:nvPr>
            <p:ph type="sldNum" sz="quarter" idx="12"/>
          </p:nvPr>
        </p:nvSpPr>
        <p:spPr>
          <a:xfrm>
            <a:off x="8610600" y="6356350"/>
            <a:ext cx="2743200" cy="365125"/>
          </a:xfrm>
          <a:prstGeom prst="rect">
            <a:avLst/>
          </a:prstGeom>
        </p:spPr>
        <p:txBody>
          <a:bodyPr/>
          <a:lstStyle/>
          <a:p>
            <a:fld id="{8E4E8FE9-FDCB-45D1-A077-85EB15FBF211}" type="slidenum">
              <a:rPr lang="en-IN" smtClean="0"/>
              <a:t>‹#›</a:t>
            </a:fld>
            <a:endParaRPr lang="en-IN"/>
          </a:p>
        </p:txBody>
      </p:sp>
    </p:spTree>
    <p:extLst>
      <p:ext uri="{BB962C8B-B14F-4D97-AF65-F5344CB8AC3E}">
        <p14:creationId xmlns:p14="http://schemas.microsoft.com/office/powerpoint/2010/main" val="131233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C970-8302-426D-B22F-D0A3D6C3AD12}"/>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32AC67-8DA4-46E0-B01F-5385736FC22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AC1AE3-455D-467A-8A3F-80AC521E6F1A}"/>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497DF3-48A0-41A9-9AEF-A18B3EE9A2E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2CBE72-F8ED-4BC2-92E5-21A110E072DF}"/>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86713A-AD4A-4394-BA80-17457DFEE9AC}"/>
              </a:ext>
            </a:extLst>
          </p:cNvPr>
          <p:cNvSpPr>
            <a:spLocks noGrp="1"/>
          </p:cNvSpPr>
          <p:nvPr>
            <p:ph type="dt" sz="half" idx="10"/>
          </p:nvPr>
        </p:nvSpPr>
        <p:spPr>
          <a:xfrm>
            <a:off x="838200" y="6356350"/>
            <a:ext cx="2743200" cy="365125"/>
          </a:xfrm>
          <a:prstGeom prst="rect">
            <a:avLst/>
          </a:prstGeom>
        </p:spPr>
        <p:txBody>
          <a:bodyPr/>
          <a:lstStyle/>
          <a:p>
            <a:fld id="{028C8A15-FADA-4595-99BD-6B9EE5F4BA24}" type="datetimeFigureOut">
              <a:rPr lang="en-IN" smtClean="0"/>
              <a:t>10-04-2019</a:t>
            </a:fld>
            <a:endParaRPr lang="en-IN"/>
          </a:p>
        </p:txBody>
      </p:sp>
      <p:sp>
        <p:nvSpPr>
          <p:cNvPr id="8" name="Footer Placeholder 7">
            <a:extLst>
              <a:ext uri="{FF2B5EF4-FFF2-40B4-BE49-F238E27FC236}">
                <a16:creationId xmlns:a16="http://schemas.microsoft.com/office/drawing/2014/main" id="{74293EE5-EA21-4F74-9251-187CF4EF27A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3A287186-524E-4564-BABF-76AAE4ADE8BE}"/>
              </a:ext>
            </a:extLst>
          </p:cNvPr>
          <p:cNvSpPr>
            <a:spLocks noGrp="1"/>
          </p:cNvSpPr>
          <p:nvPr>
            <p:ph type="sldNum" sz="quarter" idx="12"/>
          </p:nvPr>
        </p:nvSpPr>
        <p:spPr>
          <a:xfrm>
            <a:off x="8610600" y="6356350"/>
            <a:ext cx="2743200" cy="365125"/>
          </a:xfrm>
          <a:prstGeom prst="rect">
            <a:avLst/>
          </a:prstGeom>
        </p:spPr>
        <p:txBody>
          <a:bodyPr/>
          <a:lstStyle/>
          <a:p>
            <a:fld id="{8E4E8FE9-FDCB-45D1-A077-85EB15FBF211}" type="slidenum">
              <a:rPr lang="en-IN" smtClean="0"/>
              <a:t>‹#›</a:t>
            </a:fld>
            <a:endParaRPr lang="en-IN"/>
          </a:p>
        </p:txBody>
      </p:sp>
    </p:spTree>
    <p:extLst>
      <p:ext uri="{BB962C8B-B14F-4D97-AF65-F5344CB8AC3E}">
        <p14:creationId xmlns:p14="http://schemas.microsoft.com/office/powerpoint/2010/main" val="238828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053E-D6AA-4B24-A863-940C43E7DBC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244C1C-58EA-4273-8EED-44396776028D}"/>
              </a:ext>
            </a:extLst>
          </p:cNvPr>
          <p:cNvSpPr>
            <a:spLocks noGrp="1"/>
          </p:cNvSpPr>
          <p:nvPr>
            <p:ph type="dt" sz="half" idx="10"/>
          </p:nvPr>
        </p:nvSpPr>
        <p:spPr>
          <a:xfrm>
            <a:off x="838200" y="6356350"/>
            <a:ext cx="2743200" cy="365125"/>
          </a:xfrm>
          <a:prstGeom prst="rect">
            <a:avLst/>
          </a:prstGeom>
        </p:spPr>
        <p:txBody>
          <a:bodyPr/>
          <a:lstStyle/>
          <a:p>
            <a:fld id="{028C8A15-FADA-4595-99BD-6B9EE5F4BA24}" type="datetimeFigureOut">
              <a:rPr lang="en-IN" smtClean="0"/>
              <a:t>10-04-2019</a:t>
            </a:fld>
            <a:endParaRPr lang="en-IN"/>
          </a:p>
        </p:txBody>
      </p:sp>
      <p:sp>
        <p:nvSpPr>
          <p:cNvPr id="4" name="Footer Placeholder 3">
            <a:extLst>
              <a:ext uri="{FF2B5EF4-FFF2-40B4-BE49-F238E27FC236}">
                <a16:creationId xmlns:a16="http://schemas.microsoft.com/office/drawing/2014/main" id="{F5DD28A0-89F2-4A09-BBAD-DEE210E5B81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5F25AAF9-9F35-4955-940B-8DB64833E94F}"/>
              </a:ext>
            </a:extLst>
          </p:cNvPr>
          <p:cNvSpPr>
            <a:spLocks noGrp="1"/>
          </p:cNvSpPr>
          <p:nvPr>
            <p:ph type="sldNum" sz="quarter" idx="12"/>
          </p:nvPr>
        </p:nvSpPr>
        <p:spPr>
          <a:xfrm>
            <a:off x="8610600" y="6356350"/>
            <a:ext cx="2743200" cy="365125"/>
          </a:xfrm>
          <a:prstGeom prst="rect">
            <a:avLst/>
          </a:prstGeom>
        </p:spPr>
        <p:txBody>
          <a:bodyPr/>
          <a:lstStyle/>
          <a:p>
            <a:fld id="{8E4E8FE9-FDCB-45D1-A077-85EB15FBF211}" type="slidenum">
              <a:rPr lang="en-IN" smtClean="0"/>
              <a:t>‹#›</a:t>
            </a:fld>
            <a:endParaRPr lang="en-IN"/>
          </a:p>
        </p:txBody>
      </p:sp>
    </p:spTree>
    <p:extLst>
      <p:ext uri="{BB962C8B-B14F-4D97-AF65-F5344CB8AC3E}">
        <p14:creationId xmlns:p14="http://schemas.microsoft.com/office/powerpoint/2010/main" val="25199351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909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B15D-3E0E-43D9-9CC3-CABE5B78907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31C9DE-3DC3-41FC-8CBC-6F9D57C4DF9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088E32-B832-4A12-A555-049D310797A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53944F-9EEF-4363-B159-EA96FB3AE785}"/>
              </a:ext>
            </a:extLst>
          </p:cNvPr>
          <p:cNvSpPr>
            <a:spLocks noGrp="1"/>
          </p:cNvSpPr>
          <p:nvPr>
            <p:ph type="dt" sz="half" idx="10"/>
          </p:nvPr>
        </p:nvSpPr>
        <p:spPr>
          <a:xfrm>
            <a:off x="838200" y="6356350"/>
            <a:ext cx="2743200" cy="365125"/>
          </a:xfrm>
          <a:prstGeom prst="rect">
            <a:avLst/>
          </a:prstGeom>
        </p:spPr>
        <p:txBody>
          <a:bodyPr/>
          <a:lstStyle/>
          <a:p>
            <a:fld id="{028C8A15-FADA-4595-99BD-6B9EE5F4BA24}" type="datetimeFigureOut">
              <a:rPr lang="en-IN" smtClean="0"/>
              <a:t>10-04-2019</a:t>
            </a:fld>
            <a:endParaRPr lang="en-IN"/>
          </a:p>
        </p:txBody>
      </p:sp>
      <p:sp>
        <p:nvSpPr>
          <p:cNvPr id="6" name="Footer Placeholder 5">
            <a:extLst>
              <a:ext uri="{FF2B5EF4-FFF2-40B4-BE49-F238E27FC236}">
                <a16:creationId xmlns:a16="http://schemas.microsoft.com/office/drawing/2014/main" id="{8485D056-188A-4B96-8569-3011ED250103}"/>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8D49F980-2339-4FB7-A798-F98227EFC430}"/>
              </a:ext>
            </a:extLst>
          </p:cNvPr>
          <p:cNvSpPr>
            <a:spLocks noGrp="1"/>
          </p:cNvSpPr>
          <p:nvPr>
            <p:ph type="sldNum" sz="quarter" idx="12"/>
          </p:nvPr>
        </p:nvSpPr>
        <p:spPr>
          <a:xfrm>
            <a:off x="8610600" y="6356350"/>
            <a:ext cx="2743200" cy="365125"/>
          </a:xfrm>
          <a:prstGeom prst="rect">
            <a:avLst/>
          </a:prstGeom>
        </p:spPr>
        <p:txBody>
          <a:bodyPr/>
          <a:lstStyle/>
          <a:p>
            <a:fld id="{8E4E8FE9-FDCB-45D1-A077-85EB15FBF211}" type="slidenum">
              <a:rPr lang="en-IN" smtClean="0"/>
              <a:t>‹#›</a:t>
            </a:fld>
            <a:endParaRPr lang="en-IN"/>
          </a:p>
        </p:txBody>
      </p:sp>
    </p:spTree>
    <p:extLst>
      <p:ext uri="{BB962C8B-B14F-4D97-AF65-F5344CB8AC3E}">
        <p14:creationId xmlns:p14="http://schemas.microsoft.com/office/powerpoint/2010/main" val="56386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834889-88A1-4E05-BE26-4B8479970F78}"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256959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109-A32E-4060-9F82-724C7CE3BD9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57F698-6525-4571-931C-18900D688B1B}"/>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DACA9B-9D16-408F-8FDE-4797340DD24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711826-79B0-4D6D-9157-9C54FECFC497}"/>
              </a:ext>
            </a:extLst>
          </p:cNvPr>
          <p:cNvSpPr>
            <a:spLocks noGrp="1"/>
          </p:cNvSpPr>
          <p:nvPr>
            <p:ph type="dt" sz="half" idx="10"/>
          </p:nvPr>
        </p:nvSpPr>
        <p:spPr>
          <a:xfrm>
            <a:off x="838200" y="6356350"/>
            <a:ext cx="2743200" cy="365125"/>
          </a:xfrm>
          <a:prstGeom prst="rect">
            <a:avLst/>
          </a:prstGeom>
        </p:spPr>
        <p:txBody>
          <a:bodyPr/>
          <a:lstStyle/>
          <a:p>
            <a:fld id="{028C8A15-FADA-4595-99BD-6B9EE5F4BA24}" type="datetimeFigureOut">
              <a:rPr lang="en-IN" smtClean="0"/>
              <a:t>10-04-2019</a:t>
            </a:fld>
            <a:endParaRPr lang="en-IN"/>
          </a:p>
        </p:txBody>
      </p:sp>
      <p:sp>
        <p:nvSpPr>
          <p:cNvPr id="6" name="Footer Placeholder 5">
            <a:extLst>
              <a:ext uri="{FF2B5EF4-FFF2-40B4-BE49-F238E27FC236}">
                <a16:creationId xmlns:a16="http://schemas.microsoft.com/office/drawing/2014/main" id="{1EF587DD-28E4-4FE1-B424-3AF8A3D16E1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F293F734-D0AF-4954-8E53-14B260E6C103}"/>
              </a:ext>
            </a:extLst>
          </p:cNvPr>
          <p:cNvSpPr>
            <a:spLocks noGrp="1"/>
          </p:cNvSpPr>
          <p:nvPr>
            <p:ph type="sldNum" sz="quarter" idx="12"/>
          </p:nvPr>
        </p:nvSpPr>
        <p:spPr>
          <a:xfrm>
            <a:off x="8610600" y="6356350"/>
            <a:ext cx="2743200" cy="365125"/>
          </a:xfrm>
          <a:prstGeom prst="rect">
            <a:avLst/>
          </a:prstGeom>
        </p:spPr>
        <p:txBody>
          <a:bodyPr/>
          <a:lstStyle/>
          <a:p>
            <a:fld id="{8E4E8FE9-FDCB-45D1-A077-85EB15FBF211}" type="slidenum">
              <a:rPr lang="en-IN" smtClean="0"/>
              <a:t>‹#›</a:t>
            </a:fld>
            <a:endParaRPr lang="en-IN"/>
          </a:p>
        </p:txBody>
      </p:sp>
    </p:spTree>
    <p:extLst>
      <p:ext uri="{BB962C8B-B14F-4D97-AF65-F5344CB8AC3E}">
        <p14:creationId xmlns:p14="http://schemas.microsoft.com/office/powerpoint/2010/main" val="29867873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D6AC-120B-4234-A75A-B86F8996E9D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1760A2-F892-4E74-8399-E10FCFFEE5F6}"/>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142E0D-0F7E-4BAA-BAE0-69370D92E6E9}"/>
              </a:ext>
            </a:extLst>
          </p:cNvPr>
          <p:cNvSpPr>
            <a:spLocks noGrp="1"/>
          </p:cNvSpPr>
          <p:nvPr>
            <p:ph type="dt" sz="half" idx="10"/>
          </p:nvPr>
        </p:nvSpPr>
        <p:spPr>
          <a:xfrm>
            <a:off x="838200" y="6356350"/>
            <a:ext cx="2743200" cy="365125"/>
          </a:xfrm>
          <a:prstGeom prst="rect">
            <a:avLst/>
          </a:prstGeom>
        </p:spPr>
        <p:txBody>
          <a:bodyPr/>
          <a:lstStyle/>
          <a:p>
            <a:fld id="{028C8A15-FADA-4595-99BD-6B9EE5F4BA24}" type="datetimeFigureOut">
              <a:rPr lang="en-IN" smtClean="0"/>
              <a:t>10-04-2019</a:t>
            </a:fld>
            <a:endParaRPr lang="en-IN"/>
          </a:p>
        </p:txBody>
      </p:sp>
      <p:sp>
        <p:nvSpPr>
          <p:cNvPr id="5" name="Footer Placeholder 4">
            <a:extLst>
              <a:ext uri="{FF2B5EF4-FFF2-40B4-BE49-F238E27FC236}">
                <a16:creationId xmlns:a16="http://schemas.microsoft.com/office/drawing/2014/main" id="{89A6EE46-F629-4833-87FB-5E98ADC6D44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506487-08EC-46E0-A79B-DD5B62F797AC}"/>
              </a:ext>
            </a:extLst>
          </p:cNvPr>
          <p:cNvSpPr>
            <a:spLocks noGrp="1"/>
          </p:cNvSpPr>
          <p:nvPr>
            <p:ph type="sldNum" sz="quarter" idx="12"/>
          </p:nvPr>
        </p:nvSpPr>
        <p:spPr>
          <a:xfrm>
            <a:off x="8610600" y="6356350"/>
            <a:ext cx="2743200" cy="365125"/>
          </a:xfrm>
          <a:prstGeom prst="rect">
            <a:avLst/>
          </a:prstGeom>
        </p:spPr>
        <p:txBody>
          <a:bodyPr/>
          <a:lstStyle/>
          <a:p>
            <a:fld id="{8E4E8FE9-FDCB-45D1-A077-85EB15FBF211}" type="slidenum">
              <a:rPr lang="en-IN" smtClean="0"/>
              <a:t>‹#›</a:t>
            </a:fld>
            <a:endParaRPr lang="en-IN"/>
          </a:p>
        </p:txBody>
      </p:sp>
    </p:spTree>
    <p:extLst>
      <p:ext uri="{BB962C8B-B14F-4D97-AF65-F5344CB8AC3E}">
        <p14:creationId xmlns:p14="http://schemas.microsoft.com/office/powerpoint/2010/main" val="4289236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264DA9-E55C-48EE-A5D0-26C40EC8E96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A4788F-3625-4A47-B252-E49A0C80AE44}"/>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0010E9-8AA5-4513-8689-38A1AAABFB24}"/>
              </a:ext>
            </a:extLst>
          </p:cNvPr>
          <p:cNvSpPr>
            <a:spLocks noGrp="1"/>
          </p:cNvSpPr>
          <p:nvPr>
            <p:ph type="dt" sz="half" idx="10"/>
          </p:nvPr>
        </p:nvSpPr>
        <p:spPr>
          <a:xfrm>
            <a:off x="838200" y="6356350"/>
            <a:ext cx="2743200" cy="365125"/>
          </a:xfrm>
          <a:prstGeom prst="rect">
            <a:avLst/>
          </a:prstGeom>
        </p:spPr>
        <p:txBody>
          <a:bodyPr/>
          <a:lstStyle/>
          <a:p>
            <a:fld id="{028C8A15-FADA-4595-99BD-6B9EE5F4BA24}" type="datetimeFigureOut">
              <a:rPr lang="en-IN" smtClean="0"/>
              <a:t>10-04-2019</a:t>
            </a:fld>
            <a:endParaRPr lang="en-IN"/>
          </a:p>
        </p:txBody>
      </p:sp>
      <p:sp>
        <p:nvSpPr>
          <p:cNvPr id="5" name="Footer Placeholder 4">
            <a:extLst>
              <a:ext uri="{FF2B5EF4-FFF2-40B4-BE49-F238E27FC236}">
                <a16:creationId xmlns:a16="http://schemas.microsoft.com/office/drawing/2014/main" id="{81D2F68B-96C7-4E39-8DA7-80D30B4A7A4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3EE9F990-25BF-48E6-922C-8087C89130F3}"/>
              </a:ext>
            </a:extLst>
          </p:cNvPr>
          <p:cNvSpPr>
            <a:spLocks noGrp="1"/>
          </p:cNvSpPr>
          <p:nvPr>
            <p:ph type="sldNum" sz="quarter" idx="12"/>
          </p:nvPr>
        </p:nvSpPr>
        <p:spPr>
          <a:xfrm>
            <a:off x="8610600" y="6356350"/>
            <a:ext cx="2743200" cy="365125"/>
          </a:xfrm>
          <a:prstGeom prst="rect">
            <a:avLst/>
          </a:prstGeom>
        </p:spPr>
        <p:txBody>
          <a:bodyPr/>
          <a:lstStyle/>
          <a:p>
            <a:fld id="{8E4E8FE9-FDCB-45D1-A077-85EB15FBF211}" type="slidenum">
              <a:rPr lang="en-IN" smtClean="0"/>
              <a:t>‹#›</a:t>
            </a:fld>
            <a:endParaRPr lang="en-IN"/>
          </a:p>
        </p:txBody>
      </p:sp>
    </p:spTree>
    <p:extLst>
      <p:ext uri="{BB962C8B-B14F-4D97-AF65-F5344CB8AC3E}">
        <p14:creationId xmlns:p14="http://schemas.microsoft.com/office/powerpoint/2010/main" val="35941369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6BA9F-2798-4AF8-8372-D6507230EDB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DAF3A8-5D2E-4A66-A141-025BDD674B0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E83D37-E91D-4F72-BF09-4150F8164E1F}"/>
              </a:ext>
            </a:extLst>
          </p:cNvPr>
          <p:cNvSpPr>
            <a:spLocks noGrp="1"/>
          </p:cNvSpPr>
          <p:nvPr>
            <p:ph type="dt" sz="half" idx="10"/>
          </p:nvPr>
        </p:nvSpPr>
        <p:spPr>
          <a:xfrm>
            <a:off x="838200" y="6356350"/>
            <a:ext cx="2743200" cy="365125"/>
          </a:xfrm>
          <a:prstGeom prst="rect">
            <a:avLst/>
          </a:prstGeom>
        </p:spPr>
        <p:txBody>
          <a:bodyPr/>
          <a:lstStyle/>
          <a:p>
            <a:fld id="{C216967E-D118-4AF0-AB55-E31E7A0457C0}" type="datetimeFigureOut">
              <a:rPr lang="en-IN" smtClean="0"/>
              <a:t>10-04-2019</a:t>
            </a:fld>
            <a:endParaRPr lang="en-IN"/>
          </a:p>
        </p:txBody>
      </p:sp>
      <p:sp>
        <p:nvSpPr>
          <p:cNvPr id="5" name="Footer Placeholder 4">
            <a:extLst>
              <a:ext uri="{FF2B5EF4-FFF2-40B4-BE49-F238E27FC236}">
                <a16:creationId xmlns:a16="http://schemas.microsoft.com/office/drawing/2014/main" id="{89A637E5-7713-497A-AFE4-7CA4A52A38C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A2EF6679-1B48-46D0-8764-262921C7A9EA}"/>
              </a:ext>
            </a:extLst>
          </p:cNvPr>
          <p:cNvSpPr>
            <a:spLocks noGrp="1"/>
          </p:cNvSpPr>
          <p:nvPr>
            <p:ph type="sldNum" sz="quarter" idx="12"/>
          </p:nvPr>
        </p:nvSpPr>
        <p:spPr>
          <a:xfrm>
            <a:off x="8610600" y="6356350"/>
            <a:ext cx="2743200" cy="365125"/>
          </a:xfrm>
          <a:prstGeom prst="rect">
            <a:avLst/>
          </a:prstGeom>
        </p:spPr>
        <p:txBody>
          <a:bodyPr/>
          <a:lstStyle/>
          <a:p>
            <a:fld id="{C56FF4F4-C892-4EB1-A101-B31F4D53BB45}" type="slidenum">
              <a:rPr lang="en-IN" smtClean="0"/>
              <a:t>‹#›</a:t>
            </a:fld>
            <a:endParaRPr lang="en-IN"/>
          </a:p>
        </p:txBody>
      </p:sp>
    </p:spTree>
    <p:extLst>
      <p:ext uri="{BB962C8B-B14F-4D97-AF65-F5344CB8AC3E}">
        <p14:creationId xmlns:p14="http://schemas.microsoft.com/office/powerpoint/2010/main" val="8099654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BBD0-E235-43BB-ACC8-7E2FCAC77E5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F7CAB5-DA32-4768-9221-77970EF63312}"/>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A6E453-2004-41A3-956F-2940AE907203}"/>
              </a:ext>
            </a:extLst>
          </p:cNvPr>
          <p:cNvSpPr>
            <a:spLocks noGrp="1"/>
          </p:cNvSpPr>
          <p:nvPr>
            <p:ph type="dt" sz="half" idx="10"/>
          </p:nvPr>
        </p:nvSpPr>
        <p:spPr>
          <a:xfrm>
            <a:off x="838200" y="6356350"/>
            <a:ext cx="2743200" cy="365125"/>
          </a:xfrm>
          <a:prstGeom prst="rect">
            <a:avLst/>
          </a:prstGeom>
        </p:spPr>
        <p:txBody>
          <a:bodyPr/>
          <a:lstStyle/>
          <a:p>
            <a:fld id="{C216967E-D118-4AF0-AB55-E31E7A0457C0}" type="datetimeFigureOut">
              <a:rPr lang="en-IN" smtClean="0"/>
              <a:t>10-04-2019</a:t>
            </a:fld>
            <a:endParaRPr lang="en-IN"/>
          </a:p>
        </p:txBody>
      </p:sp>
      <p:sp>
        <p:nvSpPr>
          <p:cNvPr id="5" name="Footer Placeholder 4">
            <a:extLst>
              <a:ext uri="{FF2B5EF4-FFF2-40B4-BE49-F238E27FC236}">
                <a16:creationId xmlns:a16="http://schemas.microsoft.com/office/drawing/2014/main" id="{DA34D0DA-36AE-4719-8AF7-576DE9C4752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4A2952D5-3FA3-435C-BB73-850D9D3292DD}"/>
              </a:ext>
            </a:extLst>
          </p:cNvPr>
          <p:cNvSpPr>
            <a:spLocks noGrp="1"/>
          </p:cNvSpPr>
          <p:nvPr>
            <p:ph type="sldNum" sz="quarter" idx="12"/>
          </p:nvPr>
        </p:nvSpPr>
        <p:spPr>
          <a:xfrm>
            <a:off x="8610600" y="6356350"/>
            <a:ext cx="2743200" cy="365125"/>
          </a:xfrm>
          <a:prstGeom prst="rect">
            <a:avLst/>
          </a:prstGeom>
        </p:spPr>
        <p:txBody>
          <a:bodyPr/>
          <a:lstStyle/>
          <a:p>
            <a:fld id="{C56FF4F4-C892-4EB1-A101-B31F4D53BB45}" type="slidenum">
              <a:rPr lang="en-IN" smtClean="0"/>
              <a:t>‹#›</a:t>
            </a:fld>
            <a:endParaRPr lang="en-IN"/>
          </a:p>
        </p:txBody>
      </p:sp>
    </p:spTree>
    <p:extLst>
      <p:ext uri="{BB962C8B-B14F-4D97-AF65-F5344CB8AC3E}">
        <p14:creationId xmlns:p14="http://schemas.microsoft.com/office/powerpoint/2010/main" val="497745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54C4-2A2C-4DC8-99D8-5F166188B52D}"/>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535690-AE79-415D-BB63-11552615B8C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A31872-EAF6-43CF-8115-350625E2024E}"/>
              </a:ext>
            </a:extLst>
          </p:cNvPr>
          <p:cNvSpPr>
            <a:spLocks noGrp="1"/>
          </p:cNvSpPr>
          <p:nvPr>
            <p:ph type="dt" sz="half" idx="10"/>
          </p:nvPr>
        </p:nvSpPr>
        <p:spPr>
          <a:xfrm>
            <a:off x="838200" y="6356350"/>
            <a:ext cx="2743200" cy="365125"/>
          </a:xfrm>
          <a:prstGeom prst="rect">
            <a:avLst/>
          </a:prstGeom>
        </p:spPr>
        <p:txBody>
          <a:bodyPr/>
          <a:lstStyle/>
          <a:p>
            <a:fld id="{C216967E-D118-4AF0-AB55-E31E7A0457C0}" type="datetimeFigureOut">
              <a:rPr lang="en-IN" smtClean="0"/>
              <a:t>10-04-2019</a:t>
            </a:fld>
            <a:endParaRPr lang="en-IN"/>
          </a:p>
        </p:txBody>
      </p:sp>
      <p:sp>
        <p:nvSpPr>
          <p:cNvPr id="5" name="Footer Placeholder 4">
            <a:extLst>
              <a:ext uri="{FF2B5EF4-FFF2-40B4-BE49-F238E27FC236}">
                <a16:creationId xmlns:a16="http://schemas.microsoft.com/office/drawing/2014/main" id="{73804173-5B31-4393-A365-8252B2C752A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3C7A4213-1EAF-4F3A-A807-5FD3A9F9DBE2}"/>
              </a:ext>
            </a:extLst>
          </p:cNvPr>
          <p:cNvSpPr>
            <a:spLocks noGrp="1"/>
          </p:cNvSpPr>
          <p:nvPr>
            <p:ph type="sldNum" sz="quarter" idx="12"/>
          </p:nvPr>
        </p:nvSpPr>
        <p:spPr>
          <a:xfrm>
            <a:off x="8610600" y="6356350"/>
            <a:ext cx="2743200" cy="365125"/>
          </a:xfrm>
          <a:prstGeom prst="rect">
            <a:avLst/>
          </a:prstGeom>
        </p:spPr>
        <p:txBody>
          <a:bodyPr/>
          <a:lstStyle/>
          <a:p>
            <a:fld id="{C56FF4F4-C892-4EB1-A101-B31F4D53BB45}" type="slidenum">
              <a:rPr lang="en-IN" smtClean="0"/>
              <a:t>‹#›</a:t>
            </a:fld>
            <a:endParaRPr lang="en-IN"/>
          </a:p>
        </p:txBody>
      </p:sp>
    </p:spTree>
    <p:extLst>
      <p:ext uri="{BB962C8B-B14F-4D97-AF65-F5344CB8AC3E}">
        <p14:creationId xmlns:p14="http://schemas.microsoft.com/office/powerpoint/2010/main" val="37798212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48B5-6949-4B81-86DE-AE66D19E849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6C1E22-C9B9-43AA-B9C6-70C5388288F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59DA2A-9605-4F4F-A563-592F187C74E8}"/>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3DCCDB-901D-409C-BA38-B9686AD2A822}"/>
              </a:ext>
            </a:extLst>
          </p:cNvPr>
          <p:cNvSpPr>
            <a:spLocks noGrp="1"/>
          </p:cNvSpPr>
          <p:nvPr>
            <p:ph type="dt" sz="half" idx="10"/>
          </p:nvPr>
        </p:nvSpPr>
        <p:spPr>
          <a:xfrm>
            <a:off x="838200" y="6356350"/>
            <a:ext cx="2743200" cy="365125"/>
          </a:xfrm>
          <a:prstGeom prst="rect">
            <a:avLst/>
          </a:prstGeom>
        </p:spPr>
        <p:txBody>
          <a:bodyPr/>
          <a:lstStyle/>
          <a:p>
            <a:fld id="{C216967E-D118-4AF0-AB55-E31E7A0457C0}" type="datetimeFigureOut">
              <a:rPr lang="en-IN" smtClean="0"/>
              <a:t>10-04-2019</a:t>
            </a:fld>
            <a:endParaRPr lang="en-IN"/>
          </a:p>
        </p:txBody>
      </p:sp>
      <p:sp>
        <p:nvSpPr>
          <p:cNvPr id="6" name="Footer Placeholder 5">
            <a:extLst>
              <a:ext uri="{FF2B5EF4-FFF2-40B4-BE49-F238E27FC236}">
                <a16:creationId xmlns:a16="http://schemas.microsoft.com/office/drawing/2014/main" id="{D9852908-6EF4-425E-A2E2-70B72BD7E0E8}"/>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AFC2C3-6B9F-45E3-82F1-02CEE586659C}"/>
              </a:ext>
            </a:extLst>
          </p:cNvPr>
          <p:cNvSpPr>
            <a:spLocks noGrp="1"/>
          </p:cNvSpPr>
          <p:nvPr>
            <p:ph type="sldNum" sz="quarter" idx="12"/>
          </p:nvPr>
        </p:nvSpPr>
        <p:spPr>
          <a:xfrm>
            <a:off x="8610600" y="6356350"/>
            <a:ext cx="2743200" cy="365125"/>
          </a:xfrm>
          <a:prstGeom prst="rect">
            <a:avLst/>
          </a:prstGeom>
        </p:spPr>
        <p:txBody>
          <a:bodyPr/>
          <a:lstStyle/>
          <a:p>
            <a:fld id="{C56FF4F4-C892-4EB1-A101-B31F4D53BB45}" type="slidenum">
              <a:rPr lang="en-IN" smtClean="0"/>
              <a:t>‹#›</a:t>
            </a:fld>
            <a:endParaRPr lang="en-IN"/>
          </a:p>
        </p:txBody>
      </p:sp>
    </p:spTree>
    <p:extLst>
      <p:ext uri="{BB962C8B-B14F-4D97-AF65-F5344CB8AC3E}">
        <p14:creationId xmlns:p14="http://schemas.microsoft.com/office/powerpoint/2010/main" val="40913777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0307-BC5C-4CF9-8EE1-4C12CBF57AB7}"/>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401557-4E86-4740-BD4B-F2FEA28C293A}"/>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08DA50-EE8A-42B8-B7B9-13051168886A}"/>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A22F7F-B838-4409-86DA-0AB8E39ED5E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0C3653-F5B1-4F3F-9AE6-1D82085B9FF6}"/>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C5571E-13B7-45CA-B1EF-3024819C241B}"/>
              </a:ext>
            </a:extLst>
          </p:cNvPr>
          <p:cNvSpPr>
            <a:spLocks noGrp="1"/>
          </p:cNvSpPr>
          <p:nvPr>
            <p:ph type="dt" sz="half" idx="10"/>
          </p:nvPr>
        </p:nvSpPr>
        <p:spPr>
          <a:xfrm>
            <a:off x="838200" y="6356350"/>
            <a:ext cx="2743200" cy="365125"/>
          </a:xfrm>
          <a:prstGeom prst="rect">
            <a:avLst/>
          </a:prstGeom>
        </p:spPr>
        <p:txBody>
          <a:bodyPr/>
          <a:lstStyle/>
          <a:p>
            <a:fld id="{C216967E-D118-4AF0-AB55-E31E7A0457C0}" type="datetimeFigureOut">
              <a:rPr lang="en-IN" smtClean="0"/>
              <a:t>10-04-2019</a:t>
            </a:fld>
            <a:endParaRPr lang="en-IN"/>
          </a:p>
        </p:txBody>
      </p:sp>
      <p:sp>
        <p:nvSpPr>
          <p:cNvPr id="8" name="Footer Placeholder 7">
            <a:extLst>
              <a:ext uri="{FF2B5EF4-FFF2-40B4-BE49-F238E27FC236}">
                <a16:creationId xmlns:a16="http://schemas.microsoft.com/office/drawing/2014/main" id="{9470E07D-5C3E-45AE-B027-83AE115778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6ABF5BDE-8E46-47CF-9747-DB38236F2270}"/>
              </a:ext>
            </a:extLst>
          </p:cNvPr>
          <p:cNvSpPr>
            <a:spLocks noGrp="1"/>
          </p:cNvSpPr>
          <p:nvPr>
            <p:ph type="sldNum" sz="quarter" idx="12"/>
          </p:nvPr>
        </p:nvSpPr>
        <p:spPr>
          <a:xfrm>
            <a:off x="8610600" y="6356350"/>
            <a:ext cx="2743200" cy="365125"/>
          </a:xfrm>
          <a:prstGeom prst="rect">
            <a:avLst/>
          </a:prstGeom>
        </p:spPr>
        <p:txBody>
          <a:bodyPr/>
          <a:lstStyle/>
          <a:p>
            <a:fld id="{C56FF4F4-C892-4EB1-A101-B31F4D53BB45}" type="slidenum">
              <a:rPr lang="en-IN" smtClean="0"/>
              <a:t>‹#›</a:t>
            </a:fld>
            <a:endParaRPr lang="en-IN"/>
          </a:p>
        </p:txBody>
      </p:sp>
    </p:spTree>
    <p:extLst>
      <p:ext uri="{BB962C8B-B14F-4D97-AF65-F5344CB8AC3E}">
        <p14:creationId xmlns:p14="http://schemas.microsoft.com/office/powerpoint/2010/main" val="17266683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1B68-08C3-4D0F-857C-FF4A10BC3CC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DD2482-4180-4726-985C-57B61A2AB3F7}"/>
              </a:ext>
            </a:extLst>
          </p:cNvPr>
          <p:cNvSpPr>
            <a:spLocks noGrp="1"/>
          </p:cNvSpPr>
          <p:nvPr>
            <p:ph type="dt" sz="half" idx="10"/>
          </p:nvPr>
        </p:nvSpPr>
        <p:spPr>
          <a:xfrm>
            <a:off x="838200" y="6356350"/>
            <a:ext cx="2743200" cy="365125"/>
          </a:xfrm>
          <a:prstGeom prst="rect">
            <a:avLst/>
          </a:prstGeom>
        </p:spPr>
        <p:txBody>
          <a:bodyPr/>
          <a:lstStyle/>
          <a:p>
            <a:fld id="{C216967E-D118-4AF0-AB55-E31E7A0457C0}" type="datetimeFigureOut">
              <a:rPr lang="en-IN" smtClean="0"/>
              <a:t>10-04-2019</a:t>
            </a:fld>
            <a:endParaRPr lang="en-IN"/>
          </a:p>
        </p:txBody>
      </p:sp>
      <p:sp>
        <p:nvSpPr>
          <p:cNvPr id="4" name="Footer Placeholder 3">
            <a:extLst>
              <a:ext uri="{FF2B5EF4-FFF2-40B4-BE49-F238E27FC236}">
                <a16:creationId xmlns:a16="http://schemas.microsoft.com/office/drawing/2014/main" id="{D7DDEDB4-568D-46D6-BD38-FBD18D1F1F7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77EAB588-E63B-4F3D-9048-F56F5724FD81}"/>
              </a:ext>
            </a:extLst>
          </p:cNvPr>
          <p:cNvSpPr>
            <a:spLocks noGrp="1"/>
          </p:cNvSpPr>
          <p:nvPr>
            <p:ph type="sldNum" sz="quarter" idx="12"/>
          </p:nvPr>
        </p:nvSpPr>
        <p:spPr>
          <a:xfrm>
            <a:off x="8610600" y="6356350"/>
            <a:ext cx="2743200" cy="365125"/>
          </a:xfrm>
          <a:prstGeom prst="rect">
            <a:avLst/>
          </a:prstGeom>
        </p:spPr>
        <p:txBody>
          <a:bodyPr/>
          <a:lstStyle/>
          <a:p>
            <a:fld id="{C56FF4F4-C892-4EB1-A101-B31F4D53BB45}" type="slidenum">
              <a:rPr lang="en-IN" smtClean="0"/>
              <a:t>‹#›</a:t>
            </a:fld>
            <a:endParaRPr lang="en-IN"/>
          </a:p>
        </p:txBody>
      </p:sp>
    </p:spTree>
    <p:extLst>
      <p:ext uri="{BB962C8B-B14F-4D97-AF65-F5344CB8AC3E}">
        <p14:creationId xmlns:p14="http://schemas.microsoft.com/office/powerpoint/2010/main" val="30097780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77DC50-3B88-44EB-8430-BC594E9F7D73}"/>
              </a:ext>
            </a:extLst>
          </p:cNvPr>
          <p:cNvSpPr>
            <a:spLocks noGrp="1"/>
          </p:cNvSpPr>
          <p:nvPr>
            <p:ph type="dt" sz="half" idx="10"/>
          </p:nvPr>
        </p:nvSpPr>
        <p:spPr>
          <a:xfrm>
            <a:off x="838200" y="6356350"/>
            <a:ext cx="2743200" cy="365125"/>
          </a:xfrm>
          <a:prstGeom prst="rect">
            <a:avLst/>
          </a:prstGeom>
        </p:spPr>
        <p:txBody>
          <a:bodyPr/>
          <a:lstStyle/>
          <a:p>
            <a:fld id="{C216967E-D118-4AF0-AB55-E31E7A0457C0}" type="datetimeFigureOut">
              <a:rPr lang="en-IN" smtClean="0"/>
              <a:t>10-04-2019</a:t>
            </a:fld>
            <a:endParaRPr lang="en-IN"/>
          </a:p>
        </p:txBody>
      </p:sp>
      <p:sp>
        <p:nvSpPr>
          <p:cNvPr id="3" name="Footer Placeholder 2">
            <a:extLst>
              <a:ext uri="{FF2B5EF4-FFF2-40B4-BE49-F238E27FC236}">
                <a16:creationId xmlns:a16="http://schemas.microsoft.com/office/drawing/2014/main" id="{A7286F55-41E1-4CE5-BD7B-A88FE0C8C19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EDCB700-4167-4B1A-A7B7-5B3DCEC34A90}"/>
              </a:ext>
            </a:extLst>
          </p:cNvPr>
          <p:cNvSpPr>
            <a:spLocks noGrp="1"/>
          </p:cNvSpPr>
          <p:nvPr>
            <p:ph type="sldNum" sz="quarter" idx="12"/>
          </p:nvPr>
        </p:nvSpPr>
        <p:spPr>
          <a:xfrm>
            <a:off x="8610600" y="6356350"/>
            <a:ext cx="2743200" cy="365125"/>
          </a:xfrm>
          <a:prstGeom prst="rect">
            <a:avLst/>
          </a:prstGeom>
        </p:spPr>
        <p:txBody>
          <a:bodyPr/>
          <a:lstStyle/>
          <a:p>
            <a:fld id="{C56FF4F4-C892-4EB1-A101-B31F4D53BB45}" type="slidenum">
              <a:rPr lang="en-IN" smtClean="0"/>
              <a:t>‹#›</a:t>
            </a:fld>
            <a:endParaRPr lang="en-IN"/>
          </a:p>
        </p:txBody>
      </p:sp>
    </p:spTree>
    <p:extLst>
      <p:ext uri="{BB962C8B-B14F-4D97-AF65-F5344CB8AC3E}">
        <p14:creationId xmlns:p14="http://schemas.microsoft.com/office/powerpoint/2010/main" val="3138680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834889-88A1-4E05-BE26-4B8479970F78}"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978226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4A70-6233-46BA-8FD9-41A3E8C1C32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1DAB3B-3243-4885-9024-AA412F582BD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3D3BB5-FFCB-4E3E-AB68-21DDBD04121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D5FDF-92BE-42BC-BF19-B917CD03A7C3}"/>
              </a:ext>
            </a:extLst>
          </p:cNvPr>
          <p:cNvSpPr>
            <a:spLocks noGrp="1"/>
          </p:cNvSpPr>
          <p:nvPr>
            <p:ph type="dt" sz="half" idx="10"/>
          </p:nvPr>
        </p:nvSpPr>
        <p:spPr>
          <a:xfrm>
            <a:off x="838200" y="6356350"/>
            <a:ext cx="2743200" cy="365125"/>
          </a:xfrm>
          <a:prstGeom prst="rect">
            <a:avLst/>
          </a:prstGeom>
        </p:spPr>
        <p:txBody>
          <a:bodyPr/>
          <a:lstStyle/>
          <a:p>
            <a:fld id="{C216967E-D118-4AF0-AB55-E31E7A0457C0}" type="datetimeFigureOut">
              <a:rPr lang="en-IN" smtClean="0"/>
              <a:t>10-04-2019</a:t>
            </a:fld>
            <a:endParaRPr lang="en-IN"/>
          </a:p>
        </p:txBody>
      </p:sp>
      <p:sp>
        <p:nvSpPr>
          <p:cNvPr id="6" name="Footer Placeholder 5">
            <a:extLst>
              <a:ext uri="{FF2B5EF4-FFF2-40B4-BE49-F238E27FC236}">
                <a16:creationId xmlns:a16="http://schemas.microsoft.com/office/drawing/2014/main" id="{529C332D-14D2-4851-9F36-7017F86FE92A}"/>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2DC06BA-7466-422A-92E4-5DAA43E496DD}"/>
              </a:ext>
            </a:extLst>
          </p:cNvPr>
          <p:cNvSpPr>
            <a:spLocks noGrp="1"/>
          </p:cNvSpPr>
          <p:nvPr>
            <p:ph type="sldNum" sz="quarter" idx="12"/>
          </p:nvPr>
        </p:nvSpPr>
        <p:spPr>
          <a:xfrm>
            <a:off x="8610600" y="6356350"/>
            <a:ext cx="2743200" cy="365125"/>
          </a:xfrm>
          <a:prstGeom prst="rect">
            <a:avLst/>
          </a:prstGeom>
        </p:spPr>
        <p:txBody>
          <a:bodyPr/>
          <a:lstStyle/>
          <a:p>
            <a:fld id="{C56FF4F4-C892-4EB1-A101-B31F4D53BB45}" type="slidenum">
              <a:rPr lang="en-IN" smtClean="0"/>
              <a:t>‹#›</a:t>
            </a:fld>
            <a:endParaRPr lang="en-IN"/>
          </a:p>
        </p:txBody>
      </p:sp>
    </p:spTree>
    <p:extLst>
      <p:ext uri="{BB962C8B-B14F-4D97-AF65-F5344CB8AC3E}">
        <p14:creationId xmlns:p14="http://schemas.microsoft.com/office/powerpoint/2010/main" val="21282745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6E96A-834E-4F8A-92E9-614693026F8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CA3CF2-4B94-4AA1-9073-526BEE772C33}"/>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A0C82E-6EDD-4099-8702-05C61240FE3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A5CD6-2158-4E5B-BF6F-46FD4995EFF3}"/>
              </a:ext>
            </a:extLst>
          </p:cNvPr>
          <p:cNvSpPr>
            <a:spLocks noGrp="1"/>
          </p:cNvSpPr>
          <p:nvPr>
            <p:ph type="dt" sz="half" idx="10"/>
          </p:nvPr>
        </p:nvSpPr>
        <p:spPr>
          <a:xfrm>
            <a:off x="838200" y="6356350"/>
            <a:ext cx="2743200" cy="365125"/>
          </a:xfrm>
          <a:prstGeom prst="rect">
            <a:avLst/>
          </a:prstGeom>
        </p:spPr>
        <p:txBody>
          <a:bodyPr/>
          <a:lstStyle/>
          <a:p>
            <a:fld id="{C216967E-D118-4AF0-AB55-E31E7A0457C0}" type="datetimeFigureOut">
              <a:rPr lang="en-IN" smtClean="0"/>
              <a:t>10-04-2019</a:t>
            </a:fld>
            <a:endParaRPr lang="en-IN"/>
          </a:p>
        </p:txBody>
      </p:sp>
      <p:sp>
        <p:nvSpPr>
          <p:cNvPr id="6" name="Footer Placeholder 5">
            <a:extLst>
              <a:ext uri="{FF2B5EF4-FFF2-40B4-BE49-F238E27FC236}">
                <a16:creationId xmlns:a16="http://schemas.microsoft.com/office/drawing/2014/main" id="{3C6794DE-E97C-4175-812D-3463AFB24F4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BAB85B0-7215-4B52-AF7A-30751C70A024}"/>
              </a:ext>
            </a:extLst>
          </p:cNvPr>
          <p:cNvSpPr>
            <a:spLocks noGrp="1"/>
          </p:cNvSpPr>
          <p:nvPr>
            <p:ph type="sldNum" sz="quarter" idx="12"/>
          </p:nvPr>
        </p:nvSpPr>
        <p:spPr>
          <a:xfrm>
            <a:off x="8610600" y="6356350"/>
            <a:ext cx="2743200" cy="365125"/>
          </a:xfrm>
          <a:prstGeom prst="rect">
            <a:avLst/>
          </a:prstGeom>
        </p:spPr>
        <p:txBody>
          <a:bodyPr/>
          <a:lstStyle/>
          <a:p>
            <a:fld id="{C56FF4F4-C892-4EB1-A101-B31F4D53BB45}" type="slidenum">
              <a:rPr lang="en-IN" smtClean="0"/>
              <a:t>‹#›</a:t>
            </a:fld>
            <a:endParaRPr lang="en-IN"/>
          </a:p>
        </p:txBody>
      </p:sp>
    </p:spTree>
    <p:extLst>
      <p:ext uri="{BB962C8B-B14F-4D97-AF65-F5344CB8AC3E}">
        <p14:creationId xmlns:p14="http://schemas.microsoft.com/office/powerpoint/2010/main" val="31513528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B282-6A43-4CE9-9A6C-8816D0FE34D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4D489B-1D6F-4F3F-AB40-034B6D03AF90}"/>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8D780E-46CD-4C80-9690-3EB588A93D8A}"/>
              </a:ext>
            </a:extLst>
          </p:cNvPr>
          <p:cNvSpPr>
            <a:spLocks noGrp="1"/>
          </p:cNvSpPr>
          <p:nvPr>
            <p:ph type="dt" sz="half" idx="10"/>
          </p:nvPr>
        </p:nvSpPr>
        <p:spPr>
          <a:xfrm>
            <a:off x="838200" y="6356350"/>
            <a:ext cx="2743200" cy="365125"/>
          </a:xfrm>
          <a:prstGeom prst="rect">
            <a:avLst/>
          </a:prstGeom>
        </p:spPr>
        <p:txBody>
          <a:bodyPr/>
          <a:lstStyle/>
          <a:p>
            <a:fld id="{C216967E-D118-4AF0-AB55-E31E7A0457C0}" type="datetimeFigureOut">
              <a:rPr lang="en-IN" smtClean="0"/>
              <a:t>10-04-2019</a:t>
            </a:fld>
            <a:endParaRPr lang="en-IN"/>
          </a:p>
        </p:txBody>
      </p:sp>
      <p:sp>
        <p:nvSpPr>
          <p:cNvPr id="5" name="Footer Placeholder 4">
            <a:extLst>
              <a:ext uri="{FF2B5EF4-FFF2-40B4-BE49-F238E27FC236}">
                <a16:creationId xmlns:a16="http://schemas.microsoft.com/office/drawing/2014/main" id="{7D80AA8B-11B9-4E2E-99AA-2DD7091F43A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C63D9D0F-C400-4183-8C27-2998BB1550A6}"/>
              </a:ext>
            </a:extLst>
          </p:cNvPr>
          <p:cNvSpPr>
            <a:spLocks noGrp="1"/>
          </p:cNvSpPr>
          <p:nvPr>
            <p:ph type="sldNum" sz="quarter" idx="12"/>
          </p:nvPr>
        </p:nvSpPr>
        <p:spPr>
          <a:xfrm>
            <a:off x="8610600" y="6356350"/>
            <a:ext cx="2743200" cy="365125"/>
          </a:xfrm>
          <a:prstGeom prst="rect">
            <a:avLst/>
          </a:prstGeom>
        </p:spPr>
        <p:txBody>
          <a:bodyPr/>
          <a:lstStyle/>
          <a:p>
            <a:fld id="{C56FF4F4-C892-4EB1-A101-B31F4D53BB45}" type="slidenum">
              <a:rPr lang="en-IN" smtClean="0"/>
              <a:t>‹#›</a:t>
            </a:fld>
            <a:endParaRPr lang="en-IN"/>
          </a:p>
        </p:txBody>
      </p:sp>
    </p:spTree>
    <p:extLst>
      <p:ext uri="{BB962C8B-B14F-4D97-AF65-F5344CB8AC3E}">
        <p14:creationId xmlns:p14="http://schemas.microsoft.com/office/powerpoint/2010/main" val="42833871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DE24B4-58C8-4CA6-86CE-5742B01CB2C7}"/>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09E021-401A-4FED-91D4-E3D05BE5E9E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CF8236-470B-4D68-9D12-521CDA235FA0}"/>
              </a:ext>
            </a:extLst>
          </p:cNvPr>
          <p:cNvSpPr>
            <a:spLocks noGrp="1"/>
          </p:cNvSpPr>
          <p:nvPr>
            <p:ph type="dt" sz="half" idx="10"/>
          </p:nvPr>
        </p:nvSpPr>
        <p:spPr>
          <a:xfrm>
            <a:off x="838200" y="6356350"/>
            <a:ext cx="2743200" cy="365125"/>
          </a:xfrm>
          <a:prstGeom prst="rect">
            <a:avLst/>
          </a:prstGeom>
        </p:spPr>
        <p:txBody>
          <a:bodyPr/>
          <a:lstStyle/>
          <a:p>
            <a:fld id="{C216967E-D118-4AF0-AB55-E31E7A0457C0}" type="datetimeFigureOut">
              <a:rPr lang="en-IN" smtClean="0"/>
              <a:t>10-04-2019</a:t>
            </a:fld>
            <a:endParaRPr lang="en-IN"/>
          </a:p>
        </p:txBody>
      </p:sp>
      <p:sp>
        <p:nvSpPr>
          <p:cNvPr id="5" name="Footer Placeholder 4">
            <a:extLst>
              <a:ext uri="{FF2B5EF4-FFF2-40B4-BE49-F238E27FC236}">
                <a16:creationId xmlns:a16="http://schemas.microsoft.com/office/drawing/2014/main" id="{43EFAD08-8C88-40F1-82B3-75DCF7A5EFD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8106B4B0-C36C-4E46-B43D-F256676ECE91}"/>
              </a:ext>
            </a:extLst>
          </p:cNvPr>
          <p:cNvSpPr>
            <a:spLocks noGrp="1"/>
          </p:cNvSpPr>
          <p:nvPr>
            <p:ph type="sldNum" sz="quarter" idx="12"/>
          </p:nvPr>
        </p:nvSpPr>
        <p:spPr>
          <a:xfrm>
            <a:off x="8610600" y="6356350"/>
            <a:ext cx="2743200" cy="365125"/>
          </a:xfrm>
          <a:prstGeom prst="rect">
            <a:avLst/>
          </a:prstGeom>
        </p:spPr>
        <p:txBody>
          <a:bodyPr/>
          <a:lstStyle/>
          <a:p>
            <a:fld id="{C56FF4F4-C892-4EB1-A101-B31F4D53BB45}" type="slidenum">
              <a:rPr lang="en-IN" smtClean="0"/>
              <a:t>‹#›</a:t>
            </a:fld>
            <a:endParaRPr lang="en-IN"/>
          </a:p>
        </p:txBody>
      </p:sp>
    </p:spTree>
    <p:extLst>
      <p:ext uri="{BB962C8B-B14F-4D97-AF65-F5344CB8AC3E}">
        <p14:creationId xmlns:p14="http://schemas.microsoft.com/office/powerpoint/2010/main" val="24571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834889-88A1-4E05-BE26-4B8479970F78}"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00355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834889-88A1-4E05-BE26-4B8479970F78}" type="datetimeFigureOut">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403647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FF98504-D877-425A-974D-B25F1BA9E389}"/>
              </a:ext>
            </a:extLst>
          </p:cNvPr>
          <p:cNvSpPr/>
          <p:nvPr userDrawn="1"/>
        </p:nvSpPr>
        <p:spPr>
          <a:xfrm>
            <a:off x="0" y="136525"/>
            <a:ext cx="12192000" cy="6584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83326" y="365126"/>
            <a:ext cx="9993085" cy="836658"/>
          </a:xfrm>
        </p:spPr>
        <p:txBody>
          <a:bodyPr>
            <a:normAutofit/>
          </a:bodyPr>
          <a:lstStyle>
            <a:lvl1pPr algn="l" defTabSz="914400" rtl="0" eaLnBrk="1" latinLnBrk="0" hangingPunct="1">
              <a:lnSpc>
                <a:spcPct val="90000"/>
              </a:lnSpc>
              <a:spcBef>
                <a:spcPct val="0"/>
              </a:spcBef>
              <a:buNone/>
              <a:defRPr lang="en-US" sz="3200" b="1" kern="1200" dirty="0">
                <a:solidFill>
                  <a:schemeClr val="tx1">
                    <a:lumMod val="75000"/>
                    <a:lumOff val="25000"/>
                  </a:schemeClr>
                </a:solidFill>
                <a:latin typeface="+mj-lt"/>
                <a:ea typeface="+mj-ea"/>
                <a:cs typeface="+mj-cs"/>
              </a:defRPr>
            </a:lvl1pPr>
          </a:lstStyle>
          <a:p>
            <a:r>
              <a:rPr lang="en-US" dirty="0"/>
              <a:t>Click to edit Master title style</a:t>
            </a:r>
          </a:p>
        </p:txBody>
      </p:sp>
      <p:sp>
        <p:nvSpPr>
          <p:cNvPr id="3" name="Date Placeholder 2"/>
          <p:cNvSpPr>
            <a:spLocks noGrp="1"/>
          </p:cNvSpPr>
          <p:nvPr>
            <p:ph type="dt" sz="half" idx="10"/>
          </p:nvPr>
        </p:nvSpPr>
        <p:spPr/>
        <p:txBody>
          <a:bodyPr/>
          <a:lstStyle/>
          <a:p>
            <a:fld id="{3E834889-88A1-4E05-BE26-4B8479970F78}"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1D84C-9C77-4038-8AC7-641397FA4931}" type="slidenum">
              <a:rPr lang="en-US" smtClean="0"/>
              <a:t>‹#›</a:t>
            </a:fld>
            <a:endParaRPr lang="en-US" dirty="0"/>
          </a:p>
        </p:txBody>
      </p:sp>
      <p:sp>
        <p:nvSpPr>
          <p:cNvPr id="6" name="Rectangle: Rounded Corners 5">
            <a:extLst>
              <a:ext uri="{FF2B5EF4-FFF2-40B4-BE49-F238E27FC236}">
                <a16:creationId xmlns:a16="http://schemas.microsoft.com/office/drawing/2014/main" id="{2DCE8C34-F2B3-4E90-9F8C-EDCEB104DF3B}"/>
              </a:ext>
            </a:extLst>
          </p:cNvPr>
          <p:cNvSpPr/>
          <p:nvPr userDrawn="1"/>
        </p:nvSpPr>
        <p:spPr>
          <a:xfrm>
            <a:off x="11507372" y="6314146"/>
            <a:ext cx="562708" cy="365125"/>
          </a:xfrm>
          <a:prstGeom prst="roundRect">
            <a:avLst/>
          </a:prstGeom>
          <a:ln w="28575">
            <a:solidFill>
              <a:schemeClr val="bg2">
                <a:lumMod val="7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fld id="{B49E6A1F-2B63-44C6-BC52-6D2C22DA0F59}" type="slidenum">
              <a:rPr lang="en-IN" smtClean="0"/>
              <a:t>‹#›</a:t>
            </a:fld>
            <a:endParaRPr lang="en-IN" dirty="0"/>
          </a:p>
        </p:txBody>
      </p:sp>
      <p:pic>
        <p:nvPicPr>
          <p:cNvPr id="8" name="Picture 7">
            <a:extLst>
              <a:ext uri="{FF2B5EF4-FFF2-40B4-BE49-F238E27FC236}">
                <a16:creationId xmlns:a16="http://schemas.microsoft.com/office/drawing/2014/main" id="{D69E6A4F-29DE-4AD5-9C8E-DC835BCA590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28401" y="64940"/>
            <a:ext cx="1149531" cy="1149531"/>
          </a:xfrm>
          <a:prstGeom prst="rect">
            <a:avLst/>
          </a:prstGeom>
        </p:spPr>
      </p:pic>
    </p:spTree>
    <p:extLst>
      <p:ext uri="{BB962C8B-B14F-4D97-AF65-F5344CB8AC3E}">
        <p14:creationId xmlns:p14="http://schemas.microsoft.com/office/powerpoint/2010/main" val="81690641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34889-88A1-4E05-BE26-4B8479970F78}" type="datetimeFigureOut">
              <a:rPr lang="en-US" smtClean="0"/>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1194668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834889-88A1-4E05-BE26-4B8479970F78}"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3269142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834889-88A1-4E05-BE26-4B8479970F78}"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096207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46000">
              <a:schemeClr val="bg1">
                <a:lumMod val="95000"/>
              </a:schemeClr>
            </a:gs>
            <a:gs pos="100000">
              <a:schemeClr val="bg1">
                <a:lumMod val="8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34889-88A1-4E05-BE26-4B8479970F78}" type="datetimeFigureOut">
              <a:rPr lang="en-US" smtClean="0"/>
              <a:t>4/10/2019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1D84C-9C77-4038-8AC7-641397FA4931}" type="slidenum">
              <a:rPr lang="en-US" smtClean="0"/>
              <a:t>‹#›</a:t>
            </a:fld>
            <a:endParaRPr lang="en-US"/>
          </a:p>
        </p:txBody>
      </p:sp>
    </p:spTree>
    <p:extLst>
      <p:ext uri="{BB962C8B-B14F-4D97-AF65-F5344CB8AC3E}">
        <p14:creationId xmlns:p14="http://schemas.microsoft.com/office/powerpoint/2010/main" val="4210688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4D7ECBD-D4A1-46B0-B69A-8F7E25C9ADCE}"/>
              </a:ext>
            </a:extLst>
          </p:cNvPr>
          <p:cNvSpPr/>
          <p:nvPr userDrawn="1"/>
        </p:nvSpPr>
        <p:spPr>
          <a:xfrm>
            <a:off x="0" y="2349305"/>
            <a:ext cx="12192000" cy="2307101"/>
          </a:xfrm>
          <a:prstGeom prst="rect">
            <a:avLst/>
          </a:prstGeom>
          <a:solidFill>
            <a:schemeClr val="dk1">
              <a:alpha val="76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05680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2365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F9484B-493F-45D5-9EEF-46A1FDE291D0}"/>
              </a:ext>
            </a:extLst>
          </p:cNvPr>
          <p:cNvSpPr/>
          <p:nvPr/>
        </p:nvSpPr>
        <p:spPr>
          <a:xfrm>
            <a:off x="0" y="126609"/>
            <a:ext cx="12192000" cy="6569613"/>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 name="Title 1">
            <a:extLst>
              <a:ext uri="{FF2B5EF4-FFF2-40B4-BE49-F238E27FC236}">
                <a16:creationId xmlns:a16="http://schemas.microsoft.com/office/drawing/2014/main" id="{375AD71D-211A-4EDF-B846-9959F8A9A549}"/>
              </a:ext>
            </a:extLst>
          </p:cNvPr>
          <p:cNvSpPr txBox="1">
            <a:spLocks/>
          </p:cNvSpPr>
          <p:nvPr/>
        </p:nvSpPr>
        <p:spPr>
          <a:xfrm>
            <a:off x="838200" y="497846"/>
            <a:ext cx="10515600" cy="111249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10000"/>
              </a:lnSpc>
            </a:pPr>
            <a:r>
              <a:rPr lang="en-US" sz="2900" b="1" dirty="0">
                <a:solidFill>
                  <a:schemeClr val="tx1">
                    <a:lumMod val="75000"/>
                    <a:lumOff val="25000"/>
                  </a:schemeClr>
                </a:solidFill>
              </a:rPr>
              <a:t>Understanding user sentiments by observing their software usage pattern</a:t>
            </a:r>
            <a:endParaRPr lang="en-IN" sz="2900" b="1" dirty="0">
              <a:solidFill>
                <a:schemeClr val="tx1">
                  <a:lumMod val="75000"/>
                  <a:lumOff val="25000"/>
                </a:schemeClr>
              </a:solidFill>
            </a:endParaRPr>
          </a:p>
        </p:txBody>
      </p:sp>
      <p:sp>
        <p:nvSpPr>
          <p:cNvPr id="5" name="Title 1">
            <a:extLst>
              <a:ext uri="{FF2B5EF4-FFF2-40B4-BE49-F238E27FC236}">
                <a16:creationId xmlns:a16="http://schemas.microsoft.com/office/drawing/2014/main" id="{BD9DAFFD-E1F9-42BE-9B71-4D9B22366347}"/>
              </a:ext>
            </a:extLst>
          </p:cNvPr>
          <p:cNvSpPr txBox="1">
            <a:spLocks/>
          </p:cNvSpPr>
          <p:nvPr/>
        </p:nvSpPr>
        <p:spPr>
          <a:xfrm>
            <a:off x="838200" y="2050965"/>
            <a:ext cx="10515600" cy="111249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By</a:t>
            </a:r>
          </a:p>
          <a:p>
            <a:pPr algn="ctr"/>
            <a:r>
              <a:rPr lang="en-US" sz="2800" dirty="0"/>
              <a:t>Manish Singh, 2017HT12447</a:t>
            </a:r>
            <a:endParaRPr lang="en-IN" sz="2800" dirty="0"/>
          </a:p>
        </p:txBody>
      </p:sp>
      <p:sp>
        <p:nvSpPr>
          <p:cNvPr id="6" name="Title 1">
            <a:extLst>
              <a:ext uri="{FF2B5EF4-FFF2-40B4-BE49-F238E27FC236}">
                <a16:creationId xmlns:a16="http://schemas.microsoft.com/office/drawing/2014/main" id="{2C541D88-4D45-4FB7-987C-F70CD6C4D30C}"/>
              </a:ext>
            </a:extLst>
          </p:cNvPr>
          <p:cNvSpPr txBox="1">
            <a:spLocks/>
          </p:cNvSpPr>
          <p:nvPr/>
        </p:nvSpPr>
        <p:spPr>
          <a:xfrm>
            <a:off x="1096617" y="5633003"/>
            <a:ext cx="10515600" cy="933450"/>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BIRLA INSTITUTE OF TECHNOLOGY &amp; SCIENCE – PILANI</a:t>
            </a:r>
          </a:p>
          <a:p>
            <a:pPr algn="ctr"/>
            <a:endParaRPr lang="en-US" sz="2800" dirty="0"/>
          </a:p>
          <a:p>
            <a:pPr algn="ctr"/>
            <a:r>
              <a:rPr lang="en-US" sz="2800" dirty="0"/>
              <a:t>April 2019</a:t>
            </a:r>
            <a:endParaRPr lang="en-IN" sz="2500" dirty="0"/>
          </a:p>
        </p:txBody>
      </p:sp>
      <p:pic>
        <p:nvPicPr>
          <p:cNvPr id="8" name="Picture 7">
            <a:extLst>
              <a:ext uri="{FF2B5EF4-FFF2-40B4-BE49-F238E27FC236}">
                <a16:creationId xmlns:a16="http://schemas.microsoft.com/office/drawing/2014/main" id="{5A0302B4-66E1-438B-A696-9C6B45715B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445" y="3591785"/>
            <a:ext cx="1841109" cy="1841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50523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What to look for</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3785652"/>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t>What is the proficiency of the user using our product i.e. a user can just be a beginner, who has very limited to no knowledge on how to use our product,  all the way up to a professional user.</a:t>
            </a:r>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r>
              <a:rPr lang="en-US" sz="2000" dirty="0"/>
              <a:t>How the user is selecting the options for the operation they want to perform on the menu system i.e. path travelled by the mouse. As we use menus a lot, it is very important for us to understand this aspect.</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What was the outcome of the operation. Did it fail or succeed?</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How much time did the operation take to complete i.e. did an operation take more time than what it should take.</a:t>
            </a:r>
            <a:endParaRPr lang="en-IN" sz="2000" dirty="0"/>
          </a:p>
          <a:p>
            <a:pPr marL="457200" indent="-45720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199770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Understanding the user</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4062651"/>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t>We can classify a user into 3 categories: Beginner, Intermediate, Professional</a:t>
            </a:r>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r>
              <a:rPr lang="en-US" sz="2000" b="1" dirty="0"/>
              <a:t>Beginner</a:t>
            </a:r>
            <a:r>
              <a:rPr lang="en-US" sz="2000" dirty="0"/>
              <a:t>: This type of user is the one who is starting out with the product or has very limited knowledge of the product. This type of user needs the maximum handholding as they are likely to feel negative about the product during the initial phases.</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b="1" dirty="0"/>
              <a:t>Intermediate</a:t>
            </a:r>
            <a:r>
              <a:rPr lang="en-US" sz="2000" dirty="0"/>
              <a:t>: </a:t>
            </a:r>
            <a:r>
              <a:rPr lang="en-US" dirty="0"/>
              <a:t>:  </a:t>
            </a:r>
            <a:r>
              <a:rPr lang="en-US" sz="2000" dirty="0"/>
              <a:t>This type of user is the one who has gained some knowledge using the product. They are aware of the majority of the features and can understand the product terminology. However, they are still learning and may not be aware of the best practices</a:t>
            </a:r>
          </a:p>
          <a:p>
            <a:pPr algn="just"/>
            <a:endParaRPr lang="en-US" sz="2000" dirty="0"/>
          </a:p>
          <a:p>
            <a:pPr marL="457200" indent="-457200" algn="just">
              <a:buFont typeface="Arial" panose="020B0604020202020204" pitchFamily="34" charset="0"/>
              <a:buChar char="•"/>
            </a:pPr>
            <a:r>
              <a:rPr lang="en-IN" sz="2000" b="1" dirty="0"/>
              <a:t>Professional</a:t>
            </a:r>
            <a:r>
              <a:rPr lang="en-IN" sz="2000" dirty="0"/>
              <a:t>: </a:t>
            </a:r>
            <a:r>
              <a:rPr lang="en-US" dirty="0"/>
              <a:t>This type of user knows the in and out of the product. They are the people whom other users look up to for help or to do complex tasks. </a:t>
            </a:r>
            <a:endParaRPr lang="en-IN" sz="2000" dirty="0"/>
          </a:p>
          <a:p>
            <a:pPr marL="457200" indent="-45720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472836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Understanding the customer</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2554545"/>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t>We can classify a customer into 2 categories: Individual and Enterprise</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r>
              <a:rPr lang="en-US" sz="2000" b="1" dirty="0"/>
              <a:t>Individual: </a:t>
            </a:r>
            <a:r>
              <a:rPr lang="en-US" sz="2000" dirty="0"/>
              <a:t>This type of customer are individual users who purchase the product directly and use it for themselves.</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b="1" dirty="0"/>
              <a:t>Enterprise: </a:t>
            </a:r>
            <a:r>
              <a:rPr lang="en-US" sz="2000" dirty="0"/>
              <a:t>This type of customer generally range from small teams to big enterprises and have multiple users.</a:t>
            </a:r>
            <a:endParaRPr lang="en-IN" sz="2000" dirty="0"/>
          </a:p>
        </p:txBody>
      </p:sp>
    </p:spTree>
    <p:extLst>
      <p:ext uri="{BB962C8B-B14F-4D97-AF65-F5344CB8AC3E}">
        <p14:creationId xmlns:p14="http://schemas.microsoft.com/office/powerpoint/2010/main" val="152643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Impact on sentiment score</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2246769"/>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t>While calculating the customer sentiment score we give different weightage to each user level</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Professional users have a higher weightage</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Intermediate users also have a higher weightage but not equal to professional users</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Beginners have a lower weightage but can help in identifying areas of training </a:t>
            </a:r>
          </a:p>
        </p:txBody>
      </p:sp>
    </p:spTree>
    <p:extLst>
      <p:ext uri="{BB962C8B-B14F-4D97-AF65-F5344CB8AC3E}">
        <p14:creationId xmlns:p14="http://schemas.microsoft.com/office/powerpoint/2010/main" val="2103537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Features to be monitored</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4093428"/>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t>To calculate the customers sentiment score and to recommend appropriate help documents we have to monitor the following features</a:t>
            </a:r>
          </a:p>
          <a:p>
            <a:pPr marL="457200" indent="-457200" algn="just">
              <a:buFont typeface="Arial" panose="020B0604020202020204" pitchFamily="34" charset="0"/>
              <a:buChar char="•"/>
            </a:pPr>
            <a:endParaRPr lang="en-IN" sz="2000" dirty="0"/>
          </a:p>
          <a:p>
            <a:pPr marL="914400" lvl="1" indent="-457200" algn="just">
              <a:buFont typeface="Arial" panose="020B0604020202020204" pitchFamily="34" charset="0"/>
              <a:buChar char="•"/>
            </a:pPr>
            <a:r>
              <a:rPr lang="en-US" sz="2000" dirty="0"/>
              <a:t>The way the user reaches the intended option in the menu system</a:t>
            </a:r>
          </a:p>
          <a:p>
            <a:pPr marL="914400" lvl="1" indent="-457200" algn="just">
              <a:buFont typeface="Arial" panose="020B0604020202020204" pitchFamily="34" charset="0"/>
              <a:buChar char="•"/>
            </a:pPr>
            <a:endParaRPr lang="en-US" sz="2000" dirty="0"/>
          </a:p>
          <a:p>
            <a:pPr marL="914400" lvl="1" indent="-457200" algn="just">
              <a:buFont typeface="Arial" panose="020B0604020202020204" pitchFamily="34" charset="0"/>
              <a:buChar char="•"/>
            </a:pPr>
            <a:r>
              <a:rPr lang="en-US" sz="2000" dirty="0"/>
              <a:t>The time the application takes to complete the operation</a:t>
            </a:r>
          </a:p>
          <a:p>
            <a:pPr marL="914400" lvl="1" indent="-457200" algn="just">
              <a:buFont typeface="Arial" panose="020B0604020202020204" pitchFamily="34" charset="0"/>
              <a:buChar char="•"/>
            </a:pPr>
            <a:endParaRPr lang="en-US" sz="2000" dirty="0"/>
          </a:p>
          <a:p>
            <a:pPr marL="914400" lvl="1" indent="-457200" algn="just">
              <a:buFont typeface="Arial" panose="020B0604020202020204" pitchFamily="34" charset="0"/>
              <a:buChar char="•"/>
            </a:pPr>
            <a:r>
              <a:rPr lang="en-US" sz="2000" dirty="0"/>
              <a:t>The outcome of the operation of the intended action</a:t>
            </a:r>
          </a:p>
          <a:p>
            <a:pPr marL="914400" lvl="1" indent="-457200" algn="just">
              <a:buFont typeface="Arial" panose="020B0604020202020204" pitchFamily="34" charset="0"/>
              <a:buChar char="•"/>
            </a:pPr>
            <a:endParaRPr lang="en-US" sz="2000" dirty="0"/>
          </a:p>
          <a:p>
            <a:pPr marL="914400" lvl="1"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If we monitor these three key parameters, we can capture enough data around them which can help us understand the customer’s sentiment while using the product</a:t>
            </a:r>
          </a:p>
          <a:p>
            <a:pPr marL="914400" lvl="1" indent="-45720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953966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5D9926-98C2-405F-B597-FC6ECC92D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011" y="169065"/>
            <a:ext cx="6485714" cy="6323809"/>
          </a:xfrm>
          <a:prstGeom prst="rect">
            <a:avLst/>
          </a:prstGeom>
        </p:spPr>
      </p:pic>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dirty="0">
                <a:solidFill>
                  <a:schemeClr val="tx1">
                    <a:lumMod val="75000"/>
                    <a:lumOff val="25000"/>
                  </a:schemeClr>
                </a:solidFill>
                <a:latin typeface="+mj-lt"/>
                <a:ea typeface="+mj-ea"/>
              </a:rPr>
              <a:t>How </a:t>
            </a:r>
            <a:r>
              <a:rPr lang="en-IN" dirty="0"/>
              <a:t>it works</a:t>
            </a:r>
            <a:endParaRPr lang="en-IN" b="1" dirty="0">
              <a:solidFill>
                <a:schemeClr val="tx1">
                  <a:lumMod val="75000"/>
                  <a:lumOff val="25000"/>
                </a:schemeClr>
              </a:solidFill>
              <a:latin typeface="+mj-lt"/>
              <a:ea typeface="+mj-ea"/>
            </a:endParaRPr>
          </a:p>
        </p:txBody>
      </p:sp>
    </p:spTree>
    <p:extLst>
      <p:ext uri="{BB962C8B-B14F-4D97-AF65-F5344CB8AC3E}">
        <p14:creationId xmlns:p14="http://schemas.microsoft.com/office/powerpoint/2010/main" val="3767359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A86E9E-4672-41D1-97EB-99FA46FCAFE7}"/>
              </a:ext>
            </a:extLst>
          </p:cNvPr>
          <p:cNvSpPr txBox="1"/>
          <p:nvPr/>
        </p:nvSpPr>
        <p:spPr>
          <a:xfrm>
            <a:off x="2853766" y="2767280"/>
            <a:ext cx="6484467" cy="1323439"/>
          </a:xfrm>
          <a:prstGeom prst="rect">
            <a:avLst/>
          </a:prstGeom>
          <a:noFill/>
        </p:spPr>
        <p:txBody>
          <a:bodyPr wrap="none" rtlCol="0">
            <a:spAutoFit/>
          </a:bodyPr>
          <a:lstStyle/>
          <a:p>
            <a:pPr algn="ctr"/>
            <a:r>
              <a:rPr lang="en-US" sz="4000" dirty="0">
                <a:solidFill>
                  <a:schemeClr val="bg1"/>
                </a:solidFill>
                <a:latin typeface="Corbel" panose="020B0503020204020204" pitchFamily="34" charset="0"/>
              </a:rPr>
              <a:t>UI and Building the agent into</a:t>
            </a:r>
          </a:p>
          <a:p>
            <a:pPr algn="ctr"/>
            <a:r>
              <a:rPr lang="en-US" sz="4000" dirty="0">
                <a:solidFill>
                  <a:schemeClr val="bg1"/>
                </a:solidFill>
                <a:latin typeface="Corbel" panose="020B0503020204020204" pitchFamily="34" charset="0"/>
              </a:rPr>
              <a:t> the application</a:t>
            </a:r>
            <a:endParaRPr lang="en-IN" sz="4000" dirty="0">
              <a:solidFill>
                <a:schemeClr val="bg1"/>
              </a:solidFill>
              <a:latin typeface="Corbel" panose="020B0503020204020204" pitchFamily="34" charset="0"/>
            </a:endParaRPr>
          </a:p>
        </p:txBody>
      </p:sp>
    </p:spTree>
    <p:extLst>
      <p:ext uri="{BB962C8B-B14F-4D97-AF65-F5344CB8AC3E}">
        <p14:creationId xmlns:p14="http://schemas.microsoft.com/office/powerpoint/2010/main" val="1441368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UI</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4401205"/>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t>For this project, a UI is built using HTML, JavaScript and CSS</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UI replicates Adobe’s UI standard of:</a:t>
            </a:r>
          </a:p>
          <a:p>
            <a:pPr marL="457200" indent="-457200" algn="just">
              <a:buFont typeface="Arial" panose="020B0604020202020204" pitchFamily="34" charset="0"/>
              <a:buChar char="•"/>
            </a:pPr>
            <a:endParaRPr lang="en-US" sz="2000" dirty="0"/>
          </a:p>
          <a:p>
            <a:pPr marL="914400" lvl="1" indent="-457200" algn="just">
              <a:buFont typeface="Arial" panose="020B0604020202020204" pitchFamily="34" charset="0"/>
              <a:buChar char="•"/>
            </a:pPr>
            <a:r>
              <a:rPr lang="en-US" sz="2000" dirty="0"/>
              <a:t>menu based system for navigation </a:t>
            </a:r>
          </a:p>
          <a:p>
            <a:pPr marL="914400" lvl="1" indent="-457200" algn="just">
              <a:buFont typeface="Arial" panose="020B0604020202020204" pitchFamily="34" charset="0"/>
              <a:buChar char="•"/>
            </a:pPr>
            <a:r>
              <a:rPr lang="en-US" sz="2000" dirty="0"/>
              <a:t>dialog boxes for operation</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UI provides 39 operations</a:t>
            </a:r>
          </a:p>
          <a:p>
            <a:pPr marL="457200" indent="-457200" algn="just">
              <a:buFont typeface="Arial" panose="020B0604020202020204" pitchFamily="34" charset="0"/>
              <a:buChar char="•"/>
            </a:pPr>
            <a:endParaRPr lang="en-US" sz="2000" dirty="0"/>
          </a:p>
          <a:p>
            <a:pPr marL="914400" lvl="1" indent="-457200" algn="just">
              <a:buFont typeface="Arial" panose="020B0604020202020204" pitchFamily="34" charset="0"/>
              <a:buChar char="•"/>
            </a:pPr>
            <a:endParaRPr lang="en-US" sz="2000" dirty="0"/>
          </a:p>
          <a:p>
            <a:pPr marL="914400" lvl="1" indent="-457200" algn="just">
              <a:buFont typeface="Arial" panose="020B0604020202020204" pitchFamily="34" charset="0"/>
              <a:buChar char="•"/>
            </a:pPr>
            <a:endParaRPr lang="en-US" sz="2000" dirty="0"/>
          </a:p>
          <a:p>
            <a:pPr lvl="1" algn="just"/>
            <a:endParaRPr lang="en-US" sz="2000" dirty="0"/>
          </a:p>
          <a:p>
            <a:pPr marL="914400" lvl="1" indent="-457200" algn="just">
              <a:buFont typeface="Arial" panose="020B0604020202020204" pitchFamily="34" charset="0"/>
              <a:buChar char="•"/>
            </a:pPr>
            <a:endParaRPr lang="en-US" sz="2000" dirty="0"/>
          </a:p>
          <a:p>
            <a:pPr marL="914400" lvl="1" indent="-45720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841436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Agent</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5016758"/>
          </a:xfrm>
          <a:prstGeom prst="rect">
            <a:avLst/>
          </a:prstGeom>
          <a:noFill/>
        </p:spPr>
        <p:txBody>
          <a:bodyPr wrap="square" rtlCol="0">
            <a:spAutoFit/>
          </a:bodyPr>
          <a:lstStyle/>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Agent is built in JavaScript and is built inside the UI</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Agents monitors the following:</a:t>
            </a:r>
          </a:p>
          <a:p>
            <a:pPr marL="457200" indent="-457200" algn="just">
              <a:buFont typeface="Arial" panose="020B0604020202020204" pitchFamily="34" charset="0"/>
              <a:buChar char="•"/>
            </a:pPr>
            <a:endParaRPr lang="en-US" sz="2000" dirty="0"/>
          </a:p>
          <a:p>
            <a:pPr marL="914400" lvl="1" indent="-457200" algn="just">
              <a:buFont typeface="Arial" panose="020B0604020202020204" pitchFamily="34" charset="0"/>
              <a:buChar char="•"/>
            </a:pPr>
            <a:r>
              <a:rPr lang="en-US" sz="2000" dirty="0"/>
              <a:t>Capture the pointing device path from start to end when selecting any operation</a:t>
            </a:r>
          </a:p>
          <a:p>
            <a:pPr marL="914400" lvl="1" indent="-457200" algn="just">
              <a:buFont typeface="Arial" panose="020B0604020202020204" pitchFamily="34" charset="0"/>
              <a:buChar char="•"/>
            </a:pPr>
            <a:r>
              <a:rPr lang="en-US" sz="2000" dirty="0"/>
              <a:t>The selected operation</a:t>
            </a:r>
          </a:p>
          <a:p>
            <a:pPr marL="914400" lvl="1" indent="-457200" algn="just">
              <a:buFont typeface="Arial" panose="020B0604020202020204" pitchFamily="34" charset="0"/>
              <a:buChar char="•"/>
            </a:pPr>
            <a:r>
              <a:rPr lang="en-US" sz="2000" dirty="0"/>
              <a:t>User experience level</a:t>
            </a:r>
          </a:p>
          <a:p>
            <a:pPr marL="914400" lvl="1" indent="-457200" algn="just">
              <a:buFont typeface="Arial" panose="020B0604020202020204" pitchFamily="34" charset="0"/>
              <a:buChar char="•"/>
            </a:pPr>
            <a:r>
              <a:rPr lang="en-US" sz="2000" dirty="0"/>
              <a:t>End operation status</a:t>
            </a:r>
          </a:p>
          <a:p>
            <a:pPr marL="914400" lvl="1" indent="-457200" algn="just">
              <a:buFont typeface="Arial" panose="020B0604020202020204" pitchFamily="34" charset="0"/>
              <a:buChar char="•"/>
            </a:pPr>
            <a:r>
              <a:rPr lang="en-US" sz="2000" dirty="0"/>
              <a:t>Time taken for the operation to complete</a:t>
            </a:r>
          </a:p>
          <a:p>
            <a:pPr marL="914400" lvl="1" indent="-457200" algn="just">
              <a:buFont typeface="Arial" panose="020B0604020202020204" pitchFamily="34" charset="0"/>
              <a:buChar char="•"/>
            </a:pPr>
            <a:r>
              <a:rPr lang="en-US" sz="2000" dirty="0"/>
              <a:t>Company Name</a:t>
            </a:r>
          </a:p>
          <a:p>
            <a:pPr marL="914400" lvl="1" indent="-457200" algn="just">
              <a:buFont typeface="Arial" panose="020B0604020202020204" pitchFamily="34" charset="0"/>
              <a:buChar char="•"/>
            </a:pPr>
            <a:endParaRPr lang="en-US" sz="2000" dirty="0"/>
          </a:p>
          <a:p>
            <a:pPr marL="914400" lvl="1" indent="-457200" algn="just">
              <a:buFont typeface="Arial" panose="020B0604020202020204" pitchFamily="34" charset="0"/>
              <a:buChar char="•"/>
            </a:pPr>
            <a:endParaRPr lang="en-US" sz="2000" dirty="0"/>
          </a:p>
          <a:p>
            <a:pPr lvl="1" algn="just"/>
            <a:endParaRPr lang="en-US" sz="2000" dirty="0"/>
          </a:p>
          <a:p>
            <a:pPr marL="914400" lvl="1" indent="-457200" algn="just">
              <a:buFont typeface="Arial" panose="020B0604020202020204" pitchFamily="34" charset="0"/>
              <a:buChar char="•"/>
            </a:pPr>
            <a:endParaRPr lang="en-US" sz="2000" dirty="0"/>
          </a:p>
          <a:p>
            <a:pPr marL="914400" lvl="1" indent="-45720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1768674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UI Screenshots</a:t>
            </a:r>
            <a:endParaRPr lang="en-IN" b="1" dirty="0">
              <a:solidFill>
                <a:schemeClr val="tx1">
                  <a:lumMod val="75000"/>
                  <a:lumOff val="25000"/>
                </a:schemeClr>
              </a:solidFill>
              <a:latin typeface="+mj-lt"/>
              <a:ea typeface="+mj-ea"/>
            </a:endParaRPr>
          </a:p>
        </p:txBody>
      </p:sp>
      <p:pic>
        <p:nvPicPr>
          <p:cNvPr id="9" name="Picture 8">
            <a:extLst>
              <a:ext uri="{FF2B5EF4-FFF2-40B4-BE49-F238E27FC236}">
                <a16:creationId xmlns:a16="http://schemas.microsoft.com/office/drawing/2014/main" id="{ED840CBA-FB37-4626-BB41-DDAB2EC8A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193" y="1237957"/>
            <a:ext cx="10034524" cy="4684587"/>
          </a:xfrm>
          <a:prstGeom prst="rect">
            <a:avLst/>
          </a:prstGeom>
        </p:spPr>
      </p:pic>
    </p:spTree>
    <p:extLst>
      <p:ext uri="{BB962C8B-B14F-4D97-AF65-F5344CB8AC3E}">
        <p14:creationId xmlns:p14="http://schemas.microsoft.com/office/powerpoint/2010/main" val="387172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dirty="0"/>
              <a:t>Acknowledgment</a:t>
            </a:r>
            <a:endParaRPr lang="en-IN" dirty="0">
              <a:solidFill>
                <a:schemeClr val="tx1">
                  <a:lumMod val="75000"/>
                  <a:lumOff val="25000"/>
                </a:schemeClr>
              </a:solidFill>
              <a:latin typeface="+mj-lt"/>
              <a:ea typeface="+mj-ea"/>
            </a:endParaRPr>
          </a:p>
        </p:txBody>
      </p:sp>
      <p:sp>
        <p:nvSpPr>
          <p:cNvPr id="4" name="TextBox 3">
            <a:extLst>
              <a:ext uri="{FF2B5EF4-FFF2-40B4-BE49-F238E27FC236}">
                <a16:creationId xmlns:a16="http://schemas.microsoft.com/office/drawing/2014/main" id="{47D3F304-F1FA-4543-A3FD-161129079AFE}"/>
              </a:ext>
            </a:extLst>
          </p:cNvPr>
          <p:cNvSpPr txBox="1"/>
          <p:nvPr/>
        </p:nvSpPr>
        <p:spPr>
          <a:xfrm>
            <a:off x="636104" y="1564746"/>
            <a:ext cx="10710866" cy="4247317"/>
          </a:xfrm>
          <a:prstGeom prst="rect">
            <a:avLst/>
          </a:prstGeom>
          <a:noFill/>
        </p:spPr>
        <p:txBody>
          <a:bodyPr wrap="square" rtlCol="0">
            <a:spAutoFit/>
          </a:bodyPr>
          <a:lstStyle/>
          <a:p>
            <a:pPr marL="342900" indent="-342900" algn="just">
              <a:buFont typeface="+mj-lt"/>
              <a:buAutoNum type="arabicPeriod"/>
            </a:pPr>
            <a:r>
              <a:rPr lang="en-US" dirty="0"/>
              <a:t>I would like to acknowledge and express my gratitude to Adobe Systems for giving me this opportunity to participate in the </a:t>
            </a:r>
            <a:r>
              <a:rPr lang="en-US" dirty="0" err="1"/>
              <a:t>M.Tech</a:t>
            </a:r>
            <a:r>
              <a:rPr lang="en-US" dirty="0"/>
              <a:t> program for Software Systems of BITS and providing all support as needed.</a:t>
            </a:r>
          </a:p>
          <a:p>
            <a:pPr marL="342900" indent="-342900" algn="just">
              <a:buFont typeface="+mj-lt"/>
              <a:buAutoNum type="arabicPeriod"/>
            </a:pPr>
            <a:endParaRPr lang="en-IN" dirty="0"/>
          </a:p>
          <a:p>
            <a:pPr marL="342900" indent="-342900" algn="just">
              <a:buFont typeface="+mj-lt"/>
              <a:buAutoNum type="arabicPeriod"/>
            </a:pPr>
            <a:endParaRPr lang="en-IN" dirty="0"/>
          </a:p>
          <a:p>
            <a:pPr marL="342900" indent="-342900" algn="just">
              <a:buFont typeface="+mj-lt"/>
              <a:buAutoNum type="arabicPeriod"/>
            </a:pPr>
            <a:r>
              <a:rPr lang="en-US" dirty="0"/>
              <a:t>I would also like to express my sincere gratitude to my advisor Dr. Mohit Mahajan for guiding me in this work and providing his valuable input from time to time and encouraging me to take up this topic</a:t>
            </a:r>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r>
              <a:rPr lang="en-US" dirty="0"/>
              <a:t>I want to place my gratitude to BITS faculty and administration for providing full support whenever required.</a:t>
            </a:r>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IN" dirty="0"/>
          </a:p>
          <a:p>
            <a:pPr marL="342900" indent="-342900" algn="just">
              <a:buFont typeface="+mj-lt"/>
              <a:buAutoNum type="arabicPeriod"/>
            </a:pPr>
            <a:r>
              <a:rPr lang="en-US" dirty="0"/>
              <a:t>Last but not the least, I would like to thank my family for their continuous support while I was working on this project.</a:t>
            </a:r>
            <a:endParaRPr lang="en-IN" dirty="0"/>
          </a:p>
          <a:p>
            <a:pPr algn="just"/>
            <a:endParaRPr lang="en-IN" dirty="0"/>
          </a:p>
        </p:txBody>
      </p:sp>
    </p:spTree>
    <p:extLst>
      <p:ext uri="{BB962C8B-B14F-4D97-AF65-F5344CB8AC3E}">
        <p14:creationId xmlns:p14="http://schemas.microsoft.com/office/powerpoint/2010/main" val="1339677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UI Screenshots</a:t>
            </a:r>
            <a:endParaRPr lang="en-IN" b="1" dirty="0">
              <a:solidFill>
                <a:schemeClr val="tx1">
                  <a:lumMod val="75000"/>
                  <a:lumOff val="25000"/>
                </a:schemeClr>
              </a:solidFill>
              <a:latin typeface="+mj-lt"/>
              <a:ea typeface="+mj-ea"/>
            </a:endParaRPr>
          </a:p>
        </p:txBody>
      </p:sp>
      <p:pic>
        <p:nvPicPr>
          <p:cNvPr id="4" name="Picture 3">
            <a:extLst>
              <a:ext uri="{FF2B5EF4-FFF2-40B4-BE49-F238E27FC236}">
                <a16:creationId xmlns:a16="http://schemas.microsoft.com/office/drawing/2014/main" id="{CAEC903E-4792-4315-9821-BF296F2BF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51" y="1201784"/>
            <a:ext cx="10517945" cy="4820725"/>
          </a:xfrm>
          <a:prstGeom prst="rect">
            <a:avLst/>
          </a:prstGeom>
        </p:spPr>
      </p:pic>
    </p:spTree>
    <p:extLst>
      <p:ext uri="{BB962C8B-B14F-4D97-AF65-F5344CB8AC3E}">
        <p14:creationId xmlns:p14="http://schemas.microsoft.com/office/powerpoint/2010/main" val="2017404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Agent sending data</a:t>
            </a:r>
            <a:endParaRPr lang="en-IN" b="1" dirty="0">
              <a:solidFill>
                <a:schemeClr val="tx1">
                  <a:lumMod val="75000"/>
                  <a:lumOff val="25000"/>
                </a:schemeClr>
              </a:solidFill>
              <a:latin typeface="+mj-lt"/>
              <a:ea typeface="+mj-ea"/>
            </a:endParaRPr>
          </a:p>
        </p:txBody>
      </p:sp>
      <p:pic>
        <p:nvPicPr>
          <p:cNvPr id="5" name="Picture 4">
            <a:extLst>
              <a:ext uri="{FF2B5EF4-FFF2-40B4-BE49-F238E27FC236}">
                <a16:creationId xmlns:a16="http://schemas.microsoft.com/office/drawing/2014/main" id="{2F6CDAFD-34F4-4916-A3A3-5DD3D5252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1366485"/>
            <a:ext cx="11183815" cy="2109467"/>
          </a:xfrm>
          <a:prstGeom prst="rect">
            <a:avLst/>
          </a:prstGeom>
        </p:spPr>
      </p:pic>
      <p:pic>
        <p:nvPicPr>
          <p:cNvPr id="9" name="Picture 8">
            <a:extLst>
              <a:ext uri="{FF2B5EF4-FFF2-40B4-BE49-F238E27FC236}">
                <a16:creationId xmlns:a16="http://schemas.microsoft.com/office/drawing/2014/main" id="{E416BBA6-410A-47D8-A676-EE41B00EB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 y="3640653"/>
            <a:ext cx="11183816" cy="1825204"/>
          </a:xfrm>
          <a:prstGeom prst="rect">
            <a:avLst/>
          </a:prstGeom>
        </p:spPr>
      </p:pic>
    </p:spTree>
    <p:extLst>
      <p:ext uri="{BB962C8B-B14F-4D97-AF65-F5344CB8AC3E}">
        <p14:creationId xmlns:p14="http://schemas.microsoft.com/office/powerpoint/2010/main" val="531775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A86E9E-4672-41D1-97EB-99FA46FCAFE7}"/>
              </a:ext>
            </a:extLst>
          </p:cNvPr>
          <p:cNvSpPr txBox="1"/>
          <p:nvPr/>
        </p:nvSpPr>
        <p:spPr>
          <a:xfrm>
            <a:off x="2291344" y="2767280"/>
            <a:ext cx="7609327" cy="1323439"/>
          </a:xfrm>
          <a:prstGeom prst="rect">
            <a:avLst/>
          </a:prstGeom>
          <a:noFill/>
        </p:spPr>
        <p:txBody>
          <a:bodyPr wrap="none" rtlCol="0">
            <a:spAutoFit/>
          </a:bodyPr>
          <a:lstStyle/>
          <a:p>
            <a:pPr algn="ctr"/>
            <a:r>
              <a:rPr lang="en-US" sz="4000" dirty="0">
                <a:solidFill>
                  <a:schemeClr val="bg1"/>
                </a:solidFill>
                <a:latin typeface="Corbel" panose="020B0503020204020204" pitchFamily="34" charset="0"/>
              </a:rPr>
              <a:t>Processing RAW user usage data to</a:t>
            </a:r>
          </a:p>
          <a:p>
            <a:pPr algn="ctr"/>
            <a:r>
              <a:rPr lang="en-US" sz="4000" dirty="0">
                <a:solidFill>
                  <a:schemeClr val="bg1"/>
                </a:solidFill>
                <a:latin typeface="Corbel" panose="020B0503020204020204" pitchFamily="34" charset="0"/>
              </a:rPr>
              <a:t>determine user experience</a:t>
            </a:r>
          </a:p>
        </p:txBody>
      </p:sp>
    </p:spTree>
    <p:extLst>
      <p:ext uri="{BB962C8B-B14F-4D97-AF65-F5344CB8AC3E}">
        <p14:creationId xmlns:p14="http://schemas.microsoft.com/office/powerpoint/2010/main" val="1189875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Defining experience</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4401205"/>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t>Once the agent sends in the raw data we have to process it to determine the user experience on the features we are monitoring. We are monitoring the following features to determine the customer sentiment:</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endParaRPr lang="en-US" sz="2000" dirty="0"/>
          </a:p>
          <a:p>
            <a:pPr marL="1371600" lvl="2" indent="-457200" algn="just">
              <a:buFont typeface="Arial" panose="020B0604020202020204" pitchFamily="34" charset="0"/>
              <a:buChar char="•"/>
            </a:pPr>
            <a:r>
              <a:rPr lang="en-US" sz="2000" dirty="0"/>
              <a:t>The path the user took to select an operation</a:t>
            </a:r>
          </a:p>
          <a:p>
            <a:pPr marL="1371600" lvl="2" indent="-457200" algn="just">
              <a:buFont typeface="Arial" panose="020B0604020202020204" pitchFamily="34" charset="0"/>
              <a:buChar char="•"/>
            </a:pPr>
            <a:r>
              <a:rPr lang="en-US" sz="2000" dirty="0"/>
              <a:t>The outcome of the selected operation</a:t>
            </a:r>
          </a:p>
          <a:p>
            <a:pPr marL="1371600" lvl="2" indent="-457200" algn="just">
              <a:buFont typeface="Arial" panose="020B0604020202020204" pitchFamily="34" charset="0"/>
              <a:buChar char="•"/>
            </a:pPr>
            <a:r>
              <a:rPr lang="en-US" sz="2000" dirty="0"/>
              <a:t>The time it took to complete the operation</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endParaRPr lang="en-US" sz="2000" dirty="0"/>
          </a:p>
          <a:p>
            <a:pPr algn="just"/>
            <a:endParaRPr lang="en-US" sz="2000" dirty="0"/>
          </a:p>
          <a:p>
            <a:pPr marL="457200" indent="-457200" algn="just">
              <a:buFont typeface="Arial" panose="020B0604020202020204" pitchFamily="34" charset="0"/>
              <a:buChar char="•"/>
            </a:pPr>
            <a:r>
              <a:rPr lang="en-US" sz="2000" dirty="0"/>
              <a:t>We would need to calculate the user experience as </a:t>
            </a:r>
            <a:r>
              <a:rPr lang="en-US" sz="2000" b="1" dirty="0"/>
              <a:t>+1</a:t>
            </a:r>
            <a:r>
              <a:rPr lang="en-US" sz="2000" dirty="0"/>
              <a:t> for </a:t>
            </a:r>
            <a:r>
              <a:rPr lang="en-US" sz="2000" b="1" dirty="0"/>
              <a:t>good</a:t>
            </a:r>
            <a:r>
              <a:rPr lang="en-US" sz="2000" dirty="0"/>
              <a:t> and </a:t>
            </a:r>
            <a:r>
              <a:rPr lang="en-US" sz="2000" b="1" dirty="0"/>
              <a:t>-1</a:t>
            </a:r>
            <a:r>
              <a:rPr lang="en-US" sz="2000" dirty="0"/>
              <a:t> for </a:t>
            </a:r>
            <a:r>
              <a:rPr lang="en-US" sz="2000" b="1" dirty="0"/>
              <a:t>bad</a:t>
            </a:r>
            <a:r>
              <a:rPr lang="en-US" sz="2000" dirty="0"/>
              <a:t> on these features individually for each user. </a:t>
            </a:r>
          </a:p>
          <a:p>
            <a:pPr marL="914400" lvl="1" indent="-45720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3265865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Determining the path a user took</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4093428"/>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t>When we have to analyze what path the user took to reach the desired operation on the menu system, the conventional way is to simply note down the options which were highlighted and monitor the time from start to finish. Thought this method is good it has 2 shortcomings:</a:t>
            </a:r>
          </a:p>
          <a:p>
            <a:pPr marL="457200" indent="-457200" algn="just">
              <a:buFont typeface="Arial" panose="020B0604020202020204" pitchFamily="34" charset="0"/>
              <a:buChar char="•"/>
            </a:pPr>
            <a:endParaRPr lang="en-US" sz="2000" dirty="0"/>
          </a:p>
          <a:p>
            <a:pPr marL="914400" lvl="1" indent="-457200" algn="just">
              <a:buFont typeface="Arial" panose="020B0604020202020204" pitchFamily="34" charset="0"/>
              <a:buChar char="•"/>
            </a:pPr>
            <a:r>
              <a:rPr lang="en-US" sz="2000" dirty="0"/>
              <a:t>It does not record the actual path of the pointing device. Its quite possible that though the user selected the options correctly, the path of the pointing device swayed a lot.</a:t>
            </a:r>
          </a:p>
          <a:p>
            <a:pPr marL="914400" lvl="1" indent="-457200" algn="just">
              <a:buFont typeface="Arial" panose="020B0604020202020204" pitchFamily="34" charset="0"/>
              <a:buChar char="•"/>
            </a:pPr>
            <a:endParaRPr lang="en-US" sz="2000" dirty="0"/>
          </a:p>
          <a:p>
            <a:pPr marL="914400" lvl="1" indent="-457200" algn="just">
              <a:buFont typeface="Arial" panose="020B0604020202020204" pitchFamily="34" charset="0"/>
              <a:buChar char="•"/>
            </a:pPr>
            <a:r>
              <a:rPr lang="en-US" sz="2000" dirty="0"/>
              <a:t>Sometimes a user selected the right options and the right path but due to some external impedances, they leave the mouse in between and return after sometime to complete the action. The traditional method would record this as a delay in reaching out to the desired operation.</a:t>
            </a:r>
          </a:p>
          <a:p>
            <a:pPr marL="914400" lvl="1" indent="-457200" algn="just">
              <a:buFont typeface="Arial" panose="020B0604020202020204" pitchFamily="34" charset="0"/>
              <a:buChar char="•"/>
            </a:pPr>
            <a:endParaRPr lang="en-US" sz="2000" dirty="0"/>
          </a:p>
          <a:p>
            <a:pPr lvl="1" algn="just"/>
            <a:endParaRPr lang="en-US" sz="2000" dirty="0"/>
          </a:p>
        </p:txBody>
      </p:sp>
    </p:spTree>
    <p:extLst>
      <p:ext uri="{BB962C8B-B14F-4D97-AF65-F5344CB8AC3E}">
        <p14:creationId xmlns:p14="http://schemas.microsoft.com/office/powerpoint/2010/main" val="1930923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Determining the path a user took</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2862322"/>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t>If we can train the computer to tell us if the path followed by the user was the optimal one for the given operation, we can very quickly and accurately predict the customer experience.</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To achieve this, we design a </a:t>
            </a:r>
            <a:r>
              <a:rPr lang="en-US" sz="2000" b="1" dirty="0"/>
              <a:t>Convolutional Neural Network (CNN). </a:t>
            </a:r>
            <a:r>
              <a:rPr lang="en-US" sz="2000" dirty="0"/>
              <a:t>The idea is to train the network on identifying what a good path would look like for a given operation and then present the usage pattern of the user and ask it to predict which operation did the user opt for. If the prediction matches with what the had user chosen, we categorize it as a good experience else we categorize it as a bad experience.</a:t>
            </a:r>
          </a:p>
          <a:p>
            <a:pPr lvl="1"/>
            <a:endParaRPr lang="en-US" sz="2000" dirty="0"/>
          </a:p>
        </p:txBody>
      </p:sp>
    </p:spTree>
    <p:extLst>
      <p:ext uri="{BB962C8B-B14F-4D97-AF65-F5344CB8AC3E}">
        <p14:creationId xmlns:p14="http://schemas.microsoft.com/office/powerpoint/2010/main" val="2295369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Convolutional Neural Network</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5016758"/>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t>We take the raw data of the path sent by the agent. This is sent as a 2D array with the value of 255 (white) filled in the pixel over which the pointing device traveled and rest have the value as 0 (black). This 2D array is converted to an image and saved.</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Based on the training data, we train the CNN on good paths for the given operations. We scale down the images to 300x300</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We use 2 layers of convolutions using 16 random filters of size 3x3.</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After each convolution we  do a </a:t>
            </a:r>
            <a:r>
              <a:rPr lang="en-US" sz="2000" dirty="0" err="1"/>
              <a:t>maxpooling</a:t>
            </a:r>
            <a:r>
              <a:rPr lang="en-US" sz="2000" dirty="0"/>
              <a:t> of 2x2. This helps in down sampling the image</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We pass this data to 512 neurons in the hidden layer which feeds 39 neurons on the output layer</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For convolution and hidden layer of neurons we use the activation function as </a:t>
            </a:r>
            <a:r>
              <a:rPr lang="en-US" sz="2000" dirty="0" err="1"/>
              <a:t>ReLU</a:t>
            </a:r>
            <a:r>
              <a:rPr lang="en-US" sz="2000" dirty="0"/>
              <a:t>.</a:t>
            </a:r>
          </a:p>
          <a:p>
            <a:pPr marL="457200" indent="-4572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3612854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Convolutional Neural Network</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3170099"/>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t>For the output layer, we use the activation function as </a:t>
            </a:r>
            <a:r>
              <a:rPr lang="en-US" sz="2000" dirty="0" err="1"/>
              <a:t>softmax</a:t>
            </a:r>
            <a:endParaRPr lang="en-US" sz="2000" dirty="0"/>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For our CNN, we use Adam optimizer algorithm</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For loss calculation we use categorical </a:t>
            </a:r>
            <a:r>
              <a:rPr lang="en-US" sz="2000" dirty="0" err="1"/>
              <a:t>crossentropy</a:t>
            </a:r>
            <a:r>
              <a:rPr lang="en-US" sz="2000" dirty="0"/>
              <a:t>  as we have multiple classes</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We use 15 epochs with 28 steps per epoch for training and terminate the training when we get 90%  accuracy</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Our CNN is written using </a:t>
            </a:r>
            <a:r>
              <a:rPr lang="en-US" sz="2000" dirty="0" err="1"/>
              <a:t>Tensorflow</a:t>
            </a:r>
            <a:endParaRPr lang="en-US" sz="2000" dirty="0"/>
          </a:p>
        </p:txBody>
      </p:sp>
    </p:spTree>
    <p:extLst>
      <p:ext uri="{BB962C8B-B14F-4D97-AF65-F5344CB8AC3E}">
        <p14:creationId xmlns:p14="http://schemas.microsoft.com/office/powerpoint/2010/main" val="2857089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Convolutional Neural Network</a:t>
            </a:r>
            <a:endParaRPr lang="en-IN" b="1" dirty="0">
              <a:solidFill>
                <a:schemeClr val="tx1">
                  <a:lumMod val="75000"/>
                  <a:lumOff val="25000"/>
                </a:schemeClr>
              </a:solidFill>
              <a:latin typeface="+mj-lt"/>
              <a:ea typeface="+mj-ea"/>
            </a:endParaRPr>
          </a:p>
        </p:txBody>
      </p:sp>
      <p:sp>
        <p:nvSpPr>
          <p:cNvPr id="4" name="TextBox 3">
            <a:extLst>
              <a:ext uri="{FF2B5EF4-FFF2-40B4-BE49-F238E27FC236}">
                <a16:creationId xmlns:a16="http://schemas.microsoft.com/office/drawing/2014/main" id="{F94FEA5E-99AF-4DB2-9051-0C1888EA9D95}"/>
              </a:ext>
            </a:extLst>
          </p:cNvPr>
          <p:cNvSpPr txBox="1"/>
          <p:nvPr/>
        </p:nvSpPr>
        <p:spPr>
          <a:xfrm>
            <a:off x="483326" y="2181718"/>
            <a:ext cx="6853812" cy="2554545"/>
          </a:xfrm>
          <a:prstGeom prst="rect">
            <a:avLst/>
          </a:prstGeom>
          <a:noFill/>
        </p:spPr>
        <p:txBody>
          <a:bodyPr wrap="square" rtlCol="0">
            <a:spAutoFit/>
          </a:bodyPr>
          <a:lstStyle/>
          <a:p>
            <a:r>
              <a:rPr lang="en-US" sz="1600" dirty="0"/>
              <a:t>model = </a:t>
            </a:r>
            <a:r>
              <a:rPr lang="en-US" sz="1600" dirty="0" err="1"/>
              <a:t>tf.keras.models.Sequential</a:t>
            </a:r>
            <a:r>
              <a:rPr lang="en-US" sz="1600" dirty="0"/>
              <a:t>([</a:t>
            </a:r>
            <a:endParaRPr lang="en-IN" sz="1600" dirty="0"/>
          </a:p>
          <a:p>
            <a:r>
              <a:rPr lang="en-US" sz="1600" dirty="0"/>
              <a:t>    tf.keras.layers.Conv2D(16, (3,3), activation='</a:t>
            </a:r>
            <a:r>
              <a:rPr lang="en-US" sz="1600" dirty="0" err="1"/>
              <a:t>relu</a:t>
            </a:r>
            <a:r>
              <a:rPr lang="en-US" sz="1600" dirty="0"/>
              <a:t>', </a:t>
            </a:r>
            <a:r>
              <a:rPr lang="en-US" sz="1600" dirty="0" err="1"/>
              <a:t>input_shape</a:t>
            </a:r>
            <a:r>
              <a:rPr lang="en-US" sz="1600" dirty="0"/>
              <a:t>=(300, 300, 1)),</a:t>
            </a:r>
            <a:endParaRPr lang="en-IN" sz="1600" dirty="0"/>
          </a:p>
          <a:p>
            <a:r>
              <a:rPr lang="en-US" sz="1600" dirty="0"/>
              <a:t>    tf.keras.layers.MaxPooling2D(2, 2),</a:t>
            </a:r>
            <a:endParaRPr lang="en-IN" sz="1600" dirty="0"/>
          </a:p>
          <a:p>
            <a:r>
              <a:rPr lang="en-US" sz="1600" dirty="0"/>
              <a:t>    tf.keras.layers.Conv2D(16, (3,3), activation='</a:t>
            </a:r>
            <a:r>
              <a:rPr lang="en-US" sz="1600" dirty="0" err="1"/>
              <a:t>relu</a:t>
            </a:r>
            <a:r>
              <a:rPr lang="en-US" sz="1600" dirty="0"/>
              <a:t>'),</a:t>
            </a:r>
            <a:endParaRPr lang="en-IN" sz="1600" dirty="0"/>
          </a:p>
          <a:p>
            <a:r>
              <a:rPr lang="en-US" sz="1600" dirty="0"/>
              <a:t>    tf.keras.layers.MaxPooling2D(2,2),</a:t>
            </a:r>
            <a:endParaRPr lang="en-IN" sz="1600" dirty="0"/>
          </a:p>
          <a:p>
            <a:r>
              <a:rPr lang="en-US" sz="1600" dirty="0"/>
              <a:t>    </a:t>
            </a:r>
            <a:r>
              <a:rPr lang="en-US" sz="1600" dirty="0" err="1"/>
              <a:t>tf.keras.layers.Flatten</a:t>
            </a:r>
            <a:r>
              <a:rPr lang="en-US" sz="1600" dirty="0"/>
              <a:t>(),</a:t>
            </a:r>
            <a:endParaRPr lang="en-IN" sz="1600" dirty="0"/>
          </a:p>
          <a:p>
            <a:r>
              <a:rPr lang="en-US" sz="1600" dirty="0"/>
              <a:t>    </a:t>
            </a:r>
            <a:r>
              <a:rPr lang="en-US" sz="1600" dirty="0" err="1"/>
              <a:t>tf.keras.layers.Dense</a:t>
            </a:r>
            <a:r>
              <a:rPr lang="en-US" sz="1600" dirty="0"/>
              <a:t>(512, activation='</a:t>
            </a:r>
            <a:r>
              <a:rPr lang="en-US" sz="1600" dirty="0" err="1"/>
              <a:t>relu</a:t>
            </a:r>
            <a:r>
              <a:rPr lang="en-US" sz="1600" dirty="0"/>
              <a:t>'),</a:t>
            </a:r>
            <a:endParaRPr lang="en-IN" sz="1600" dirty="0"/>
          </a:p>
          <a:p>
            <a:r>
              <a:rPr lang="en-US" sz="1600" dirty="0"/>
              <a:t>    </a:t>
            </a:r>
            <a:r>
              <a:rPr lang="en-US" sz="1600" dirty="0" err="1"/>
              <a:t>tf.keras.layers.Dense</a:t>
            </a:r>
            <a:r>
              <a:rPr lang="en-US" sz="1600" dirty="0"/>
              <a:t>(</a:t>
            </a:r>
            <a:r>
              <a:rPr lang="en-US" sz="1600" dirty="0" err="1"/>
              <a:t>train_generator.num_classes</a:t>
            </a:r>
            <a:r>
              <a:rPr lang="en-US" sz="1600" dirty="0"/>
              <a:t>, activation='</a:t>
            </a:r>
            <a:r>
              <a:rPr lang="en-US" sz="1600" dirty="0" err="1"/>
              <a:t>softmax</a:t>
            </a:r>
            <a:r>
              <a:rPr lang="en-US" sz="1600" dirty="0"/>
              <a:t>')</a:t>
            </a:r>
            <a:endParaRPr lang="en-IN" sz="1600" dirty="0"/>
          </a:p>
          <a:p>
            <a:r>
              <a:rPr lang="en-US" sz="1600" dirty="0"/>
              <a:t>])</a:t>
            </a:r>
            <a:endParaRPr lang="en-IN" sz="1600" dirty="0"/>
          </a:p>
          <a:p>
            <a:endParaRPr lang="en-IN" sz="1600" dirty="0"/>
          </a:p>
        </p:txBody>
      </p:sp>
      <p:sp>
        <p:nvSpPr>
          <p:cNvPr id="5" name="TextBox 4">
            <a:extLst>
              <a:ext uri="{FF2B5EF4-FFF2-40B4-BE49-F238E27FC236}">
                <a16:creationId xmlns:a16="http://schemas.microsoft.com/office/drawing/2014/main" id="{4A053478-8496-4F89-A6B3-C93A0130C2AB}"/>
              </a:ext>
            </a:extLst>
          </p:cNvPr>
          <p:cNvSpPr txBox="1"/>
          <p:nvPr/>
        </p:nvSpPr>
        <p:spPr>
          <a:xfrm>
            <a:off x="7711942" y="1812386"/>
            <a:ext cx="3832943" cy="738664"/>
          </a:xfrm>
          <a:prstGeom prst="rect">
            <a:avLst/>
          </a:prstGeom>
          <a:noFill/>
        </p:spPr>
        <p:txBody>
          <a:bodyPr wrap="square" rtlCol="0">
            <a:spAutoFit/>
          </a:bodyPr>
          <a:lstStyle/>
          <a:p>
            <a:r>
              <a:rPr lang="en-US" sz="1400" dirty="0" err="1"/>
              <a:t>model.compile</a:t>
            </a:r>
            <a:r>
              <a:rPr lang="en-US" sz="1400" dirty="0"/>
              <a:t>(optimizer='</a:t>
            </a:r>
            <a:r>
              <a:rPr lang="en-US" sz="1400" dirty="0" err="1"/>
              <a:t>adam</a:t>
            </a:r>
            <a:r>
              <a:rPr lang="en-US" sz="1400" dirty="0"/>
              <a:t>',</a:t>
            </a:r>
            <a:endParaRPr lang="en-IN" sz="1400" dirty="0"/>
          </a:p>
          <a:p>
            <a:r>
              <a:rPr lang="en-US" sz="1400" dirty="0"/>
              <a:t>              loss='</a:t>
            </a:r>
            <a:r>
              <a:rPr lang="en-US" sz="1400" dirty="0" err="1"/>
              <a:t>categorical_crossentropy</a:t>
            </a:r>
            <a:r>
              <a:rPr lang="en-US" sz="1400" dirty="0"/>
              <a:t>',</a:t>
            </a:r>
            <a:endParaRPr lang="en-IN" sz="1400" dirty="0"/>
          </a:p>
          <a:p>
            <a:r>
              <a:rPr lang="en-US" sz="1400" dirty="0"/>
              <a:t>              metrics=['accuracy'])</a:t>
            </a:r>
            <a:endParaRPr lang="en-IN" sz="1400" dirty="0"/>
          </a:p>
        </p:txBody>
      </p:sp>
      <p:sp>
        <p:nvSpPr>
          <p:cNvPr id="6" name="TextBox 5">
            <a:extLst>
              <a:ext uri="{FF2B5EF4-FFF2-40B4-BE49-F238E27FC236}">
                <a16:creationId xmlns:a16="http://schemas.microsoft.com/office/drawing/2014/main" id="{47CF7C0E-50CF-41BF-BCE7-B1476EFA1E9F}"/>
              </a:ext>
            </a:extLst>
          </p:cNvPr>
          <p:cNvSpPr txBox="1"/>
          <p:nvPr/>
        </p:nvSpPr>
        <p:spPr>
          <a:xfrm>
            <a:off x="7875731" y="3429000"/>
            <a:ext cx="4067740" cy="1600438"/>
          </a:xfrm>
          <a:prstGeom prst="rect">
            <a:avLst/>
          </a:prstGeom>
          <a:noFill/>
        </p:spPr>
        <p:txBody>
          <a:bodyPr wrap="square" rtlCol="0">
            <a:spAutoFit/>
          </a:bodyPr>
          <a:lstStyle/>
          <a:p>
            <a:r>
              <a:rPr lang="en-US" sz="1400" dirty="0"/>
              <a:t>history = </a:t>
            </a:r>
            <a:r>
              <a:rPr lang="en-US" sz="1400" dirty="0" err="1"/>
              <a:t>model.fit_generator</a:t>
            </a:r>
            <a:r>
              <a:rPr lang="en-US" sz="1400" dirty="0"/>
              <a:t>(</a:t>
            </a:r>
            <a:endParaRPr lang="en-IN" sz="1400" dirty="0"/>
          </a:p>
          <a:p>
            <a:r>
              <a:rPr lang="en-US" sz="1400" dirty="0"/>
              <a:t>      </a:t>
            </a:r>
            <a:r>
              <a:rPr lang="en-US" sz="1400" dirty="0" err="1"/>
              <a:t>train_generator</a:t>
            </a:r>
            <a:r>
              <a:rPr lang="en-US" sz="1400" dirty="0"/>
              <a:t>,</a:t>
            </a:r>
            <a:endParaRPr lang="en-IN" sz="1400" dirty="0"/>
          </a:p>
          <a:p>
            <a:r>
              <a:rPr lang="en-US" sz="1400" dirty="0"/>
              <a:t>      </a:t>
            </a:r>
            <a:r>
              <a:rPr lang="en-US" sz="1400" dirty="0" err="1"/>
              <a:t>steps_per_epoch</a:t>
            </a:r>
            <a:r>
              <a:rPr lang="en-US" sz="1400" dirty="0"/>
              <a:t>=28,  </a:t>
            </a:r>
            <a:endParaRPr lang="en-IN" sz="1400" dirty="0"/>
          </a:p>
          <a:p>
            <a:r>
              <a:rPr lang="en-US" sz="1400" dirty="0"/>
              <a:t>      epochs=15,</a:t>
            </a:r>
            <a:endParaRPr lang="en-IN" sz="1400" dirty="0"/>
          </a:p>
          <a:p>
            <a:r>
              <a:rPr lang="en-US" sz="1400" dirty="0"/>
              <a:t>	  </a:t>
            </a:r>
            <a:r>
              <a:rPr lang="en-US" sz="1400" dirty="0" err="1"/>
              <a:t>validation_data</a:t>
            </a:r>
            <a:r>
              <a:rPr lang="en-US" sz="1400" dirty="0"/>
              <a:t> = </a:t>
            </a:r>
            <a:r>
              <a:rPr lang="en-US" sz="1400" dirty="0" err="1"/>
              <a:t>validation_generator</a:t>
            </a:r>
            <a:r>
              <a:rPr lang="en-US" sz="1400" dirty="0"/>
              <a:t>,</a:t>
            </a:r>
            <a:endParaRPr lang="en-IN" sz="1400" dirty="0"/>
          </a:p>
          <a:p>
            <a:r>
              <a:rPr lang="en-US" sz="1400" dirty="0"/>
              <a:t>      </a:t>
            </a:r>
            <a:r>
              <a:rPr lang="en-US" sz="1400" dirty="0" err="1"/>
              <a:t>validation_steps</a:t>
            </a:r>
            <a:r>
              <a:rPr lang="en-US" sz="1400" dirty="0"/>
              <a:t>=28,</a:t>
            </a:r>
            <a:endParaRPr lang="en-IN" sz="1400" dirty="0"/>
          </a:p>
          <a:p>
            <a:r>
              <a:rPr lang="en-US" sz="1400" dirty="0"/>
              <a:t>	  callbacks=[callbacks])</a:t>
            </a:r>
            <a:endParaRPr lang="en-IN" sz="1400" dirty="0"/>
          </a:p>
        </p:txBody>
      </p:sp>
    </p:spTree>
    <p:extLst>
      <p:ext uri="{BB962C8B-B14F-4D97-AF65-F5344CB8AC3E}">
        <p14:creationId xmlns:p14="http://schemas.microsoft.com/office/powerpoint/2010/main" val="2019340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Analysing the path</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1938992"/>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t>We save the trained model</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When a new pointing device path comes, we analyze it using our CNN. </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If the CNN predicts the paths belonging to the operation the user selected, we count as good experience and give it a +1 else we give it a -1</a:t>
            </a:r>
          </a:p>
        </p:txBody>
      </p:sp>
    </p:spTree>
    <p:extLst>
      <p:ext uri="{BB962C8B-B14F-4D97-AF65-F5344CB8AC3E}">
        <p14:creationId xmlns:p14="http://schemas.microsoft.com/office/powerpoint/2010/main" val="93256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dirty="0"/>
              <a:t>Agenda</a:t>
            </a:r>
            <a:endParaRPr lang="en-IN" dirty="0">
              <a:solidFill>
                <a:schemeClr val="tx1">
                  <a:lumMod val="75000"/>
                  <a:lumOff val="25000"/>
                </a:schemeClr>
              </a:solidFill>
              <a:latin typeface="+mj-lt"/>
              <a:ea typeface="+mj-ea"/>
            </a:endParaRPr>
          </a:p>
        </p:txBody>
      </p:sp>
      <p:sp>
        <p:nvSpPr>
          <p:cNvPr id="4" name="TextBox 3">
            <a:extLst>
              <a:ext uri="{FF2B5EF4-FFF2-40B4-BE49-F238E27FC236}">
                <a16:creationId xmlns:a16="http://schemas.microsoft.com/office/drawing/2014/main" id="{47D3F304-F1FA-4543-A3FD-161129079AFE}"/>
              </a:ext>
            </a:extLst>
          </p:cNvPr>
          <p:cNvSpPr txBox="1"/>
          <p:nvPr/>
        </p:nvSpPr>
        <p:spPr>
          <a:xfrm>
            <a:off x="636104" y="1564746"/>
            <a:ext cx="10710866" cy="5539978"/>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Introduction</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Approach</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US" sz="2000" dirty="0"/>
              <a:t>UI and Building the agent into the application</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Processing RAW user usage data to determine user experience</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Backend Storage</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Calculating customer sentiment score</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Integrating the system</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Conclusion and future work</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3105109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Model</a:t>
            </a:r>
            <a:endParaRPr lang="en-IN" b="1" dirty="0">
              <a:solidFill>
                <a:schemeClr val="tx1">
                  <a:lumMod val="75000"/>
                  <a:lumOff val="25000"/>
                </a:schemeClr>
              </a:solidFill>
              <a:latin typeface="+mj-lt"/>
              <a:ea typeface="+mj-ea"/>
            </a:endParaRPr>
          </a:p>
        </p:txBody>
      </p:sp>
      <p:pic>
        <p:nvPicPr>
          <p:cNvPr id="5" name="Picture 4">
            <a:extLst>
              <a:ext uri="{FF2B5EF4-FFF2-40B4-BE49-F238E27FC236}">
                <a16:creationId xmlns:a16="http://schemas.microsoft.com/office/drawing/2014/main" id="{76634AF8-A8D3-4821-8B70-518BE1FED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51" y="1233543"/>
            <a:ext cx="5734850" cy="3048425"/>
          </a:xfrm>
          <a:prstGeom prst="rect">
            <a:avLst/>
          </a:prstGeom>
        </p:spPr>
      </p:pic>
      <p:pic>
        <p:nvPicPr>
          <p:cNvPr id="7" name="Picture 6">
            <a:extLst>
              <a:ext uri="{FF2B5EF4-FFF2-40B4-BE49-F238E27FC236}">
                <a16:creationId xmlns:a16="http://schemas.microsoft.com/office/drawing/2014/main" id="{5D25690F-1174-42C2-868E-37F16CC1A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3494" y="4387924"/>
            <a:ext cx="7054813" cy="2104950"/>
          </a:xfrm>
          <a:prstGeom prst="rect">
            <a:avLst/>
          </a:prstGeom>
        </p:spPr>
      </p:pic>
      <p:pic>
        <p:nvPicPr>
          <p:cNvPr id="9" name="Picture 8">
            <a:extLst>
              <a:ext uri="{FF2B5EF4-FFF2-40B4-BE49-F238E27FC236}">
                <a16:creationId xmlns:a16="http://schemas.microsoft.com/office/drawing/2014/main" id="{E96631B6-AA90-44B7-AF6E-FF2A3CBC71D8}"/>
              </a:ext>
            </a:extLst>
          </p:cNvPr>
          <p:cNvPicPr>
            <a:picLocks noChangeAspect="1"/>
          </p:cNvPicPr>
          <p:nvPr/>
        </p:nvPicPr>
        <p:blipFill rotWithShape="1">
          <a:blip r:embed="rId4">
            <a:extLst>
              <a:ext uri="{28A0092B-C50C-407E-A947-70E740481C1C}">
                <a14:useLocalDpi xmlns:a14="http://schemas.microsoft.com/office/drawing/2010/main" val="0"/>
              </a:ext>
            </a:extLst>
          </a:blip>
          <a:srcRect t="84194"/>
          <a:stretch/>
        </p:blipFill>
        <p:spPr>
          <a:xfrm>
            <a:off x="6564146" y="1854768"/>
            <a:ext cx="5184680" cy="1574232"/>
          </a:xfrm>
          <a:prstGeom prst="rect">
            <a:avLst/>
          </a:prstGeom>
        </p:spPr>
      </p:pic>
    </p:spTree>
    <p:extLst>
      <p:ext uri="{BB962C8B-B14F-4D97-AF65-F5344CB8AC3E}">
        <p14:creationId xmlns:p14="http://schemas.microsoft.com/office/powerpoint/2010/main" val="2524079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Analysing the path</a:t>
            </a:r>
            <a:endParaRPr lang="en-IN" b="1" dirty="0">
              <a:solidFill>
                <a:schemeClr val="tx1">
                  <a:lumMod val="75000"/>
                  <a:lumOff val="25000"/>
                </a:schemeClr>
              </a:solidFill>
              <a:latin typeface="+mj-lt"/>
              <a:ea typeface="+mj-ea"/>
            </a:endParaRPr>
          </a:p>
        </p:txBody>
      </p:sp>
      <p:pic>
        <p:nvPicPr>
          <p:cNvPr id="4" name="Picture 3">
            <a:extLst>
              <a:ext uri="{FF2B5EF4-FFF2-40B4-BE49-F238E27FC236}">
                <a16:creationId xmlns:a16="http://schemas.microsoft.com/office/drawing/2014/main" id="{0262097A-EA01-4967-BDA3-6CC2E9682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6566" y="1655666"/>
            <a:ext cx="5666856" cy="3661921"/>
          </a:xfrm>
          <a:prstGeom prst="rect">
            <a:avLst/>
          </a:prstGeom>
        </p:spPr>
      </p:pic>
      <p:pic>
        <p:nvPicPr>
          <p:cNvPr id="8" name="Picture 7">
            <a:extLst>
              <a:ext uri="{FF2B5EF4-FFF2-40B4-BE49-F238E27FC236}">
                <a16:creationId xmlns:a16="http://schemas.microsoft.com/office/drawing/2014/main" id="{963EE0B6-C5D1-4091-A5D5-F3AD0B3A200C}"/>
              </a:ext>
            </a:extLst>
          </p:cNvPr>
          <p:cNvPicPr>
            <a:picLocks noChangeAspect="1"/>
          </p:cNvPicPr>
          <p:nvPr/>
        </p:nvPicPr>
        <p:blipFill rotWithShape="1">
          <a:blip r:embed="rId3">
            <a:extLst>
              <a:ext uri="{28A0092B-C50C-407E-A947-70E740481C1C}">
                <a14:useLocalDpi xmlns:a14="http://schemas.microsoft.com/office/drawing/2010/main" val="0"/>
              </a:ext>
            </a:extLst>
          </a:blip>
          <a:srcRect l="17172" r="41061" b="44213"/>
          <a:stretch/>
        </p:blipFill>
        <p:spPr>
          <a:xfrm>
            <a:off x="701559" y="1655666"/>
            <a:ext cx="4495686" cy="3535312"/>
          </a:xfrm>
          <a:prstGeom prst="rect">
            <a:avLst/>
          </a:prstGeom>
        </p:spPr>
      </p:pic>
    </p:spTree>
    <p:extLst>
      <p:ext uri="{BB962C8B-B14F-4D97-AF65-F5344CB8AC3E}">
        <p14:creationId xmlns:p14="http://schemas.microsoft.com/office/powerpoint/2010/main" val="358948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Determining the outcome and operation time</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3170099"/>
          </a:xfrm>
          <a:prstGeom prst="rect">
            <a:avLst/>
          </a:prstGeom>
          <a:noFill/>
        </p:spPr>
        <p:txBody>
          <a:bodyPr wrap="square" rtlCol="0">
            <a:spAutoFit/>
          </a:bodyPr>
          <a:lstStyle/>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If the outcome of an operation is failure, we give it a bad experience </a:t>
            </a:r>
            <a:r>
              <a:rPr lang="en-US" sz="2000" b="1" dirty="0"/>
              <a:t>-1</a:t>
            </a:r>
            <a:r>
              <a:rPr lang="en-US" sz="2000" dirty="0"/>
              <a:t>. If it is a success, we give it a good experience </a:t>
            </a:r>
            <a:r>
              <a:rPr lang="en-US" sz="2000" b="1" dirty="0"/>
              <a:t>+1</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Similarly, if an operation took more time than expected, we give it a </a:t>
            </a:r>
            <a:r>
              <a:rPr lang="en-US" sz="2000" b="1" dirty="0"/>
              <a:t>-1</a:t>
            </a:r>
            <a:r>
              <a:rPr lang="en-US" sz="2000" dirty="0"/>
              <a:t> (bad experience), else we give it a </a:t>
            </a:r>
            <a:r>
              <a:rPr lang="en-US" sz="2000" b="1" dirty="0"/>
              <a:t>+1</a:t>
            </a:r>
            <a:r>
              <a:rPr lang="en-US" sz="2000" dirty="0"/>
              <a:t> (good experience)</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If the user has a bad experience navigating the menus or their operation fails, we suggest some help articles back to the user in real-time.</a:t>
            </a:r>
          </a:p>
          <a:p>
            <a:pPr lvl="1" algn="just"/>
            <a:endParaRPr lang="en-US" sz="2000" dirty="0"/>
          </a:p>
        </p:txBody>
      </p:sp>
    </p:spTree>
    <p:extLst>
      <p:ext uri="{BB962C8B-B14F-4D97-AF65-F5344CB8AC3E}">
        <p14:creationId xmlns:p14="http://schemas.microsoft.com/office/powerpoint/2010/main" val="3052426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A86E9E-4672-41D1-97EB-99FA46FCAFE7}"/>
              </a:ext>
            </a:extLst>
          </p:cNvPr>
          <p:cNvSpPr txBox="1"/>
          <p:nvPr/>
        </p:nvSpPr>
        <p:spPr>
          <a:xfrm>
            <a:off x="4205129" y="3075057"/>
            <a:ext cx="3781741" cy="707886"/>
          </a:xfrm>
          <a:prstGeom prst="rect">
            <a:avLst/>
          </a:prstGeom>
          <a:noFill/>
        </p:spPr>
        <p:txBody>
          <a:bodyPr wrap="none" rtlCol="0">
            <a:spAutoFit/>
          </a:bodyPr>
          <a:lstStyle/>
          <a:p>
            <a:pPr algn="ctr"/>
            <a:r>
              <a:rPr lang="en-US" sz="4000" dirty="0">
                <a:solidFill>
                  <a:schemeClr val="bg1"/>
                </a:solidFill>
                <a:latin typeface="Corbel" panose="020B0503020204020204" pitchFamily="34" charset="0"/>
              </a:rPr>
              <a:t>Backend Storage</a:t>
            </a:r>
          </a:p>
        </p:txBody>
      </p:sp>
    </p:spTree>
    <p:extLst>
      <p:ext uri="{BB962C8B-B14F-4D97-AF65-F5344CB8AC3E}">
        <p14:creationId xmlns:p14="http://schemas.microsoft.com/office/powerpoint/2010/main" val="879462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Storing product information</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3785652"/>
          </a:xfrm>
          <a:prstGeom prst="rect">
            <a:avLst/>
          </a:prstGeom>
          <a:noFill/>
        </p:spPr>
        <p:txBody>
          <a:bodyPr wrap="square" rtlCol="0">
            <a:spAutoFit/>
          </a:bodyPr>
          <a:lstStyle/>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We use MongoDB to store all the information</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For all application specific data, we store information in Product DB</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This DB has 2 collections:</a:t>
            </a:r>
          </a:p>
          <a:p>
            <a:pPr marL="457200" indent="-457200" algn="just">
              <a:buFont typeface="Arial" panose="020B0604020202020204" pitchFamily="34" charset="0"/>
              <a:buChar char="•"/>
            </a:pPr>
            <a:endParaRPr lang="en-US" sz="2000" dirty="0"/>
          </a:p>
          <a:p>
            <a:pPr marL="914400" lvl="1" indent="-457200" algn="just">
              <a:buFont typeface="Arial" panose="020B0604020202020204" pitchFamily="34" charset="0"/>
              <a:buChar char="•"/>
            </a:pPr>
            <a:r>
              <a:rPr lang="en-US" sz="2000" b="1" dirty="0"/>
              <a:t>features</a:t>
            </a:r>
            <a:r>
              <a:rPr lang="en-US" sz="2000" dirty="0"/>
              <a:t>: Features contain the list of operations the UI has</a:t>
            </a:r>
          </a:p>
          <a:p>
            <a:pPr marL="914400" lvl="1" indent="-457200" algn="just">
              <a:buFont typeface="Arial" panose="020B0604020202020204" pitchFamily="34" charset="0"/>
              <a:buChar char="•"/>
            </a:pPr>
            <a:endParaRPr lang="en-US" sz="2000" dirty="0"/>
          </a:p>
          <a:p>
            <a:pPr marL="914400" lvl="1" indent="-457200" algn="just">
              <a:buFont typeface="Arial" panose="020B0604020202020204" pitchFamily="34" charset="0"/>
              <a:buChar char="•"/>
            </a:pPr>
            <a:r>
              <a:rPr lang="en-US" sz="2000" b="1" dirty="0" err="1"/>
              <a:t>helpdocs</a:t>
            </a:r>
            <a:r>
              <a:rPr lang="en-US" sz="2000" dirty="0"/>
              <a:t>: </a:t>
            </a:r>
            <a:r>
              <a:rPr lang="en-US" sz="2000" dirty="0" err="1"/>
              <a:t>Helpdocs</a:t>
            </a:r>
            <a:r>
              <a:rPr lang="en-US" sz="2000" dirty="0"/>
              <a:t> contain the list of help articles for each operation the application supports</a:t>
            </a:r>
          </a:p>
          <a:p>
            <a:pPr lvl="1" algn="just"/>
            <a:endParaRPr lang="en-US" sz="2000" dirty="0"/>
          </a:p>
        </p:txBody>
      </p:sp>
    </p:spTree>
    <p:extLst>
      <p:ext uri="{BB962C8B-B14F-4D97-AF65-F5344CB8AC3E}">
        <p14:creationId xmlns:p14="http://schemas.microsoft.com/office/powerpoint/2010/main" val="235554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Schema for features collection</a:t>
            </a:r>
            <a:endParaRPr lang="en-IN" b="1" dirty="0">
              <a:solidFill>
                <a:schemeClr val="tx1">
                  <a:lumMod val="75000"/>
                  <a:lumOff val="25000"/>
                </a:schemeClr>
              </a:solidFill>
              <a:latin typeface="+mj-lt"/>
              <a:ea typeface="+mj-ea"/>
            </a:endParaRPr>
          </a:p>
        </p:txBody>
      </p:sp>
      <p:graphicFrame>
        <p:nvGraphicFramePr>
          <p:cNvPr id="4" name="Table 3">
            <a:extLst>
              <a:ext uri="{FF2B5EF4-FFF2-40B4-BE49-F238E27FC236}">
                <a16:creationId xmlns:a16="http://schemas.microsoft.com/office/drawing/2014/main" id="{46094D27-2AF2-4A49-BAAC-76FEBE45363D}"/>
              </a:ext>
            </a:extLst>
          </p:cNvPr>
          <p:cNvGraphicFramePr>
            <a:graphicFrameLocks noGrp="1"/>
          </p:cNvGraphicFramePr>
          <p:nvPr>
            <p:extLst>
              <p:ext uri="{D42A27DB-BD31-4B8C-83A1-F6EECF244321}">
                <p14:modId xmlns:p14="http://schemas.microsoft.com/office/powerpoint/2010/main" val="3974663494"/>
              </p:ext>
            </p:extLst>
          </p:nvPr>
        </p:nvGraphicFramePr>
        <p:xfrm>
          <a:off x="717451" y="1723229"/>
          <a:ext cx="4135902" cy="2687895"/>
        </p:xfrm>
        <a:graphic>
          <a:graphicData uri="http://schemas.openxmlformats.org/drawingml/2006/table">
            <a:tbl>
              <a:tblPr firstRow="1" firstCol="1" bandRow="1">
                <a:tableStyleId>{616DA210-FB5B-4158-B5E0-FEB733F419BA}</a:tableStyleId>
              </a:tblPr>
              <a:tblGrid>
                <a:gridCol w="869861">
                  <a:extLst>
                    <a:ext uri="{9D8B030D-6E8A-4147-A177-3AD203B41FA5}">
                      <a16:colId xmlns:a16="http://schemas.microsoft.com/office/drawing/2014/main" val="2791299411"/>
                    </a:ext>
                  </a:extLst>
                </a:gridCol>
                <a:gridCol w="3266041">
                  <a:extLst>
                    <a:ext uri="{9D8B030D-6E8A-4147-A177-3AD203B41FA5}">
                      <a16:colId xmlns:a16="http://schemas.microsoft.com/office/drawing/2014/main" val="4200507287"/>
                    </a:ext>
                  </a:extLst>
                </a:gridCol>
              </a:tblGrid>
              <a:tr h="549405">
                <a:tc>
                  <a:txBody>
                    <a:bodyPr/>
                    <a:lstStyle/>
                    <a:p>
                      <a:pPr algn="just">
                        <a:spcAft>
                          <a:spcPts val="0"/>
                        </a:spcAft>
                      </a:pPr>
                      <a:r>
                        <a:rPr lang="en-US" sz="1600" b="1">
                          <a:effectLst/>
                        </a:rPr>
                        <a:t>Field name</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US" sz="1600" b="1" dirty="0">
                          <a:effectLst/>
                        </a:rPr>
                        <a:t>Description</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5365690"/>
                  </a:ext>
                </a:extLst>
              </a:tr>
              <a:tr h="1069245">
                <a:tc>
                  <a:txBody>
                    <a:bodyPr/>
                    <a:lstStyle/>
                    <a:p>
                      <a:pPr algn="just">
                        <a:spcAft>
                          <a:spcPts val="0"/>
                        </a:spcAft>
                      </a:pPr>
                      <a:r>
                        <a:rPr lang="en-US" sz="1600">
                          <a:effectLst/>
                        </a:rPr>
                        <a:t> </a:t>
                      </a:r>
                      <a:endParaRPr lang="en-IN" sz="1600">
                        <a:effectLst/>
                      </a:endParaRPr>
                    </a:p>
                    <a:p>
                      <a:pPr algn="just">
                        <a:spcAft>
                          <a:spcPts val="0"/>
                        </a:spcAft>
                      </a:pPr>
                      <a:r>
                        <a:rPr lang="en-US" sz="1600">
                          <a:effectLst/>
                        </a:rPr>
                        <a:t>_id</a:t>
                      </a:r>
                      <a:endParaRPr lang="en-IN" sz="1600">
                        <a:effectLst/>
                      </a:endParaRPr>
                    </a:p>
                    <a:p>
                      <a:pPr algn="just">
                        <a:spcAft>
                          <a:spcPts val="0"/>
                        </a:spcAft>
                      </a:pPr>
                      <a:r>
                        <a:rPr lang="en-US" sz="1600">
                          <a:effectLst/>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US" sz="1600" dirty="0">
                          <a:effectLst/>
                        </a:rPr>
                        <a:t> </a:t>
                      </a:r>
                      <a:endParaRPr lang="en-IN" sz="1600" dirty="0">
                        <a:effectLst/>
                      </a:endParaRPr>
                    </a:p>
                    <a:p>
                      <a:pPr algn="just">
                        <a:spcAft>
                          <a:spcPts val="0"/>
                        </a:spcAft>
                      </a:pPr>
                      <a:r>
                        <a:rPr lang="en-US" sz="1600" dirty="0">
                          <a:effectLst/>
                        </a:rPr>
                        <a:t>Unique key for the record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26164533"/>
                  </a:ext>
                </a:extLst>
              </a:tr>
              <a:tr h="1069245">
                <a:tc>
                  <a:txBody>
                    <a:bodyPr/>
                    <a:lstStyle/>
                    <a:p>
                      <a:pPr algn="just">
                        <a:spcAft>
                          <a:spcPts val="0"/>
                        </a:spcAft>
                      </a:pPr>
                      <a:r>
                        <a:rPr lang="en-US" sz="1600">
                          <a:effectLst/>
                        </a:rPr>
                        <a:t> </a:t>
                      </a:r>
                      <a:endParaRPr lang="en-IN" sz="1600">
                        <a:effectLst/>
                      </a:endParaRPr>
                    </a:p>
                    <a:p>
                      <a:pPr algn="just">
                        <a:spcAft>
                          <a:spcPts val="0"/>
                        </a:spcAft>
                      </a:pPr>
                      <a:r>
                        <a:rPr lang="en-US" sz="1600">
                          <a:effectLst/>
                        </a:rPr>
                        <a:t>event</a:t>
                      </a:r>
                      <a:endParaRPr lang="en-IN" sz="1600">
                        <a:effectLst/>
                      </a:endParaRPr>
                    </a:p>
                    <a:p>
                      <a:pPr algn="just">
                        <a:spcAft>
                          <a:spcPts val="0"/>
                        </a:spcAft>
                      </a:pPr>
                      <a:r>
                        <a:rPr lang="en-US" sz="1600">
                          <a:effectLst/>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US" sz="1600" dirty="0">
                          <a:effectLst/>
                        </a:rPr>
                        <a:t> </a:t>
                      </a:r>
                      <a:endParaRPr lang="en-IN" sz="1600" dirty="0">
                        <a:effectLst/>
                      </a:endParaRPr>
                    </a:p>
                    <a:p>
                      <a:pPr algn="just">
                        <a:spcAft>
                          <a:spcPts val="0"/>
                        </a:spcAft>
                      </a:pPr>
                      <a:r>
                        <a:rPr lang="en-US" sz="1600" dirty="0">
                          <a:effectLst/>
                        </a:rPr>
                        <a:t>Stores the operation name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8767960"/>
                  </a:ext>
                </a:extLst>
              </a:tr>
            </a:tbl>
          </a:graphicData>
        </a:graphic>
      </p:graphicFrame>
      <p:pic>
        <p:nvPicPr>
          <p:cNvPr id="6" name="Picture 5">
            <a:extLst>
              <a:ext uri="{FF2B5EF4-FFF2-40B4-BE49-F238E27FC236}">
                <a16:creationId xmlns:a16="http://schemas.microsoft.com/office/drawing/2014/main" id="{3B37E092-50AC-4FA4-99FF-3CFC0D18A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9868" y="1702064"/>
            <a:ext cx="6234964" cy="2840831"/>
          </a:xfrm>
          <a:prstGeom prst="rect">
            <a:avLst/>
          </a:prstGeom>
        </p:spPr>
      </p:pic>
    </p:spTree>
    <p:extLst>
      <p:ext uri="{BB962C8B-B14F-4D97-AF65-F5344CB8AC3E}">
        <p14:creationId xmlns:p14="http://schemas.microsoft.com/office/powerpoint/2010/main" val="3877284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Schema for </a:t>
            </a:r>
            <a:r>
              <a:rPr lang="en-IN" b="1" dirty="0" err="1"/>
              <a:t>helpdocs</a:t>
            </a:r>
            <a:r>
              <a:rPr lang="en-IN" b="1" dirty="0"/>
              <a:t> collection</a:t>
            </a:r>
            <a:endParaRPr lang="en-IN" b="1" dirty="0">
              <a:solidFill>
                <a:schemeClr val="tx1">
                  <a:lumMod val="75000"/>
                  <a:lumOff val="25000"/>
                </a:schemeClr>
              </a:solidFill>
              <a:latin typeface="+mj-lt"/>
              <a:ea typeface="+mj-ea"/>
            </a:endParaRPr>
          </a:p>
        </p:txBody>
      </p:sp>
      <p:graphicFrame>
        <p:nvGraphicFramePr>
          <p:cNvPr id="3" name="Table 2">
            <a:extLst>
              <a:ext uri="{FF2B5EF4-FFF2-40B4-BE49-F238E27FC236}">
                <a16:creationId xmlns:a16="http://schemas.microsoft.com/office/drawing/2014/main" id="{9AEA2B88-5D1C-4E76-A9D2-3E099227FF22}"/>
              </a:ext>
            </a:extLst>
          </p:cNvPr>
          <p:cNvGraphicFramePr>
            <a:graphicFrameLocks noGrp="1"/>
          </p:cNvGraphicFramePr>
          <p:nvPr>
            <p:extLst>
              <p:ext uri="{D42A27DB-BD31-4B8C-83A1-F6EECF244321}">
                <p14:modId xmlns:p14="http://schemas.microsoft.com/office/powerpoint/2010/main" val="2488916674"/>
              </p:ext>
            </p:extLst>
          </p:nvPr>
        </p:nvGraphicFramePr>
        <p:xfrm>
          <a:off x="211846" y="1702064"/>
          <a:ext cx="5133878" cy="3413760"/>
        </p:xfrm>
        <a:graphic>
          <a:graphicData uri="http://schemas.openxmlformats.org/drawingml/2006/table">
            <a:tbl>
              <a:tblPr firstRow="1" firstCol="1" bandRow="1">
                <a:tableStyleId>{616DA210-FB5B-4158-B5E0-FEB733F419BA}</a:tableStyleId>
              </a:tblPr>
              <a:tblGrid>
                <a:gridCol w="2566939">
                  <a:extLst>
                    <a:ext uri="{9D8B030D-6E8A-4147-A177-3AD203B41FA5}">
                      <a16:colId xmlns:a16="http://schemas.microsoft.com/office/drawing/2014/main" val="666867704"/>
                    </a:ext>
                  </a:extLst>
                </a:gridCol>
                <a:gridCol w="2566939">
                  <a:extLst>
                    <a:ext uri="{9D8B030D-6E8A-4147-A177-3AD203B41FA5}">
                      <a16:colId xmlns:a16="http://schemas.microsoft.com/office/drawing/2014/main" val="2995176393"/>
                    </a:ext>
                  </a:extLst>
                </a:gridCol>
              </a:tblGrid>
              <a:tr h="0">
                <a:tc>
                  <a:txBody>
                    <a:bodyPr/>
                    <a:lstStyle/>
                    <a:p>
                      <a:pPr algn="just">
                        <a:spcAft>
                          <a:spcPts val="0"/>
                        </a:spcAft>
                      </a:pPr>
                      <a:r>
                        <a:rPr lang="en-US" sz="1600" dirty="0">
                          <a:effectLst/>
                        </a:rPr>
                        <a:t>Field name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US" sz="1600">
                          <a:effectLst/>
                        </a:rPr>
                        <a:t>Description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8413771"/>
                  </a:ext>
                </a:extLst>
              </a:tr>
              <a:tr h="0">
                <a:tc>
                  <a:txBody>
                    <a:bodyPr/>
                    <a:lstStyle/>
                    <a:p>
                      <a:pPr algn="just">
                        <a:spcAft>
                          <a:spcPts val="0"/>
                        </a:spcAft>
                      </a:pPr>
                      <a:r>
                        <a:rPr lang="en-US" sz="1600" dirty="0">
                          <a:effectLst/>
                        </a:rPr>
                        <a:t> </a:t>
                      </a:r>
                      <a:endParaRPr lang="en-IN" sz="1600" dirty="0">
                        <a:effectLst/>
                      </a:endParaRPr>
                    </a:p>
                    <a:p>
                      <a:pPr algn="just">
                        <a:spcAft>
                          <a:spcPts val="0"/>
                        </a:spcAft>
                      </a:pPr>
                      <a:r>
                        <a:rPr lang="en-US" sz="1600" dirty="0">
                          <a:effectLst/>
                        </a:rPr>
                        <a:t>_id</a:t>
                      </a:r>
                      <a:endParaRPr lang="en-IN" sz="1600" dirty="0">
                        <a:effectLst/>
                      </a:endParaRPr>
                    </a:p>
                    <a:p>
                      <a:pPr algn="just">
                        <a:spcAft>
                          <a:spcPts val="0"/>
                        </a:spcAft>
                      </a:pPr>
                      <a:r>
                        <a:rPr lang="en-US" sz="1600" dirty="0">
                          <a:effectLst/>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US" sz="1600">
                          <a:effectLst/>
                        </a:rPr>
                        <a:t> </a:t>
                      </a:r>
                      <a:endParaRPr lang="en-IN" sz="1600">
                        <a:effectLst/>
                      </a:endParaRPr>
                    </a:p>
                    <a:p>
                      <a:pPr algn="just">
                        <a:spcAft>
                          <a:spcPts val="0"/>
                        </a:spcAft>
                      </a:pPr>
                      <a:r>
                        <a:rPr lang="en-US" sz="1600">
                          <a:effectLst/>
                        </a:rPr>
                        <a:t>Unique key for the record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43078752"/>
                  </a:ext>
                </a:extLst>
              </a:tr>
              <a:tr h="0">
                <a:tc>
                  <a:txBody>
                    <a:bodyPr/>
                    <a:lstStyle/>
                    <a:p>
                      <a:pPr algn="just">
                        <a:spcAft>
                          <a:spcPts val="0"/>
                        </a:spcAft>
                      </a:pPr>
                      <a:r>
                        <a:rPr lang="en-US" sz="1600">
                          <a:effectLst/>
                        </a:rPr>
                        <a:t> </a:t>
                      </a:r>
                      <a:endParaRPr lang="en-IN" sz="1600">
                        <a:effectLst/>
                      </a:endParaRPr>
                    </a:p>
                    <a:p>
                      <a:pPr algn="just">
                        <a:spcAft>
                          <a:spcPts val="0"/>
                        </a:spcAft>
                      </a:pPr>
                      <a:r>
                        <a:rPr lang="en-US" sz="1600">
                          <a:effectLst/>
                        </a:rPr>
                        <a:t>event</a:t>
                      </a:r>
                      <a:endParaRPr lang="en-IN" sz="1600">
                        <a:effectLst/>
                      </a:endParaRPr>
                    </a:p>
                    <a:p>
                      <a:pPr algn="just">
                        <a:spcAft>
                          <a:spcPts val="0"/>
                        </a:spcAft>
                      </a:pPr>
                      <a:r>
                        <a:rPr lang="en-US" sz="1600">
                          <a:effectLst/>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US" sz="1600">
                          <a:effectLst/>
                        </a:rPr>
                        <a:t> </a:t>
                      </a:r>
                      <a:endParaRPr lang="en-IN" sz="1600">
                        <a:effectLst/>
                      </a:endParaRPr>
                    </a:p>
                    <a:p>
                      <a:pPr algn="just">
                        <a:spcAft>
                          <a:spcPts val="0"/>
                        </a:spcAft>
                      </a:pPr>
                      <a:r>
                        <a:rPr lang="en-US" sz="1600">
                          <a:effectLst/>
                        </a:rPr>
                        <a:t>Stores the operation name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23914396"/>
                  </a:ext>
                </a:extLst>
              </a:tr>
              <a:tr h="0">
                <a:tc>
                  <a:txBody>
                    <a:bodyPr/>
                    <a:lstStyle/>
                    <a:p>
                      <a:pPr>
                        <a:spcAft>
                          <a:spcPts val="0"/>
                        </a:spcAft>
                      </a:pPr>
                      <a:r>
                        <a:rPr lang="en-US" sz="1600">
                          <a:effectLst/>
                        </a:rPr>
                        <a:t> </a:t>
                      </a:r>
                      <a:endParaRPr lang="en-IN" sz="1600">
                        <a:effectLst/>
                      </a:endParaRPr>
                    </a:p>
                    <a:p>
                      <a:pPr>
                        <a:spcAft>
                          <a:spcPts val="0"/>
                        </a:spcAft>
                      </a:pPr>
                      <a:r>
                        <a:rPr lang="en-US" sz="1600">
                          <a:effectLst/>
                        </a:rPr>
                        <a:t>type</a:t>
                      </a:r>
                      <a:endParaRPr lang="en-IN" sz="1600">
                        <a:effectLst/>
                      </a:endParaRPr>
                    </a:p>
                    <a:p>
                      <a:pPr>
                        <a:spcAft>
                          <a:spcPts val="0"/>
                        </a:spcAft>
                      </a:pPr>
                      <a:r>
                        <a:rPr lang="en-US" sz="1600">
                          <a:effectLst/>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spcAft>
                          <a:spcPts val="0"/>
                        </a:spcAft>
                      </a:pPr>
                      <a:r>
                        <a:rPr lang="en-US" sz="1600">
                          <a:effectLst/>
                        </a:rPr>
                        <a:t> </a:t>
                      </a:r>
                      <a:endParaRPr lang="en-IN" sz="1600">
                        <a:effectLst/>
                      </a:endParaRPr>
                    </a:p>
                    <a:p>
                      <a:pPr>
                        <a:spcAft>
                          <a:spcPts val="0"/>
                        </a:spcAft>
                      </a:pPr>
                      <a:r>
                        <a:rPr lang="en-US" sz="1600">
                          <a:effectLst/>
                        </a:rPr>
                        <a:t>Feature we monitor like path, end operation</a:t>
                      </a:r>
                      <a:endParaRPr lang="en-IN" sz="1600">
                        <a:effectLst/>
                      </a:endParaRPr>
                    </a:p>
                    <a:p>
                      <a:pPr>
                        <a:spcAft>
                          <a:spcPts val="0"/>
                        </a:spcAft>
                      </a:pPr>
                      <a:r>
                        <a:rPr lang="en-US" sz="1600">
                          <a:effectLst/>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4003704"/>
                  </a:ext>
                </a:extLst>
              </a:tr>
              <a:tr h="0">
                <a:tc>
                  <a:txBody>
                    <a:bodyPr/>
                    <a:lstStyle/>
                    <a:p>
                      <a:pPr>
                        <a:spcAft>
                          <a:spcPts val="0"/>
                        </a:spcAft>
                      </a:pPr>
                      <a:r>
                        <a:rPr lang="en-US" sz="1600">
                          <a:effectLst/>
                        </a:rPr>
                        <a:t> </a:t>
                      </a:r>
                      <a:endParaRPr lang="en-IN" sz="1600">
                        <a:effectLst/>
                      </a:endParaRPr>
                    </a:p>
                    <a:p>
                      <a:pPr>
                        <a:spcAft>
                          <a:spcPts val="0"/>
                        </a:spcAft>
                      </a:pPr>
                      <a:r>
                        <a:rPr lang="en-US" sz="1600">
                          <a:effectLst/>
                        </a:rPr>
                        <a:t>doclink</a:t>
                      </a:r>
                      <a:endParaRPr lang="en-IN" sz="1600">
                        <a:effectLst/>
                      </a:endParaRPr>
                    </a:p>
                    <a:p>
                      <a:pPr>
                        <a:spcAft>
                          <a:spcPts val="0"/>
                        </a:spcAft>
                      </a:pPr>
                      <a:r>
                        <a:rPr lang="en-US" sz="1600">
                          <a:effectLst/>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spcAft>
                          <a:spcPts val="0"/>
                        </a:spcAft>
                      </a:pPr>
                      <a:r>
                        <a:rPr lang="en-US" sz="1600" dirty="0">
                          <a:effectLst/>
                        </a:rPr>
                        <a:t>The URL for the help article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2622040"/>
                  </a:ext>
                </a:extLst>
              </a:tr>
            </a:tbl>
          </a:graphicData>
        </a:graphic>
      </p:graphicFrame>
      <p:pic>
        <p:nvPicPr>
          <p:cNvPr id="7" name="Picture 6">
            <a:extLst>
              <a:ext uri="{FF2B5EF4-FFF2-40B4-BE49-F238E27FC236}">
                <a16:creationId xmlns:a16="http://schemas.microsoft.com/office/drawing/2014/main" id="{EFA405C7-2404-453B-AF68-AF68E5332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8186" y="1684479"/>
            <a:ext cx="6155962" cy="3830056"/>
          </a:xfrm>
          <a:prstGeom prst="rect">
            <a:avLst/>
          </a:prstGeom>
        </p:spPr>
      </p:pic>
    </p:spTree>
    <p:extLst>
      <p:ext uri="{BB962C8B-B14F-4D97-AF65-F5344CB8AC3E}">
        <p14:creationId xmlns:p14="http://schemas.microsoft.com/office/powerpoint/2010/main" val="1473797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Storing customer information</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4401205"/>
          </a:xfrm>
          <a:prstGeom prst="rect">
            <a:avLst/>
          </a:prstGeom>
          <a:noFill/>
        </p:spPr>
        <p:txBody>
          <a:bodyPr wrap="square" rtlCol="0">
            <a:spAutoFit/>
          </a:bodyPr>
          <a:lstStyle/>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We use MongoDB to store all the information</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For all customer specific data, we store information in DB named after customer</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This DB has 3 collections:</a:t>
            </a:r>
          </a:p>
          <a:p>
            <a:pPr marL="457200" indent="-457200" algn="just">
              <a:buFont typeface="Arial" panose="020B0604020202020204" pitchFamily="34" charset="0"/>
              <a:buChar char="•"/>
            </a:pPr>
            <a:endParaRPr lang="en-US" sz="2000" dirty="0"/>
          </a:p>
          <a:p>
            <a:pPr marL="914400" lvl="1" indent="-457200" algn="just">
              <a:buFont typeface="Arial" panose="020B0604020202020204" pitchFamily="34" charset="0"/>
              <a:buChar char="•"/>
            </a:pPr>
            <a:r>
              <a:rPr lang="en-US" sz="2000" b="1" dirty="0"/>
              <a:t>users</a:t>
            </a:r>
            <a:r>
              <a:rPr lang="en-US" sz="2000" dirty="0"/>
              <a:t>: The user collection will hold all the username used by the customer</a:t>
            </a:r>
          </a:p>
          <a:p>
            <a:pPr marL="914400" lvl="1" indent="-457200" algn="just">
              <a:buFont typeface="Arial" panose="020B0604020202020204" pitchFamily="34" charset="0"/>
              <a:buChar char="•"/>
            </a:pPr>
            <a:endParaRPr lang="en-US" sz="2000" dirty="0"/>
          </a:p>
          <a:p>
            <a:pPr marL="914400" lvl="1" indent="-457200" algn="just">
              <a:buFont typeface="Arial" panose="020B0604020202020204" pitchFamily="34" charset="0"/>
              <a:buChar char="•"/>
            </a:pPr>
            <a:r>
              <a:rPr lang="en-US" sz="2000" b="1" dirty="0"/>
              <a:t>usage</a:t>
            </a:r>
            <a:r>
              <a:rPr lang="en-US" sz="2000" dirty="0"/>
              <a:t>: The usage collection holds all the user experience data for a given customer</a:t>
            </a:r>
          </a:p>
          <a:p>
            <a:pPr marL="914400" lvl="1" indent="-457200" algn="just">
              <a:buFont typeface="Arial" panose="020B0604020202020204" pitchFamily="34" charset="0"/>
              <a:buChar char="•"/>
            </a:pPr>
            <a:endParaRPr lang="en-US" sz="2000" dirty="0"/>
          </a:p>
          <a:p>
            <a:pPr marL="914400" lvl="1" indent="-457200" algn="just">
              <a:buFont typeface="Arial" panose="020B0604020202020204" pitchFamily="34" charset="0"/>
              <a:buChar char="•"/>
            </a:pPr>
            <a:r>
              <a:rPr lang="en-US" sz="2000" b="1" dirty="0" err="1"/>
              <a:t>overallscore</a:t>
            </a:r>
            <a:r>
              <a:rPr lang="en-US" sz="2000" dirty="0"/>
              <a:t>: This collection contains all the calculated score which depict the customer sentiment score</a:t>
            </a:r>
          </a:p>
          <a:p>
            <a:pPr lvl="1" algn="just"/>
            <a:endParaRPr lang="en-US" sz="2000" dirty="0"/>
          </a:p>
        </p:txBody>
      </p:sp>
    </p:spTree>
    <p:extLst>
      <p:ext uri="{BB962C8B-B14F-4D97-AF65-F5344CB8AC3E}">
        <p14:creationId xmlns:p14="http://schemas.microsoft.com/office/powerpoint/2010/main" val="4140994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Schema for user collection</a:t>
            </a:r>
            <a:endParaRPr lang="en-IN" b="1" dirty="0">
              <a:solidFill>
                <a:schemeClr val="tx1">
                  <a:lumMod val="75000"/>
                  <a:lumOff val="25000"/>
                </a:schemeClr>
              </a:solidFill>
              <a:latin typeface="+mj-lt"/>
              <a:ea typeface="+mj-ea"/>
            </a:endParaRPr>
          </a:p>
        </p:txBody>
      </p:sp>
      <p:graphicFrame>
        <p:nvGraphicFramePr>
          <p:cNvPr id="3" name="Table 2">
            <a:extLst>
              <a:ext uri="{FF2B5EF4-FFF2-40B4-BE49-F238E27FC236}">
                <a16:creationId xmlns:a16="http://schemas.microsoft.com/office/drawing/2014/main" id="{E2165011-26C6-4BA6-AED3-9A741575238E}"/>
              </a:ext>
            </a:extLst>
          </p:cNvPr>
          <p:cNvGraphicFramePr>
            <a:graphicFrameLocks noGrp="1"/>
          </p:cNvGraphicFramePr>
          <p:nvPr>
            <p:extLst>
              <p:ext uri="{D42A27DB-BD31-4B8C-83A1-F6EECF244321}">
                <p14:modId xmlns:p14="http://schemas.microsoft.com/office/powerpoint/2010/main" val="1669971101"/>
              </p:ext>
            </p:extLst>
          </p:nvPr>
        </p:nvGraphicFramePr>
        <p:xfrm>
          <a:off x="483326" y="2021174"/>
          <a:ext cx="4530930" cy="1706880"/>
        </p:xfrm>
        <a:graphic>
          <a:graphicData uri="http://schemas.openxmlformats.org/drawingml/2006/table">
            <a:tbl>
              <a:tblPr firstRow="1" firstCol="1" bandRow="1">
                <a:tableStyleId>{616DA210-FB5B-4158-B5E0-FEB733F419BA}</a:tableStyleId>
              </a:tblPr>
              <a:tblGrid>
                <a:gridCol w="2265465">
                  <a:extLst>
                    <a:ext uri="{9D8B030D-6E8A-4147-A177-3AD203B41FA5}">
                      <a16:colId xmlns:a16="http://schemas.microsoft.com/office/drawing/2014/main" val="3832454683"/>
                    </a:ext>
                  </a:extLst>
                </a:gridCol>
                <a:gridCol w="2265465">
                  <a:extLst>
                    <a:ext uri="{9D8B030D-6E8A-4147-A177-3AD203B41FA5}">
                      <a16:colId xmlns:a16="http://schemas.microsoft.com/office/drawing/2014/main" val="766348738"/>
                    </a:ext>
                  </a:extLst>
                </a:gridCol>
              </a:tblGrid>
              <a:tr h="0">
                <a:tc>
                  <a:txBody>
                    <a:bodyPr/>
                    <a:lstStyle/>
                    <a:p>
                      <a:pPr algn="just">
                        <a:spcAft>
                          <a:spcPts val="0"/>
                        </a:spcAft>
                      </a:pPr>
                      <a:r>
                        <a:rPr lang="en-US" sz="1600">
                          <a:effectLst/>
                        </a:rPr>
                        <a:t>Field name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US" sz="1600">
                          <a:effectLst/>
                        </a:rPr>
                        <a:t>Description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37271023"/>
                  </a:ext>
                </a:extLst>
              </a:tr>
              <a:tr h="0">
                <a:tc>
                  <a:txBody>
                    <a:bodyPr/>
                    <a:lstStyle/>
                    <a:p>
                      <a:pPr algn="just">
                        <a:spcAft>
                          <a:spcPts val="0"/>
                        </a:spcAft>
                      </a:pPr>
                      <a:r>
                        <a:rPr lang="en-US" sz="1600" dirty="0">
                          <a:effectLst/>
                        </a:rPr>
                        <a:t> </a:t>
                      </a:r>
                      <a:endParaRPr lang="en-IN" sz="1600" dirty="0">
                        <a:effectLst/>
                      </a:endParaRPr>
                    </a:p>
                    <a:p>
                      <a:pPr algn="just">
                        <a:spcAft>
                          <a:spcPts val="0"/>
                        </a:spcAft>
                      </a:pPr>
                      <a:r>
                        <a:rPr lang="en-US" sz="1600" dirty="0">
                          <a:effectLst/>
                        </a:rPr>
                        <a:t>_id</a:t>
                      </a:r>
                      <a:endParaRPr lang="en-IN" sz="1600" dirty="0">
                        <a:effectLst/>
                      </a:endParaRPr>
                    </a:p>
                    <a:p>
                      <a:pPr algn="just">
                        <a:spcAft>
                          <a:spcPts val="0"/>
                        </a:spcAft>
                      </a:pPr>
                      <a:r>
                        <a:rPr lang="en-US" sz="1600" dirty="0">
                          <a:effectLst/>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US" sz="1600">
                          <a:effectLst/>
                        </a:rPr>
                        <a:t> </a:t>
                      </a:r>
                      <a:endParaRPr lang="en-IN" sz="1600">
                        <a:effectLst/>
                      </a:endParaRPr>
                    </a:p>
                    <a:p>
                      <a:pPr algn="just">
                        <a:spcAft>
                          <a:spcPts val="0"/>
                        </a:spcAft>
                      </a:pPr>
                      <a:r>
                        <a:rPr lang="en-US" sz="1600">
                          <a:effectLst/>
                        </a:rPr>
                        <a:t>Unique key for the record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6414566"/>
                  </a:ext>
                </a:extLst>
              </a:tr>
              <a:tr h="0">
                <a:tc>
                  <a:txBody>
                    <a:bodyPr/>
                    <a:lstStyle/>
                    <a:p>
                      <a:pPr algn="just">
                        <a:spcAft>
                          <a:spcPts val="0"/>
                        </a:spcAft>
                      </a:pPr>
                      <a:r>
                        <a:rPr lang="en-US" sz="1600">
                          <a:effectLst/>
                        </a:rPr>
                        <a:t> </a:t>
                      </a:r>
                      <a:endParaRPr lang="en-IN" sz="1600">
                        <a:effectLst/>
                      </a:endParaRPr>
                    </a:p>
                    <a:p>
                      <a:pPr algn="just">
                        <a:spcAft>
                          <a:spcPts val="0"/>
                        </a:spcAft>
                      </a:pPr>
                      <a:r>
                        <a:rPr lang="en-US" sz="1600">
                          <a:effectLst/>
                        </a:rPr>
                        <a:t>User</a:t>
                      </a:r>
                      <a:endParaRPr lang="en-IN" sz="1600">
                        <a:effectLst/>
                      </a:endParaRPr>
                    </a:p>
                    <a:p>
                      <a:pPr algn="just">
                        <a:spcAft>
                          <a:spcPts val="0"/>
                        </a:spcAft>
                      </a:pPr>
                      <a:r>
                        <a:rPr lang="en-US" sz="1600">
                          <a:effectLst/>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US" sz="1600" dirty="0">
                          <a:effectLst/>
                        </a:rPr>
                        <a:t> </a:t>
                      </a:r>
                      <a:endParaRPr lang="en-IN" sz="1600" dirty="0">
                        <a:effectLst/>
                      </a:endParaRPr>
                    </a:p>
                    <a:p>
                      <a:pPr algn="just">
                        <a:spcAft>
                          <a:spcPts val="0"/>
                        </a:spcAft>
                      </a:pPr>
                      <a:r>
                        <a:rPr lang="en-US" sz="1600" dirty="0">
                          <a:effectLst/>
                        </a:rPr>
                        <a:t>Username of the user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9287532"/>
                  </a:ext>
                </a:extLst>
              </a:tr>
            </a:tbl>
          </a:graphicData>
        </a:graphic>
      </p:graphicFrame>
      <p:pic>
        <p:nvPicPr>
          <p:cNvPr id="7" name="Picture 6">
            <a:extLst>
              <a:ext uri="{FF2B5EF4-FFF2-40B4-BE49-F238E27FC236}">
                <a16:creationId xmlns:a16="http://schemas.microsoft.com/office/drawing/2014/main" id="{AF8CFF38-DDC9-4AFA-AD30-3EA333354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61254"/>
            <a:ext cx="5287113" cy="485843"/>
          </a:xfrm>
          <a:prstGeom prst="rect">
            <a:avLst/>
          </a:prstGeom>
        </p:spPr>
      </p:pic>
    </p:spTree>
    <p:extLst>
      <p:ext uri="{BB962C8B-B14F-4D97-AF65-F5344CB8AC3E}">
        <p14:creationId xmlns:p14="http://schemas.microsoft.com/office/powerpoint/2010/main" val="3036106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Schema for usage collection</a:t>
            </a:r>
            <a:endParaRPr lang="en-IN" b="1" dirty="0">
              <a:solidFill>
                <a:schemeClr val="tx1">
                  <a:lumMod val="75000"/>
                  <a:lumOff val="25000"/>
                </a:schemeClr>
              </a:solidFill>
              <a:latin typeface="+mj-lt"/>
              <a:ea typeface="+mj-ea"/>
            </a:endParaRPr>
          </a:p>
        </p:txBody>
      </p:sp>
      <p:graphicFrame>
        <p:nvGraphicFramePr>
          <p:cNvPr id="4" name="Table 3">
            <a:extLst>
              <a:ext uri="{FF2B5EF4-FFF2-40B4-BE49-F238E27FC236}">
                <a16:creationId xmlns:a16="http://schemas.microsoft.com/office/drawing/2014/main" id="{0166389E-2F57-4614-B2D6-BCDB807FB06B}"/>
              </a:ext>
            </a:extLst>
          </p:cNvPr>
          <p:cNvGraphicFramePr>
            <a:graphicFrameLocks noGrp="1"/>
          </p:cNvGraphicFramePr>
          <p:nvPr>
            <p:extLst>
              <p:ext uri="{D42A27DB-BD31-4B8C-83A1-F6EECF244321}">
                <p14:modId xmlns:p14="http://schemas.microsoft.com/office/powerpoint/2010/main" val="4238772298"/>
              </p:ext>
            </p:extLst>
          </p:nvPr>
        </p:nvGraphicFramePr>
        <p:xfrm>
          <a:off x="1842868" y="1026890"/>
          <a:ext cx="8342138" cy="4632960"/>
        </p:xfrm>
        <a:graphic>
          <a:graphicData uri="http://schemas.openxmlformats.org/drawingml/2006/table">
            <a:tbl>
              <a:tblPr firstRow="1" firstCol="1" bandRow="1">
                <a:tableStyleId>{616DA210-FB5B-4158-B5E0-FEB733F419BA}</a:tableStyleId>
              </a:tblPr>
              <a:tblGrid>
                <a:gridCol w="4171069">
                  <a:extLst>
                    <a:ext uri="{9D8B030D-6E8A-4147-A177-3AD203B41FA5}">
                      <a16:colId xmlns:a16="http://schemas.microsoft.com/office/drawing/2014/main" val="3627490171"/>
                    </a:ext>
                  </a:extLst>
                </a:gridCol>
                <a:gridCol w="4171069">
                  <a:extLst>
                    <a:ext uri="{9D8B030D-6E8A-4147-A177-3AD203B41FA5}">
                      <a16:colId xmlns:a16="http://schemas.microsoft.com/office/drawing/2014/main" val="822667603"/>
                    </a:ext>
                  </a:extLst>
                </a:gridCol>
              </a:tblGrid>
              <a:tr h="173676">
                <a:tc>
                  <a:txBody>
                    <a:bodyPr/>
                    <a:lstStyle/>
                    <a:p>
                      <a:pPr algn="just">
                        <a:spcAft>
                          <a:spcPts val="0"/>
                        </a:spcAft>
                      </a:pPr>
                      <a:r>
                        <a:rPr lang="en-US" sz="1600" dirty="0">
                          <a:effectLst/>
                        </a:rPr>
                        <a:t>Field name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US" sz="1600">
                          <a:effectLst/>
                        </a:rPr>
                        <a:t>Description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93496126"/>
                  </a:ext>
                </a:extLst>
              </a:tr>
              <a:tr h="521027">
                <a:tc>
                  <a:txBody>
                    <a:bodyPr/>
                    <a:lstStyle/>
                    <a:p>
                      <a:pPr algn="just">
                        <a:spcAft>
                          <a:spcPts val="0"/>
                        </a:spcAft>
                      </a:pPr>
                      <a:r>
                        <a:rPr lang="en-US" sz="1600">
                          <a:effectLst/>
                        </a:rPr>
                        <a:t> </a:t>
                      </a:r>
                      <a:endParaRPr lang="en-IN" sz="1600">
                        <a:effectLst/>
                      </a:endParaRPr>
                    </a:p>
                    <a:p>
                      <a:pPr algn="just">
                        <a:spcAft>
                          <a:spcPts val="0"/>
                        </a:spcAft>
                      </a:pPr>
                      <a:r>
                        <a:rPr lang="en-US" sz="1600">
                          <a:effectLst/>
                        </a:rPr>
                        <a:t>_id</a:t>
                      </a:r>
                      <a:endParaRPr lang="en-IN" sz="1600">
                        <a:effectLst/>
                      </a:endParaRPr>
                    </a:p>
                    <a:p>
                      <a:pPr algn="just">
                        <a:spcAft>
                          <a:spcPts val="0"/>
                        </a:spcAft>
                      </a:pPr>
                      <a:r>
                        <a:rPr lang="en-US" sz="1600">
                          <a:effectLst/>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US" sz="1600">
                          <a:effectLst/>
                        </a:rPr>
                        <a:t> </a:t>
                      </a:r>
                      <a:endParaRPr lang="en-IN" sz="1600">
                        <a:effectLst/>
                      </a:endParaRPr>
                    </a:p>
                    <a:p>
                      <a:pPr algn="just">
                        <a:spcAft>
                          <a:spcPts val="0"/>
                        </a:spcAft>
                      </a:pPr>
                      <a:r>
                        <a:rPr lang="en-US" sz="1600">
                          <a:effectLst/>
                        </a:rPr>
                        <a:t>Unique key for the record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2444018"/>
                  </a:ext>
                </a:extLst>
              </a:tr>
              <a:tr h="521027">
                <a:tc>
                  <a:txBody>
                    <a:bodyPr/>
                    <a:lstStyle/>
                    <a:p>
                      <a:pPr algn="just">
                        <a:spcAft>
                          <a:spcPts val="0"/>
                        </a:spcAft>
                      </a:pPr>
                      <a:r>
                        <a:rPr lang="en-US" sz="1600">
                          <a:effectLst/>
                        </a:rPr>
                        <a:t> </a:t>
                      </a:r>
                      <a:endParaRPr lang="en-IN" sz="1600">
                        <a:effectLst/>
                      </a:endParaRPr>
                    </a:p>
                    <a:p>
                      <a:pPr algn="just">
                        <a:spcAft>
                          <a:spcPts val="0"/>
                        </a:spcAft>
                      </a:pPr>
                      <a:r>
                        <a:rPr lang="en-US" sz="1600">
                          <a:effectLst/>
                        </a:rPr>
                        <a:t>event</a:t>
                      </a:r>
                      <a:endParaRPr lang="en-IN" sz="1600">
                        <a:effectLst/>
                      </a:endParaRPr>
                    </a:p>
                    <a:p>
                      <a:pPr algn="just">
                        <a:spcAft>
                          <a:spcPts val="0"/>
                        </a:spcAft>
                      </a:pPr>
                      <a:r>
                        <a:rPr lang="en-US" sz="1600">
                          <a:effectLst/>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US" sz="1600" dirty="0">
                          <a:effectLst/>
                        </a:rPr>
                        <a:t> </a:t>
                      </a:r>
                      <a:endParaRPr lang="en-IN" sz="1600" dirty="0">
                        <a:effectLst/>
                      </a:endParaRPr>
                    </a:p>
                    <a:p>
                      <a:pPr algn="just">
                        <a:spcAft>
                          <a:spcPts val="0"/>
                        </a:spcAft>
                      </a:pPr>
                      <a:r>
                        <a:rPr lang="en-US" sz="1600" dirty="0">
                          <a:effectLst/>
                        </a:rPr>
                        <a:t>Stores the operation name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9909661"/>
                  </a:ext>
                </a:extLst>
              </a:tr>
              <a:tr h="521027">
                <a:tc>
                  <a:txBody>
                    <a:bodyPr/>
                    <a:lstStyle/>
                    <a:p>
                      <a:pPr>
                        <a:spcAft>
                          <a:spcPts val="0"/>
                        </a:spcAft>
                      </a:pPr>
                      <a:r>
                        <a:rPr lang="en-US" sz="1600">
                          <a:effectLst/>
                        </a:rPr>
                        <a:t> </a:t>
                      </a:r>
                      <a:endParaRPr lang="en-IN" sz="1600">
                        <a:effectLst/>
                      </a:endParaRPr>
                    </a:p>
                    <a:p>
                      <a:pPr>
                        <a:spcAft>
                          <a:spcPts val="0"/>
                        </a:spcAft>
                      </a:pPr>
                      <a:r>
                        <a:rPr lang="en-US" sz="1600">
                          <a:effectLst/>
                        </a:rPr>
                        <a:t>type</a:t>
                      </a:r>
                      <a:endParaRPr lang="en-IN" sz="1600">
                        <a:effectLst/>
                      </a:endParaRPr>
                    </a:p>
                    <a:p>
                      <a:pPr>
                        <a:spcAft>
                          <a:spcPts val="0"/>
                        </a:spcAft>
                      </a:pPr>
                      <a:r>
                        <a:rPr lang="en-US" sz="1600">
                          <a:effectLst/>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spcAft>
                          <a:spcPts val="0"/>
                        </a:spcAft>
                      </a:pPr>
                      <a:r>
                        <a:rPr lang="en-US" sz="1600">
                          <a:effectLst/>
                        </a:rPr>
                        <a:t> </a:t>
                      </a:r>
                      <a:endParaRPr lang="en-IN" sz="1600">
                        <a:effectLst/>
                      </a:endParaRPr>
                    </a:p>
                    <a:p>
                      <a:pPr>
                        <a:spcAft>
                          <a:spcPts val="0"/>
                        </a:spcAft>
                      </a:pPr>
                      <a:r>
                        <a:rPr lang="en-US" sz="1600">
                          <a:effectLst/>
                        </a:rPr>
                        <a:t>Feature we monitor like path, end operation</a:t>
                      </a:r>
                      <a:endParaRPr lang="en-IN" sz="1600">
                        <a:effectLst/>
                      </a:endParaRPr>
                    </a:p>
                    <a:p>
                      <a:pPr>
                        <a:spcAft>
                          <a:spcPts val="0"/>
                        </a:spcAft>
                      </a:pPr>
                      <a:r>
                        <a:rPr lang="en-US" sz="1600">
                          <a:effectLst/>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30827988"/>
                  </a:ext>
                </a:extLst>
              </a:tr>
              <a:tr h="521027">
                <a:tc>
                  <a:txBody>
                    <a:bodyPr/>
                    <a:lstStyle/>
                    <a:p>
                      <a:pPr>
                        <a:spcAft>
                          <a:spcPts val="0"/>
                        </a:spcAft>
                      </a:pPr>
                      <a:r>
                        <a:rPr lang="en-US" sz="1600">
                          <a:effectLst/>
                        </a:rPr>
                        <a:t> </a:t>
                      </a:r>
                      <a:endParaRPr lang="en-IN" sz="1600">
                        <a:effectLst/>
                      </a:endParaRPr>
                    </a:p>
                    <a:p>
                      <a:pPr>
                        <a:spcAft>
                          <a:spcPts val="0"/>
                        </a:spcAft>
                      </a:pPr>
                      <a:r>
                        <a:rPr lang="en-US" sz="1600">
                          <a:effectLst/>
                        </a:rPr>
                        <a:t>experience</a:t>
                      </a:r>
                      <a:endParaRPr lang="en-IN" sz="1600">
                        <a:effectLst/>
                      </a:endParaRPr>
                    </a:p>
                    <a:p>
                      <a:pPr>
                        <a:spcAft>
                          <a:spcPts val="0"/>
                        </a:spcAft>
                      </a:pPr>
                      <a:r>
                        <a:rPr lang="en-US" sz="1600">
                          <a:effectLst/>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spcAft>
                          <a:spcPts val="0"/>
                        </a:spcAft>
                      </a:pPr>
                      <a:r>
                        <a:rPr lang="en-US" sz="1600">
                          <a:effectLst/>
                        </a:rPr>
                        <a:t>+1 for good and -1 for bad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9541899"/>
                  </a:ext>
                </a:extLst>
              </a:tr>
              <a:tr h="521027">
                <a:tc>
                  <a:txBody>
                    <a:bodyPr/>
                    <a:lstStyle/>
                    <a:p>
                      <a:pPr>
                        <a:spcAft>
                          <a:spcPts val="0"/>
                        </a:spcAft>
                      </a:pPr>
                      <a:r>
                        <a:rPr lang="en-US" sz="1600">
                          <a:effectLst/>
                        </a:rPr>
                        <a:t> </a:t>
                      </a:r>
                      <a:endParaRPr lang="en-IN" sz="1600">
                        <a:effectLst/>
                      </a:endParaRPr>
                    </a:p>
                    <a:p>
                      <a:pPr>
                        <a:spcAft>
                          <a:spcPts val="0"/>
                        </a:spcAft>
                      </a:pPr>
                      <a:r>
                        <a:rPr lang="en-US" sz="1600">
                          <a:effectLst/>
                        </a:rPr>
                        <a:t>userLevel</a:t>
                      </a:r>
                      <a:endParaRPr lang="en-IN" sz="1600">
                        <a:effectLst/>
                      </a:endParaRPr>
                    </a:p>
                    <a:p>
                      <a:pPr>
                        <a:spcAft>
                          <a:spcPts val="0"/>
                        </a:spcAft>
                      </a:pPr>
                      <a:r>
                        <a:rPr lang="en-US" sz="1600">
                          <a:effectLst/>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spcAft>
                          <a:spcPts val="0"/>
                        </a:spcAft>
                      </a:pPr>
                      <a:r>
                        <a:rPr lang="en-US" sz="1600">
                          <a:effectLst/>
                        </a:rPr>
                        <a:t>The level of the user. 1 for beginner, 2 for intermediate and 3 for professional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65581293"/>
                  </a:ext>
                </a:extLst>
              </a:tr>
              <a:tr h="521027">
                <a:tc>
                  <a:txBody>
                    <a:bodyPr/>
                    <a:lstStyle/>
                    <a:p>
                      <a:pPr>
                        <a:spcAft>
                          <a:spcPts val="0"/>
                        </a:spcAft>
                      </a:pPr>
                      <a:r>
                        <a:rPr lang="en-US" sz="1600">
                          <a:effectLst/>
                        </a:rPr>
                        <a:t> </a:t>
                      </a:r>
                      <a:endParaRPr lang="en-IN" sz="1600">
                        <a:effectLst/>
                      </a:endParaRPr>
                    </a:p>
                    <a:p>
                      <a:pPr>
                        <a:spcAft>
                          <a:spcPts val="0"/>
                        </a:spcAft>
                      </a:pPr>
                      <a:r>
                        <a:rPr lang="en-US" sz="1600">
                          <a:effectLst/>
                        </a:rPr>
                        <a:t>username</a:t>
                      </a:r>
                      <a:endParaRPr lang="en-IN" sz="1600">
                        <a:effectLst/>
                      </a:endParaRPr>
                    </a:p>
                    <a:p>
                      <a:pPr>
                        <a:spcAft>
                          <a:spcPts val="0"/>
                        </a:spcAft>
                      </a:pPr>
                      <a:r>
                        <a:rPr lang="en-US" sz="1600">
                          <a:effectLst/>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spcAft>
                          <a:spcPts val="0"/>
                        </a:spcAft>
                      </a:pPr>
                      <a:r>
                        <a:rPr lang="en-US" sz="1600" dirty="0">
                          <a:effectLst/>
                        </a:rPr>
                        <a:t>Username of the user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7698968"/>
                  </a:ext>
                </a:extLst>
              </a:tr>
            </a:tbl>
          </a:graphicData>
        </a:graphic>
      </p:graphicFrame>
      <p:pic>
        <p:nvPicPr>
          <p:cNvPr id="6" name="Picture 5">
            <a:extLst>
              <a:ext uri="{FF2B5EF4-FFF2-40B4-BE49-F238E27FC236}">
                <a16:creationId xmlns:a16="http://schemas.microsoft.com/office/drawing/2014/main" id="{DE70E8A8-7351-4AFF-A236-8F71131F988B}"/>
              </a:ext>
            </a:extLst>
          </p:cNvPr>
          <p:cNvPicPr>
            <a:picLocks noChangeAspect="1"/>
          </p:cNvPicPr>
          <p:nvPr/>
        </p:nvPicPr>
        <p:blipFill rotWithShape="1">
          <a:blip r:embed="rId2">
            <a:extLst>
              <a:ext uri="{28A0092B-C50C-407E-A947-70E740481C1C}">
                <a14:useLocalDpi xmlns:a14="http://schemas.microsoft.com/office/drawing/2010/main" val="0"/>
              </a:ext>
            </a:extLst>
          </a:blip>
          <a:srcRect r="12538" b="72270"/>
          <a:stretch/>
        </p:blipFill>
        <p:spPr>
          <a:xfrm>
            <a:off x="764344" y="5767645"/>
            <a:ext cx="10663311" cy="836658"/>
          </a:xfrm>
          <a:prstGeom prst="rect">
            <a:avLst/>
          </a:prstGeom>
        </p:spPr>
      </p:pic>
    </p:spTree>
    <p:extLst>
      <p:ext uri="{BB962C8B-B14F-4D97-AF65-F5344CB8AC3E}">
        <p14:creationId xmlns:p14="http://schemas.microsoft.com/office/powerpoint/2010/main" val="2093765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A86E9E-4672-41D1-97EB-99FA46FCAFE7}"/>
              </a:ext>
            </a:extLst>
          </p:cNvPr>
          <p:cNvSpPr txBox="1"/>
          <p:nvPr/>
        </p:nvSpPr>
        <p:spPr>
          <a:xfrm>
            <a:off x="4727869" y="3075057"/>
            <a:ext cx="2811988" cy="707886"/>
          </a:xfrm>
          <a:prstGeom prst="rect">
            <a:avLst/>
          </a:prstGeom>
          <a:noFill/>
        </p:spPr>
        <p:txBody>
          <a:bodyPr wrap="none" rtlCol="0">
            <a:spAutoFit/>
          </a:bodyPr>
          <a:lstStyle/>
          <a:p>
            <a:r>
              <a:rPr lang="en-IN" sz="4000" dirty="0">
                <a:solidFill>
                  <a:schemeClr val="bg1"/>
                </a:solidFill>
                <a:latin typeface="Corbel" panose="020B0503020204020204" pitchFamily="34" charset="0"/>
              </a:rPr>
              <a:t>Introduction</a:t>
            </a:r>
          </a:p>
        </p:txBody>
      </p:sp>
    </p:spTree>
    <p:extLst>
      <p:ext uri="{BB962C8B-B14F-4D97-AF65-F5344CB8AC3E}">
        <p14:creationId xmlns:p14="http://schemas.microsoft.com/office/powerpoint/2010/main" val="3500151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Schema for </a:t>
            </a:r>
            <a:r>
              <a:rPr lang="en-IN" b="1" dirty="0" err="1"/>
              <a:t>overallscore</a:t>
            </a:r>
            <a:r>
              <a:rPr lang="en-IN" b="1" dirty="0"/>
              <a:t> collection</a:t>
            </a:r>
            <a:endParaRPr lang="en-IN" b="1" dirty="0">
              <a:solidFill>
                <a:schemeClr val="tx1">
                  <a:lumMod val="75000"/>
                  <a:lumOff val="25000"/>
                </a:schemeClr>
              </a:solidFill>
              <a:latin typeface="+mj-lt"/>
              <a:ea typeface="+mj-ea"/>
            </a:endParaRPr>
          </a:p>
        </p:txBody>
      </p:sp>
      <p:graphicFrame>
        <p:nvGraphicFramePr>
          <p:cNvPr id="3" name="Table 2">
            <a:extLst>
              <a:ext uri="{FF2B5EF4-FFF2-40B4-BE49-F238E27FC236}">
                <a16:creationId xmlns:a16="http://schemas.microsoft.com/office/drawing/2014/main" id="{B58A075E-3125-4CF3-B161-10E0315F82EA}"/>
              </a:ext>
            </a:extLst>
          </p:cNvPr>
          <p:cNvGraphicFramePr>
            <a:graphicFrameLocks noGrp="1"/>
          </p:cNvGraphicFramePr>
          <p:nvPr>
            <p:extLst>
              <p:ext uri="{D42A27DB-BD31-4B8C-83A1-F6EECF244321}">
                <p14:modId xmlns:p14="http://schemas.microsoft.com/office/powerpoint/2010/main" val="1833395425"/>
              </p:ext>
            </p:extLst>
          </p:nvPr>
        </p:nvGraphicFramePr>
        <p:xfrm>
          <a:off x="1983545" y="1209472"/>
          <a:ext cx="8492864" cy="3413760"/>
        </p:xfrm>
        <a:graphic>
          <a:graphicData uri="http://schemas.openxmlformats.org/drawingml/2006/table">
            <a:tbl>
              <a:tblPr firstRow="1" firstCol="1" bandRow="1">
                <a:tableStyleId>{616DA210-FB5B-4158-B5E0-FEB733F419BA}</a:tableStyleId>
              </a:tblPr>
              <a:tblGrid>
                <a:gridCol w="4246432">
                  <a:extLst>
                    <a:ext uri="{9D8B030D-6E8A-4147-A177-3AD203B41FA5}">
                      <a16:colId xmlns:a16="http://schemas.microsoft.com/office/drawing/2014/main" val="1442704998"/>
                    </a:ext>
                  </a:extLst>
                </a:gridCol>
                <a:gridCol w="4246432">
                  <a:extLst>
                    <a:ext uri="{9D8B030D-6E8A-4147-A177-3AD203B41FA5}">
                      <a16:colId xmlns:a16="http://schemas.microsoft.com/office/drawing/2014/main" val="935014915"/>
                    </a:ext>
                  </a:extLst>
                </a:gridCol>
              </a:tblGrid>
              <a:tr h="0">
                <a:tc>
                  <a:txBody>
                    <a:bodyPr/>
                    <a:lstStyle/>
                    <a:p>
                      <a:pPr algn="just">
                        <a:spcAft>
                          <a:spcPts val="0"/>
                        </a:spcAft>
                      </a:pPr>
                      <a:r>
                        <a:rPr lang="en-US" sz="1400">
                          <a:effectLst/>
                        </a:rPr>
                        <a:t>Field 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US" sz="1400">
                          <a:effectLst/>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6744847"/>
                  </a:ext>
                </a:extLst>
              </a:tr>
              <a:tr h="0">
                <a:tc>
                  <a:txBody>
                    <a:bodyPr/>
                    <a:lstStyle/>
                    <a:p>
                      <a:pPr algn="just">
                        <a:spcAft>
                          <a:spcPts val="0"/>
                        </a:spcAft>
                      </a:pPr>
                      <a:r>
                        <a:rPr lang="en-US" sz="1400">
                          <a:effectLst/>
                        </a:rPr>
                        <a:t> </a:t>
                      </a:r>
                      <a:endParaRPr lang="en-IN" sz="1400">
                        <a:effectLst/>
                      </a:endParaRPr>
                    </a:p>
                    <a:p>
                      <a:pPr algn="just">
                        <a:spcAft>
                          <a:spcPts val="0"/>
                        </a:spcAft>
                      </a:pPr>
                      <a:r>
                        <a:rPr lang="en-US" sz="1400">
                          <a:effectLst/>
                        </a:rPr>
                        <a:t>_id</a:t>
                      </a:r>
                      <a:endParaRPr lang="en-IN" sz="1400">
                        <a:effectLst/>
                      </a:endParaRPr>
                    </a:p>
                    <a:p>
                      <a:pPr algn="just">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US" sz="1400">
                          <a:effectLst/>
                        </a:rPr>
                        <a:t> </a:t>
                      </a:r>
                      <a:endParaRPr lang="en-IN" sz="1400">
                        <a:effectLst/>
                      </a:endParaRPr>
                    </a:p>
                    <a:p>
                      <a:pPr algn="just">
                        <a:spcAft>
                          <a:spcPts val="0"/>
                        </a:spcAft>
                      </a:pPr>
                      <a:r>
                        <a:rPr lang="en-US" sz="1400">
                          <a:effectLst/>
                        </a:rPr>
                        <a:t>Unique key for the record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5715067"/>
                  </a:ext>
                </a:extLst>
              </a:tr>
              <a:tr h="0">
                <a:tc>
                  <a:txBody>
                    <a:bodyPr/>
                    <a:lstStyle/>
                    <a:p>
                      <a:pPr algn="just">
                        <a:spcAft>
                          <a:spcPts val="0"/>
                        </a:spcAft>
                      </a:pPr>
                      <a:r>
                        <a:rPr lang="en-US" sz="1400">
                          <a:effectLst/>
                        </a:rPr>
                        <a:t> </a:t>
                      </a:r>
                      <a:endParaRPr lang="en-IN" sz="1400">
                        <a:effectLst/>
                      </a:endParaRPr>
                    </a:p>
                    <a:p>
                      <a:pPr algn="just">
                        <a:spcAft>
                          <a:spcPts val="0"/>
                        </a:spcAft>
                      </a:pPr>
                      <a:r>
                        <a:rPr lang="en-US" sz="1400">
                          <a:effectLst/>
                        </a:rPr>
                        <a:t>event</a:t>
                      </a:r>
                      <a:endParaRPr lang="en-IN" sz="1400">
                        <a:effectLst/>
                      </a:endParaRPr>
                    </a:p>
                    <a:p>
                      <a:pPr algn="just">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US" sz="1400">
                          <a:effectLst/>
                        </a:rPr>
                        <a:t> </a:t>
                      </a:r>
                      <a:endParaRPr lang="en-IN" sz="1400">
                        <a:effectLst/>
                      </a:endParaRPr>
                    </a:p>
                    <a:p>
                      <a:pPr algn="just">
                        <a:spcAft>
                          <a:spcPts val="0"/>
                        </a:spcAft>
                      </a:pPr>
                      <a:r>
                        <a:rPr lang="en-US" sz="1400">
                          <a:effectLst/>
                        </a:rPr>
                        <a:t>Stores the operation 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4972858"/>
                  </a:ext>
                </a:extLst>
              </a:tr>
              <a:tr h="0">
                <a:tc>
                  <a:txBody>
                    <a:bodyPr/>
                    <a:lstStyle/>
                    <a:p>
                      <a:pPr>
                        <a:spcAft>
                          <a:spcPts val="0"/>
                        </a:spcAft>
                      </a:pPr>
                      <a:r>
                        <a:rPr lang="en-US" sz="1400">
                          <a:effectLst/>
                        </a:rPr>
                        <a:t> </a:t>
                      </a:r>
                      <a:endParaRPr lang="en-IN" sz="1400">
                        <a:effectLst/>
                      </a:endParaRPr>
                    </a:p>
                    <a:p>
                      <a:pPr>
                        <a:spcAft>
                          <a:spcPts val="0"/>
                        </a:spcAft>
                      </a:pPr>
                      <a:r>
                        <a:rPr lang="en-US" sz="1400">
                          <a:effectLst/>
                        </a:rPr>
                        <a:t>type</a:t>
                      </a:r>
                      <a:endParaRPr lang="en-IN" sz="1400">
                        <a:effectLst/>
                      </a:endParaRPr>
                    </a:p>
                    <a:p>
                      <a:pPr>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spcAft>
                          <a:spcPts val="0"/>
                        </a:spcAft>
                      </a:pPr>
                      <a:r>
                        <a:rPr lang="en-US" sz="1400">
                          <a:effectLst/>
                        </a:rPr>
                        <a:t> </a:t>
                      </a:r>
                      <a:endParaRPr lang="en-IN" sz="1400">
                        <a:effectLst/>
                      </a:endParaRPr>
                    </a:p>
                    <a:p>
                      <a:pPr>
                        <a:spcAft>
                          <a:spcPts val="0"/>
                        </a:spcAft>
                      </a:pPr>
                      <a:r>
                        <a:rPr lang="en-US" sz="1400">
                          <a:effectLst/>
                        </a:rPr>
                        <a:t>Feature we monitor like path, end operation</a:t>
                      </a:r>
                      <a:endParaRPr lang="en-IN" sz="1400">
                        <a:effectLst/>
                      </a:endParaRPr>
                    </a:p>
                    <a:p>
                      <a:pPr>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9520866"/>
                  </a:ext>
                </a:extLst>
              </a:tr>
              <a:tr h="0">
                <a:tc>
                  <a:txBody>
                    <a:bodyPr/>
                    <a:lstStyle/>
                    <a:p>
                      <a:pPr>
                        <a:spcAft>
                          <a:spcPts val="0"/>
                        </a:spcAft>
                      </a:pPr>
                      <a:r>
                        <a:rPr lang="en-US" sz="1400">
                          <a:effectLst/>
                        </a:rPr>
                        <a:t> </a:t>
                      </a:r>
                      <a:endParaRPr lang="en-IN" sz="1400">
                        <a:effectLst/>
                      </a:endParaRPr>
                    </a:p>
                    <a:p>
                      <a:pPr>
                        <a:spcAft>
                          <a:spcPts val="0"/>
                        </a:spcAft>
                      </a:pPr>
                      <a:r>
                        <a:rPr lang="en-US" sz="1400">
                          <a:effectLst/>
                        </a:rPr>
                        <a:t>experience_score</a:t>
                      </a:r>
                      <a:endParaRPr lang="en-IN" sz="1400">
                        <a:effectLst/>
                      </a:endParaRPr>
                    </a:p>
                    <a:p>
                      <a:pPr>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spcAft>
                          <a:spcPts val="0"/>
                        </a:spcAft>
                      </a:pPr>
                      <a:r>
                        <a:rPr lang="en-US" sz="1400">
                          <a:effectLst/>
                        </a:rPr>
                        <a:t>Experience score of the feature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49218424"/>
                  </a:ext>
                </a:extLst>
              </a:tr>
              <a:tr h="0">
                <a:tc>
                  <a:txBody>
                    <a:bodyPr/>
                    <a:lstStyle/>
                    <a:p>
                      <a:pPr>
                        <a:spcAft>
                          <a:spcPts val="0"/>
                        </a:spcAft>
                      </a:pPr>
                      <a:r>
                        <a:rPr lang="en-US" sz="1400">
                          <a:effectLst/>
                        </a:rPr>
                        <a:t> </a:t>
                      </a:r>
                      <a:endParaRPr lang="en-IN" sz="1400">
                        <a:effectLst/>
                      </a:endParaRPr>
                    </a:p>
                    <a:p>
                      <a:pPr>
                        <a:spcAft>
                          <a:spcPts val="0"/>
                        </a:spcAft>
                      </a:pPr>
                      <a:r>
                        <a:rPr lang="en-US" sz="1400">
                          <a:effectLst/>
                        </a:rPr>
                        <a:t>userLevel</a:t>
                      </a:r>
                      <a:endParaRPr lang="en-IN" sz="1400">
                        <a:effectLst/>
                      </a:endParaRPr>
                    </a:p>
                    <a:p>
                      <a:pPr>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spcAft>
                          <a:spcPts val="0"/>
                        </a:spcAft>
                      </a:pPr>
                      <a:r>
                        <a:rPr lang="en-US" sz="1400" dirty="0">
                          <a:effectLst/>
                        </a:rPr>
                        <a:t>The level of the user. 1 for beginner, 2 for intermediate and 3 for professional</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1649266"/>
                  </a:ext>
                </a:extLst>
              </a:tr>
            </a:tbl>
          </a:graphicData>
        </a:graphic>
      </p:graphicFrame>
      <p:pic>
        <p:nvPicPr>
          <p:cNvPr id="9" name="Picture 8">
            <a:extLst>
              <a:ext uri="{FF2B5EF4-FFF2-40B4-BE49-F238E27FC236}">
                <a16:creationId xmlns:a16="http://schemas.microsoft.com/office/drawing/2014/main" id="{9B3E9E25-D733-4950-8EA9-3062C4870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71" y="4828037"/>
            <a:ext cx="11488753" cy="1428949"/>
          </a:xfrm>
          <a:prstGeom prst="rect">
            <a:avLst/>
          </a:prstGeom>
        </p:spPr>
      </p:pic>
    </p:spTree>
    <p:extLst>
      <p:ext uri="{BB962C8B-B14F-4D97-AF65-F5344CB8AC3E}">
        <p14:creationId xmlns:p14="http://schemas.microsoft.com/office/powerpoint/2010/main" val="693081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A86E9E-4672-41D1-97EB-99FA46FCAFE7}"/>
              </a:ext>
            </a:extLst>
          </p:cNvPr>
          <p:cNvSpPr txBox="1"/>
          <p:nvPr/>
        </p:nvSpPr>
        <p:spPr>
          <a:xfrm>
            <a:off x="2017808" y="3075057"/>
            <a:ext cx="8156400" cy="707886"/>
          </a:xfrm>
          <a:prstGeom prst="rect">
            <a:avLst/>
          </a:prstGeom>
          <a:noFill/>
        </p:spPr>
        <p:txBody>
          <a:bodyPr wrap="none" rtlCol="0">
            <a:spAutoFit/>
          </a:bodyPr>
          <a:lstStyle/>
          <a:p>
            <a:pPr algn="ctr"/>
            <a:r>
              <a:rPr lang="en-US" sz="4000" dirty="0">
                <a:solidFill>
                  <a:schemeClr val="bg1"/>
                </a:solidFill>
                <a:latin typeface="Corbel" panose="020B0503020204020204" pitchFamily="34" charset="0"/>
              </a:rPr>
              <a:t>Calculating customer sentiment score</a:t>
            </a:r>
          </a:p>
        </p:txBody>
      </p:sp>
    </p:spTree>
    <p:extLst>
      <p:ext uri="{BB962C8B-B14F-4D97-AF65-F5344CB8AC3E}">
        <p14:creationId xmlns:p14="http://schemas.microsoft.com/office/powerpoint/2010/main" val="1188839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Calculating the customer sentiment score</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4154984"/>
          </a:xfrm>
          <a:prstGeom prst="rect">
            <a:avLst/>
          </a:prstGeom>
          <a:noFill/>
        </p:spPr>
        <p:txBody>
          <a:bodyPr wrap="square" rtlCol="0">
            <a:spAutoFit/>
          </a:bodyPr>
          <a:lstStyle/>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To calculate the user sentiment score, we need to analyze the data inside the usage collection. </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The methodology applied to calculate the customer sentiment score is as follows:</a:t>
            </a:r>
          </a:p>
          <a:p>
            <a:pPr marL="457200" indent="-457200" algn="just">
              <a:buFont typeface="Arial" panose="020B0604020202020204" pitchFamily="34" charset="0"/>
              <a:buChar char="•"/>
            </a:pPr>
            <a:endParaRPr lang="en-US" sz="2000" dirty="0"/>
          </a:p>
          <a:p>
            <a:pPr marL="742950" lvl="1" indent="-285750" algn="just">
              <a:buFont typeface="Arial" panose="020B0604020202020204" pitchFamily="34" charset="0"/>
              <a:buChar char="•"/>
            </a:pPr>
            <a:r>
              <a:rPr lang="en-IN" dirty="0"/>
              <a:t>Calculate the score of each operation, feature wise, individually for each user level</a:t>
            </a:r>
          </a:p>
          <a:p>
            <a:pPr marL="742950" lvl="1" indent="-285750" algn="just">
              <a:buFont typeface="Arial" panose="020B0604020202020204" pitchFamily="34" charset="0"/>
              <a:buChar char="•"/>
            </a:pPr>
            <a:endParaRPr lang="en-IN" dirty="0"/>
          </a:p>
          <a:p>
            <a:pPr marL="742950" lvl="1" indent="-285750" algn="just">
              <a:buFont typeface="Arial" panose="020B0604020202020204" pitchFamily="34" charset="0"/>
              <a:buChar char="•"/>
            </a:pPr>
            <a:r>
              <a:rPr lang="en-IN" dirty="0"/>
              <a:t>Multiply the weights for each feature of the operation, user level wise, with the score calculated previously for the feature</a:t>
            </a:r>
          </a:p>
          <a:p>
            <a:pPr lvl="1" algn="just"/>
            <a:r>
              <a:rPr lang="en-IN" dirty="0"/>
              <a:t> </a:t>
            </a:r>
          </a:p>
          <a:p>
            <a:pPr marL="742950" lvl="1" indent="-285750" algn="just">
              <a:buFont typeface="Arial" panose="020B0604020202020204" pitchFamily="34" charset="0"/>
              <a:buChar char="•"/>
            </a:pPr>
            <a:r>
              <a:rPr lang="en-IN" dirty="0"/>
              <a:t>Add the calculated weighted score to get the operation score.</a:t>
            </a:r>
          </a:p>
          <a:p>
            <a:pPr lvl="1" algn="just"/>
            <a:r>
              <a:rPr lang="en-IN" dirty="0"/>
              <a:t> </a:t>
            </a:r>
          </a:p>
          <a:p>
            <a:pPr marL="742950" lvl="1" indent="-285750" algn="just">
              <a:buFont typeface="Arial" panose="020B0604020202020204" pitchFamily="34" charset="0"/>
              <a:buChar char="•"/>
            </a:pPr>
            <a:r>
              <a:rPr lang="en-IN" dirty="0"/>
              <a:t>Add all the operation scores to get the customer sentiment score</a:t>
            </a:r>
          </a:p>
          <a:p>
            <a:pPr lvl="1" algn="just"/>
            <a:endParaRPr lang="en-US" sz="2000" dirty="0"/>
          </a:p>
        </p:txBody>
      </p:sp>
    </p:spTree>
    <p:extLst>
      <p:ext uri="{BB962C8B-B14F-4D97-AF65-F5344CB8AC3E}">
        <p14:creationId xmlns:p14="http://schemas.microsoft.com/office/powerpoint/2010/main" val="2355432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Mathematical representation</a:t>
            </a:r>
            <a:endParaRPr lang="en-IN" b="1" dirty="0">
              <a:solidFill>
                <a:schemeClr val="tx1">
                  <a:lumMod val="75000"/>
                  <a:lumOff val="25000"/>
                </a:schemeClr>
              </a:solidFill>
              <a:latin typeface="+mj-lt"/>
              <a:ea typeface="+mj-ea"/>
            </a:endParaRPr>
          </a:p>
        </p:txBody>
      </p:sp>
      <p:pic>
        <p:nvPicPr>
          <p:cNvPr id="13" name="Picture 12">
            <a:extLst>
              <a:ext uri="{FF2B5EF4-FFF2-40B4-BE49-F238E27FC236}">
                <a16:creationId xmlns:a16="http://schemas.microsoft.com/office/drawing/2014/main" id="{592194E5-FC61-4A63-8A7F-3A3D7737D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683" y="5790361"/>
            <a:ext cx="9173855" cy="619211"/>
          </a:xfrm>
          <a:prstGeom prst="rect">
            <a:avLst/>
          </a:prstGeom>
        </p:spPr>
      </p:pic>
      <p:pic>
        <p:nvPicPr>
          <p:cNvPr id="4" name="Picture 3">
            <a:extLst>
              <a:ext uri="{FF2B5EF4-FFF2-40B4-BE49-F238E27FC236}">
                <a16:creationId xmlns:a16="http://schemas.microsoft.com/office/drawing/2014/main" id="{530C47CA-316C-4035-8CD8-E287BB2CF3C9}"/>
              </a:ext>
            </a:extLst>
          </p:cNvPr>
          <p:cNvPicPr>
            <a:picLocks noChangeAspect="1"/>
          </p:cNvPicPr>
          <p:nvPr/>
        </p:nvPicPr>
        <p:blipFill rotWithShape="1">
          <a:blip r:embed="rId3">
            <a:extLst>
              <a:ext uri="{28A0092B-C50C-407E-A947-70E740481C1C}">
                <a14:useLocalDpi xmlns:a14="http://schemas.microsoft.com/office/drawing/2010/main" val="0"/>
              </a:ext>
            </a:extLst>
          </a:blip>
          <a:srcRect t="24516" b="2189"/>
          <a:stretch/>
        </p:blipFill>
        <p:spPr>
          <a:xfrm>
            <a:off x="1543982" y="1184879"/>
            <a:ext cx="8169396" cy="1664173"/>
          </a:xfrm>
          <a:prstGeom prst="rect">
            <a:avLst/>
          </a:prstGeom>
        </p:spPr>
      </p:pic>
      <p:pic>
        <p:nvPicPr>
          <p:cNvPr id="8" name="Picture 7">
            <a:extLst>
              <a:ext uri="{FF2B5EF4-FFF2-40B4-BE49-F238E27FC236}">
                <a16:creationId xmlns:a16="http://schemas.microsoft.com/office/drawing/2014/main" id="{0CE29C41-8DC4-4712-AFB1-92C66E788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9919" y="2864121"/>
            <a:ext cx="7035970" cy="653679"/>
          </a:xfrm>
          <a:prstGeom prst="rect">
            <a:avLst/>
          </a:prstGeom>
        </p:spPr>
      </p:pic>
      <p:pic>
        <p:nvPicPr>
          <p:cNvPr id="12" name="Picture 11">
            <a:extLst>
              <a:ext uri="{FF2B5EF4-FFF2-40B4-BE49-F238E27FC236}">
                <a16:creationId xmlns:a16="http://schemas.microsoft.com/office/drawing/2014/main" id="{CA506DAE-6C0F-4E0B-8079-7DBF8D2C26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9919" y="3750265"/>
            <a:ext cx="3129750" cy="809976"/>
          </a:xfrm>
          <a:prstGeom prst="rect">
            <a:avLst/>
          </a:prstGeom>
        </p:spPr>
      </p:pic>
      <p:pic>
        <p:nvPicPr>
          <p:cNvPr id="15" name="Picture 14">
            <a:extLst>
              <a:ext uri="{FF2B5EF4-FFF2-40B4-BE49-F238E27FC236}">
                <a16:creationId xmlns:a16="http://schemas.microsoft.com/office/drawing/2014/main" id="{ADB1CEA9-F766-4878-A1F2-859EF517EF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3659" y="4676515"/>
            <a:ext cx="4671559" cy="745320"/>
          </a:xfrm>
          <a:prstGeom prst="rect">
            <a:avLst/>
          </a:prstGeom>
        </p:spPr>
      </p:pic>
    </p:spTree>
    <p:extLst>
      <p:ext uri="{BB962C8B-B14F-4D97-AF65-F5344CB8AC3E}">
        <p14:creationId xmlns:p14="http://schemas.microsoft.com/office/powerpoint/2010/main" val="3966314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Mapping score to sentiment</a:t>
            </a:r>
            <a:endParaRPr lang="en-IN" b="1" dirty="0">
              <a:solidFill>
                <a:schemeClr val="tx1">
                  <a:lumMod val="75000"/>
                  <a:lumOff val="25000"/>
                </a:schemeClr>
              </a:solidFill>
              <a:latin typeface="+mj-lt"/>
              <a:ea typeface="+mj-ea"/>
            </a:endParaRPr>
          </a:p>
        </p:txBody>
      </p:sp>
      <p:graphicFrame>
        <p:nvGraphicFramePr>
          <p:cNvPr id="4" name="Table 3">
            <a:extLst>
              <a:ext uri="{FF2B5EF4-FFF2-40B4-BE49-F238E27FC236}">
                <a16:creationId xmlns:a16="http://schemas.microsoft.com/office/drawing/2014/main" id="{19A48489-508A-45FE-BF90-4C7B80ADF1A0}"/>
              </a:ext>
            </a:extLst>
          </p:cNvPr>
          <p:cNvGraphicFramePr>
            <a:graphicFrameLocks noGrp="1"/>
          </p:cNvGraphicFramePr>
          <p:nvPr>
            <p:extLst>
              <p:ext uri="{D42A27DB-BD31-4B8C-83A1-F6EECF244321}">
                <p14:modId xmlns:p14="http://schemas.microsoft.com/office/powerpoint/2010/main" val="902641501"/>
              </p:ext>
            </p:extLst>
          </p:nvPr>
        </p:nvGraphicFramePr>
        <p:xfrm>
          <a:off x="718283" y="1666057"/>
          <a:ext cx="10381126" cy="4389120"/>
        </p:xfrm>
        <a:graphic>
          <a:graphicData uri="http://schemas.openxmlformats.org/drawingml/2006/table">
            <a:tbl>
              <a:tblPr firstRow="1" firstCol="1" bandRow="1">
                <a:tableStyleId>{616DA210-FB5B-4158-B5E0-FEB733F419BA}</a:tableStyleId>
              </a:tblPr>
              <a:tblGrid>
                <a:gridCol w="5190563">
                  <a:extLst>
                    <a:ext uri="{9D8B030D-6E8A-4147-A177-3AD203B41FA5}">
                      <a16:colId xmlns:a16="http://schemas.microsoft.com/office/drawing/2014/main" val="399195948"/>
                    </a:ext>
                  </a:extLst>
                </a:gridCol>
                <a:gridCol w="5190563">
                  <a:extLst>
                    <a:ext uri="{9D8B030D-6E8A-4147-A177-3AD203B41FA5}">
                      <a16:colId xmlns:a16="http://schemas.microsoft.com/office/drawing/2014/main" val="632648904"/>
                    </a:ext>
                  </a:extLst>
                </a:gridCol>
              </a:tblGrid>
              <a:tr h="247564">
                <a:tc>
                  <a:txBody>
                    <a:bodyPr/>
                    <a:lstStyle/>
                    <a:p>
                      <a:pPr algn="ctr">
                        <a:spcAft>
                          <a:spcPts val="0"/>
                        </a:spcAft>
                      </a:pPr>
                      <a:r>
                        <a:rPr lang="en-US" sz="1800" dirty="0">
                          <a:effectLst/>
                        </a:rPr>
                        <a:t>Score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Customer Sentiment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64370026"/>
                  </a:ext>
                </a:extLst>
              </a:tr>
              <a:tr h="742691">
                <a:tc>
                  <a:txBody>
                    <a:bodyPr/>
                    <a:lstStyle/>
                    <a:p>
                      <a:pPr algn="ctr">
                        <a:spcAft>
                          <a:spcPts val="0"/>
                        </a:spcAft>
                      </a:pPr>
                      <a:r>
                        <a:rPr lang="en-US" sz="1800">
                          <a:effectLst/>
                        </a:rPr>
                        <a:t> </a:t>
                      </a:r>
                      <a:endParaRPr lang="en-IN" sz="1800">
                        <a:effectLst/>
                      </a:endParaRPr>
                    </a:p>
                    <a:p>
                      <a:pPr algn="ctr">
                        <a:spcAft>
                          <a:spcPts val="0"/>
                        </a:spcAft>
                      </a:pPr>
                      <a:r>
                        <a:rPr lang="en-US" sz="1800">
                          <a:effectLst/>
                        </a:rPr>
                        <a:t>Above 1.0</a:t>
                      </a:r>
                      <a:endParaRPr lang="en-IN" sz="1800">
                        <a:effectLst/>
                      </a:endParaRPr>
                    </a:p>
                    <a:p>
                      <a:pPr algn="ctr">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Extremely Happy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44091289"/>
                  </a:ext>
                </a:extLst>
              </a:tr>
              <a:tr h="742691">
                <a:tc>
                  <a:txBody>
                    <a:bodyPr/>
                    <a:lstStyle/>
                    <a:p>
                      <a:pPr algn="ctr">
                        <a:spcAft>
                          <a:spcPts val="0"/>
                        </a:spcAft>
                      </a:pPr>
                      <a:r>
                        <a:rPr lang="en-US" sz="1800">
                          <a:effectLst/>
                        </a:rPr>
                        <a:t> </a:t>
                      </a:r>
                      <a:endParaRPr lang="en-IN" sz="1800">
                        <a:effectLst/>
                      </a:endParaRPr>
                    </a:p>
                    <a:p>
                      <a:pPr algn="ctr">
                        <a:spcAft>
                          <a:spcPts val="0"/>
                        </a:spcAft>
                      </a:pPr>
                      <a:r>
                        <a:rPr lang="en-US" sz="1800">
                          <a:effectLst/>
                        </a:rPr>
                        <a:t>Between 0.7 to 1.0</a:t>
                      </a:r>
                      <a:endParaRPr lang="en-IN" sz="1800">
                        <a:effectLst/>
                      </a:endParaRPr>
                    </a:p>
                    <a:p>
                      <a:pPr algn="ctr">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Happy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32914002"/>
                  </a:ext>
                </a:extLst>
              </a:tr>
              <a:tr h="742691">
                <a:tc>
                  <a:txBody>
                    <a:bodyPr/>
                    <a:lstStyle/>
                    <a:p>
                      <a:pPr algn="ctr">
                        <a:spcAft>
                          <a:spcPts val="0"/>
                        </a:spcAft>
                      </a:pPr>
                      <a:r>
                        <a:rPr lang="en-US" sz="1800">
                          <a:effectLst/>
                        </a:rPr>
                        <a:t> </a:t>
                      </a:r>
                      <a:endParaRPr lang="en-IN" sz="1800">
                        <a:effectLst/>
                      </a:endParaRPr>
                    </a:p>
                    <a:p>
                      <a:pPr algn="ctr">
                        <a:spcAft>
                          <a:spcPts val="0"/>
                        </a:spcAft>
                      </a:pPr>
                      <a:r>
                        <a:rPr lang="en-US" sz="1800">
                          <a:effectLst/>
                        </a:rPr>
                        <a:t>Between -0.7 to 0.7</a:t>
                      </a:r>
                      <a:endParaRPr lang="en-IN" sz="1800">
                        <a:effectLst/>
                      </a:endParaRPr>
                    </a:p>
                    <a:p>
                      <a:pPr algn="ctr">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Neutral</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7262526"/>
                  </a:ext>
                </a:extLst>
              </a:tr>
              <a:tr h="742691">
                <a:tc>
                  <a:txBody>
                    <a:bodyPr/>
                    <a:lstStyle/>
                    <a:p>
                      <a:pPr algn="ctr">
                        <a:spcAft>
                          <a:spcPts val="0"/>
                        </a:spcAft>
                      </a:pPr>
                      <a:r>
                        <a:rPr lang="en-US" sz="1800">
                          <a:effectLst/>
                        </a:rPr>
                        <a:t> </a:t>
                      </a:r>
                      <a:endParaRPr lang="en-IN" sz="1800">
                        <a:effectLst/>
                      </a:endParaRPr>
                    </a:p>
                    <a:p>
                      <a:pPr algn="ctr">
                        <a:spcAft>
                          <a:spcPts val="0"/>
                        </a:spcAft>
                      </a:pPr>
                      <a:r>
                        <a:rPr lang="en-US" sz="1800">
                          <a:effectLst/>
                        </a:rPr>
                        <a:t>Between –1.0 to -0.7</a:t>
                      </a:r>
                      <a:endParaRPr lang="en-IN" sz="1800">
                        <a:effectLst/>
                      </a:endParaRPr>
                    </a:p>
                    <a:p>
                      <a:pPr algn="ctr">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Disappointed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68365415"/>
                  </a:ext>
                </a:extLst>
              </a:tr>
              <a:tr h="742691">
                <a:tc>
                  <a:txBody>
                    <a:bodyPr/>
                    <a:lstStyle/>
                    <a:p>
                      <a:pPr algn="ctr">
                        <a:spcAft>
                          <a:spcPts val="0"/>
                        </a:spcAft>
                      </a:pPr>
                      <a:r>
                        <a:rPr lang="en-US" sz="1800">
                          <a:effectLst/>
                        </a:rPr>
                        <a:t> </a:t>
                      </a:r>
                      <a:endParaRPr lang="en-IN" sz="1800">
                        <a:effectLst/>
                      </a:endParaRPr>
                    </a:p>
                    <a:p>
                      <a:pPr algn="ctr">
                        <a:spcAft>
                          <a:spcPts val="0"/>
                        </a:spcAft>
                      </a:pPr>
                      <a:r>
                        <a:rPr lang="en-US" sz="1800">
                          <a:effectLst/>
                        </a:rPr>
                        <a:t>Below -1.0</a:t>
                      </a:r>
                      <a:endParaRPr lang="en-IN" sz="1800">
                        <a:effectLst/>
                      </a:endParaRPr>
                    </a:p>
                    <a:p>
                      <a:pPr algn="ctr">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Sad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67154924"/>
                  </a:ext>
                </a:extLst>
              </a:tr>
            </a:tbl>
          </a:graphicData>
        </a:graphic>
      </p:graphicFrame>
    </p:spTree>
    <p:extLst>
      <p:ext uri="{BB962C8B-B14F-4D97-AF65-F5344CB8AC3E}">
        <p14:creationId xmlns:p14="http://schemas.microsoft.com/office/powerpoint/2010/main" val="4213871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A86E9E-4672-41D1-97EB-99FA46FCAFE7}"/>
              </a:ext>
            </a:extLst>
          </p:cNvPr>
          <p:cNvSpPr txBox="1"/>
          <p:nvPr/>
        </p:nvSpPr>
        <p:spPr>
          <a:xfrm>
            <a:off x="3607190" y="3075057"/>
            <a:ext cx="4977645" cy="707886"/>
          </a:xfrm>
          <a:prstGeom prst="rect">
            <a:avLst/>
          </a:prstGeom>
          <a:noFill/>
        </p:spPr>
        <p:txBody>
          <a:bodyPr wrap="none" rtlCol="0">
            <a:spAutoFit/>
          </a:bodyPr>
          <a:lstStyle/>
          <a:p>
            <a:pPr algn="ctr"/>
            <a:r>
              <a:rPr lang="en-US" sz="4000" dirty="0">
                <a:solidFill>
                  <a:schemeClr val="bg1"/>
                </a:solidFill>
                <a:latin typeface="Corbel" panose="020B0503020204020204" pitchFamily="34" charset="0"/>
              </a:rPr>
              <a:t>Integrating the system</a:t>
            </a:r>
          </a:p>
        </p:txBody>
      </p:sp>
    </p:spTree>
    <p:extLst>
      <p:ext uri="{BB962C8B-B14F-4D97-AF65-F5344CB8AC3E}">
        <p14:creationId xmlns:p14="http://schemas.microsoft.com/office/powerpoint/2010/main" val="34869842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Syste</a:t>
            </a:r>
            <a:r>
              <a:rPr lang="en-IN" dirty="0"/>
              <a:t>m flow diagram</a:t>
            </a:r>
            <a:endParaRPr lang="en-IN" b="1" dirty="0">
              <a:solidFill>
                <a:schemeClr val="tx1">
                  <a:lumMod val="75000"/>
                  <a:lumOff val="25000"/>
                </a:schemeClr>
              </a:solidFill>
              <a:latin typeface="+mj-lt"/>
              <a:ea typeface="+mj-ea"/>
            </a:endParaRPr>
          </a:p>
        </p:txBody>
      </p:sp>
      <p:pic>
        <p:nvPicPr>
          <p:cNvPr id="5" name="Picture 4">
            <a:extLst>
              <a:ext uri="{FF2B5EF4-FFF2-40B4-BE49-F238E27FC236}">
                <a16:creationId xmlns:a16="http://schemas.microsoft.com/office/drawing/2014/main" id="{B746DA0B-2DF9-4E5D-876F-3C6EACA6107F}"/>
              </a:ext>
            </a:extLst>
          </p:cNvPr>
          <p:cNvPicPr>
            <a:picLocks noChangeAspect="1"/>
          </p:cNvPicPr>
          <p:nvPr/>
        </p:nvPicPr>
        <p:blipFill rotWithShape="1">
          <a:blip r:embed="rId2">
            <a:extLst>
              <a:ext uri="{28A0092B-C50C-407E-A947-70E740481C1C}">
                <a14:useLocalDpi xmlns:a14="http://schemas.microsoft.com/office/drawing/2010/main" val="0"/>
              </a:ext>
            </a:extLst>
          </a:blip>
          <a:srcRect l="5878" t="7877" r="33179" b="7733"/>
          <a:stretch/>
        </p:blipFill>
        <p:spPr>
          <a:xfrm>
            <a:off x="731520" y="1201783"/>
            <a:ext cx="10761785" cy="4903595"/>
          </a:xfrm>
          <a:prstGeom prst="rect">
            <a:avLst/>
          </a:prstGeom>
        </p:spPr>
      </p:pic>
    </p:spTree>
    <p:extLst>
      <p:ext uri="{BB962C8B-B14F-4D97-AF65-F5344CB8AC3E}">
        <p14:creationId xmlns:p14="http://schemas.microsoft.com/office/powerpoint/2010/main" val="4052148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889F7B-12F2-4323-9D37-D25EF728A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417" y="1012874"/>
            <a:ext cx="4763165" cy="5402630"/>
          </a:xfrm>
          <a:prstGeom prst="rect">
            <a:avLst/>
          </a:prstGeom>
        </p:spPr>
      </p:pic>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US" dirty="0"/>
              <a:t>Flow diagram for the server which analyses the user actions</a:t>
            </a:r>
            <a:endParaRPr lang="en-IN" b="1" dirty="0">
              <a:solidFill>
                <a:schemeClr val="tx1">
                  <a:lumMod val="75000"/>
                  <a:lumOff val="25000"/>
                </a:schemeClr>
              </a:solidFill>
              <a:latin typeface="+mj-lt"/>
              <a:ea typeface="+mj-ea"/>
            </a:endParaRPr>
          </a:p>
        </p:txBody>
      </p:sp>
    </p:spTree>
    <p:extLst>
      <p:ext uri="{BB962C8B-B14F-4D97-AF65-F5344CB8AC3E}">
        <p14:creationId xmlns:p14="http://schemas.microsoft.com/office/powerpoint/2010/main" val="3500100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90BBD2-3AE5-43CB-B28C-730CFF700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5735" y="970671"/>
            <a:ext cx="4023360" cy="5522203"/>
          </a:xfrm>
          <a:prstGeom prst="rect">
            <a:avLst/>
          </a:prstGeom>
        </p:spPr>
      </p:pic>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US" dirty="0"/>
              <a:t>Flow diagram of training server</a:t>
            </a:r>
            <a:endParaRPr lang="en-IN" b="1" dirty="0">
              <a:solidFill>
                <a:schemeClr val="tx1">
                  <a:lumMod val="75000"/>
                  <a:lumOff val="25000"/>
                </a:schemeClr>
              </a:solidFill>
              <a:latin typeface="+mj-lt"/>
              <a:ea typeface="+mj-ea"/>
            </a:endParaRPr>
          </a:p>
        </p:txBody>
      </p:sp>
    </p:spTree>
    <p:extLst>
      <p:ext uri="{BB962C8B-B14F-4D97-AF65-F5344CB8AC3E}">
        <p14:creationId xmlns:p14="http://schemas.microsoft.com/office/powerpoint/2010/main" val="27496032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41DA92-DFA3-457F-B52B-D096B549E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495" y="1201784"/>
            <a:ext cx="3334043" cy="5336403"/>
          </a:xfrm>
          <a:prstGeom prst="rect">
            <a:avLst/>
          </a:prstGeom>
        </p:spPr>
      </p:pic>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US" dirty="0"/>
              <a:t>Flow diagram of report generator</a:t>
            </a:r>
            <a:endParaRPr lang="en-IN" b="1" dirty="0">
              <a:solidFill>
                <a:schemeClr val="tx1">
                  <a:lumMod val="75000"/>
                  <a:lumOff val="25000"/>
                </a:schemeClr>
              </a:solidFill>
              <a:latin typeface="+mj-lt"/>
              <a:ea typeface="+mj-ea"/>
            </a:endParaRPr>
          </a:p>
        </p:txBody>
      </p:sp>
    </p:spTree>
    <p:extLst>
      <p:ext uri="{BB962C8B-B14F-4D97-AF65-F5344CB8AC3E}">
        <p14:creationId xmlns:p14="http://schemas.microsoft.com/office/powerpoint/2010/main" val="606997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Introduction</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4401205"/>
          </a:xfrm>
          <a:prstGeom prst="rect">
            <a:avLst/>
          </a:prstGeom>
          <a:noFill/>
        </p:spPr>
        <p:txBody>
          <a:bodyPr wrap="square" rtlCol="0">
            <a:spAutoFit/>
          </a:bodyPr>
          <a:lstStyle/>
          <a:p>
            <a:pPr marL="457200" indent="-457200" algn="just">
              <a:buFont typeface="Arial" panose="020B0604020202020204" pitchFamily="34" charset="0"/>
              <a:buChar char="•"/>
            </a:pPr>
            <a:r>
              <a:rPr lang="en-IN" sz="2000" dirty="0"/>
              <a:t>Adobe is the market leader in digital media and digital marketing products</a:t>
            </a:r>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r>
              <a:rPr lang="en-IN" sz="2000" dirty="0"/>
              <a:t>Well known products from Adobe are Photoshop, Illustrator</a:t>
            </a:r>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r>
              <a:rPr lang="en-IN" sz="2000" dirty="0"/>
              <a:t>Adobe invests heavily in customer experience. It wants it’s customers to be  successful.</a:t>
            </a:r>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r>
              <a:rPr lang="en-IN" sz="2000" dirty="0"/>
              <a:t>Adobe reaches out to it’s customers via various mediums like symposiums, summits. It has also employed account managers, technical account managers who advocate for the customer.</a:t>
            </a:r>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r>
              <a:rPr lang="en-IN" sz="2000" dirty="0"/>
              <a:t>Monitors the support channels, social media channels to understand what the customer is saying. It also tries to understand the sentiments of the customer.</a:t>
            </a:r>
          </a:p>
          <a:p>
            <a:pPr marL="457200" indent="-457200" algn="just">
              <a:buFont typeface="+mj-lt"/>
              <a:buAutoNum type="arabicPeriod"/>
            </a:pPr>
            <a:endParaRPr lang="en-IN" sz="2000" dirty="0"/>
          </a:p>
          <a:p>
            <a:pPr marL="457200" indent="-457200" algn="just">
              <a:buFont typeface="Arial" panose="020B0604020202020204" pitchFamily="34" charset="0"/>
              <a:buChar char="•"/>
            </a:pPr>
            <a:r>
              <a:rPr lang="en-IN" sz="2000" dirty="0"/>
              <a:t>Sends periodic surveys, measures KPI of its customer care team to ensure that the customer is always happy.</a:t>
            </a:r>
          </a:p>
        </p:txBody>
      </p:sp>
    </p:spTree>
    <p:extLst>
      <p:ext uri="{BB962C8B-B14F-4D97-AF65-F5344CB8AC3E}">
        <p14:creationId xmlns:p14="http://schemas.microsoft.com/office/powerpoint/2010/main" val="821100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A86E9E-4672-41D1-97EB-99FA46FCAFE7}"/>
              </a:ext>
            </a:extLst>
          </p:cNvPr>
          <p:cNvSpPr txBox="1"/>
          <p:nvPr/>
        </p:nvSpPr>
        <p:spPr>
          <a:xfrm>
            <a:off x="3107057" y="3075057"/>
            <a:ext cx="5977920" cy="707886"/>
          </a:xfrm>
          <a:prstGeom prst="rect">
            <a:avLst/>
          </a:prstGeom>
          <a:noFill/>
        </p:spPr>
        <p:txBody>
          <a:bodyPr wrap="none" rtlCol="0">
            <a:spAutoFit/>
          </a:bodyPr>
          <a:lstStyle/>
          <a:p>
            <a:pPr algn="ctr"/>
            <a:r>
              <a:rPr lang="en-US" sz="4000" dirty="0">
                <a:solidFill>
                  <a:schemeClr val="bg1"/>
                </a:solidFill>
                <a:latin typeface="Corbel" panose="020B0503020204020204" pitchFamily="34" charset="0"/>
              </a:rPr>
              <a:t>Conclusion and future work</a:t>
            </a:r>
          </a:p>
        </p:txBody>
      </p:sp>
    </p:spTree>
    <p:extLst>
      <p:ext uri="{BB962C8B-B14F-4D97-AF65-F5344CB8AC3E}">
        <p14:creationId xmlns:p14="http://schemas.microsoft.com/office/powerpoint/2010/main" val="39519187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Conclusion</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In this project, we have designed a system which can capture a user’s application usage data over multiple aspects and can analyze them in real-time. Based on the real-time analysis, we can recommend the user some help articles if they are facing difficulties using the application. We can also calculate the customer sentiment score and can take affirmative actions well in advance.</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This approach can be applied to any product Adobe has. As we use Machine learning and Artificial intelligence, we can train the model to recognize patterns for each application individually thus making it easily portable to any of the products.</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amount of data we now gather about the user helps us in making more informed decisions and we can make our customers more successful in what they are doing.</a:t>
            </a:r>
          </a:p>
          <a:p>
            <a:pPr lvl="1" algn="just"/>
            <a:endParaRPr lang="en-US" sz="2000" dirty="0"/>
          </a:p>
        </p:txBody>
      </p:sp>
    </p:spTree>
    <p:extLst>
      <p:ext uri="{BB962C8B-B14F-4D97-AF65-F5344CB8AC3E}">
        <p14:creationId xmlns:p14="http://schemas.microsoft.com/office/powerpoint/2010/main" val="1158655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Future Work</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In this project, we have taken 39 operations and monitor the usage on 3 parameters. We can further add more features to monitor like the user usage data of the same application on different devices, how the application is rendered, what values the user inputs for a given operation etc. We can also cover more UI types like Mobile interfaces.</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For the features where we are using some pre-determined data like weights applied to calculate feature score or measuring the time the application takes to complete an operation against a predefined list. We can further use machine learning to come up with a more accurate value to compare with.</a:t>
            </a:r>
          </a:p>
        </p:txBody>
      </p:sp>
    </p:spTree>
    <p:extLst>
      <p:ext uri="{BB962C8B-B14F-4D97-AF65-F5344CB8AC3E}">
        <p14:creationId xmlns:p14="http://schemas.microsoft.com/office/powerpoint/2010/main" val="34497728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dirty="0"/>
              <a:t>Bibliography and References</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3785652"/>
          </a:xfrm>
          <a:prstGeom prst="rect">
            <a:avLst/>
          </a:prstGeom>
          <a:noFill/>
        </p:spPr>
        <p:txBody>
          <a:bodyPr wrap="square" rtlCol="0">
            <a:spAutoFit/>
          </a:bodyPr>
          <a:lstStyle/>
          <a:p>
            <a:pPr algn="just"/>
            <a:r>
              <a:rPr lang="en-US" sz="2000" b="1" dirty="0"/>
              <a:t>BOOKS</a:t>
            </a:r>
          </a:p>
          <a:p>
            <a:pPr algn="just"/>
            <a:endParaRPr lang="en-US" sz="2000" dirty="0"/>
          </a:p>
          <a:p>
            <a:pPr marL="342900" indent="-342900" algn="just">
              <a:buFont typeface="Arial" panose="020B0604020202020204" pitchFamily="34" charset="0"/>
              <a:buChar char="•"/>
            </a:pPr>
            <a:r>
              <a:rPr lang="en-US" sz="2000" dirty="0"/>
              <a:t>Andreas C. Muller &amp; Sarah </a:t>
            </a:r>
            <a:r>
              <a:rPr lang="en-US" sz="2000" dirty="0" err="1"/>
              <a:t>Guidol</a:t>
            </a:r>
            <a:r>
              <a:rPr lang="en-US" sz="2000" dirty="0"/>
              <a:t>, Introduction to Machine Learning with Python, Sebastopol, O’Reilly, 2016</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Stuart J. Russell and Peter </a:t>
            </a:r>
            <a:r>
              <a:rPr lang="en-US" sz="2000" dirty="0" err="1"/>
              <a:t>Norvig</a:t>
            </a:r>
            <a:r>
              <a:rPr lang="en-US" sz="2000" dirty="0"/>
              <a:t>, </a:t>
            </a:r>
            <a:r>
              <a:rPr lang="en-US" sz="2000" dirty="0" err="1"/>
              <a:t>Artifical</a:t>
            </a:r>
            <a:r>
              <a:rPr lang="en-US" sz="2000" dirty="0"/>
              <a:t> Intelligence: A modern Approach, Essex, Pearson, 2014</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Tom Hope, </a:t>
            </a:r>
            <a:r>
              <a:rPr lang="en-US" sz="2000" dirty="0" err="1"/>
              <a:t>Itay</a:t>
            </a:r>
            <a:r>
              <a:rPr lang="en-US" sz="2000" dirty="0"/>
              <a:t> Lieder and </a:t>
            </a:r>
            <a:r>
              <a:rPr lang="en-US" sz="2000" dirty="0" err="1"/>
              <a:t>Yehezkel</a:t>
            </a:r>
            <a:r>
              <a:rPr lang="en-US" sz="2000" dirty="0"/>
              <a:t> S. </a:t>
            </a:r>
            <a:r>
              <a:rPr lang="en-US" sz="2000" dirty="0" err="1"/>
              <a:t>Resheff</a:t>
            </a:r>
            <a:r>
              <a:rPr lang="en-US" sz="2000" dirty="0"/>
              <a:t>, Learning TensorFlow: A Guide to Building Deep Learning Systems, Sebastopol, O’Reilly, 2017</a:t>
            </a:r>
          </a:p>
          <a:p>
            <a:pPr algn="just"/>
            <a:endParaRPr lang="en-US" sz="2000" dirty="0"/>
          </a:p>
        </p:txBody>
      </p:sp>
    </p:spTree>
    <p:extLst>
      <p:ext uri="{BB962C8B-B14F-4D97-AF65-F5344CB8AC3E}">
        <p14:creationId xmlns:p14="http://schemas.microsoft.com/office/powerpoint/2010/main" val="24553958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dirty="0"/>
              <a:t>Bibliography and References</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5632311"/>
          </a:xfrm>
          <a:prstGeom prst="rect">
            <a:avLst/>
          </a:prstGeom>
          <a:noFill/>
        </p:spPr>
        <p:txBody>
          <a:bodyPr wrap="square" rtlCol="0">
            <a:spAutoFit/>
          </a:bodyPr>
          <a:lstStyle/>
          <a:p>
            <a:pPr algn="just"/>
            <a:r>
              <a:rPr lang="en-US" sz="2000" b="1" dirty="0"/>
              <a:t>CONFERENCE PROCEEDINGS</a:t>
            </a:r>
          </a:p>
          <a:p>
            <a:pPr algn="just"/>
            <a:endParaRPr lang="en-US" sz="2000" dirty="0"/>
          </a:p>
          <a:p>
            <a:pPr marL="342900" indent="-342900" algn="just">
              <a:buFont typeface="Arial" panose="020B0604020202020204" pitchFamily="34" charset="0"/>
              <a:buChar char="•"/>
            </a:pPr>
            <a:r>
              <a:rPr lang="en-US" sz="2000" dirty="0"/>
              <a:t>Bin Lin, Fiorella </a:t>
            </a:r>
            <a:r>
              <a:rPr lang="en-US" sz="2000" dirty="0" err="1"/>
              <a:t>Zampetti</a:t>
            </a:r>
            <a:r>
              <a:rPr lang="en-US" sz="2000" dirty="0"/>
              <a:t>, Gabriele </a:t>
            </a:r>
            <a:r>
              <a:rPr lang="en-US" sz="2000" dirty="0" err="1"/>
              <a:t>Bavota</a:t>
            </a:r>
            <a:r>
              <a:rPr lang="en-US" sz="2000" dirty="0"/>
              <a:t>, Massimiliano Di Penta, Michele Lanza, Rocco Olivet; Sentiment analysis for software engineering: how far can we go?; ICSE '18 Proceedings of the 40th International Conference on Software Engineering; Gothenburg, Sweden — May 27 - June 03, 2018; ACM New York, NY, USA</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D.P. </a:t>
            </a:r>
            <a:r>
              <a:rPr lang="en-US" sz="2000" dirty="0" err="1"/>
              <a:t>Kingma</a:t>
            </a:r>
            <a:r>
              <a:rPr lang="en-US" sz="2000" dirty="0"/>
              <a:t>, J. Ba, Jimmy Lei Ba; Adam: A Method for Stochastic Optimization, ICLR, San Diego, 2015</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Xavier </a:t>
            </a:r>
            <a:r>
              <a:rPr lang="en-US" sz="2000" dirty="0" err="1"/>
              <a:t>Glorot</a:t>
            </a:r>
            <a:r>
              <a:rPr lang="en-US" sz="2000" dirty="0"/>
              <a:t>, Antoine </a:t>
            </a:r>
            <a:r>
              <a:rPr lang="en-US" sz="2000" dirty="0" err="1"/>
              <a:t>Bordes</a:t>
            </a:r>
            <a:r>
              <a:rPr lang="en-US" sz="2000" dirty="0"/>
              <a:t>, Y. </a:t>
            </a:r>
            <a:r>
              <a:rPr lang="en-US" sz="2000" dirty="0" err="1"/>
              <a:t>Bengio</a:t>
            </a:r>
            <a:r>
              <a:rPr lang="en-US" sz="2000" dirty="0"/>
              <a:t>; Deep Sparse Rectifier Neural Networks; 14th International Conference on Artificial Intelligence and Statistics (AISTATS), April 11-13, 2011, Ft. Lauderdale, FL, USA</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Kevin Jarrett, </a:t>
            </a:r>
            <a:r>
              <a:rPr lang="en-US" sz="2000" dirty="0" err="1"/>
              <a:t>Koray</a:t>
            </a:r>
            <a:r>
              <a:rPr lang="en-US" sz="2000" dirty="0"/>
              <a:t> </a:t>
            </a:r>
            <a:r>
              <a:rPr lang="en-US" sz="2000" dirty="0" err="1"/>
              <a:t>Kavukcuoglu</a:t>
            </a:r>
            <a:r>
              <a:rPr lang="en-US" sz="2000" dirty="0"/>
              <a:t>, </a:t>
            </a:r>
            <a:r>
              <a:rPr lang="en-US" sz="2000" dirty="0" err="1"/>
              <a:t>Marc'Aurelio</a:t>
            </a:r>
            <a:r>
              <a:rPr lang="en-US" sz="2000" dirty="0"/>
              <a:t> </a:t>
            </a:r>
            <a:r>
              <a:rPr lang="en-US" sz="2000" dirty="0" err="1"/>
              <a:t>Ranzato</a:t>
            </a:r>
            <a:r>
              <a:rPr lang="en-US" sz="2000" dirty="0"/>
              <a:t>, Yann </a:t>
            </a:r>
            <a:r>
              <a:rPr lang="en-US" sz="2000" dirty="0" err="1"/>
              <a:t>Lecun</a:t>
            </a:r>
            <a:r>
              <a:rPr lang="en-US" sz="2000" dirty="0"/>
              <a:t>; What is the Best Multi-Stage Architecture for Object Recognition?; International Conference on Computer Vision (ICCV'09); Sep 29, 2009 - Oct 2, 2009; Kyoto, Japan</a:t>
            </a:r>
          </a:p>
          <a:p>
            <a:pPr algn="just"/>
            <a:endParaRPr lang="en-US" sz="2000" dirty="0"/>
          </a:p>
        </p:txBody>
      </p:sp>
    </p:spTree>
    <p:extLst>
      <p:ext uri="{BB962C8B-B14F-4D97-AF65-F5344CB8AC3E}">
        <p14:creationId xmlns:p14="http://schemas.microsoft.com/office/powerpoint/2010/main" val="351052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A86E9E-4672-41D1-97EB-99FA46FCAFE7}"/>
              </a:ext>
            </a:extLst>
          </p:cNvPr>
          <p:cNvSpPr txBox="1"/>
          <p:nvPr/>
        </p:nvSpPr>
        <p:spPr>
          <a:xfrm>
            <a:off x="4912970" y="3075057"/>
            <a:ext cx="2366097" cy="707886"/>
          </a:xfrm>
          <a:prstGeom prst="rect">
            <a:avLst/>
          </a:prstGeom>
          <a:noFill/>
        </p:spPr>
        <p:txBody>
          <a:bodyPr wrap="none" rtlCol="0">
            <a:spAutoFit/>
          </a:bodyPr>
          <a:lstStyle/>
          <a:p>
            <a:pPr algn="ctr"/>
            <a:r>
              <a:rPr lang="en-US" sz="4000" dirty="0">
                <a:solidFill>
                  <a:schemeClr val="bg1"/>
                </a:solidFill>
                <a:latin typeface="Corbel" panose="020B0503020204020204" pitchFamily="34" charset="0"/>
              </a:rPr>
              <a:t>Thank You</a:t>
            </a:r>
          </a:p>
        </p:txBody>
      </p:sp>
      <p:pic>
        <p:nvPicPr>
          <p:cNvPr id="4" name="Picture 3">
            <a:extLst>
              <a:ext uri="{FF2B5EF4-FFF2-40B4-BE49-F238E27FC236}">
                <a16:creationId xmlns:a16="http://schemas.microsoft.com/office/drawing/2014/main" id="{4A42B6A3-45C2-4337-8127-CF8D4CDCDA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94057" y="4672990"/>
            <a:ext cx="2185010" cy="2185010"/>
          </a:xfrm>
          <a:prstGeom prst="rect">
            <a:avLst/>
          </a:prstGeom>
        </p:spPr>
      </p:pic>
    </p:spTree>
    <p:extLst>
      <p:ext uri="{BB962C8B-B14F-4D97-AF65-F5344CB8AC3E}">
        <p14:creationId xmlns:p14="http://schemas.microsoft.com/office/powerpoint/2010/main" val="3949119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Problem</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5632311"/>
          </a:xfrm>
          <a:prstGeom prst="rect">
            <a:avLst/>
          </a:prstGeom>
          <a:noFill/>
        </p:spPr>
        <p:txBody>
          <a:bodyPr wrap="square" rtlCol="0">
            <a:spAutoFit/>
          </a:bodyPr>
          <a:lstStyle/>
          <a:p>
            <a:pPr marL="457200" indent="-457200" algn="just">
              <a:buFont typeface="Arial" panose="020B0604020202020204" pitchFamily="34" charset="0"/>
              <a:buChar char="•"/>
            </a:pPr>
            <a:r>
              <a:rPr lang="en-IN" sz="2000" dirty="0"/>
              <a:t>All methods used to determine the sentiment of the customer works after the customer reaches out to Adobe</a:t>
            </a:r>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r>
              <a:rPr lang="en-IN" sz="2000" dirty="0"/>
              <a:t>The company wants to detect the customer sentiment while they are using the product itself</a:t>
            </a:r>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r>
              <a:rPr lang="en-IN" sz="2000" dirty="0"/>
              <a:t>This will help the company as it can instantly suggest some help articles to the user in case they are facing any issue using the product and monitor the customer sentiments by calculating a score almost in real time.</a:t>
            </a:r>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r>
              <a:rPr lang="en-IN" sz="2000" dirty="0"/>
              <a:t>This will place the company in a very advantageous position as it can prevent a user having a bad user experience well in advance.</a:t>
            </a:r>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r>
              <a:rPr lang="en-IN" sz="2000" dirty="0"/>
              <a:t>This can also mean increased business for the company and an overall happy Adobe community.</a:t>
            </a:r>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57513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Adobe UI</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2554545"/>
          </a:xfrm>
          <a:prstGeom prst="rect">
            <a:avLst/>
          </a:prstGeom>
          <a:noFill/>
        </p:spPr>
        <p:txBody>
          <a:bodyPr wrap="square" rtlCol="0">
            <a:spAutoFit/>
          </a:bodyPr>
          <a:lstStyle/>
          <a:p>
            <a:pPr marL="457200" indent="-457200" algn="just">
              <a:buFont typeface="Arial" panose="020B0604020202020204" pitchFamily="34" charset="0"/>
              <a:buChar char="•"/>
            </a:pPr>
            <a:r>
              <a:rPr lang="en-IN" sz="2000" dirty="0"/>
              <a:t>Adobe has standardized it’s UI for its product. It is primary based on a menu and dialog system</a:t>
            </a:r>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r>
              <a:rPr lang="en-IN" sz="2000" dirty="0"/>
              <a:t>All the available operations are present in a menu system</a:t>
            </a:r>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r>
              <a:rPr lang="en-US" sz="2000" dirty="0"/>
              <a:t>Based on the option a user selects, a dialog gets open and on pressing OK, the operation is applied</a:t>
            </a:r>
            <a:endParaRPr lang="en-IN" sz="2000" dirty="0"/>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endParaRPr lang="en-IN" sz="2000" dirty="0"/>
          </a:p>
        </p:txBody>
      </p:sp>
      <p:pic>
        <p:nvPicPr>
          <p:cNvPr id="5" name="Picture 4">
            <a:extLst>
              <a:ext uri="{FF2B5EF4-FFF2-40B4-BE49-F238E27FC236}">
                <a16:creationId xmlns:a16="http://schemas.microsoft.com/office/drawing/2014/main" id="{4798AA7A-5F11-4D01-B7B0-E61BE91E92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677" y="3544632"/>
            <a:ext cx="4750191" cy="2543244"/>
          </a:xfrm>
          <a:prstGeom prst="rect">
            <a:avLst/>
          </a:prstGeom>
        </p:spPr>
      </p:pic>
      <p:pic>
        <p:nvPicPr>
          <p:cNvPr id="7" name="Picture 6">
            <a:extLst>
              <a:ext uri="{FF2B5EF4-FFF2-40B4-BE49-F238E27FC236}">
                <a16:creationId xmlns:a16="http://schemas.microsoft.com/office/drawing/2014/main" id="{8608C900-E4D3-4629-9CD4-137F627244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7026"/>
          <a:stretch/>
        </p:blipFill>
        <p:spPr>
          <a:xfrm>
            <a:off x="6409649" y="3510070"/>
            <a:ext cx="4873456" cy="2612368"/>
          </a:xfrm>
          <a:prstGeom prst="rect">
            <a:avLst/>
          </a:prstGeom>
        </p:spPr>
      </p:pic>
      <p:sp>
        <p:nvSpPr>
          <p:cNvPr id="8" name="TextBox 7">
            <a:extLst>
              <a:ext uri="{FF2B5EF4-FFF2-40B4-BE49-F238E27FC236}">
                <a16:creationId xmlns:a16="http://schemas.microsoft.com/office/drawing/2014/main" id="{5BF849FD-6264-4FB2-872D-771749A94A62}"/>
              </a:ext>
            </a:extLst>
          </p:cNvPr>
          <p:cNvSpPr txBox="1"/>
          <p:nvPr/>
        </p:nvSpPr>
        <p:spPr>
          <a:xfrm>
            <a:off x="1730326" y="6204264"/>
            <a:ext cx="2171428" cy="307777"/>
          </a:xfrm>
          <a:prstGeom prst="rect">
            <a:avLst/>
          </a:prstGeom>
          <a:noFill/>
        </p:spPr>
        <p:txBody>
          <a:bodyPr wrap="none" rtlCol="0">
            <a:spAutoFit/>
          </a:bodyPr>
          <a:lstStyle/>
          <a:p>
            <a:r>
              <a:rPr lang="en-IN" sz="1400" dirty="0"/>
              <a:t>Menu system in Photoshop</a:t>
            </a:r>
          </a:p>
        </p:txBody>
      </p:sp>
      <p:sp>
        <p:nvSpPr>
          <p:cNvPr id="9" name="TextBox 8">
            <a:extLst>
              <a:ext uri="{FF2B5EF4-FFF2-40B4-BE49-F238E27FC236}">
                <a16:creationId xmlns:a16="http://schemas.microsoft.com/office/drawing/2014/main" id="{07181323-D254-4BEE-AE28-468524583D6B}"/>
              </a:ext>
            </a:extLst>
          </p:cNvPr>
          <p:cNvSpPr txBox="1"/>
          <p:nvPr/>
        </p:nvSpPr>
        <p:spPr>
          <a:xfrm>
            <a:off x="7068614" y="6204264"/>
            <a:ext cx="3555525" cy="523220"/>
          </a:xfrm>
          <a:prstGeom prst="rect">
            <a:avLst/>
          </a:prstGeom>
          <a:noFill/>
        </p:spPr>
        <p:txBody>
          <a:bodyPr wrap="none" rtlCol="0">
            <a:spAutoFit/>
          </a:bodyPr>
          <a:lstStyle/>
          <a:p>
            <a:r>
              <a:rPr lang="en-US" sz="1400" dirty="0"/>
              <a:t>Dialog box for completing action in Photoshop</a:t>
            </a:r>
            <a:endParaRPr lang="en-IN" sz="1400" dirty="0"/>
          </a:p>
          <a:p>
            <a:r>
              <a:rPr lang="en-US" sz="1400" dirty="0"/>
              <a:t> </a:t>
            </a:r>
            <a:endParaRPr lang="en-IN" sz="1400" dirty="0"/>
          </a:p>
        </p:txBody>
      </p:sp>
    </p:spTree>
    <p:extLst>
      <p:ext uri="{BB962C8B-B14F-4D97-AF65-F5344CB8AC3E}">
        <p14:creationId xmlns:p14="http://schemas.microsoft.com/office/powerpoint/2010/main" val="747449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45F-84FE-41D4-948B-B58EFF97D0C9}"/>
              </a:ext>
            </a:extLst>
          </p:cNvPr>
          <p:cNvSpPr>
            <a:spLocks noGrp="1"/>
          </p:cNvSpPr>
          <p:nvPr>
            <p:ph type="title"/>
          </p:nvPr>
        </p:nvSpPr>
        <p:spPr/>
        <p:txBody>
          <a:bodyPr/>
          <a:lstStyle/>
          <a:p>
            <a:r>
              <a:rPr lang="en-IN" b="1" dirty="0"/>
              <a:t>Solving the problem</a:t>
            </a:r>
            <a:endParaRPr lang="en-IN" b="1" dirty="0">
              <a:solidFill>
                <a:schemeClr val="tx1">
                  <a:lumMod val="75000"/>
                  <a:lumOff val="25000"/>
                </a:schemeClr>
              </a:solidFill>
              <a:latin typeface="+mj-lt"/>
              <a:ea typeface="+mj-ea"/>
            </a:endParaRPr>
          </a:p>
        </p:txBody>
      </p:sp>
      <p:sp>
        <p:nvSpPr>
          <p:cNvPr id="3" name="TextBox 2">
            <a:extLst>
              <a:ext uri="{FF2B5EF4-FFF2-40B4-BE49-F238E27FC236}">
                <a16:creationId xmlns:a16="http://schemas.microsoft.com/office/drawing/2014/main" id="{8103E0A4-D1E8-4AFD-8259-0BA1824ADCB4}"/>
              </a:ext>
            </a:extLst>
          </p:cNvPr>
          <p:cNvSpPr txBox="1">
            <a:spLocks noChangeAspect="1"/>
          </p:cNvSpPr>
          <p:nvPr/>
        </p:nvSpPr>
        <p:spPr>
          <a:xfrm>
            <a:off x="908895" y="1410032"/>
            <a:ext cx="10518649" cy="5016758"/>
          </a:xfrm>
          <a:prstGeom prst="rect">
            <a:avLst/>
          </a:prstGeom>
          <a:noFill/>
        </p:spPr>
        <p:txBody>
          <a:bodyPr wrap="square" rtlCol="0">
            <a:spAutoFit/>
          </a:bodyPr>
          <a:lstStyle/>
          <a:p>
            <a:pPr marL="457200" indent="-457200" algn="just">
              <a:buFont typeface="Arial" panose="020B0604020202020204" pitchFamily="34" charset="0"/>
              <a:buChar char="•"/>
            </a:pPr>
            <a:r>
              <a:rPr lang="en-IN" sz="2000" dirty="0"/>
              <a:t>Adobe has standardized its UI for all of its products</a:t>
            </a:r>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r>
              <a:rPr lang="en-IN" sz="2000" dirty="0"/>
              <a:t>A user will primary interact with the application using menus and dialog boxes.</a:t>
            </a:r>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r>
              <a:rPr lang="en-IN" sz="2000" dirty="0"/>
              <a:t>This will primary drive the user experience for a given user. We can look at whether the outcome of the intended operation is successful or not, how much time did the application take to complete the operation, did the user face any difficulties finding the operation on the menu system</a:t>
            </a:r>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r>
              <a:rPr lang="en-US" sz="2000" dirty="0"/>
              <a:t>If we could understand the user behavior based on how the user is using the software and how the outcomes are, we can categorize the user sentiments and can help the user even before they approach Adobe</a:t>
            </a:r>
            <a:endParaRPr lang="en-IN" sz="2000" dirty="0"/>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endParaRPr lang="en-IN" sz="2000" dirty="0"/>
          </a:p>
          <a:p>
            <a:pPr marL="457200" indent="-45720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2408475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A86E9E-4672-41D1-97EB-99FA46FCAFE7}"/>
              </a:ext>
            </a:extLst>
          </p:cNvPr>
          <p:cNvSpPr txBox="1"/>
          <p:nvPr/>
        </p:nvSpPr>
        <p:spPr>
          <a:xfrm>
            <a:off x="4727869" y="3075057"/>
            <a:ext cx="2249334" cy="707886"/>
          </a:xfrm>
          <a:prstGeom prst="rect">
            <a:avLst/>
          </a:prstGeom>
          <a:noFill/>
        </p:spPr>
        <p:txBody>
          <a:bodyPr wrap="none" rtlCol="0">
            <a:spAutoFit/>
          </a:bodyPr>
          <a:lstStyle/>
          <a:p>
            <a:r>
              <a:rPr lang="en-IN" sz="4000" dirty="0">
                <a:solidFill>
                  <a:schemeClr val="bg1"/>
                </a:solidFill>
                <a:latin typeface="Corbel" panose="020B0503020204020204" pitchFamily="34" charset="0"/>
              </a:rPr>
              <a:t>Approach</a:t>
            </a:r>
          </a:p>
        </p:txBody>
      </p:sp>
    </p:spTree>
    <p:extLst>
      <p:ext uri="{BB962C8B-B14F-4D97-AF65-F5344CB8AC3E}">
        <p14:creationId xmlns:p14="http://schemas.microsoft.com/office/powerpoint/2010/main" val="3867383383"/>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936</TotalTime>
  <Words>2925</Words>
  <Application>Microsoft Office PowerPoint</Application>
  <PresentationFormat>Widescreen</PresentationFormat>
  <Paragraphs>445</Paragraphs>
  <Slides>55</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55</vt:i4>
      </vt:variant>
    </vt:vector>
  </HeadingPairs>
  <TitlesOfParts>
    <vt:vector size="63" baseType="lpstr">
      <vt:lpstr>Arial</vt:lpstr>
      <vt:lpstr>Calibri</vt:lpstr>
      <vt:lpstr>Calibri Light</vt:lpstr>
      <vt:lpstr>Corbel</vt:lpstr>
      <vt:lpstr>Times New Roman</vt:lpstr>
      <vt:lpstr>Office Theme</vt:lpstr>
      <vt:lpstr>Custom Design</vt:lpstr>
      <vt:lpstr>1_Custom Design</vt:lpstr>
      <vt:lpstr>PowerPoint Presentation</vt:lpstr>
      <vt:lpstr>Acknowledgment</vt:lpstr>
      <vt:lpstr>Agenda</vt:lpstr>
      <vt:lpstr>PowerPoint Presentation</vt:lpstr>
      <vt:lpstr>Introduction</vt:lpstr>
      <vt:lpstr>Problem</vt:lpstr>
      <vt:lpstr>Adobe UI</vt:lpstr>
      <vt:lpstr>Solving the problem</vt:lpstr>
      <vt:lpstr>PowerPoint Presentation</vt:lpstr>
      <vt:lpstr>What to look for</vt:lpstr>
      <vt:lpstr>Understanding the user</vt:lpstr>
      <vt:lpstr>Understanding the customer</vt:lpstr>
      <vt:lpstr>Impact on sentiment score</vt:lpstr>
      <vt:lpstr>Features to be monitored</vt:lpstr>
      <vt:lpstr>How it works</vt:lpstr>
      <vt:lpstr>PowerPoint Presentation</vt:lpstr>
      <vt:lpstr>UI</vt:lpstr>
      <vt:lpstr>Agent</vt:lpstr>
      <vt:lpstr>UI Screenshots</vt:lpstr>
      <vt:lpstr>UI Screenshots</vt:lpstr>
      <vt:lpstr>Agent sending data</vt:lpstr>
      <vt:lpstr>PowerPoint Presentation</vt:lpstr>
      <vt:lpstr>Defining experience</vt:lpstr>
      <vt:lpstr>Determining the path a user took</vt:lpstr>
      <vt:lpstr>Determining the path a user took</vt:lpstr>
      <vt:lpstr>Convolutional Neural Network</vt:lpstr>
      <vt:lpstr>Convolutional Neural Network</vt:lpstr>
      <vt:lpstr>Convolutional Neural Network</vt:lpstr>
      <vt:lpstr>Analysing the path</vt:lpstr>
      <vt:lpstr>Model</vt:lpstr>
      <vt:lpstr>Analysing the path</vt:lpstr>
      <vt:lpstr>Determining the outcome and operation time</vt:lpstr>
      <vt:lpstr>PowerPoint Presentation</vt:lpstr>
      <vt:lpstr>Storing product information</vt:lpstr>
      <vt:lpstr>Schema for features collection</vt:lpstr>
      <vt:lpstr>Schema for helpdocs collection</vt:lpstr>
      <vt:lpstr>Storing customer information</vt:lpstr>
      <vt:lpstr>Schema for user collection</vt:lpstr>
      <vt:lpstr>Schema for usage collection</vt:lpstr>
      <vt:lpstr>Schema for overallscore collection</vt:lpstr>
      <vt:lpstr>PowerPoint Presentation</vt:lpstr>
      <vt:lpstr>Calculating the customer sentiment score</vt:lpstr>
      <vt:lpstr>Mathematical representation</vt:lpstr>
      <vt:lpstr>Mapping score to sentiment</vt:lpstr>
      <vt:lpstr>PowerPoint Presentation</vt:lpstr>
      <vt:lpstr>System flow diagram</vt:lpstr>
      <vt:lpstr>Flow diagram for the server which analyses the user actions</vt:lpstr>
      <vt:lpstr>Flow diagram of training server</vt:lpstr>
      <vt:lpstr>Flow diagram of report generator</vt:lpstr>
      <vt:lpstr>PowerPoint Presentation</vt:lpstr>
      <vt:lpstr>Conclusion</vt:lpstr>
      <vt:lpstr>Future Work</vt:lpstr>
      <vt:lpstr>Bibliography and References</vt:lpstr>
      <vt:lpstr>Bibliography and References</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Manish Singh</cp:lastModifiedBy>
  <cp:revision>207</cp:revision>
  <dcterms:created xsi:type="dcterms:W3CDTF">2015-08-22T14:32:45Z</dcterms:created>
  <dcterms:modified xsi:type="dcterms:W3CDTF">2019-04-09T20:43:07Z</dcterms:modified>
  <cp:category>Presentations, Business Presentations, Free PowerPoint Templates</cp:category>
  <cp:contentStatus>Template</cp:contentStatus>
</cp:coreProperties>
</file>