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84" r:id="rId6"/>
    <p:sldId id="267" r:id="rId7"/>
    <p:sldId id="342" r:id="rId8"/>
    <p:sldId id="341" r:id="rId9"/>
    <p:sldId id="350" r:id="rId10"/>
    <p:sldId id="351" r:id="rId11"/>
    <p:sldId id="352" r:id="rId12"/>
    <p:sldId id="353" r:id="rId13"/>
    <p:sldId id="354" r:id="rId14"/>
    <p:sldId id="268" r:id="rId15"/>
    <p:sldId id="259"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Suburbs layout from Government</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err="1">
              <a:solidFill>
                <a:schemeClr val="tx1"/>
              </a:solidFill>
            </a:rPr>
            <a:t>Geosptatial</a:t>
          </a:r>
          <a:r>
            <a:rPr lang="en-US" sz="1600" dirty="0">
              <a:solidFill>
                <a:schemeClr val="tx1"/>
              </a:solidFill>
            </a:rPr>
            <a:t> data from </a:t>
          </a:r>
          <a:r>
            <a:rPr lang="en-US" sz="1600" dirty="0" err="1">
              <a:solidFill>
                <a:schemeClr val="tx1"/>
              </a:solidFill>
            </a:rPr>
            <a:t>geoencoders</a:t>
          </a:r>
          <a:endParaRPr lang="en-US" sz="1600" dirty="0">
            <a:solidFill>
              <a:schemeClr val="tx1"/>
            </a:solidFill>
          </a:endParaRP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Venue details from Foursquare</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Suburbs layout from Government</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solidFill>
                <a:schemeClr val="tx1"/>
              </a:solidFill>
            </a:rPr>
            <a:t>Geosptatial</a:t>
          </a:r>
          <a:r>
            <a:rPr lang="en-US" sz="1600" kern="1200" dirty="0">
              <a:solidFill>
                <a:schemeClr val="tx1"/>
              </a:solidFill>
            </a:rPr>
            <a:t> data from </a:t>
          </a:r>
          <a:r>
            <a:rPr lang="en-US" sz="1600" kern="1200" dirty="0" err="1">
              <a:solidFill>
                <a:schemeClr val="tx1"/>
              </a:solidFill>
            </a:rPr>
            <a:t>geoencoders</a:t>
          </a:r>
          <a:endParaRPr lang="en-US" sz="1600" kern="1200" dirty="0">
            <a:solidFill>
              <a:schemeClr val="tx1"/>
            </a:solidFill>
          </a:endParaRP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Venue details from Foursquare</a:t>
          </a:r>
        </a:p>
      </dsp:txBody>
      <dsp:txXfrm>
        <a:off x="7459798" y="1295113"/>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5/8/2020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5/8/2020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5/8/2020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5/8/2020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5/8/2020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5/8/2020</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5/8/2020</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5/8/2020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5/8/2020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5/8/2020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5/8/2020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5/8/2020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5/8/2020</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dirty="0"/>
              <a:t>The Battle of Neighborhoods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Manish Singh</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1014482" y="942871"/>
            <a:ext cx="5711810" cy="587584"/>
          </a:xfrm>
        </p:spPr>
        <p:txBody>
          <a:bodyPr/>
          <a:lstStyle/>
          <a:p>
            <a:r>
              <a:rPr lang="en-US" dirty="0"/>
              <a:t>Gurugram Results</a:t>
            </a:r>
          </a:p>
        </p:txBody>
      </p:sp>
      <p:pic>
        <p:nvPicPr>
          <p:cNvPr id="5" name="Content Placeholder 4" descr="A screenshot of a cell phone&#10;&#10;Description automatically generated">
            <a:extLst>
              <a:ext uri="{FF2B5EF4-FFF2-40B4-BE49-F238E27FC236}">
                <a16:creationId xmlns:a16="http://schemas.microsoft.com/office/drawing/2014/main" id="{ECBD9818-4ADE-431A-A42E-90B0569B9F32}"/>
              </a:ext>
            </a:extLst>
          </p:cNvPr>
          <p:cNvPicPr>
            <a:picLocks noGrp="1" noChangeAspect="1"/>
          </p:cNvPicPr>
          <p:nvPr>
            <p:ph sz="half" idx="2"/>
          </p:nvPr>
        </p:nvPicPr>
        <p:blipFill>
          <a:blip r:embed="rId2"/>
          <a:stretch>
            <a:fillRect/>
          </a:stretch>
        </p:blipFill>
        <p:spPr>
          <a:xfrm>
            <a:off x="2892489" y="1973367"/>
            <a:ext cx="6819807" cy="3941762"/>
          </a:xfrm>
        </p:spPr>
      </p:pic>
    </p:spTree>
    <p:extLst>
      <p:ext uri="{BB962C8B-B14F-4D97-AF65-F5344CB8AC3E}">
        <p14:creationId xmlns:p14="http://schemas.microsoft.com/office/powerpoint/2010/main" val="162706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4020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875923"/>
            <a:ext cx="9754222" cy="2910821"/>
          </a:xfrm>
        </p:spPr>
        <p:txBody>
          <a:bodyPr/>
          <a:lstStyle/>
          <a:p>
            <a:r>
              <a:rPr lang="en-US" dirty="0">
                <a:solidFill>
                  <a:schemeClr val="tx1"/>
                </a:solidFill>
              </a:rPr>
              <a:t>The </a:t>
            </a:r>
            <a:r>
              <a:rPr lang="en-US" dirty="0" err="1">
                <a:solidFill>
                  <a:schemeClr val="tx1"/>
                </a:solidFill>
              </a:rPr>
              <a:t>jaccard</a:t>
            </a:r>
            <a:r>
              <a:rPr lang="en-US" dirty="0">
                <a:solidFill>
                  <a:schemeClr val="tx1"/>
                </a:solidFill>
              </a:rPr>
              <a:t> index is 58.5% i.e. Both the suburbs are approx. 60% similar</a:t>
            </a:r>
          </a:p>
          <a:p>
            <a:endParaRPr lang="en-US" dirty="0">
              <a:solidFill>
                <a:schemeClr val="tx1"/>
              </a:solidFill>
            </a:endParaRPr>
          </a:p>
          <a:p>
            <a:r>
              <a:rPr lang="en-US" dirty="0">
                <a:solidFill>
                  <a:schemeClr val="tx1"/>
                </a:solidFill>
              </a:rPr>
              <a:t>The top venues in Noida </a:t>
            </a:r>
            <a:r>
              <a:rPr lang="en-US" dirty="0"/>
              <a:t>are hangout places like Pizza places, Hookah Bar </a:t>
            </a:r>
            <a:r>
              <a:rPr lang="en-US" dirty="0" err="1"/>
              <a:t>etc</a:t>
            </a:r>
            <a:endParaRPr lang="en-US" dirty="0"/>
          </a:p>
          <a:p>
            <a:endParaRPr lang="en-US" dirty="0">
              <a:solidFill>
                <a:schemeClr val="tx1"/>
              </a:solidFill>
            </a:endParaRPr>
          </a:p>
          <a:p>
            <a:pPr marL="0" indent="0">
              <a:buNone/>
            </a:pPr>
            <a:r>
              <a:rPr lang="en-US" dirty="0"/>
              <a:t> The top venues in Gurugram are high end places like </a:t>
            </a:r>
            <a:r>
              <a:rPr lang="en-US" dirty="0" err="1"/>
              <a:t>Resturants</a:t>
            </a:r>
            <a:r>
              <a:rPr lang="en-US" dirty="0"/>
              <a:t>, </a:t>
            </a:r>
            <a:r>
              <a:rPr lang="en-US" dirty="0" err="1"/>
              <a:t>Hotes</a:t>
            </a:r>
            <a:r>
              <a:rPr lang="en-US" dirty="0"/>
              <a:t>, Lounges </a:t>
            </a:r>
            <a:r>
              <a:rPr lang="en-US" dirty="0" err="1"/>
              <a:t>etc</a:t>
            </a:r>
            <a:endParaRPr lang="en-US" dirty="0"/>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COMPARISON between Gurugram and Noida</a:t>
            </a:r>
          </a:p>
        </p:txBody>
      </p:sp>
    </p:spTree>
    <p:extLst>
      <p:ext uri="{BB962C8B-B14F-4D97-AF65-F5344CB8AC3E}">
        <p14:creationId xmlns:p14="http://schemas.microsoft.com/office/powerpoint/2010/main" val="268205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7205A5-A6D8-49B6-A645-26D2AFA9C2A5}"/>
              </a:ext>
            </a:extLst>
          </p:cNvPr>
          <p:cNvSpPr>
            <a:spLocks noGrp="1"/>
          </p:cNvSpPr>
          <p:nvPr>
            <p:ph idx="1"/>
          </p:nvPr>
        </p:nvSpPr>
        <p:spPr>
          <a:xfrm>
            <a:off x="4988146" y="3429000"/>
            <a:ext cx="1729896" cy="457718"/>
          </a:xfrm>
        </p:spPr>
        <p:txBody>
          <a:bodyPr>
            <a:normAutofit fontScale="85000" lnSpcReduction="10000"/>
          </a:bodyPr>
          <a:lstStyle/>
          <a:p>
            <a:r>
              <a:rPr lang="en-US" sz="2800" dirty="0"/>
              <a:t>Thank you!</a:t>
            </a:r>
          </a:p>
        </p:txBody>
      </p:sp>
      <p:sp>
        <p:nvSpPr>
          <p:cNvPr id="6" name="Title 5">
            <a:extLst>
              <a:ext uri="{FF2B5EF4-FFF2-40B4-BE49-F238E27FC236}">
                <a16:creationId xmlns:a16="http://schemas.microsoft.com/office/drawing/2014/main" id="{BEB912A6-6CC2-49A6-AB43-31C7E3BE79C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100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CASE STUDY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normAutofit fontScale="85000" lnSpcReduction="20000"/>
          </a:bodyPr>
          <a:lstStyle/>
          <a:p>
            <a:r>
              <a:rPr lang="en-US" dirty="0"/>
              <a:t>India is a fast-growing country with its population majority migrating towards the Metro cities of the nation. These cities provide lot of economical growth opportunities. Due the opportunities they offer, these cities have already exhausted their resources and have no place to accommodate more migrants from different parts of the country.</a:t>
            </a:r>
          </a:p>
          <a:p>
            <a:r>
              <a:rPr lang="en-US" dirty="0"/>
              <a:t> </a:t>
            </a:r>
          </a:p>
          <a:p>
            <a:r>
              <a:rPr lang="en-US" dirty="0"/>
              <a:t>To solve this problem, suburbs were constructed so that these metro cities can continue accommodating migrants from different part of the country. As people come into these metro areas, it becomes very difficult to choose a place of one’s liking and once settled it becomes very difficult to move out of that area due to the costs involved in moving</a:t>
            </a:r>
          </a:p>
          <a:p>
            <a:endParaRPr lang="en-US" dirty="0"/>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3708334741"/>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DATA</a:t>
            </a:r>
          </a:p>
        </p:txBody>
      </p:sp>
    </p:spTree>
    <p:extLst>
      <p:ext uri="{BB962C8B-B14F-4D97-AF65-F5344CB8AC3E}">
        <p14:creationId xmlns:p14="http://schemas.microsoft.com/office/powerpoint/2010/main" val="402862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endParaRPr lang="en-US" dirty="0"/>
          </a:p>
          <a:p>
            <a:pPr marL="342900" indent="-342900">
              <a:buFont typeface="+mj-lt"/>
              <a:buAutoNum type="arabicPeriod"/>
            </a:pPr>
            <a:r>
              <a:rPr lang="en-US" dirty="0"/>
              <a:t>Get sector layout of Noida and Gurugram</a:t>
            </a:r>
          </a:p>
          <a:p>
            <a:pPr marL="342900" indent="-342900">
              <a:buFont typeface="+mj-lt"/>
              <a:buAutoNum type="arabicPeriod"/>
            </a:pPr>
            <a:r>
              <a:rPr lang="en-US" dirty="0"/>
              <a:t>Determining Noida and Gurugram Sectors geographical coordinates using </a:t>
            </a:r>
            <a:r>
              <a:rPr lang="en-US" dirty="0" err="1"/>
              <a:t>geoencoders</a:t>
            </a:r>
            <a:endParaRPr lang="en-US" dirty="0"/>
          </a:p>
          <a:p>
            <a:pPr marL="342900" indent="-342900">
              <a:buFont typeface="+mj-lt"/>
              <a:buAutoNum type="arabicPeriod"/>
            </a:pPr>
            <a:r>
              <a:rPr lang="en-US" dirty="0"/>
              <a:t>Get venue details of each sector using foursquare</a:t>
            </a:r>
          </a:p>
          <a:p>
            <a:pPr marL="342900" indent="-342900">
              <a:buFont typeface="+mj-lt"/>
              <a:buAutoNum type="arabicPeriod"/>
            </a:pPr>
            <a:r>
              <a:rPr lang="en-US" dirty="0"/>
              <a:t>Analyze the data of each sector</a:t>
            </a:r>
          </a:p>
          <a:p>
            <a:pPr marL="342900" indent="-342900">
              <a:buFont typeface="+mj-lt"/>
              <a:buAutoNum type="arabicPeriod"/>
            </a:pPr>
            <a:r>
              <a:rPr lang="en-US" dirty="0"/>
              <a:t>Use K-means to cluster the sectors into 5 categories</a:t>
            </a:r>
          </a:p>
          <a:p>
            <a:pPr marL="342900" indent="-342900">
              <a:buFont typeface="+mj-lt"/>
              <a:buAutoNum type="arabicPeriod"/>
            </a:pPr>
            <a:r>
              <a:rPr lang="en-US" dirty="0"/>
              <a:t>Find the similarity between Noida and Gurugram using Jaccard index</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1014482" y="942871"/>
            <a:ext cx="5711810" cy="587584"/>
          </a:xfrm>
        </p:spPr>
        <p:txBody>
          <a:bodyPr/>
          <a:lstStyle/>
          <a:p>
            <a:r>
              <a:rPr lang="en-US" dirty="0"/>
              <a:t>Noida Results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a:xfrm>
            <a:off x="1014481" y="1797420"/>
            <a:ext cx="10117709" cy="3941540"/>
          </a:xfrm>
        </p:spPr>
        <p:txBody>
          <a:bodyPr/>
          <a:lstStyle/>
          <a:p>
            <a:r>
              <a:rPr lang="en-US" dirty="0"/>
              <a:t>1. The first category of sectors have Wine Bar, Pharmacy and Fast Food restaurants as top 3 venues</a:t>
            </a:r>
          </a:p>
          <a:p>
            <a:r>
              <a:rPr lang="en-US" dirty="0"/>
              <a:t>2. The second category of sectors have Plaza, Food Truck and Women’s store as top 3 venues</a:t>
            </a:r>
          </a:p>
          <a:p>
            <a:r>
              <a:rPr lang="en-US" dirty="0"/>
              <a:t>3. The third category of sectors have ATM, Hookah Bar and Chinese Restaurant as top 3 venues</a:t>
            </a:r>
          </a:p>
          <a:p>
            <a:r>
              <a:rPr lang="en-US" dirty="0"/>
              <a:t>4. The fourth category of sectors have Multiplexes, Movie theater and Metro station as top 3 venues</a:t>
            </a:r>
          </a:p>
          <a:p>
            <a:r>
              <a:rPr lang="en-US" dirty="0"/>
              <a:t>5. The fifth category of sectors have Restaurants, Shops and Hotels as top venues</a:t>
            </a:r>
          </a:p>
          <a:p>
            <a:r>
              <a:rPr lang="en-US" dirty="0"/>
              <a:t>6. There are sectors which don’t have any venues near by</a:t>
            </a:r>
          </a:p>
        </p:txBody>
      </p:sp>
    </p:spTree>
    <p:extLst>
      <p:ext uri="{BB962C8B-B14F-4D97-AF65-F5344CB8AC3E}">
        <p14:creationId xmlns:p14="http://schemas.microsoft.com/office/powerpoint/2010/main" val="317115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1014482" y="942871"/>
            <a:ext cx="5711810" cy="587584"/>
          </a:xfrm>
        </p:spPr>
        <p:txBody>
          <a:bodyPr/>
          <a:lstStyle/>
          <a:p>
            <a:r>
              <a:rPr lang="en-US" dirty="0"/>
              <a:t>Noida Results</a:t>
            </a:r>
          </a:p>
        </p:txBody>
      </p:sp>
      <p:pic>
        <p:nvPicPr>
          <p:cNvPr id="3" name="Content Placeholder 2" descr="A picture containing text, map&#10;&#10;Description automatically generated">
            <a:extLst>
              <a:ext uri="{FF2B5EF4-FFF2-40B4-BE49-F238E27FC236}">
                <a16:creationId xmlns:a16="http://schemas.microsoft.com/office/drawing/2014/main" id="{E75D5834-3B21-4AC9-83AC-0D34322B4EF6}"/>
              </a:ext>
            </a:extLst>
          </p:cNvPr>
          <p:cNvPicPr>
            <a:picLocks noGrp="1" noChangeAspect="1"/>
          </p:cNvPicPr>
          <p:nvPr>
            <p:ph sz="half" idx="2"/>
          </p:nvPr>
        </p:nvPicPr>
        <p:blipFill>
          <a:blip r:embed="rId2"/>
          <a:stretch>
            <a:fillRect/>
          </a:stretch>
        </p:blipFill>
        <p:spPr>
          <a:xfrm>
            <a:off x="1366980" y="1694413"/>
            <a:ext cx="5250551" cy="3941763"/>
          </a:xfrm>
        </p:spPr>
      </p:pic>
      <p:sp>
        <p:nvSpPr>
          <p:cNvPr id="4" name="TextBox 3">
            <a:extLst>
              <a:ext uri="{FF2B5EF4-FFF2-40B4-BE49-F238E27FC236}">
                <a16:creationId xmlns:a16="http://schemas.microsoft.com/office/drawing/2014/main" id="{77AC3437-84B4-45D5-8D44-21F9657A5781}"/>
              </a:ext>
            </a:extLst>
          </p:cNvPr>
          <p:cNvSpPr txBox="1"/>
          <p:nvPr/>
        </p:nvSpPr>
        <p:spPr>
          <a:xfrm>
            <a:off x="7279387" y="2911150"/>
            <a:ext cx="3545633"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 Category 1</a:t>
            </a:r>
          </a:p>
          <a:p>
            <a:pPr marL="285750" indent="-285750">
              <a:buFont typeface="Arial" panose="020B0604020202020204" pitchFamily="34" charset="0"/>
              <a:buChar char="•"/>
            </a:pPr>
            <a:r>
              <a:rPr lang="en-US" sz="1400" dirty="0"/>
              <a:t>Purple = Category 2</a:t>
            </a:r>
          </a:p>
          <a:p>
            <a:pPr marL="285750" indent="-285750">
              <a:buFont typeface="Arial" panose="020B0604020202020204" pitchFamily="34" charset="0"/>
              <a:buChar char="•"/>
            </a:pPr>
            <a:r>
              <a:rPr lang="en-US" sz="1400" dirty="0"/>
              <a:t>Dark Blue = Category 3</a:t>
            </a:r>
          </a:p>
          <a:p>
            <a:pPr marL="285750" indent="-285750">
              <a:buFont typeface="Arial" panose="020B0604020202020204" pitchFamily="34" charset="0"/>
              <a:buChar char="•"/>
            </a:pPr>
            <a:r>
              <a:rPr lang="en-US" sz="1400" dirty="0"/>
              <a:t>Light Green = Category 4</a:t>
            </a:r>
          </a:p>
          <a:p>
            <a:pPr marL="285750" indent="-285750">
              <a:buFont typeface="Arial" panose="020B0604020202020204" pitchFamily="34" charset="0"/>
              <a:buChar char="•"/>
            </a:pPr>
            <a:r>
              <a:rPr lang="en-US" sz="1400" dirty="0"/>
              <a:t>Orange = Category 5</a:t>
            </a:r>
          </a:p>
          <a:p>
            <a:pPr marL="285750" indent="-285750">
              <a:buFont typeface="Arial" panose="020B0604020202020204" pitchFamily="34" charset="0"/>
              <a:buChar char="•"/>
            </a:pPr>
            <a:r>
              <a:rPr lang="en-US" sz="1400" dirty="0"/>
              <a:t>Black = No venue near by</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14288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1014482" y="942871"/>
            <a:ext cx="5711810" cy="587584"/>
          </a:xfrm>
        </p:spPr>
        <p:txBody>
          <a:bodyPr/>
          <a:lstStyle/>
          <a:p>
            <a:r>
              <a:rPr lang="en-US" dirty="0"/>
              <a:t>Noida Results</a:t>
            </a:r>
          </a:p>
        </p:txBody>
      </p:sp>
      <p:pic>
        <p:nvPicPr>
          <p:cNvPr id="7" name="Content Placeholder 6" descr="A close up of a logo&#10;&#10;Description automatically generated">
            <a:extLst>
              <a:ext uri="{FF2B5EF4-FFF2-40B4-BE49-F238E27FC236}">
                <a16:creationId xmlns:a16="http://schemas.microsoft.com/office/drawing/2014/main" id="{A357828C-395B-4E2D-AE15-45251F65363D}"/>
              </a:ext>
            </a:extLst>
          </p:cNvPr>
          <p:cNvPicPr>
            <a:picLocks noGrp="1" noChangeAspect="1"/>
          </p:cNvPicPr>
          <p:nvPr>
            <p:ph sz="half" idx="2"/>
          </p:nvPr>
        </p:nvPicPr>
        <p:blipFill>
          <a:blip r:embed="rId2"/>
          <a:stretch>
            <a:fillRect/>
          </a:stretch>
        </p:blipFill>
        <p:spPr>
          <a:xfrm>
            <a:off x="1969371" y="1842635"/>
            <a:ext cx="7463878" cy="3941762"/>
          </a:xfrm>
        </p:spPr>
      </p:pic>
    </p:spTree>
    <p:extLst>
      <p:ext uri="{BB962C8B-B14F-4D97-AF65-F5344CB8AC3E}">
        <p14:creationId xmlns:p14="http://schemas.microsoft.com/office/powerpoint/2010/main" val="140842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1014482" y="942871"/>
            <a:ext cx="5711810" cy="587584"/>
          </a:xfrm>
        </p:spPr>
        <p:txBody>
          <a:bodyPr/>
          <a:lstStyle/>
          <a:p>
            <a:r>
              <a:rPr lang="en-US" dirty="0"/>
              <a:t>Gurugram Results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a:xfrm>
            <a:off x="1014481" y="1797420"/>
            <a:ext cx="10117709" cy="3941540"/>
          </a:xfrm>
        </p:spPr>
        <p:txBody>
          <a:bodyPr/>
          <a:lstStyle/>
          <a:p>
            <a:r>
              <a:rPr lang="en-US" dirty="0"/>
              <a:t>1. The first category of sectors have Restaurants, Eateries as its top venues </a:t>
            </a:r>
          </a:p>
          <a:p>
            <a:r>
              <a:rPr lang="en-US" dirty="0"/>
              <a:t>2. The second category of sectors have ATM, Market, Grounds as its top venues</a:t>
            </a:r>
          </a:p>
          <a:p>
            <a:r>
              <a:rPr lang="en-US" dirty="0"/>
              <a:t>3. The third category of sectors have Café, Stores as its top venue</a:t>
            </a:r>
          </a:p>
          <a:p>
            <a:r>
              <a:rPr lang="en-US" dirty="0"/>
              <a:t>4. The fourth category of sectors has Food trucks as the top venue</a:t>
            </a:r>
          </a:p>
          <a:p>
            <a:r>
              <a:rPr lang="en-US" dirty="0"/>
              <a:t>5. The fifth category of sectors has Bakery as top venue</a:t>
            </a:r>
          </a:p>
          <a:p>
            <a:r>
              <a:rPr lang="en-US" dirty="0"/>
              <a:t>6. There are sectors which don’t have any venues near by</a:t>
            </a:r>
          </a:p>
        </p:txBody>
      </p:sp>
    </p:spTree>
    <p:extLst>
      <p:ext uri="{BB962C8B-B14F-4D97-AF65-F5344CB8AC3E}">
        <p14:creationId xmlns:p14="http://schemas.microsoft.com/office/powerpoint/2010/main" val="202359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1014482" y="942871"/>
            <a:ext cx="5711810" cy="587584"/>
          </a:xfrm>
        </p:spPr>
        <p:txBody>
          <a:bodyPr/>
          <a:lstStyle/>
          <a:p>
            <a:r>
              <a:rPr lang="en-US" dirty="0"/>
              <a:t>Gurugram Results</a:t>
            </a:r>
          </a:p>
        </p:txBody>
      </p:sp>
      <p:sp>
        <p:nvSpPr>
          <p:cNvPr id="4" name="TextBox 3">
            <a:extLst>
              <a:ext uri="{FF2B5EF4-FFF2-40B4-BE49-F238E27FC236}">
                <a16:creationId xmlns:a16="http://schemas.microsoft.com/office/drawing/2014/main" id="{77AC3437-84B4-45D5-8D44-21F9657A5781}"/>
              </a:ext>
            </a:extLst>
          </p:cNvPr>
          <p:cNvSpPr txBox="1"/>
          <p:nvPr/>
        </p:nvSpPr>
        <p:spPr>
          <a:xfrm>
            <a:off x="7279387" y="2911150"/>
            <a:ext cx="354563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 Category 1</a:t>
            </a:r>
          </a:p>
          <a:p>
            <a:pPr marL="285750" indent="-285750">
              <a:buFont typeface="Arial" panose="020B0604020202020204" pitchFamily="34" charset="0"/>
              <a:buChar char="•"/>
            </a:pPr>
            <a:r>
              <a:rPr lang="en-US" sz="1400" dirty="0"/>
              <a:t>Purple = Category 2</a:t>
            </a:r>
          </a:p>
          <a:p>
            <a:pPr marL="285750" indent="-285750">
              <a:buFont typeface="Arial" panose="020B0604020202020204" pitchFamily="34" charset="0"/>
              <a:buChar char="•"/>
            </a:pPr>
            <a:r>
              <a:rPr lang="en-US" sz="1400" dirty="0"/>
              <a:t>Dark Blue = Category 3</a:t>
            </a:r>
          </a:p>
          <a:p>
            <a:pPr marL="285750" indent="-285750">
              <a:buFont typeface="Arial" panose="020B0604020202020204" pitchFamily="34" charset="0"/>
              <a:buChar char="•"/>
            </a:pPr>
            <a:r>
              <a:rPr lang="en-US" sz="1400" dirty="0"/>
              <a:t>Light Green = Category 4</a:t>
            </a:r>
          </a:p>
          <a:p>
            <a:pPr marL="285750" indent="-285750">
              <a:buFont typeface="Arial" panose="020B0604020202020204" pitchFamily="34" charset="0"/>
              <a:buChar char="•"/>
            </a:pPr>
            <a:r>
              <a:rPr lang="en-US" sz="1400" dirty="0"/>
              <a:t>Orange = Category 5</a:t>
            </a:r>
          </a:p>
          <a:p>
            <a:pPr marL="285750" indent="-285750">
              <a:buFont typeface="Arial" panose="020B0604020202020204" pitchFamily="34" charset="0"/>
              <a:buChar char="•"/>
            </a:pPr>
            <a:r>
              <a:rPr lang="en-US" sz="1400" dirty="0"/>
              <a:t>Black = No venue near by</a:t>
            </a:r>
          </a:p>
        </p:txBody>
      </p:sp>
      <p:pic>
        <p:nvPicPr>
          <p:cNvPr id="7" name="Content Placeholder 6" descr="A close up of a map&#10;&#10;Description automatically generated">
            <a:extLst>
              <a:ext uri="{FF2B5EF4-FFF2-40B4-BE49-F238E27FC236}">
                <a16:creationId xmlns:a16="http://schemas.microsoft.com/office/drawing/2014/main" id="{1ADF451F-ECC7-4598-96BC-313010AF4DC1}"/>
              </a:ext>
            </a:extLst>
          </p:cNvPr>
          <p:cNvPicPr>
            <a:picLocks noGrp="1" noChangeAspect="1"/>
          </p:cNvPicPr>
          <p:nvPr>
            <p:ph sz="half" idx="2"/>
          </p:nvPr>
        </p:nvPicPr>
        <p:blipFill>
          <a:blip r:embed="rId2"/>
          <a:stretch>
            <a:fillRect/>
          </a:stretch>
        </p:blipFill>
        <p:spPr>
          <a:xfrm>
            <a:off x="1265092" y="1813872"/>
            <a:ext cx="4555601" cy="3941762"/>
          </a:xfrm>
        </p:spPr>
      </p:pic>
    </p:spTree>
    <p:extLst>
      <p:ext uri="{BB962C8B-B14F-4D97-AF65-F5344CB8AC3E}">
        <p14:creationId xmlns:p14="http://schemas.microsoft.com/office/powerpoint/2010/main" val="297451607"/>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504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RetrospectVTI</vt:lpstr>
      <vt:lpstr>The Battle of Neighborhoods</vt:lpstr>
      <vt:lpstr>CASE STUDY</vt:lpstr>
      <vt:lpstr>DATA</vt:lpstr>
      <vt:lpstr>Methodology</vt:lpstr>
      <vt:lpstr>Noida Results</vt:lpstr>
      <vt:lpstr>Noida Results</vt:lpstr>
      <vt:lpstr>Noida Results</vt:lpstr>
      <vt:lpstr>Gurugram Results</vt:lpstr>
      <vt:lpstr>Gurugram Results</vt:lpstr>
      <vt:lpstr>Gurugram Results</vt:lpstr>
      <vt:lpstr>Roadmap</vt:lpstr>
      <vt:lpstr>COMPARISON between Gurugram and Noida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2020-05-07T22:01:23Z</dcterms:created>
  <dcterms:modified xsi:type="dcterms:W3CDTF">2020-05-07T22:10:09Z</dcterms:modified>
</cp:coreProperties>
</file>