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2800" b="1">
                <a:solidFill>
                  <a:srgbClr val="003366"/>
                </a:solidFill>
                <a:latin typeface="Calibri"/>
              </a:rPr>
              <a:t>Data Engineering Pipeline Debugging Agent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sz="2000">
                <a:solidFill>
                  <a:srgbClr val="323232"/>
                </a:solidFill>
                <a:latin typeface="Calibri"/>
              </a:rPr>
              <a:t>TCS AI Fridays Hackathon</a:t>
            </a:r>
          </a:p>
          <a:p>
            <a:r>
              <a:rPr sz="2000">
                <a:solidFill>
                  <a:srgbClr val="323232"/>
                </a:solidFill>
                <a:latin typeface="Calibri"/>
              </a:rPr>
              <a:t>18 September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 b="1">
                <a:solidFill>
                  <a:srgbClr val="003366"/>
                </a:solidFill>
                <a:latin typeface="Calibri"/>
              </a:rPr>
              <a:t>Sample Debugging Report (Mock Output)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323232"/>
                </a:solidFill>
                <a:latin typeface="Calibri"/>
              </a:rPr>
              <a:t>Pipeline: ETL_Pipeline_v1</a:t>
            </a:r>
          </a:p>
          <a:p>
            <a:r>
              <a:rPr sz="2000">
                <a:solidFill>
                  <a:srgbClr val="323232"/>
                </a:solidFill>
                <a:latin typeface="Calibri"/>
              </a:rPr>
              <a:t>Error Log ID: 2025-09-18-ERR12345</a:t>
            </a:r>
          </a:p>
          <a:p/>
          <a:p>
            <a:r>
              <a:rPr sz="2000">
                <a:solidFill>
                  <a:srgbClr val="323232"/>
                </a:solidFill>
                <a:latin typeface="Calibri"/>
              </a:rPr>
              <a:t>Error Summary:</a:t>
            </a:r>
          </a:p>
          <a:p>
            <a:r>
              <a:rPr sz="2000">
                <a:solidFill>
                  <a:srgbClr val="323232"/>
                </a:solidFill>
                <a:latin typeface="Calibri"/>
              </a:rPr>
              <a:t>• Spark job failed at stage 3 due to NullPointerException.</a:t>
            </a:r>
          </a:p>
          <a:p/>
          <a:p>
            <a:r>
              <a:rPr sz="2000">
                <a:solidFill>
                  <a:srgbClr val="323232"/>
                </a:solidFill>
                <a:latin typeface="Calibri"/>
              </a:rPr>
              <a:t>Probable Causes:</a:t>
            </a:r>
          </a:p>
          <a:p>
            <a:r>
              <a:rPr sz="2000">
                <a:solidFill>
                  <a:srgbClr val="323232"/>
                </a:solidFill>
                <a:latin typeface="Calibri"/>
              </a:rPr>
              <a:t>1. Missing values in input dataset.</a:t>
            </a:r>
          </a:p>
          <a:p>
            <a:r>
              <a:rPr sz="2000">
                <a:solidFill>
                  <a:srgbClr val="323232"/>
                </a:solidFill>
                <a:latin typeface="Calibri"/>
              </a:rPr>
              <a:t>2. Incorrect schema mapping in transformation step.</a:t>
            </a:r>
          </a:p>
          <a:p/>
          <a:p>
            <a:r>
              <a:rPr sz="2000">
                <a:solidFill>
                  <a:srgbClr val="323232"/>
                </a:solidFill>
                <a:latin typeface="Calibri"/>
              </a:rPr>
              <a:t>Suggested Fixes:</a:t>
            </a:r>
          </a:p>
          <a:p>
            <a:r>
              <a:rPr sz="2000">
                <a:solidFill>
                  <a:srgbClr val="323232"/>
                </a:solidFill>
                <a:latin typeface="Calibri"/>
              </a:rPr>
              <a:t>✔ Validate dataset for null values before processing.</a:t>
            </a:r>
          </a:p>
          <a:p>
            <a:r>
              <a:rPr sz="2000">
                <a:solidFill>
                  <a:srgbClr val="323232"/>
                </a:solidFill>
                <a:latin typeface="Calibri"/>
              </a:rPr>
              <a:t>✔ Update transformation mapping in YAML config.</a:t>
            </a:r>
          </a:p>
          <a:p/>
          <a:p>
            <a:r>
              <a:rPr sz="2000">
                <a:solidFill>
                  <a:srgbClr val="323232"/>
                </a:solidFill>
                <a:latin typeface="Calibri"/>
              </a:rPr>
              <a:t>Follow-up Questions (answered by agent):</a:t>
            </a:r>
          </a:p>
          <a:p>
            <a:r>
              <a:rPr sz="2000">
                <a:solidFill>
                  <a:srgbClr val="323232"/>
                </a:solidFill>
                <a:latin typeface="Calibri"/>
              </a:rPr>
              <a:t>Q: Which file had missing values?</a:t>
            </a:r>
          </a:p>
          <a:p>
            <a:r>
              <a:rPr sz="2000">
                <a:solidFill>
                  <a:srgbClr val="323232"/>
                </a:solidFill>
                <a:latin typeface="Calibri"/>
              </a:rPr>
              <a:t>A: input_sales_2025_Q3.csv (column: customer_id)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TCS AI Fridays Hackathon</a:t>
            </a:r>
          </a:p>
          <a:p>
            <a:r>
              <a:t>Data Engineering Pipeline Debugging Agent</a:t>
            </a:r>
          </a:p>
          <a:p>
            <a:r>
              <a:t>Team Presentation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 b="1">
                <a:solidFill>
                  <a:srgbClr val="003366"/>
                </a:solidFill>
                <a:latin typeface="Calibri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323232"/>
                </a:solidFill>
                <a:latin typeface="Calibri"/>
              </a:rPr>
              <a:t>Data engineers spend significant time debugging ETL pipeline failures due to complex dependencies and error logs.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 b="1">
                <a:solidFill>
                  <a:srgbClr val="003366"/>
                </a:solidFill>
                <a:latin typeface="Calibri"/>
              </a:rPr>
              <a:t>Proposed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323232"/>
                </a:solidFill>
                <a:latin typeface="Calibri"/>
              </a:rPr>
              <a:t>1. Input pipeline error logs and configuration details.</a:t>
            </a:r>
          </a:p>
          <a:p>
            <a:r>
              <a:rPr sz="2000">
                <a:solidFill>
                  <a:srgbClr val="323232"/>
                </a:solidFill>
                <a:latin typeface="Calibri"/>
              </a:rPr>
              <a:t>2. Agent parses errors and maps to pipeline components.</a:t>
            </a:r>
          </a:p>
          <a:p>
            <a:r>
              <a:rPr sz="2000">
                <a:solidFill>
                  <a:srgbClr val="323232"/>
                </a:solidFill>
                <a:latin typeface="Calibri"/>
              </a:rPr>
              <a:t>3. Agent suggests probable causes and fixes.</a:t>
            </a:r>
          </a:p>
          <a:p>
            <a:r>
              <a:rPr sz="2000">
                <a:solidFill>
                  <a:srgbClr val="323232"/>
                </a:solidFill>
                <a:latin typeface="Calibri"/>
              </a:rPr>
              <a:t>4. Agent answers follow-up debugging questions.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 b="1">
                <a:solidFill>
                  <a:srgbClr val="003366"/>
                </a:solidFill>
                <a:latin typeface="Calibri"/>
              </a:rPr>
              <a:t>Data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323232"/>
                </a:solidFill>
                <a:latin typeface="Calibri"/>
              </a:rPr>
              <a:t>• ETL error logs</a:t>
            </a:r>
          </a:p>
          <a:p>
            <a:r>
              <a:rPr sz="2000">
                <a:solidFill>
                  <a:srgbClr val="323232"/>
                </a:solidFill>
                <a:latin typeface="Calibri"/>
              </a:rPr>
              <a:t>• Pipeline metadata</a:t>
            </a:r>
          </a:p>
          <a:p>
            <a:r>
              <a:rPr sz="2000">
                <a:solidFill>
                  <a:srgbClr val="323232"/>
                </a:solidFill>
                <a:latin typeface="Calibri"/>
              </a:rPr>
              <a:t>• Configuration files</a:t>
            </a:r>
          </a:p>
          <a:p>
            <a:r>
              <a:rPr sz="2000">
                <a:solidFill>
                  <a:srgbClr val="323232"/>
                </a:solidFill>
                <a:latin typeface="Calibri"/>
              </a:rPr>
              <a:t>Examples: Spark job logs, YAML pipeline configs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 b="1">
                <a:solidFill>
                  <a:srgbClr val="003366"/>
                </a:solidFill>
                <a:latin typeface="Calibri"/>
              </a:rPr>
              <a:t>Expected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323232"/>
                </a:solidFill>
                <a:latin typeface="Calibri"/>
              </a:rPr>
              <a:t>Debugging report with error analysis and stepwise resolution suggestions.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 b="1">
                <a:solidFill>
                  <a:srgbClr val="003366"/>
                </a:solidFill>
                <a:latin typeface="Calibri"/>
              </a:rPr>
              <a:t>System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323232"/>
                </a:solidFill>
                <a:latin typeface="Calibri"/>
              </a:rPr>
              <a:t>Admin:</a:t>
            </a:r>
          </a:p>
          <a:p>
            <a:r>
              <a:rPr sz="2000">
                <a:solidFill>
                  <a:srgbClr val="323232"/>
                </a:solidFill>
                <a:latin typeface="Calibri"/>
              </a:rPr>
              <a:t>1. Create / delete users</a:t>
            </a:r>
          </a:p>
          <a:p>
            <a:r>
              <a:rPr sz="2000">
                <a:solidFill>
                  <a:srgbClr val="323232"/>
                </a:solidFill>
                <a:latin typeface="Calibri"/>
              </a:rPr>
              <a:t>2. Manage embeddings</a:t>
            </a:r>
          </a:p>
          <a:p>
            <a:r>
              <a:rPr sz="2000">
                <a:solidFill>
                  <a:srgbClr val="323232"/>
                </a:solidFill>
                <a:latin typeface="Calibri"/>
              </a:rPr>
              <a:t>3. View registered users</a:t>
            </a:r>
          </a:p>
          <a:p>
            <a:r>
              <a:rPr sz="2000">
                <a:solidFill>
                  <a:srgbClr val="323232"/>
                </a:solidFill>
                <a:latin typeface="Calibri"/>
              </a:rPr>
              <a:t>4. Choose LLM for user usage</a:t>
            </a:r>
          </a:p>
          <a:p/>
          <a:p>
            <a:r>
              <a:rPr sz="2000">
                <a:solidFill>
                  <a:srgbClr val="323232"/>
                </a:solidFill>
                <a:latin typeface="Calibri"/>
              </a:rPr>
              <a:t>User:</a:t>
            </a:r>
          </a:p>
          <a:p>
            <a:r>
              <a:rPr sz="2000">
                <a:solidFill>
                  <a:srgbClr val="323232"/>
                </a:solidFill>
                <a:latin typeface="Calibri"/>
              </a:rPr>
              <a:t>1. File upload</a:t>
            </a:r>
          </a:p>
          <a:p>
            <a:r>
              <a:rPr sz="2000">
                <a:solidFill>
                  <a:srgbClr val="323232"/>
                </a:solidFill>
                <a:latin typeface="Calibri"/>
              </a:rPr>
              <a:t>2. Chat screen (using selected LLM)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 b="1">
                <a:solidFill>
                  <a:srgbClr val="003366"/>
                </a:solidFill>
                <a:latin typeface="Calibri"/>
              </a:rPr>
              <a:t>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323232"/>
                </a:solidFill>
                <a:latin typeface="Calibri"/>
              </a:rPr>
              <a:t>• Python (Backend)</a:t>
            </a:r>
          </a:p>
          <a:p>
            <a:r>
              <a:rPr sz="2000">
                <a:solidFill>
                  <a:srgbClr val="323232"/>
                </a:solidFill>
                <a:latin typeface="Calibri"/>
              </a:rPr>
              <a:t>• React (Frontend)</a:t>
            </a:r>
          </a:p>
          <a:p>
            <a:r>
              <a:rPr sz="2000">
                <a:solidFill>
                  <a:srgbClr val="323232"/>
                </a:solidFill>
                <a:latin typeface="Calibri"/>
              </a:rPr>
              <a:t>• LLM Models (Error analysis &amp; Debugging)</a:t>
            </a:r>
          </a:p>
          <a:p>
            <a:r>
              <a:rPr sz="2000">
                <a:solidFill>
                  <a:srgbClr val="323232"/>
                </a:solidFill>
                <a:latin typeface="Calibri"/>
              </a:rPr>
              <a:t>• Additional Tools: Spark, YAML Configs, ETL Logs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>
                <a:solidFill>
                  <a:srgbClr val="323232"/>
                </a:solidFill>
                <a:latin typeface="Calibri"/>
              </a:rPr>
              <a:t>System Workflow Diagram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371600"/>
            <a:ext cx="1828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2000">
                <a:solidFill>
                  <a:srgbClr val="323232"/>
                </a:solidFill>
                <a:latin typeface="Calibri"/>
              </a:rPr>
              <a:t>Admin</a:t>
            </a:r>
          </a:p>
          <a:p>
            <a:r>
              <a:rPr sz="2000">
                <a:solidFill>
                  <a:srgbClr val="323232"/>
                </a:solidFill>
                <a:latin typeface="Calibri"/>
              </a:rPr>
              <a:t>- Create/Delete Users</a:t>
            </a:r>
          </a:p>
          <a:p>
            <a:r>
              <a:rPr sz="2000">
                <a:solidFill>
                  <a:srgbClr val="323232"/>
                </a:solidFill>
                <a:latin typeface="Calibri"/>
              </a:rPr>
              <a:t>- Manage Embeddings</a:t>
            </a:r>
          </a:p>
          <a:p>
            <a:r>
              <a:rPr sz="2000">
                <a:solidFill>
                  <a:srgbClr val="323232"/>
                </a:solidFill>
                <a:latin typeface="Calibri"/>
              </a:rPr>
              <a:t>- View Users</a:t>
            </a:r>
          </a:p>
          <a:p>
            <a:r>
              <a:rPr sz="2000">
                <a:solidFill>
                  <a:srgbClr val="323232"/>
                </a:solidFill>
                <a:latin typeface="Calibri"/>
              </a:rPr>
              <a:t>- Choose LLM</a:t>
            </a:r>
          </a:p>
        </p:txBody>
      </p:sp>
      <p:sp>
        <p:nvSpPr>
          <p:cNvPr id="5" name="Rectangle 4"/>
          <p:cNvSpPr/>
          <p:nvPr/>
        </p:nvSpPr>
        <p:spPr>
          <a:xfrm>
            <a:off x="5943600" y="1371600"/>
            <a:ext cx="1828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2000">
                <a:solidFill>
                  <a:srgbClr val="323232"/>
                </a:solidFill>
                <a:latin typeface="Calibri"/>
              </a:rPr>
              <a:t>User</a:t>
            </a:r>
          </a:p>
          <a:p>
            <a:r>
              <a:rPr sz="2000">
                <a:solidFill>
                  <a:srgbClr val="323232"/>
                </a:solidFill>
                <a:latin typeface="Calibri"/>
              </a:rPr>
              <a:t>- File Upload</a:t>
            </a:r>
          </a:p>
          <a:p>
            <a:r>
              <a:rPr sz="2000">
                <a:solidFill>
                  <a:srgbClr val="323232"/>
                </a:solidFill>
                <a:latin typeface="Calibri"/>
              </a:rPr>
              <a:t>- Chat with LLM</a:t>
            </a:r>
          </a:p>
        </p:txBody>
      </p:sp>
      <p:sp>
        <p:nvSpPr>
          <p:cNvPr id="6" name="Rectangle 5"/>
          <p:cNvSpPr/>
          <p:nvPr/>
        </p:nvSpPr>
        <p:spPr>
          <a:xfrm>
            <a:off x="3200400" y="2743200"/>
            <a:ext cx="1828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2000">
                <a:solidFill>
                  <a:srgbClr val="323232"/>
                </a:solidFill>
                <a:latin typeface="Calibri"/>
              </a:rPr>
              <a:t>Backend (Python)</a:t>
            </a:r>
          </a:p>
          <a:p>
            <a:r>
              <a:rPr sz="2000">
                <a:solidFill>
                  <a:srgbClr val="323232"/>
                </a:solidFill>
                <a:latin typeface="Calibri"/>
              </a:rPr>
              <a:t>ETL Logs Parsing</a:t>
            </a:r>
          </a:p>
          <a:p>
            <a:r>
              <a:rPr sz="2000">
                <a:solidFill>
                  <a:srgbClr val="323232"/>
                </a:solidFill>
                <a:latin typeface="Calibri"/>
              </a:rPr>
              <a:t>Error Analysis</a:t>
            </a:r>
          </a:p>
        </p:txBody>
      </p:sp>
      <p:sp>
        <p:nvSpPr>
          <p:cNvPr id="7" name="Rectangle 6"/>
          <p:cNvSpPr/>
          <p:nvPr/>
        </p:nvSpPr>
        <p:spPr>
          <a:xfrm>
            <a:off x="3200400" y="4572000"/>
            <a:ext cx="1828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2000">
                <a:solidFill>
                  <a:srgbClr val="323232"/>
                </a:solidFill>
                <a:latin typeface="Calibri"/>
              </a:rPr>
              <a:t>Frontend (React)</a:t>
            </a:r>
          </a:p>
          <a:p>
            <a:r>
              <a:rPr sz="2000">
                <a:solidFill>
                  <a:srgbClr val="323232"/>
                </a:solidFill>
                <a:latin typeface="Calibri"/>
              </a:rPr>
              <a:t>User Interface</a:t>
            </a:r>
          </a:p>
          <a:p>
            <a:r>
              <a:rPr sz="2000">
                <a:solidFill>
                  <a:srgbClr val="323232"/>
                </a:solidFill>
                <a:latin typeface="Calibri"/>
              </a:rPr>
              <a:t>Chat Screen</a:t>
            </a:r>
          </a:p>
        </p:txBody>
      </p:sp>
      <p:cxnSp>
        <p:nvCxnSpPr>
          <p:cNvPr id="8" name="Connector 7"/>
          <p:cNvCxnSpPr/>
          <p:nvPr/>
        </p:nvCxnSpPr>
        <p:spPr>
          <a:xfrm>
            <a:off x="2286000" y="1828800"/>
            <a:ext cx="914400" cy="9144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or 8"/>
          <p:cNvCxnSpPr/>
          <p:nvPr/>
        </p:nvCxnSpPr>
        <p:spPr>
          <a:xfrm flipH="1">
            <a:off x="5029200" y="1828800"/>
            <a:ext cx="1371600" cy="9144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or 9"/>
          <p:cNvCxnSpPr/>
          <p:nvPr/>
        </p:nvCxnSpPr>
        <p:spPr>
          <a:xfrm>
            <a:off x="4114800" y="3657600"/>
            <a:ext cx="0" cy="9144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>
                <a:solidFill>
                  <a:srgbClr val="323232"/>
                </a:solidFill>
                <a:latin typeface="Calibri"/>
              </a:rPr>
              <a:t>High-Level Architecture Diagram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371600"/>
            <a:ext cx="1828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2000">
                <a:solidFill>
                  <a:srgbClr val="323232"/>
                </a:solidFill>
                <a:latin typeface="Calibri"/>
              </a:rPr>
              <a:t>Data Sources</a:t>
            </a:r>
          </a:p>
          <a:p>
            <a:r>
              <a:rPr sz="2000">
                <a:solidFill>
                  <a:srgbClr val="323232"/>
                </a:solidFill>
                <a:latin typeface="Calibri"/>
              </a:rPr>
              <a:t>• ETL Logs</a:t>
            </a:r>
          </a:p>
          <a:p>
            <a:r>
              <a:rPr sz="2000">
                <a:solidFill>
                  <a:srgbClr val="323232"/>
                </a:solidFill>
                <a:latin typeface="Calibri"/>
              </a:rPr>
              <a:t>• Metadata</a:t>
            </a:r>
          </a:p>
          <a:p>
            <a:r>
              <a:rPr sz="2000">
                <a:solidFill>
                  <a:srgbClr val="323232"/>
                </a:solidFill>
                <a:latin typeface="Calibri"/>
              </a:rPr>
              <a:t>• Config Files</a:t>
            </a:r>
          </a:p>
        </p:txBody>
      </p:sp>
      <p:sp>
        <p:nvSpPr>
          <p:cNvPr id="5" name="Rectangle 4"/>
          <p:cNvSpPr/>
          <p:nvPr/>
        </p:nvSpPr>
        <p:spPr>
          <a:xfrm>
            <a:off x="2743200" y="1371600"/>
            <a:ext cx="1828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2000">
                <a:solidFill>
                  <a:srgbClr val="323232"/>
                </a:solidFill>
                <a:latin typeface="Calibri"/>
              </a:rPr>
              <a:t>Parsing Layer</a:t>
            </a:r>
          </a:p>
          <a:p>
            <a:r>
              <a:rPr sz="2000">
                <a:solidFill>
                  <a:srgbClr val="323232"/>
                </a:solidFill>
                <a:latin typeface="Calibri"/>
              </a:rPr>
              <a:t>(Log &amp; Config Parser)</a:t>
            </a:r>
          </a:p>
        </p:txBody>
      </p:sp>
      <p:sp>
        <p:nvSpPr>
          <p:cNvPr id="6" name="Rectangle 5"/>
          <p:cNvSpPr/>
          <p:nvPr/>
        </p:nvSpPr>
        <p:spPr>
          <a:xfrm>
            <a:off x="5029200" y="1371600"/>
            <a:ext cx="1828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2000">
                <a:solidFill>
                  <a:srgbClr val="323232"/>
                </a:solidFill>
                <a:latin typeface="Calibri"/>
              </a:rPr>
              <a:t>LLM Engine</a:t>
            </a:r>
          </a:p>
          <a:p>
            <a:r>
              <a:rPr sz="2000">
                <a:solidFill>
                  <a:srgbClr val="323232"/>
                </a:solidFill>
                <a:latin typeface="Calibri"/>
              </a:rPr>
              <a:t>(Error Analysis &amp; Fix Suggestions)</a:t>
            </a:r>
          </a:p>
        </p:txBody>
      </p:sp>
      <p:sp>
        <p:nvSpPr>
          <p:cNvPr id="7" name="Rectangle 6"/>
          <p:cNvSpPr/>
          <p:nvPr/>
        </p:nvSpPr>
        <p:spPr>
          <a:xfrm>
            <a:off x="2743200" y="3200400"/>
            <a:ext cx="1828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2000">
                <a:solidFill>
                  <a:srgbClr val="323232"/>
                </a:solidFill>
                <a:latin typeface="Calibri"/>
              </a:rPr>
              <a:t>Backend (Python)</a:t>
            </a:r>
          </a:p>
          <a:p>
            <a:r>
              <a:rPr sz="2000">
                <a:solidFill>
                  <a:srgbClr val="323232"/>
                </a:solidFill>
                <a:latin typeface="Calibri"/>
              </a:rPr>
              <a:t>Workflow Orchestration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5029200" y="3200400"/>
            <a:ext cx="18288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2000">
                <a:solidFill>
                  <a:srgbClr val="323232"/>
                </a:solidFill>
                <a:latin typeface="Calibri"/>
              </a:rPr>
              <a:t>Frontend (React)</a:t>
            </a:r>
          </a:p>
          <a:p>
            <a:r>
              <a:rPr sz="2000">
                <a:solidFill>
                  <a:srgbClr val="323232"/>
                </a:solidFill>
                <a:latin typeface="Calibri"/>
              </a:rPr>
              <a:t>Chat Interface &amp; Dashboard</a:t>
            </a:r>
          </a:p>
        </p:txBody>
      </p:sp>
      <p:cxnSp>
        <p:nvCxnSpPr>
          <p:cNvPr id="9" name="Connector 8"/>
          <p:cNvCxnSpPr/>
          <p:nvPr/>
        </p:nvCxnSpPr>
        <p:spPr>
          <a:xfrm>
            <a:off x="2286000" y="1828800"/>
            <a:ext cx="457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or 9"/>
          <p:cNvCxnSpPr/>
          <p:nvPr/>
        </p:nvCxnSpPr>
        <p:spPr>
          <a:xfrm>
            <a:off x="4572000" y="1828800"/>
            <a:ext cx="457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or 10"/>
          <p:cNvCxnSpPr/>
          <p:nvPr/>
        </p:nvCxnSpPr>
        <p:spPr>
          <a:xfrm>
            <a:off x="5943600" y="2286000"/>
            <a:ext cx="0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 11"/>
          <p:cNvCxnSpPr/>
          <p:nvPr/>
        </p:nvCxnSpPr>
        <p:spPr>
          <a:xfrm>
            <a:off x="3657600" y="2286000"/>
            <a:ext cx="0" cy="9144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 12"/>
          <p:cNvCxnSpPr/>
          <p:nvPr/>
        </p:nvCxnSpPr>
        <p:spPr>
          <a:xfrm>
            <a:off x="4572000" y="3657600"/>
            <a:ext cx="457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