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56" r:id="rId2"/>
    <p:sldId id="257" r:id="rId3"/>
    <p:sldId id="258" r:id="rId4"/>
    <p:sldId id="259" r:id="rId5"/>
    <p:sldId id="260" r:id="rId6"/>
    <p:sldId id="269" r:id="rId7"/>
    <p:sldId id="261" r:id="rId8"/>
    <p:sldId id="262" r:id="rId9"/>
    <p:sldId id="264" r:id="rId10"/>
    <p:sldId id="263" r:id="rId11"/>
    <p:sldId id="265" r:id="rId12"/>
    <p:sldId id="266" r:id="rId13"/>
    <p:sldId id="267" r:id="rId14"/>
    <p:sldId id="270"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77BB44-39FC-4E6A-BD82-75297B2CFDFE}" type="datetimeFigureOut">
              <a:rPr lang="en-US" smtClean="0"/>
              <a:t>5/4/2016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2888F0-3E1C-4C3F-BF5F-1F92DDE9968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E2888F0-3E1C-4C3F-BF5F-1F92DDE99685}"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7A2E24C-FF30-4989-AC9E-D8B432B64DDE}" type="datetimeFigureOut">
              <a:rPr lang="en-US" smtClean="0"/>
              <a:t>5/4/2016</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3F6D1F3-E18E-4D35-B317-FF00749CF450}"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A2E24C-FF30-4989-AC9E-D8B432B64DDE}" type="datetimeFigureOut">
              <a:rPr lang="en-US" smtClean="0"/>
              <a:t>5/4/2016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6D1F3-E18E-4D35-B317-FF00749CF45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A2E24C-FF30-4989-AC9E-D8B432B64DDE}" type="datetimeFigureOut">
              <a:rPr lang="en-US" smtClean="0"/>
              <a:t>5/4/2016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6D1F3-E18E-4D35-B317-FF00749CF45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7A2E24C-FF30-4989-AC9E-D8B432B64DDE}" type="datetimeFigureOut">
              <a:rPr lang="en-US" smtClean="0"/>
              <a:t>5/4/2016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F6D1F3-E18E-4D35-B317-FF00749CF450}"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A2E24C-FF30-4989-AC9E-D8B432B64DDE}" type="datetimeFigureOut">
              <a:rPr lang="en-US" smtClean="0"/>
              <a:t>5/4/2016</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3F6D1F3-E18E-4D35-B317-FF00749CF45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7A2E24C-FF30-4989-AC9E-D8B432B64DDE}" type="datetimeFigureOut">
              <a:rPr lang="en-US" smtClean="0"/>
              <a:t>5/4/2016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F6D1F3-E18E-4D35-B317-FF00749CF450}"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7A2E24C-FF30-4989-AC9E-D8B432B64DDE}" type="datetimeFigureOut">
              <a:rPr lang="en-US" smtClean="0"/>
              <a:t>5/4/2016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F6D1F3-E18E-4D35-B317-FF00749CF450}"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A2E24C-FF30-4989-AC9E-D8B432B64DDE}" type="datetimeFigureOut">
              <a:rPr lang="en-US" smtClean="0"/>
              <a:t>5/4/2016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F6D1F3-E18E-4D35-B317-FF00749CF45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2E24C-FF30-4989-AC9E-D8B432B64DDE}" type="datetimeFigureOut">
              <a:rPr lang="en-US" smtClean="0"/>
              <a:t>5/4/2016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F6D1F3-E18E-4D35-B317-FF00749CF45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A2E24C-FF30-4989-AC9E-D8B432B64DDE}" type="datetimeFigureOut">
              <a:rPr lang="en-US" smtClean="0"/>
              <a:t>5/4/2016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F6D1F3-E18E-4D35-B317-FF00749CF450}"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A2E24C-FF30-4989-AC9E-D8B432B64DDE}" type="datetimeFigureOut">
              <a:rPr lang="en-US" smtClean="0"/>
              <a:t>5/4/2016</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43F6D1F3-E18E-4D35-B317-FF00749CF450}"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7A2E24C-FF30-4989-AC9E-D8B432B64DDE}" type="datetimeFigureOut">
              <a:rPr lang="en-US" smtClean="0"/>
              <a:t>5/4/2016</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3F6D1F3-E18E-4D35-B317-FF00749CF45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5852" y="3929066"/>
            <a:ext cx="6400800" cy="2228864"/>
          </a:xfrm>
        </p:spPr>
        <p:txBody>
          <a:bodyPr>
            <a:normAutofit fontScale="70000" lnSpcReduction="20000"/>
          </a:bodyPr>
          <a:lstStyle/>
          <a:p>
            <a:r>
              <a:rPr lang="en-IN" sz="2800" dirty="0" smtClean="0">
                <a:latin typeface="AR JULIAN" pitchFamily="2" charset="0"/>
              </a:rPr>
              <a:t>Manish Kumar  Singh</a:t>
            </a:r>
          </a:p>
          <a:p>
            <a:r>
              <a:rPr lang="en-IN" sz="2800" dirty="0" smtClean="0">
                <a:latin typeface="AR JULIAN" pitchFamily="2" charset="0"/>
              </a:rPr>
              <a:t>Arjun Malik</a:t>
            </a:r>
          </a:p>
          <a:p>
            <a:r>
              <a:rPr lang="en-IN" sz="2800" dirty="0" smtClean="0">
                <a:latin typeface="AR JULIAN" pitchFamily="2" charset="0"/>
              </a:rPr>
              <a:t>Department of Computer Science And Engineering</a:t>
            </a:r>
          </a:p>
          <a:p>
            <a:endParaRPr lang="en-IN" sz="2800" dirty="0" smtClean="0">
              <a:latin typeface="AR JULIAN" pitchFamily="2" charset="0"/>
            </a:endParaRPr>
          </a:p>
          <a:p>
            <a:r>
              <a:rPr lang="en-IN" sz="2800" dirty="0" smtClean="0">
                <a:latin typeface="AR JULIAN" pitchFamily="2" charset="0"/>
              </a:rPr>
              <a:t>Under Supervision of:</a:t>
            </a:r>
          </a:p>
          <a:p>
            <a:r>
              <a:rPr lang="en-IN" sz="2800" dirty="0" smtClean="0">
                <a:latin typeface="AR JULIAN" pitchFamily="2" charset="0"/>
              </a:rPr>
              <a:t>Prof A. K. Singh</a:t>
            </a:r>
          </a:p>
          <a:p>
            <a:endParaRPr lang="en-IN" dirty="0"/>
          </a:p>
        </p:txBody>
      </p:sp>
      <p:sp>
        <p:nvSpPr>
          <p:cNvPr id="2" name="Title 1"/>
          <p:cNvSpPr>
            <a:spLocks noGrp="1"/>
          </p:cNvSpPr>
          <p:nvPr>
            <p:ph type="ctrTitle"/>
          </p:nvPr>
        </p:nvSpPr>
        <p:spPr>
          <a:xfrm>
            <a:off x="428596" y="1785926"/>
            <a:ext cx="8229600" cy="1470025"/>
          </a:xfrm>
        </p:spPr>
        <p:txBody>
          <a:bodyPr>
            <a:normAutofit fontScale="90000"/>
          </a:bodyPr>
          <a:lstStyle/>
          <a:p>
            <a:r>
              <a:rPr lang="en-IN" dirty="0" smtClean="0">
                <a:latin typeface="Aharoni" pitchFamily="2" charset="-79"/>
                <a:cs typeface="Aharoni" pitchFamily="2" charset="-79"/>
              </a:rPr>
              <a:t>Ranking </a:t>
            </a:r>
            <a:r>
              <a:rPr lang="en-IN" dirty="0" smtClean="0">
                <a:latin typeface="Aharoni" pitchFamily="2" charset="-79"/>
                <a:cs typeface="Aharoni" pitchFamily="2" charset="-79"/>
              </a:rPr>
              <a:t>Question-Answers </a:t>
            </a:r>
            <a:r>
              <a:rPr lang="en-IN" dirty="0" smtClean="0">
                <a:latin typeface="Aharoni" pitchFamily="2" charset="-79"/>
                <a:cs typeface="Aharoni" pitchFamily="2" charset="-79"/>
              </a:rPr>
              <a:t/>
            </a:r>
            <a:br>
              <a:rPr lang="en-IN" dirty="0" smtClean="0">
                <a:latin typeface="Aharoni" pitchFamily="2" charset="-79"/>
                <a:cs typeface="Aharoni" pitchFamily="2" charset="-79"/>
              </a:rPr>
            </a:br>
            <a:r>
              <a:rPr lang="en-IN" dirty="0" smtClean="0">
                <a:latin typeface="Aharoni" pitchFamily="2" charset="-79"/>
                <a:cs typeface="Aharoni" pitchFamily="2" charset="-79"/>
              </a:rPr>
              <a:t>Over Social Media</a:t>
            </a:r>
            <a:br>
              <a:rPr lang="en-IN" dirty="0" smtClean="0">
                <a:latin typeface="Aharoni" pitchFamily="2" charset="-79"/>
                <a:cs typeface="Aharoni" pitchFamily="2" charset="-79"/>
              </a:rPr>
            </a:b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Preference Data</a:t>
            </a:r>
            <a:endParaRPr lang="en-IN" dirty="0">
              <a:latin typeface="Aharoni" pitchFamily="2" charset="-79"/>
              <a:cs typeface="Aharoni" pitchFamily="2" charset="-79"/>
            </a:endParaRPr>
          </a:p>
        </p:txBody>
      </p:sp>
      <p:sp>
        <p:nvSpPr>
          <p:cNvPr id="3" name="Content Placeholder 2"/>
          <p:cNvSpPr>
            <a:spLocks noGrp="1"/>
          </p:cNvSpPr>
          <p:nvPr>
            <p:ph sz="quarter" idx="1"/>
          </p:nvPr>
        </p:nvSpPr>
        <p:spPr/>
        <p:txBody>
          <a:bodyPr/>
          <a:lstStyle/>
          <a:p>
            <a:r>
              <a:rPr lang="en-IN" dirty="0" smtClean="0">
                <a:latin typeface="Times New Roman" pitchFamily="18" charset="0"/>
                <a:cs typeface="Times New Roman" pitchFamily="18" charset="0"/>
              </a:rPr>
              <a:t>The feature vectors of the same query were compared on the basis of their p/(p+m+s) values to determine their preference as decided by the users of the community, where p=no. of upvotes and m=no. Of downvotes and s is a constant.</a:t>
            </a:r>
            <a:r>
              <a:rPr lang="en-IN" dirty="0" smtClean="0"/>
              <a:t>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After comparing the preference of pairs of feature vectors, we generated a list of pairs of feature vectors in which the first element was considered to be preferable as compared to the second element by the community. This list is called S.</a:t>
            </a:r>
            <a:endParaRPr lang="en-I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Aharoni" pitchFamily="2" charset="-79"/>
                <a:cs typeface="Aharoni" pitchFamily="2" charset="-79"/>
              </a:rPr>
              <a:t>Finding the ranking function</a:t>
            </a:r>
            <a:endParaRPr lang="en-IN" dirty="0">
              <a:latin typeface="Aharoni" pitchFamily="2" charset="-79"/>
              <a:cs typeface="Aharoni" pitchFamily="2" charset="-79"/>
            </a:endParaRPr>
          </a:p>
        </p:txBody>
      </p:sp>
      <p:sp>
        <p:nvSpPr>
          <p:cNvPr id="3" name="Content Placeholder 2"/>
          <p:cNvSpPr>
            <a:spLocks noGrp="1"/>
          </p:cNvSpPr>
          <p:nvPr>
            <p:ph sz="quarter" idx="1"/>
          </p:nvPr>
        </p:nvSpPr>
        <p:spPr/>
        <p:txBody>
          <a:bodyPr/>
          <a:lstStyle/>
          <a:p>
            <a:pPr>
              <a:buNone/>
            </a:pPr>
            <a:r>
              <a:rPr lang="en-IN" dirty="0" smtClean="0">
                <a:latin typeface="Times New Roman" pitchFamily="18" charset="0"/>
                <a:cs typeface="Times New Roman" pitchFamily="18" charset="0"/>
              </a:rPr>
              <a:t>	Now we needed to find the ranking function. This task was accomplished as follows:</a:t>
            </a:r>
          </a:p>
          <a:p>
            <a:r>
              <a:rPr lang="en-IN" dirty="0" smtClean="0">
                <a:latin typeface="Times New Roman" pitchFamily="18" charset="0"/>
                <a:cs typeface="Times New Roman" pitchFamily="18" charset="0"/>
              </a:rPr>
              <a:t>First we chose an initial guess for the ranking function, in our case we took it to be the sum of all the features of the tuple.</a:t>
            </a:r>
          </a:p>
          <a:p>
            <a:r>
              <a:rPr lang="en-IN" dirty="0" smtClean="0">
                <a:latin typeface="Times New Roman" pitchFamily="18" charset="0"/>
                <a:cs typeface="Times New Roman" pitchFamily="18" charset="0"/>
              </a:rPr>
              <a:t>Next we fragmented the entire set S into two subsets: S+, S-. Those pairs in list S in which the first member of the pair scored better on the initial guess were considered to belong to S+, remaining were considered to belong to list S-.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Aharoni" pitchFamily="2" charset="-79"/>
                <a:cs typeface="Aharoni" pitchFamily="2" charset="-79"/>
              </a:rPr>
              <a:t>Using the gradient boosting regressor-I</a:t>
            </a:r>
            <a:endParaRPr lang="en-IN" dirty="0">
              <a:latin typeface="Aharoni" pitchFamily="2" charset="-79"/>
              <a:cs typeface="Aharoni" pitchFamily="2" charset="-79"/>
            </a:endParaRPr>
          </a:p>
        </p:txBody>
      </p:sp>
      <p:sp>
        <p:nvSpPr>
          <p:cNvPr id="3" name="Content Placeholder 2"/>
          <p:cNvSpPr>
            <a:spLocks noGrp="1"/>
          </p:cNvSpPr>
          <p:nvPr>
            <p:ph sz="quarter" idx="1"/>
          </p:nvPr>
        </p:nvSpPr>
        <p:spPr/>
        <p:txBody>
          <a:bodyPr>
            <a:normAutofit fontScale="92500"/>
          </a:bodyPr>
          <a:lstStyle/>
          <a:p>
            <a:r>
              <a:rPr lang="en-IN" dirty="0" smtClean="0">
                <a:latin typeface="Times New Roman" pitchFamily="18" charset="0"/>
                <a:cs typeface="Times New Roman" pitchFamily="18" charset="0"/>
              </a:rPr>
              <a:t>The pairs in the set S- are those in which the first member scores poorly as compared to the second element although the first element is the preferred choice as compared to the second element.</a:t>
            </a:r>
          </a:p>
          <a:p>
            <a:r>
              <a:rPr lang="en-IN" dirty="0" smtClean="0">
                <a:latin typeface="Times New Roman" pitchFamily="18" charset="0"/>
                <a:cs typeface="Times New Roman" pitchFamily="18" charset="0"/>
              </a:rPr>
              <a:t>To correctly score the elements of the pairs in S-, we formulated an auxiliary function, g(x) which was obtained by training a gradient boosting regressor taking the first member of the pairs in S as the input training data and the values associated by the initial guess to the second member + some margin, tau as the target data and vice versa for the second member. In case of second member the constant tau was subtracted from the target data.</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Aharoni" pitchFamily="2" charset="-79"/>
                <a:cs typeface="Aharoni" pitchFamily="2" charset="-79"/>
              </a:rPr>
              <a:t>Using the gradient boosting </a:t>
            </a:r>
            <a:r>
              <a:rPr lang="en-IN" dirty="0" smtClean="0">
                <a:latin typeface="Aharoni" pitchFamily="2" charset="-79"/>
                <a:cs typeface="Aharoni" pitchFamily="2" charset="-79"/>
              </a:rPr>
              <a:t>regressor-II</a:t>
            </a:r>
            <a:endParaRPr lang="en-IN" dirty="0"/>
          </a:p>
        </p:txBody>
      </p:sp>
      <p:sp>
        <p:nvSpPr>
          <p:cNvPr id="3" name="Content Placeholder 2"/>
          <p:cNvSpPr>
            <a:spLocks noGrp="1"/>
          </p:cNvSpPr>
          <p:nvPr>
            <p:ph sz="quarter" idx="1"/>
          </p:nvPr>
        </p:nvSpPr>
        <p:spPr/>
        <p:txBody>
          <a:bodyPr/>
          <a:lstStyle/>
          <a:p>
            <a:r>
              <a:rPr lang="en-IN" dirty="0" smtClean="0">
                <a:latin typeface="Times New Roman" pitchFamily="18" charset="0"/>
                <a:cs typeface="Times New Roman" pitchFamily="18" charset="0"/>
              </a:rPr>
              <a:t>The initial guess was weighted with the so obtained function, g(x) to obtain a new function, h1(x).</a:t>
            </a:r>
          </a:p>
          <a:p>
            <a:r>
              <a:rPr lang="en-IN" dirty="0" smtClean="0">
                <a:latin typeface="Times New Roman" pitchFamily="18" charset="0"/>
                <a:cs typeface="Times New Roman" pitchFamily="18" charset="0"/>
              </a:rPr>
              <a:t>This procedure was recursively applied to obtain subsequent improvements in the ranking function.</a:t>
            </a:r>
          </a:p>
          <a:p>
            <a:r>
              <a:rPr lang="en-IN" dirty="0" smtClean="0">
                <a:latin typeface="Times New Roman" pitchFamily="18" charset="0"/>
                <a:cs typeface="Times New Roman" pitchFamily="18" charset="0"/>
              </a:rPr>
              <a:t>The constants involved in this procedure are the margin tau and the weight of the gradient boosting regressor to the ranking function(shrinkage factor). These were varied and the effects on the quality of the ranking function </a:t>
            </a:r>
            <a:r>
              <a:rPr lang="en-IN" dirty="0" smtClean="0">
                <a:latin typeface="Times New Roman" pitchFamily="18" charset="0"/>
                <a:cs typeface="Times New Roman" pitchFamily="18" charset="0"/>
              </a:rPr>
              <a:t>were </a:t>
            </a:r>
            <a:r>
              <a:rPr lang="en-IN" dirty="0" smtClean="0">
                <a:latin typeface="Times New Roman" pitchFamily="18" charset="0"/>
                <a:cs typeface="Times New Roman" pitchFamily="18" charset="0"/>
              </a:rPr>
              <a:t>observed.</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Results</a:t>
            </a:r>
            <a:endParaRPr lang="en-IN" dirty="0">
              <a:latin typeface="Aharoni" pitchFamily="2" charset="-79"/>
              <a:cs typeface="Aharoni" pitchFamily="2" charset="-79"/>
            </a:endParaRPr>
          </a:p>
        </p:txBody>
      </p:sp>
      <p:sp>
        <p:nvSpPr>
          <p:cNvPr id="3" name="Content Placeholder 2"/>
          <p:cNvSpPr>
            <a:spLocks noGrp="1"/>
          </p:cNvSpPr>
          <p:nvPr>
            <p:ph sz="quarter" idx="1"/>
          </p:nvPr>
        </p:nvSpPr>
        <p:spPr>
          <a:xfrm>
            <a:off x="914400" y="1447800"/>
            <a:ext cx="7772400" cy="1338258"/>
          </a:xfrm>
        </p:spPr>
        <p:txBody>
          <a:bodyPr>
            <a:normAutofit/>
          </a:bodyPr>
          <a:lstStyle/>
          <a:p>
            <a:pPr>
              <a:buNone/>
            </a:pPr>
            <a:r>
              <a:rPr lang="en-IN" sz="2400" dirty="0" smtClean="0">
                <a:latin typeface="Times New Roman" pitchFamily="18" charset="0"/>
                <a:cs typeface="Times New Roman" pitchFamily="18" charset="0"/>
              </a:rPr>
              <a:t>The results obtained are as follows:</a:t>
            </a:r>
          </a:p>
          <a:p>
            <a:pPr lvl="0"/>
            <a:r>
              <a:rPr lang="en-US" sz="2400" dirty="0" smtClean="0">
                <a:latin typeface="Times New Roman" pitchFamily="18" charset="0"/>
                <a:cs typeface="Times New Roman" pitchFamily="18" charset="0"/>
              </a:rPr>
              <a:t>Size of the list </a:t>
            </a:r>
            <a:r>
              <a:rPr lang="en-US" sz="2400" dirty="0" smtClean="0">
                <a:latin typeface="Times New Roman" pitchFamily="18" charset="0"/>
                <a:cs typeface="Times New Roman" pitchFamily="18" charset="0"/>
              </a:rPr>
              <a:t>S+ increases with increase in </a:t>
            </a:r>
            <a:r>
              <a:rPr lang="en-US" sz="2400" dirty="0" smtClean="0">
                <a:latin typeface="Times New Roman" pitchFamily="18" charset="0"/>
                <a:cs typeface="Times New Roman" pitchFamily="18" charset="0"/>
              </a:rPr>
              <a:t>shrinkage </a:t>
            </a:r>
            <a:r>
              <a:rPr lang="en-US" sz="2400" dirty="0" smtClean="0">
                <a:latin typeface="Times New Roman" pitchFamily="18" charset="0"/>
                <a:cs typeface="Times New Roman" pitchFamily="18" charset="0"/>
              </a:rPr>
              <a:t>factor.</a:t>
            </a:r>
          </a:p>
          <a:p>
            <a:pPr lvl="0">
              <a:buNone/>
            </a:pPr>
            <a:endParaRPr lang="en-IN" dirty="0" smtClean="0">
              <a:latin typeface="Times New Roman" pitchFamily="18" charset="0"/>
              <a:cs typeface="Times New Roman" pitchFamily="18" charset="0"/>
            </a:endParaRPr>
          </a:p>
        </p:txBody>
      </p:sp>
      <p:pic>
        <p:nvPicPr>
          <p:cNvPr id="2050" name="Picture 2" descr="F:\New folder\article\fig1.png"/>
          <p:cNvPicPr>
            <a:picLocks noChangeAspect="1" noChangeArrowheads="1"/>
          </p:cNvPicPr>
          <p:nvPr/>
        </p:nvPicPr>
        <p:blipFill>
          <a:blip r:embed="rId2"/>
          <a:srcRect/>
          <a:stretch>
            <a:fillRect/>
          </a:stretch>
        </p:blipFill>
        <p:spPr bwMode="auto">
          <a:xfrm>
            <a:off x="357158" y="2786058"/>
            <a:ext cx="4214842" cy="3786214"/>
          </a:xfrm>
          <a:prstGeom prst="rect">
            <a:avLst/>
          </a:prstGeom>
          <a:noFill/>
        </p:spPr>
      </p:pic>
      <p:pic>
        <p:nvPicPr>
          <p:cNvPr id="2051" name="Picture 3" descr="F:\New folder\article\fig2.png"/>
          <p:cNvPicPr>
            <a:picLocks noChangeAspect="1" noChangeArrowheads="1"/>
          </p:cNvPicPr>
          <p:nvPr/>
        </p:nvPicPr>
        <p:blipFill>
          <a:blip r:embed="rId3"/>
          <a:srcRect/>
          <a:stretch>
            <a:fillRect/>
          </a:stretch>
        </p:blipFill>
        <p:spPr bwMode="auto">
          <a:xfrm>
            <a:off x="4786314" y="2643182"/>
            <a:ext cx="4143404" cy="378621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Results</a:t>
            </a:r>
            <a:endParaRPr lang="en-IN" dirty="0">
              <a:latin typeface="Aharoni" pitchFamily="2" charset="-79"/>
              <a:cs typeface="Aharoni" pitchFamily="2" charset="-79"/>
            </a:endParaRPr>
          </a:p>
        </p:txBody>
      </p:sp>
      <p:sp>
        <p:nvSpPr>
          <p:cNvPr id="3" name="Content Placeholder 2"/>
          <p:cNvSpPr>
            <a:spLocks noGrp="1"/>
          </p:cNvSpPr>
          <p:nvPr>
            <p:ph sz="quarter" idx="1"/>
          </p:nvPr>
        </p:nvSpPr>
        <p:spPr>
          <a:xfrm>
            <a:off x="928662" y="1357298"/>
            <a:ext cx="7772400" cy="2286016"/>
          </a:xfrm>
        </p:spPr>
        <p:txBody>
          <a:bodyPr>
            <a:normAutofit fontScale="92500" lnSpcReduction="20000"/>
          </a:bodyPr>
          <a:lstStyle/>
          <a:p>
            <a:pPr lvl="0"/>
            <a:endParaRPr lang="en-IN"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The factor tau introduces an element of large margin classification in the function h(x</a:t>
            </a:r>
            <a:r>
              <a:rPr lang="en-US" sz="2400" dirty="0" smtClean="0">
                <a:latin typeface="Times New Roman" pitchFamily="18" charset="0"/>
                <a:cs typeface="Times New Roman" pitchFamily="18" charset="0"/>
              </a:rPr>
              <a:t>).</a:t>
            </a:r>
          </a:p>
          <a:p>
            <a:pPr lvl="0"/>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Increasing </a:t>
            </a:r>
            <a:r>
              <a:rPr lang="en-US" sz="2400" dirty="0" smtClean="0">
                <a:latin typeface="Times New Roman" pitchFamily="18" charset="0"/>
                <a:cs typeface="Times New Roman" pitchFamily="18" charset="0"/>
              </a:rPr>
              <a:t>tau </a:t>
            </a:r>
            <a:r>
              <a:rPr lang="en-US" sz="2400" dirty="0" smtClean="0">
                <a:latin typeface="Times New Roman" pitchFamily="18" charset="0"/>
                <a:cs typeface="Times New Roman" pitchFamily="18" charset="0"/>
              </a:rPr>
              <a:t>improves the quality of the function upto a certain limit. </a:t>
            </a:r>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However </a:t>
            </a:r>
            <a:r>
              <a:rPr lang="en-US" sz="2400" dirty="0" smtClean="0">
                <a:latin typeface="Times New Roman" pitchFamily="18" charset="0"/>
                <a:cs typeface="Times New Roman" pitchFamily="18" charset="0"/>
              </a:rPr>
              <a:t>increasing tau beyond a limit causes size of </a:t>
            </a:r>
            <a:r>
              <a:rPr lang="en-US" sz="2400" dirty="0" smtClean="0">
                <a:latin typeface="Times New Roman" pitchFamily="18" charset="0"/>
                <a:cs typeface="Times New Roman" pitchFamily="18" charset="0"/>
              </a:rPr>
              <a:t>S+ </a:t>
            </a:r>
            <a:r>
              <a:rPr lang="en-US" sz="2400" dirty="0" smtClean="0">
                <a:latin typeface="Times New Roman" pitchFamily="18" charset="0"/>
                <a:cs typeface="Times New Roman" pitchFamily="18" charset="0"/>
              </a:rPr>
              <a:t>to fluctuate and hence tau cannot be increased too much.</a:t>
            </a:r>
            <a:endParaRPr lang="en-IN" sz="2400"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1027" name="Picture 3" descr="F:\New folder\article\fig2.png"/>
          <p:cNvPicPr>
            <a:picLocks noChangeAspect="1" noChangeArrowheads="1"/>
          </p:cNvPicPr>
          <p:nvPr/>
        </p:nvPicPr>
        <p:blipFill>
          <a:blip r:embed="rId2"/>
          <a:srcRect/>
          <a:stretch>
            <a:fillRect/>
          </a:stretch>
        </p:blipFill>
        <p:spPr bwMode="auto">
          <a:xfrm>
            <a:off x="142844" y="3643314"/>
            <a:ext cx="4429157" cy="2928958"/>
          </a:xfrm>
          <a:prstGeom prst="rect">
            <a:avLst/>
          </a:prstGeom>
          <a:noFill/>
        </p:spPr>
      </p:pic>
      <p:pic>
        <p:nvPicPr>
          <p:cNvPr id="1028" name="Picture 4" descr="F:\New folder\article\fig3.png"/>
          <p:cNvPicPr>
            <a:picLocks noChangeAspect="1" noChangeArrowheads="1"/>
          </p:cNvPicPr>
          <p:nvPr/>
        </p:nvPicPr>
        <p:blipFill>
          <a:blip r:embed="rId3"/>
          <a:srcRect/>
          <a:stretch>
            <a:fillRect/>
          </a:stretch>
        </p:blipFill>
        <p:spPr bwMode="auto">
          <a:xfrm>
            <a:off x="4572000" y="3643313"/>
            <a:ext cx="4357718" cy="301824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85728"/>
            <a:ext cx="7772400" cy="917596"/>
          </a:xfrm>
        </p:spPr>
        <p:txBody>
          <a:bodyPr>
            <a:normAutofit fontScale="90000"/>
          </a:bodyPr>
          <a:lstStyle/>
          <a:p>
            <a:r>
              <a:rPr lang="en-IN" dirty="0" smtClean="0">
                <a:latin typeface="Aharoni" pitchFamily="2" charset="-79"/>
                <a:cs typeface="Aharoni" pitchFamily="2" charset="-79"/>
              </a:rPr>
              <a:t>Community Question </a:t>
            </a:r>
            <a:r>
              <a:rPr lang="en-IN" dirty="0" smtClean="0">
                <a:latin typeface="Aharoni" pitchFamily="2" charset="-79"/>
                <a:cs typeface="Aharoni" pitchFamily="2" charset="-79"/>
              </a:rPr>
              <a:t>Answering</a:t>
            </a:r>
            <a:endParaRPr lang="en-IN" dirty="0"/>
          </a:p>
        </p:txBody>
      </p:sp>
      <p:sp>
        <p:nvSpPr>
          <p:cNvPr id="3" name="Content Placeholder 2"/>
          <p:cNvSpPr>
            <a:spLocks noGrp="1"/>
          </p:cNvSpPr>
          <p:nvPr>
            <p:ph sz="quarter" idx="1"/>
          </p:nvPr>
        </p:nvSpPr>
        <p:spPr/>
        <p:txBody>
          <a:bodyPr/>
          <a:lstStyle/>
          <a:p>
            <a:pPr>
              <a:buNone/>
            </a:pPr>
            <a:r>
              <a:rPr lang="en-IN" sz="2800" dirty="0" smtClean="0">
                <a:latin typeface="Mangal" pitchFamily="18" charset="0"/>
                <a:cs typeface="Mangal" pitchFamily="18" charset="0"/>
              </a:rPr>
              <a:t>	</a:t>
            </a:r>
            <a:r>
              <a:rPr lang="en-IN" sz="2800" dirty="0" smtClean="0">
                <a:latin typeface="Times New Roman" pitchFamily="18" charset="0"/>
                <a:cs typeface="Times New Roman" pitchFamily="18" charset="0"/>
              </a:rPr>
              <a:t>Community </a:t>
            </a:r>
            <a:r>
              <a:rPr lang="en-IN" sz="2800" dirty="0" smtClean="0">
                <a:latin typeface="Times New Roman" pitchFamily="18" charset="0"/>
                <a:cs typeface="Times New Roman" pitchFamily="18" charset="0"/>
              </a:rPr>
              <a:t>question-answering is a special type of </a:t>
            </a:r>
            <a:r>
              <a:rPr lang="en-IN" sz="2800" dirty="0" smtClean="0">
                <a:latin typeface="Times New Roman" pitchFamily="18" charset="0"/>
                <a:cs typeface="Times New Roman" pitchFamily="18" charset="0"/>
              </a:rPr>
              <a:t>information exchange </a:t>
            </a:r>
            <a:r>
              <a:rPr lang="en-IN" sz="2800" dirty="0" smtClean="0">
                <a:latin typeface="Times New Roman" pitchFamily="18" charset="0"/>
                <a:cs typeface="Times New Roman" pitchFamily="18" charset="0"/>
              </a:rPr>
              <a:t>system which has </a:t>
            </a:r>
            <a:r>
              <a:rPr lang="en-IN" sz="2800" dirty="0" smtClean="0">
                <a:latin typeface="Times New Roman" pitchFamily="18" charset="0"/>
                <a:cs typeface="Times New Roman" pitchFamily="18" charset="0"/>
              </a:rPr>
              <a:t>been booming </a:t>
            </a:r>
            <a:r>
              <a:rPr lang="en-IN" sz="2800" dirty="0" smtClean="0">
                <a:latin typeface="Times New Roman" pitchFamily="18" charset="0"/>
                <a:cs typeface="Times New Roman" pitchFamily="18" charset="0"/>
              </a:rPr>
              <a:t>in the recent </a:t>
            </a:r>
            <a:r>
              <a:rPr lang="en-IN" sz="2800" dirty="0" smtClean="0">
                <a:latin typeface="Times New Roman" pitchFamily="18" charset="0"/>
                <a:cs typeface="Times New Roman" pitchFamily="18" charset="0"/>
              </a:rPr>
              <a:t>times. It </a:t>
            </a:r>
            <a:r>
              <a:rPr lang="en-IN" sz="2800" dirty="0" smtClean="0">
                <a:latin typeface="Times New Roman" pitchFamily="18" charset="0"/>
                <a:cs typeface="Times New Roman" pitchFamily="18" charset="0"/>
              </a:rPr>
              <a:t>involves asking questions in natural language on social </a:t>
            </a:r>
            <a:r>
              <a:rPr lang="en-IN" sz="2800" dirty="0" smtClean="0">
                <a:latin typeface="Times New Roman" pitchFamily="18" charset="0"/>
                <a:cs typeface="Times New Roman" pitchFamily="18" charset="0"/>
              </a:rPr>
              <a:t>media and then other people who may know the answers to those questions respond to those questions. </a:t>
            </a:r>
            <a:endParaRPr lang="en-IN" sz="28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Purpose of our project</a:t>
            </a:r>
            <a:endParaRPr lang="en-IN" dirty="0">
              <a:latin typeface="Aharoni" pitchFamily="2" charset="-79"/>
              <a:cs typeface="Aharoni" pitchFamily="2" charset="-79"/>
            </a:endParaRPr>
          </a:p>
        </p:txBody>
      </p:sp>
      <p:sp>
        <p:nvSpPr>
          <p:cNvPr id="3" name="Content Placeholder 2"/>
          <p:cNvSpPr>
            <a:spLocks noGrp="1"/>
          </p:cNvSpPr>
          <p:nvPr>
            <p:ph sz="quarter" idx="1"/>
          </p:nvPr>
        </p:nvSpPr>
        <p:spPr/>
        <p:txBody>
          <a:bodyPr/>
          <a:lstStyle/>
          <a:p>
            <a:pPr algn="just">
              <a:buNone/>
            </a:pPr>
            <a:r>
              <a:rPr lang="en-IN" dirty="0" smtClean="0">
                <a:latin typeface="Times New Roman" pitchFamily="18" charset="0"/>
                <a:cs typeface="Times New Roman" pitchFamily="18" charset="0"/>
              </a:rPr>
              <a:t>	The purpose of our project was to develop a ranking function for the task of ranking question-answer pairs on the basis of their quality and relevance to a given query. This function takes as input the feature vector of a query-question-answer tuple and then scores the tuple on the basis of the relevance of its question-answer pair to its query, that is the question-answer pair of a tuple with higher score is considered to provide better information regarding the query submitted.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Outline of the project</a:t>
            </a:r>
            <a:endParaRPr lang="en-IN" dirty="0">
              <a:latin typeface="Aharoni" pitchFamily="2" charset="-79"/>
              <a:cs typeface="Aharoni" pitchFamily="2" charset="-79"/>
            </a:endParaRPr>
          </a:p>
        </p:txBody>
      </p:sp>
      <p:sp>
        <p:nvSpPr>
          <p:cNvPr id="3" name="Content Placeholder 2"/>
          <p:cNvSpPr>
            <a:spLocks noGrp="1"/>
          </p:cNvSpPr>
          <p:nvPr>
            <p:ph sz="quarter" idx="1"/>
          </p:nvPr>
        </p:nvSpPr>
        <p:spPr/>
        <p:txBody>
          <a:bodyPr/>
          <a:lstStyle/>
          <a:p>
            <a:pPr>
              <a:buNone/>
            </a:pPr>
            <a:r>
              <a:rPr lang="en-IN" dirty="0" smtClean="0">
                <a:latin typeface="Times New Roman" pitchFamily="18" charset="0"/>
                <a:cs typeface="Times New Roman" pitchFamily="18" charset="0"/>
              </a:rPr>
              <a:t>	The complete implementation of this project can be divided into the following phases:</a:t>
            </a:r>
          </a:p>
          <a:p>
            <a:r>
              <a:rPr lang="en-IN" dirty="0" smtClean="0">
                <a:latin typeface="Times New Roman" pitchFamily="18" charset="0"/>
                <a:cs typeface="Times New Roman" pitchFamily="18" charset="0"/>
              </a:rPr>
              <a:t>Data extraction from Yahoo! Answers</a:t>
            </a:r>
          </a:p>
          <a:p>
            <a:r>
              <a:rPr lang="en-IN" dirty="0" smtClean="0">
                <a:latin typeface="Times New Roman" pitchFamily="18" charset="0"/>
                <a:cs typeface="Times New Roman" pitchFamily="18" charset="0"/>
              </a:rPr>
              <a:t>Processing of the data</a:t>
            </a:r>
          </a:p>
          <a:p>
            <a:r>
              <a:rPr lang="en-IN" dirty="0" smtClean="0">
                <a:latin typeface="Times New Roman" pitchFamily="18" charset="0"/>
                <a:cs typeface="Times New Roman" pitchFamily="18" charset="0"/>
              </a:rPr>
              <a:t>Feature extraction</a:t>
            </a:r>
          </a:p>
          <a:p>
            <a:r>
              <a:rPr lang="en-IN" dirty="0" smtClean="0">
                <a:latin typeface="Times New Roman" pitchFamily="18" charset="0"/>
                <a:cs typeface="Times New Roman" pitchFamily="18" charset="0"/>
              </a:rPr>
              <a:t>Generating preference data</a:t>
            </a:r>
          </a:p>
          <a:p>
            <a:r>
              <a:rPr lang="en-IN" dirty="0" smtClean="0">
                <a:latin typeface="Times New Roman" pitchFamily="18" charset="0"/>
                <a:cs typeface="Times New Roman" pitchFamily="18" charset="0"/>
              </a:rPr>
              <a:t>Finding the ranking function</a:t>
            </a:r>
          </a:p>
          <a:p>
            <a:r>
              <a:rPr lang="en-IN" dirty="0" smtClean="0">
                <a:latin typeface="Times New Roman" pitchFamily="18" charset="0"/>
                <a:cs typeface="Times New Roman" pitchFamily="18" charset="0"/>
              </a:rPr>
              <a:t>Testing the so obtained function</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Aharoni" pitchFamily="2" charset="-79"/>
                <a:cs typeface="Aharoni" pitchFamily="2" charset="-79"/>
              </a:rPr>
              <a:t>Data Extraction from Yahoo! Answers-I</a:t>
            </a:r>
            <a:endParaRPr lang="en-IN" dirty="0">
              <a:latin typeface="Aharoni" pitchFamily="2" charset="-79"/>
              <a:cs typeface="Aharoni" pitchFamily="2" charset="-79"/>
            </a:endParaRPr>
          </a:p>
        </p:txBody>
      </p:sp>
      <p:sp>
        <p:nvSpPr>
          <p:cNvPr id="3" name="Content Placeholder 2"/>
          <p:cNvSpPr>
            <a:spLocks noGrp="1"/>
          </p:cNvSpPr>
          <p:nvPr>
            <p:ph sz="quarter" idx="1"/>
          </p:nvPr>
        </p:nvSpPr>
        <p:spPr/>
        <p:txBody>
          <a:bodyPr>
            <a:normAutofit fontScale="92500" lnSpcReduction="10000"/>
          </a:bodyPr>
          <a:lstStyle/>
          <a:p>
            <a:r>
              <a:rPr lang="en-IN" dirty="0" smtClean="0"/>
              <a:t>We used factoid questions from two </a:t>
            </a:r>
            <a:r>
              <a:rPr lang="en-IN" dirty="0" smtClean="0"/>
              <a:t>years of </a:t>
            </a:r>
            <a:r>
              <a:rPr lang="en-IN" dirty="0" smtClean="0"/>
              <a:t>the TREC QA track evaluations (</a:t>
            </a:r>
            <a:r>
              <a:rPr lang="en-IN" dirty="0" smtClean="0"/>
              <a:t>years 1999-2000</a:t>
            </a:r>
            <a:r>
              <a:rPr lang="en-IN" dirty="0" smtClean="0"/>
              <a:t>).</a:t>
            </a:r>
            <a:r>
              <a:rPr lang="en-IN" dirty="0" smtClean="0"/>
              <a:t> </a:t>
            </a:r>
          </a:p>
          <a:p>
            <a:r>
              <a:rPr lang="en-IN" dirty="0" smtClean="0"/>
              <a:t>A </a:t>
            </a:r>
            <a:r>
              <a:rPr lang="en-IN" dirty="0" smtClean="0"/>
              <a:t>python based application framework, </a:t>
            </a:r>
            <a:r>
              <a:rPr lang="en-IN" dirty="0" smtClean="0"/>
              <a:t>Scrapy was </a:t>
            </a:r>
            <a:r>
              <a:rPr lang="en-IN" dirty="0" smtClean="0"/>
              <a:t>used for crawling </a:t>
            </a:r>
            <a:r>
              <a:rPr lang="en-IN" dirty="0" smtClean="0"/>
              <a:t> Yahoo </a:t>
            </a:r>
            <a:r>
              <a:rPr lang="en-IN" dirty="0" smtClean="0"/>
              <a:t>Answers! a</a:t>
            </a:r>
            <a:r>
              <a:rPr lang="en-IN" dirty="0" smtClean="0"/>
              <a:t>nd extracting </a:t>
            </a:r>
            <a:r>
              <a:rPr lang="en-IN" dirty="0" smtClean="0"/>
              <a:t>structured data.</a:t>
            </a:r>
            <a:endParaRPr lang="en-IN" dirty="0" smtClean="0"/>
          </a:p>
          <a:p>
            <a:r>
              <a:rPr lang="en-IN" dirty="0" smtClean="0"/>
              <a:t>Each query obtained from the TREC evaluation track  was searched in the Yahoo Answers! </a:t>
            </a:r>
            <a:r>
              <a:rPr lang="en-IN" dirty="0" smtClean="0"/>
              <a:t>s</a:t>
            </a:r>
            <a:r>
              <a:rPr lang="en-IN" dirty="0" smtClean="0"/>
              <a:t>earch engine and the links of 10-top-rated questions according to the Yahoo Answers! ranking were retrieved.</a:t>
            </a:r>
          </a:p>
          <a:p>
            <a:r>
              <a:rPr lang="en-IN" dirty="0" smtClean="0"/>
              <a:t>The list </a:t>
            </a:r>
            <a:r>
              <a:rPr lang="en-IN" dirty="0" smtClean="0"/>
              <a:t>of queries were read and requests </a:t>
            </a:r>
            <a:r>
              <a:rPr lang="en-IN" dirty="0" smtClean="0"/>
              <a:t>were made </a:t>
            </a:r>
            <a:r>
              <a:rPr lang="en-IN" dirty="0" smtClean="0"/>
              <a:t>to crawl the Yahoo Answers! u</a:t>
            </a:r>
            <a:r>
              <a:rPr lang="en-IN" dirty="0" smtClean="0"/>
              <a:t>sing </a:t>
            </a:r>
            <a:r>
              <a:rPr lang="en-IN" dirty="0" err="1" smtClean="0"/>
              <a:t>scapy.Request</a:t>
            </a:r>
            <a:r>
              <a:rPr lang="en-IN" dirty="0" smtClean="0"/>
              <a:t>() API</a:t>
            </a:r>
            <a:r>
              <a:rPr lang="en-IN" dirty="0" smtClean="0"/>
              <a:t>.</a:t>
            </a:r>
          </a:p>
          <a:p>
            <a:r>
              <a:rPr lang="en-IN" dirty="0" smtClean="0"/>
              <a:t> The </a:t>
            </a:r>
            <a:r>
              <a:rPr lang="en-IN" dirty="0" smtClean="0"/>
              <a:t>html and xml </a:t>
            </a:r>
            <a:r>
              <a:rPr lang="en-IN" dirty="0" smtClean="0"/>
              <a:t>web pages retrieved </a:t>
            </a:r>
            <a:r>
              <a:rPr lang="en-IN" dirty="0" smtClean="0"/>
              <a:t>were then parsed to find </a:t>
            </a:r>
            <a:r>
              <a:rPr lang="en-IN" dirty="0" smtClean="0"/>
              <a:t>relevant question </a:t>
            </a:r>
            <a:r>
              <a:rPr lang="en-IN" dirty="0" smtClean="0"/>
              <a:t>links.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Aharoni" pitchFamily="2" charset="-79"/>
                <a:cs typeface="Aharoni" pitchFamily="2" charset="-79"/>
              </a:rPr>
              <a:t>Data Extraction from Yahoo! Answers-II</a:t>
            </a:r>
            <a:endParaRPr lang="en-IN" dirty="0">
              <a:latin typeface="Aharoni" pitchFamily="2" charset="-79"/>
              <a:cs typeface="Aharoni" pitchFamily="2" charset="-79"/>
            </a:endParaRPr>
          </a:p>
        </p:txBody>
      </p:sp>
      <p:sp>
        <p:nvSpPr>
          <p:cNvPr id="3" name="Content Placeholder 2"/>
          <p:cNvSpPr>
            <a:spLocks noGrp="1"/>
          </p:cNvSpPr>
          <p:nvPr>
            <p:ph sz="quarter" idx="1"/>
          </p:nvPr>
        </p:nvSpPr>
        <p:spPr/>
        <p:txBody>
          <a:bodyPr>
            <a:normAutofit/>
          </a:bodyPr>
          <a:lstStyle/>
          <a:p>
            <a:r>
              <a:rPr lang="en-IN" sz="3200" dirty="0" smtClean="0"/>
              <a:t>Each link obtained was further explored to retrieve a set of relevant answers and features to that question found.</a:t>
            </a:r>
          </a:p>
          <a:p>
            <a:r>
              <a:rPr lang="en-IN" sz="3200" dirty="0" smtClean="0"/>
              <a:t>Requests </a:t>
            </a:r>
            <a:r>
              <a:rPr lang="en-IN" sz="3200" dirty="0" smtClean="0"/>
              <a:t>were made </a:t>
            </a:r>
            <a:r>
              <a:rPr lang="en-IN" sz="3200" dirty="0" smtClean="0"/>
              <a:t>for each </a:t>
            </a:r>
            <a:r>
              <a:rPr lang="en-IN" sz="3200" dirty="0" smtClean="0"/>
              <a:t>question link using </a:t>
            </a:r>
            <a:r>
              <a:rPr lang="en-IN" sz="3200" dirty="0" err="1" smtClean="0"/>
              <a:t>scrapy.Requests</a:t>
            </a:r>
            <a:r>
              <a:rPr lang="en-IN" sz="3200" dirty="0" smtClean="0"/>
              <a:t>().</a:t>
            </a:r>
          </a:p>
          <a:p>
            <a:r>
              <a:rPr lang="en-IN" sz="3200" dirty="0" smtClean="0"/>
              <a:t>T</a:t>
            </a:r>
            <a:r>
              <a:rPr lang="en-IN" sz="3200" dirty="0" smtClean="0"/>
              <a:t>he </a:t>
            </a:r>
            <a:r>
              <a:rPr lang="en-IN" sz="3200" dirty="0" smtClean="0"/>
              <a:t>retrieved answer webpage was parsed </a:t>
            </a:r>
            <a:r>
              <a:rPr lang="en-IN" sz="3200" dirty="0" smtClean="0"/>
              <a:t>to extract </a:t>
            </a:r>
            <a:r>
              <a:rPr lang="en-IN" sz="3200" dirty="0" smtClean="0"/>
              <a:t>the answer and related features </a:t>
            </a:r>
            <a:r>
              <a:rPr lang="en-IN" sz="3200" dirty="0" smtClean="0"/>
              <a:t>available on </a:t>
            </a:r>
            <a:r>
              <a:rPr lang="en-IN" sz="3200" dirty="0" smtClean="0"/>
              <a:t>the same webpage.</a:t>
            </a:r>
            <a:endParaRPr lang="en-IN" sz="3200" dirty="0" smtClean="0"/>
          </a:p>
          <a:p>
            <a:pPr>
              <a:buNone/>
            </a:pPr>
            <a:endParaRPr lang="en-IN"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Processing of the data-I</a:t>
            </a:r>
            <a:endParaRPr lang="en-IN" dirty="0">
              <a:latin typeface="Aharoni" pitchFamily="2" charset="-79"/>
              <a:cs typeface="Aharoni" pitchFamily="2" charset="-79"/>
            </a:endParaRPr>
          </a:p>
        </p:txBody>
      </p:sp>
      <p:sp>
        <p:nvSpPr>
          <p:cNvPr id="3" name="Content Placeholder 2"/>
          <p:cNvSpPr>
            <a:spLocks noGrp="1"/>
          </p:cNvSpPr>
          <p:nvPr>
            <p:ph sz="quarter" idx="1"/>
          </p:nvPr>
        </p:nvSpPr>
        <p:spPr/>
        <p:txBody>
          <a:bodyPr/>
          <a:lstStyle/>
          <a:p>
            <a:r>
              <a:rPr lang="en-IN" dirty="0" smtClean="0">
                <a:latin typeface="Times New Roman" pitchFamily="18" charset="0"/>
                <a:cs typeface="Times New Roman" pitchFamily="18" charset="0"/>
              </a:rPr>
              <a:t>The data obtained from Yahoo! Answers was in a very raw form and had to be extensively processed to generate features.</a:t>
            </a:r>
          </a:p>
          <a:p>
            <a:r>
              <a:rPr lang="en-IN" dirty="0" smtClean="0">
                <a:latin typeface="Times New Roman" pitchFamily="18" charset="0"/>
                <a:cs typeface="Times New Roman" pitchFamily="18" charset="0"/>
              </a:rPr>
              <a:t>First all the new lines and punctuation was stripped off from the data.</a:t>
            </a:r>
          </a:p>
          <a:p>
            <a:r>
              <a:rPr lang="en-IN" dirty="0" smtClean="0">
                <a:latin typeface="Times New Roman" pitchFamily="18" charset="0"/>
                <a:cs typeface="Times New Roman" pitchFamily="18" charset="0"/>
              </a:rPr>
              <a:t>Then only those queries and questions were retained in the data which had valid answers with upvotes and downvotes associated with them.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Processing of the data-II</a:t>
            </a:r>
            <a:endParaRPr lang="en-IN" dirty="0">
              <a:latin typeface="Aharoni" pitchFamily="2" charset="-79"/>
              <a:cs typeface="Aharoni" pitchFamily="2" charset="-79"/>
            </a:endParaRPr>
          </a:p>
        </p:txBody>
      </p:sp>
      <p:sp>
        <p:nvSpPr>
          <p:cNvPr id="3" name="Content Placeholder 2"/>
          <p:cNvSpPr>
            <a:spLocks noGrp="1"/>
          </p:cNvSpPr>
          <p:nvPr>
            <p:ph sz="quarter" idx="1"/>
          </p:nvPr>
        </p:nvSpPr>
        <p:spPr>
          <a:xfrm>
            <a:off x="928662" y="1571612"/>
            <a:ext cx="7772400" cy="4572000"/>
          </a:xfrm>
        </p:spPr>
        <p:txBody>
          <a:bodyPr>
            <a:normAutofit/>
          </a:bodyPr>
          <a:lstStyle/>
          <a:p>
            <a:r>
              <a:rPr lang="en-IN" sz="3200" dirty="0" smtClean="0">
                <a:latin typeface="Times New Roman" pitchFamily="18" charset="0"/>
                <a:cs typeface="Times New Roman" pitchFamily="18" charset="0"/>
              </a:rPr>
              <a:t>To extract all the features from the data, first feature vectors of all the possible query-question-answer tuples were extracted from the data and they were stored along with the index of their query.</a:t>
            </a:r>
          </a:p>
          <a:p>
            <a:r>
              <a:rPr lang="en-IN" sz="3200" dirty="0" smtClean="0">
                <a:latin typeface="Times New Roman" pitchFamily="18" charset="0"/>
                <a:cs typeface="Times New Roman" pitchFamily="18" charset="0"/>
              </a:rPr>
              <a:t>Next the all the feature vectors of the same query were segregated.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Feature extraction</a:t>
            </a:r>
            <a:endParaRPr lang="en-IN" dirty="0">
              <a:latin typeface="Aharoni" pitchFamily="2" charset="-79"/>
              <a:cs typeface="Aharoni" pitchFamily="2" charset="-79"/>
            </a:endParaRPr>
          </a:p>
        </p:txBody>
      </p:sp>
      <p:sp>
        <p:nvSpPr>
          <p:cNvPr id="3" name="Content Placeholder 2"/>
          <p:cNvSpPr>
            <a:spLocks noGrp="1"/>
          </p:cNvSpPr>
          <p:nvPr>
            <p:ph sz="quarter" idx="1"/>
          </p:nvPr>
        </p:nvSpPr>
        <p:spPr/>
        <p:txBody>
          <a:bodyPr/>
          <a:lstStyle/>
          <a:p>
            <a:pPr>
              <a:buNone/>
            </a:pP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p:txBody>
      </p:sp>
      <p:sp>
        <p:nvSpPr>
          <p:cNvPr id="4" name="Content Placeholder 2"/>
          <p:cNvSpPr txBox="1">
            <a:spLocks/>
          </p:cNvSpPr>
          <p:nvPr/>
        </p:nvSpPr>
        <p:spPr>
          <a:xfrm>
            <a:off x="571472" y="1571612"/>
            <a:ext cx="7772400" cy="4572000"/>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lang="en-IN" sz="2800" dirty="0" smtClean="0">
                <a:latin typeface="Times New Roman" pitchFamily="18" charset="0"/>
                <a:cs typeface="Times New Roman" pitchFamily="18" charset="0"/>
              </a:rPr>
              <a:t>Following features were extracted for each tuple:</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IN" sz="2800" dirty="0" smtClean="0">
                <a:latin typeface="Times New Roman" pitchFamily="18" charset="0"/>
                <a:cs typeface="Times New Roman" pitchFamily="18" charset="0"/>
              </a:rPr>
              <a:t>S</a:t>
            </a:r>
            <a:r>
              <a:rPr lang="en-IN" sz="2800" dirty="0" smtClean="0">
                <a:latin typeface="Times New Roman" pitchFamily="18" charset="0"/>
                <a:cs typeface="Times New Roman" pitchFamily="18" charset="0"/>
              </a:rPr>
              <a:t>imilar number of words in the tuples</a:t>
            </a:r>
          </a:p>
          <a:p>
            <a:pPr marL="274320" lvl="0" indent="-274320">
              <a:spcBef>
                <a:spcPts val="580"/>
              </a:spcBef>
              <a:buClr>
                <a:schemeClr val="accent1"/>
              </a:buClr>
              <a:buSzPct val="85000"/>
              <a:buFont typeface="Wingdings 2"/>
              <a:buChar char=""/>
            </a:pPr>
            <a:r>
              <a:rPr lang="en-IN" sz="2800" dirty="0" smtClean="0">
                <a:latin typeface="Times New Roman" pitchFamily="18" charset="0"/>
                <a:cs typeface="Times New Roman" pitchFamily="18" charset="0"/>
              </a:rPr>
              <a:t>L</a:t>
            </a:r>
            <a:r>
              <a:rPr lang="en-IN" sz="2800" dirty="0" smtClean="0">
                <a:latin typeface="Times New Roman" pitchFamily="18" charset="0"/>
                <a:cs typeface="Times New Roman" pitchFamily="18" charset="0"/>
              </a:rPr>
              <a:t>ength of query </a:t>
            </a:r>
          </a:p>
          <a:p>
            <a:pPr marL="274320" lvl="0" indent="-274320">
              <a:spcBef>
                <a:spcPts val="580"/>
              </a:spcBef>
              <a:buClr>
                <a:schemeClr val="accent1"/>
              </a:buClr>
              <a:buSzPct val="85000"/>
              <a:buFont typeface="Wingdings 2"/>
              <a:buChar char=""/>
            </a:pPr>
            <a:r>
              <a:rPr lang="en-IN" sz="2800" dirty="0">
                <a:latin typeface="Times New Roman" pitchFamily="18" charset="0"/>
                <a:cs typeface="Times New Roman" pitchFamily="18" charset="0"/>
              </a:rPr>
              <a:t>L</a:t>
            </a:r>
            <a:r>
              <a:rPr lang="en-IN" sz="2800" dirty="0" smtClean="0">
                <a:latin typeface="Times New Roman" pitchFamily="18" charset="0"/>
                <a:cs typeface="Times New Roman" pitchFamily="18" charset="0"/>
              </a:rPr>
              <a:t>ength of question</a:t>
            </a:r>
            <a:endParaRPr lang="en-IN" sz="2800" dirty="0">
              <a:latin typeface="Times New Roman" pitchFamily="18" charset="0"/>
              <a:cs typeface="Times New Roman" pitchFamily="18" charset="0"/>
            </a:endParaRPr>
          </a:p>
          <a:p>
            <a:pPr marL="274320" lvl="0" indent="-274320">
              <a:spcBef>
                <a:spcPts val="580"/>
              </a:spcBef>
              <a:buClr>
                <a:schemeClr val="accent1"/>
              </a:buClr>
              <a:buSzPct val="85000"/>
              <a:buFont typeface="Wingdings 2"/>
              <a:buChar char=""/>
            </a:pPr>
            <a:r>
              <a:rPr lang="en-IN" sz="2800" dirty="0">
                <a:latin typeface="Times New Roman" pitchFamily="18" charset="0"/>
                <a:cs typeface="Times New Roman" pitchFamily="18" charset="0"/>
              </a:rPr>
              <a:t>L</a:t>
            </a:r>
            <a:r>
              <a:rPr lang="en-IN" sz="2800" dirty="0" smtClean="0">
                <a:latin typeface="Times New Roman" pitchFamily="18" charset="0"/>
                <a:cs typeface="Times New Roman" pitchFamily="18" charset="0"/>
              </a:rPr>
              <a:t>ength of answer</a:t>
            </a:r>
          </a:p>
          <a:p>
            <a:pPr marL="274320" lvl="0" indent="-274320">
              <a:spcBef>
                <a:spcPts val="580"/>
              </a:spcBef>
              <a:buClr>
                <a:schemeClr val="accent1"/>
              </a:buClr>
              <a:buSzPct val="85000"/>
              <a:buFont typeface="Wingdings 2"/>
              <a:buChar char=""/>
            </a:pPr>
            <a:r>
              <a:rPr lang="en-IN" sz="2800" dirty="0" smtClean="0">
                <a:latin typeface="Times New Roman" pitchFamily="18" charset="0"/>
                <a:cs typeface="Times New Roman" pitchFamily="18" charset="0"/>
              </a:rPr>
              <a:t>Answer Lifetime</a:t>
            </a:r>
            <a:endParaRPr lang="en-IN" sz="2800" dirty="0" smtClean="0">
              <a:latin typeface="Times New Roman" pitchFamily="18" charset="0"/>
              <a:cs typeface="Times New Roman" pitchFamily="18" charset="0"/>
            </a:endParaRPr>
          </a:p>
          <a:p>
            <a:pPr marL="274320" lvl="0" indent="-274320">
              <a:spcBef>
                <a:spcPts val="580"/>
              </a:spcBef>
              <a:buClr>
                <a:schemeClr val="accent1"/>
              </a:buClr>
              <a:buSzPct val="85000"/>
              <a:buFont typeface="Wingdings 2"/>
              <a:buChar char=""/>
            </a:pPr>
            <a:r>
              <a:rPr lang="en-IN" sz="2800" dirty="0">
                <a:latin typeface="Times New Roman" pitchFamily="18" charset="0"/>
                <a:cs typeface="Times New Roman" pitchFamily="18" charset="0"/>
              </a:rPr>
              <a:t>P</a:t>
            </a:r>
            <a:r>
              <a:rPr lang="en-IN" sz="2800" dirty="0" smtClean="0">
                <a:latin typeface="Times New Roman" pitchFamily="18" charset="0"/>
                <a:cs typeface="Times New Roman" pitchFamily="18" charset="0"/>
              </a:rPr>
              <a:t>opularity of the question, </a:t>
            </a:r>
          </a:p>
          <a:p>
            <a:pPr marL="274320" lvl="0" indent="-274320">
              <a:spcBef>
                <a:spcPts val="580"/>
              </a:spcBef>
              <a:buClr>
                <a:schemeClr val="accent1"/>
              </a:buClr>
              <a:buSzPct val="85000"/>
              <a:buFont typeface="Wingdings 2"/>
              <a:buChar char=""/>
            </a:pPr>
            <a:r>
              <a:rPr lang="en-IN" sz="2800" dirty="0">
                <a:latin typeface="Times New Roman" pitchFamily="18" charset="0"/>
                <a:cs typeface="Times New Roman" pitchFamily="18" charset="0"/>
              </a:rPr>
              <a:t>U</a:t>
            </a:r>
            <a:r>
              <a:rPr lang="en-IN" sz="2800" dirty="0" smtClean="0">
                <a:latin typeface="Times New Roman" pitchFamily="18" charset="0"/>
                <a:cs typeface="Times New Roman" pitchFamily="18" charset="0"/>
              </a:rPr>
              <a:t>pvotes of the answer were used</a:t>
            </a:r>
          </a:p>
          <a:p>
            <a:pPr marL="274320" lvl="0" indent="-274320">
              <a:spcBef>
                <a:spcPts val="580"/>
              </a:spcBef>
              <a:buClr>
                <a:schemeClr val="accent1"/>
              </a:buClr>
              <a:buSzPct val="85000"/>
              <a:buFont typeface="Wingdings 2"/>
              <a:buChar char=""/>
            </a:pPr>
            <a:r>
              <a:rPr lang="en-IN" sz="2800" dirty="0">
                <a:latin typeface="Times New Roman" pitchFamily="18" charset="0"/>
                <a:cs typeface="Times New Roman" pitchFamily="18" charset="0"/>
              </a:rPr>
              <a:t>D</a:t>
            </a:r>
            <a:r>
              <a:rPr lang="en-IN" sz="2800" dirty="0" smtClean="0">
                <a:latin typeface="Times New Roman" pitchFamily="18" charset="0"/>
                <a:cs typeface="Times New Roman" pitchFamily="18" charset="0"/>
              </a:rPr>
              <a:t>ownvotes of the answer were used</a:t>
            </a:r>
          </a:p>
          <a:p>
            <a:pPr>
              <a:buNone/>
            </a:pPr>
            <a:r>
              <a:rPr lang="en-IN" sz="2800" dirty="0" smtClean="0">
                <a:latin typeface="Times New Roman" pitchFamily="18" charset="0"/>
                <a:cs typeface="Times New Roman" pitchFamily="18" charset="0"/>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IN" sz="2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143</TotalTime>
  <Words>744</Words>
  <Application>Microsoft Office PowerPoint</Application>
  <PresentationFormat>On-screen Show (4:3)</PresentationFormat>
  <Paragraphs>72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Ranking Question-Answers  Over Social Media </vt:lpstr>
      <vt:lpstr>Community Question Answering</vt:lpstr>
      <vt:lpstr>Purpose of our project</vt:lpstr>
      <vt:lpstr>Outline of the project</vt:lpstr>
      <vt:lpstr>Data Extraction from Yahoo! Answers-I</vt:lpstr>
      <vt:lpstr>Data Extraction from Yahoo! Answers-II</vt:lpstr>
      <vt:lpstr>Processing of the data-I</vt:lpstr>
      <vt:lpstr>Processing of the data-II</vt:lpstr>
      <vt:lpstr>Feature extraction</vt:lpstr>
      <vt:lpstr>Preference Data</vt:lpstr>
      <vt:lpstr>Finding the ranking function</vt:lpstr>
      <vt:lpstr>Using the gradient boosting regressor-I</vt:lpstr>
      <vt:lpstr>Using the gradient boosting regressor-II</vt:lpstr>
      <vt:lpstr>Results</vt:lpstr>
      <vt:lpstr>Results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Question-Answers  Over Social Media</dc:title>
  <dc:creator>Rishabh &amp; Arjun</dc:creator>
  <cp:lastModifiedBy>Rishabh &amp; Arjun</cp:lastModifiedBy>
  <cp:revision>21</cp:revision>
  <dcterms:created xsi:type="dcterms:W3CDTF">2016-05-04T02:13:43Z</dcterms:created>
  <dcterms:modified xsi:type="dcterms:W3CDTF">2016-05-04T04:36:54Z</dcterms:modified>
</cp:coreProperties>
</file>