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sldIdLst>
    <p:sldId id="256" r:id="rId2"/>
    <p:sldId id="257" r:id="rId3"/>
    <p:sldId id="258" r:id="rId4"/>
    <p:sldId id="260" r:id="rId5"/>
    <p:sldId id="264" r:id="rId6"/>
    <p:sldId id="273" r:id="rId7"/>
    <p:sldId id="269" r:id="rId8"/>
    <p:sldId id="278" r:id="rId9"/>
    <p:sldId id="290" r:id="rId10"/>
    <p:sldId id="281" r:id="rId11"/>
    <p:sldId id="291" r:id="rId12"/>
    <p:sldId id="282" r:id="rId13"/>
    <p:sldId id="292" r:id="rId14"/>
    <p:sldId id="283" r:id="rId15"/>
    <p:sldId id="293" r:id="rId16"/>
    <p:sldId id="284" r:id="rId17"/>
    <p:sldId id="294" r:id="rId18"/>
    <p:sldId id="285" r:id="rId19"/>
    <p:sldId id="295" r:id="rId20"/>
    <p:sldId id="286" r:id="rId21"/>
    <p:sldId id="287" r:id="rId22"/>
    <p:sldId id="288" r:id="rId23"/>
    <p:sldId id="289" r:id="rId24"/>
    <p:sldId id="270" r:id="rId25"/>
    <p:sldId id="272" r:id="rId26"/>
    <p:sldId id="276" r:id="rId27"/>
    <p:sldId id="275" r:id="rId28"/>
    <p:sldId id="29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60"/>
  </p:normalViewPr>
  <p:slideViewPr>
    <p:cSldViewPr snapToGrid="0">
      <p:cViewPr varScale="1">
        <p:scale>
          <a:sx n="86" d="100"/>
          <a:sy n="86" d="100"/>
        </p:scale>
        <p:origin x="557" y="67"/>
      </p:cViewPr>
      <p:guideLst/>
    </p:cSldViewPr>
  </p:slideViewPr>
  <p:notesTextViewPr>
    <p:cViewPr>
      <p:scale>
        <a:sx n="1" d="1"/>
        <a:sy n="1" d="1"/>
      </p:scale>
      <p:origin x="0" y="0"/>
    </p:cViewPr>
  </p:notesTextViewPr>
  <p:sorterViewPr>
    <p:cViewPr>
      <p:scale>
        <a:sx n="100" d="100"/>
        <a:sy n="100" d="100"/>
      </p:scale>
      <p:origin x="0" y="-1843"/>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Walia" userId="9bdc161de9b2ac6f" providerId="LiveId" clId="{48730F66-E008-4446-B63F-6255CB1CC4F8}"/>
    <pc:docChg chg="modSld">
      <pc:chgData name="Manish Walia" userId="9bdc161de9b2ac6f" providerId="LiveId" clId="{48730F66-E008-4446-B63F-6255CB1CC4F8}" dt="2021-12-20T03:56:44.674" v="9" actId="20577"/>
      <pc:docMkLst>
        <pc:docMk/>
      </pc:docMkLst>
      <pc:sldChg chg="modSp mod">
        <pc:chgData name="Manish Walia" userId="9bdc161de9b2ac6f" providerId="LiveId" clId="{48730F66-E008-4446-B63F-6255CB1CC4F8}" dt="2021-12-20T03:56:44.674" v="9" actId="20577"/>
        <pc:sldMkLst>
          <pc:docMk/>
          <pc:sldMk cId="3621968788" sldId="272"/>
        </pc:sldMkLst>
        <pc:spChg chg="mod">
          <ac:chgData name="Manish Walia" userId="9bdc161de9b2ac6f" providerId="LiveId" clId="{48730F66-E008-4446-B63F-6255CB1CC4F8}" dt="2021-12-20T03:56:44.674" v="9" actId="20577"/>
          <ac:spMkLst>
            <pc:docMk/>
            <pc:sldMk cId="3621968788" sldId="272"/>
            <ac:spMk id="4" creationId="{FCD2EC9A-3E97-4863-AAF1-94DBEB993573}"/>
          </ac:spMkLst>
        </pc:spChg>
      </pc:sldChg>
      <pc:sldChg chg="modSp mod">
        <pc:chgData name="Manish Walia" userId="9bdc161de9b2ac6f" providerId="LiveId" clId="{48730F66-E008-4446-B63F-6255CB1CC4F8}" dt="2021-12-19T16:03:15.830" v="8" actId="20577"/>
        <pc:sldMkLst>
          <pc:docMk/>
          <pc:sldMk cId="417055716" sldId="273"/>
        </pc:sldMkLst>
        <pc:spChg chg="mod">
          <ac:chgData name="Manish Walia" userId="9bdc161de9b2ac6f" providerId="LiveId" clId="{48730F66-E008-4446-B63F-6255CB1CC4F8}" dt="2021-12-19T16:03:15.830" v="8" actId="20577"/>
          <ac:spMkLst>
            <pc:docMk/>
            <pc:sldMk cId="417055716" sldId="273"/>
            <ac:spMk id="16" creationId="{55A2457E-CCC6-485E-B984-2BC4E1166D13}"/>
          </ac:spMkLst>
        </pc:spChg>
      </pc:sldChg>
      <pc:sldChg chg="modSp mod">
        <pc:chgData name="Manish Walia" userId="9bdc161de9b2ac6f" providerId="LiveId" clId="{48730F66-E008-4446-B63F-6255CB1CC4F8}" dt="2021-12-19T15:50:25.680" v="2" actId="1076"/>
        <pc:sldMkLst>
          <pc:docMk/>
          <pc:sldMk cId="91738988" sldId="283"/>
        </pc:sldMkLst>
        <pc:picChg chg="mod">
          <ac:chgData name="Manish Walia" userId="9bdc161de9b2ac6f" providerId="LiveId" clId="{48730F66-E008-4446-B63F-6255CB1CC4F8}" dt="2021-12-19T15:50:25.680" v="2" actId="1076"/>
          <ac:picMkLst>
            <pc:docMk/>
            <pc:sldMk cId="91738988" sldId="283"/>
            <ac:picMk id="4" creationId="{D948D1B7-588C-454C-BB80-EB741E8F6F22}"/>
          </ac:picMkLst>
        </pc:picChg>
      </pc:sldChg>
      <pc:sldChg chg="modSp mod">
        <pc:chgData name="Manish Walia" userId="9bdc161de9b2ac6f" providerId="LiveId" clId="{48730F66-E008-4446-B63F-6255CB1CC4F8}" dt="2021-12-19T15:48:54.173" v="1" actId="20577"/>
        <pc:sldMkLst>
          <pc:docMk/>
          <pc:sldMk cId="605590913" sldId="291"/>
        </pc:sldMkLst>
        <pc:graphicFrameChg chg="modGraphic">
          <ac:chgData name="Manish Walia" userId="9bdc161de9b2ac6f" providerId="LiveId" clId="{48730F66-E008-4446-B63F-6255CB1CC4F8}" dt="2021-12-19T15:48:54.173" v="1" actId="20577"/>
          <ac:graphicFrameMkLst>
            <pc:docMk/>
            <pc:sldMk cId="605590913" sldId="291"/>
            <ac:graphicFrameMk id="7" creationId="{194D1D79-2A3A-47EE-8084-77282EB42D4F}"/>
          </ac:graphicFrameMkLst>
        </pc:graphicFrameChg>
      </pc:sldChg>
      <pc:sldChg chg="modSp mod">
        <pc:chgData name="Manish Walia" userId="9bdc161de9b2ac6f" providerId="LiveId" clId="{48730F66-E008-4446-B63F-6255CB1CC4F8}" dt="2021-12-19T15:51:15.812" v="4" actId="20577"/>
        <pc:sldMkLst>
          <pc:docMk/>
          <pc:sldMk cId="4108843678" sldId="293"/>
        </pc:sldMkLst>
        <pc:graphicFrameChg chg="modGraphic">
          <ac:chgData name="Manish Walia" userId="9bdc161de9b2ac6f" providerId="LiveId" clId="{48730F66-E008-4446-B63F-6255CB1CC4F8}" dt="2021-12-19T15:51:15.812" v="4" actId="20577"/>
          <ac:graphicFrameMkLst>
            <pc:docMk/>
            <pc:sldMk cId="4108843678" sldId="293"/>
            <ac:graphicFrameMk id="4" creationId="{E187BABE-31A7-4B27-9C31-72C0F12FAD1B}"/>
          </ac:graphicFrameMkLst>
        </pc:graphicFrame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8T12:25:31.448"/>
    </inkml:context>
    <inkml:brush xml:id="br0">
      <inkml:brushProperty name="width" value="0.05" units="cm"/>
      <inkml:brushProperty name="height" value="0.05" units="cm"/>
      <inkml:brushProperty name="color" value="#E71224"/>
    </inkml:brush>
  </inkml:definitions>
  <inkml:trace contextRef="#ctx0" brushRef="#br0">708 26 24575,'-470'0'0,"446"-2"0,1 0 0,-28-6 0,-34-4 0,56 11-1365,4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8T12:25:32.026"/>
    </inkml:context>
    <inkml:brush xml:id="br0">
      <inkml:brushProperty name="width" value="0.05" units="cm"/>
      <inkml:brushProperty name="height" value="0.05" units="cm"/>
      <inkml:brushProperty name="color" value="#E71224"/>
    </inkml:brush>
  </inkml:definitions>
  <inkml:trace contextRef="#ctx0" brushRef="#br0">0 0 24575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F17612-7B9F-4668-BB57-0E534F0D80BE}" type="datetimeFigureOut">
              <a:rPr lang="en-IN" smtClean="0"/>
              <a:t>20-12-2021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307B7F-A3A7-40AB-B4F6-C2FB551ED777}" type="slidenum">
              <a:rPr lang="en-IN" smtClean="0"/>
              <a:t>‹#›</a:t>
            </a:fld>
            <a:endParaRPr lang="en-IN"/>
          </a:p>
        </p:txBody>
      </p:sp>
    </p:spTree>
    <p:extLst>
      <p:ext uri="{BB962C8B-B14F-4D97-AF65-F5344CB8AC3E}">
        <p14:creationId xmlns:p14="http://schemas.microsoft.com/office/powerpoint/2010/main" val="375440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F17612-7B9F-4668-BB57-0E534F0D80BE}" type="datetimeFigureOut">
              <a:rPr lang="en-IN" smtClean="0"/>
              <a:t>20-12-2021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307B7F-A3A7-40AB-B4F6-C2FB551ED777}" type="slidenum">
              <a:rPr lang="en-IN" smtClean="0"/>
              <a:t>‹#›</a:t>
            </a:fld>
            <a:endParaRPr lang="en-IN"/>
          </a:p>
        </p:txBody>
      </p:sp>
    </p:spTree>
    <p:extLst>
      <p:ext uri="{BB962C8B-B14F-4D97-AF65-F5344CB8AC3E}">
        <p14:creationId xmlns:p14="http://schemas.microsoft.com/office/powerpoint/2010/main" val="171814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F17612-7B9F-4668-BB57-0E534F0D80BE}" type="datetimeFigureOut">
              <a:rPr lang="en-IN" smtClean="0"/>
              <a:t>20-12-2021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307B7F-A3A7-40AB-B4F6-C2FB551ED77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69847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F17612-7B9F-4668-BB57-0E534F0D80BE}" type="datetimeFigureOut">
              <a:rPr lang="en-IN" smtClean="0"/>
              <a:t>20-12-2021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307B7F-A3A7-40AB-B4F6-C2FB551ED777}" type="slidenum">
              <a:rPr lang="en-IN" smtClean="0"/>
              <a:t>‹#›</a:t>
            </a:fld>
            <a:endParaRPr lang="en-IN"/>
          </a:p>
        </p:txBody>
      </p:sp>
    </p:spTree>
    <p:extLst>
      <p:ext uri="{BB962C8B-B14F-4D97-AF65-F5344CB8AC3E}">
        <p14:creationId xmlns:p14="http://schemas.microsoft.com/office/powerpoint/2010/main" val="2346069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F17612-7B9F-4668-BB57-0E534F0D80BE}" type="datetimeFigureOut">
              <a:rPr lang="en-IN" smtClean="0"/>
              <a:t>20-12-2021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307B7F-A3A7-40AB-B4F6-C2FB551ED77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35254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F17612-7B9F-4668-BB57-0E534F0D80BE}" type="datetimeFigureOut">
              <a:rPr lang="en-IN" smtClean="0"/>
              <a:t>20-12-2021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307B7F-A3A7-40AB-B4F6-C2FB551ED777}" type="slidenum">
              <a:rPr lang="en-IN" smtClean="0"/>
              <a:t>‹#›</a:t>
            </a:fld>
            <a:endParaRPr lang="en-IN"/>
          </a:p>
        </p:txBody>
      </p:sp>
    </p:spTree>
    <p:extLst>
      <p:ext uri="{BB962C8B-B14F-4D97-AF65-F5344CB8AC3E}">
        <p14:creationId xmlns:p14="http://schemas.microsoft.com/office/powerpoint/2010/main" val="21170844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F17612-7B9F-4668-BB57-0E534F0D80BE}" type="datetimeFigureOut">
              <a:rPr lang="en-IN" smtClean="0"/>
              <a:t>20-12-2021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307B7F-A3A7-40AB-B4F6-C2FB551ED777}" type="slidenum">
              <a:rPr lang="en-IN" smtClean="0"/>
              <a:t>‹#›</a:t>
            </a:fld>
            <a:endParaRPr lang="en-IN"/>
          </a:p>
        </p:txBody>
      </p:sp>
    </p:spTree>
    <p:extLst>
      <p:ext uri="{BB962C8B-B14F-4D97-AF65-F5344CB8AC3E}">
        <p14:creationId xmlns:p14="http://schemas.microsoft.com/office/powerpoint/2010/main" val="3768403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F17612-7B9F-4668-BB57-0E534F0D80BE}" type="datetimeFigureOut">
              <a:rPr lang="en-IN" smtClean="0"/>
              <a:t>20-12-2021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307B7F-A3A7-40AB-B4F6-C2FB551ED777}" type="slidenum">
              <a:rPr lang="en-IN" smtClean="0"/>
              <a:t>‹#›</a:t>
            </a:fld>
            <a:endParaRPr lang="en-IN"/>
          </a:p>
        </p:txBody>
      </p:sp>
    </p:spTree>
    <p:extLst>
      <p:ext uri="{BB962C8B-B14F-4D97-AF65-F5344CB8AC3E}">
        <p14:creationId xmlns:p14="http://schemas.microsoft.com/office/powerpoint/2010/main" val="2264306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F17612-7B9F-4668-BB57-0E534F0D80BE}" type="datetimeFigureOut">
              <a:rPr lang="en-IN" smtClean="0"/>
              <a:t>20-12-2021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307B7F-A3A7-40AB-B4F6-C2FB551ED777}" type="slidenum">
              <a:rPr lang="en-IN" smtClean="0"/>
              <a:t>‹#›</a:t>
            </a:fld>
            <a:endParaRPr lang="en-IN"/>
          </a:p>
        </p:txBody>
      </p:sp>
    </p:spTree>
    <p:extLst>
      <p:ext uri="{BB962C8B-B14F-4D97-AF65-F5344CB8AC3E}">
        <p14:creationId xmlns:p14="http://schemas.microsoft.com/office/powerpoint/2010/main" val="3106716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F17612-7B9F-4668-BB57-0E534F0D80BE}" type="datetimeFigureOut">
              <a:rPr lang="en-IN" smtClean="0"/>
              <a:t>20-12-2021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307B7F-A3A7-40AB-B4F6-C2FB551ED777}" type="slidenum">
              <a:rPr lang="en-IN" smtClean="0"/>
              <a:t>‹#›</a:t>
            </a:fld>
            <a:endParaRPr lang="en-IN"/>
          </a:p>
        </p:txBody>
      </p:sp>
    </p:spTree>
    <p:extLst>
      <p:ext uri="{BB962C8B-B14F-4D97-AF65-F5344CB8AC3E}">
        <p14:creationId xmlns:p14="http://schemas.microsoft.com/office/powerpoint/2010/main" val="3049443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F17612-7B9F-4668-BB57-0E534F0D80BE}" type="datetimeFigureOut">
              <a:rPr lang="en-IN" smtClean="0"/>
              <a:t>20-12-2021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307B7F-A3A7-40AB-B4F6-C2FB551ED777}" type="slidenum">
              <a:rPr lang="en-IN" smtClean="0"/>
              <a:t>‹#›</a:t>
            </a:fld>
            <a:endParaRPr lang="en-IN"/>
          </a:p>
        </p:txBody>
      </p:sp>
    </p:spTree>
    <p:extLst>
      <p:ext uri="{BB962C8B-B14F-4D97-AF65-F5344CB8AC3E}">
        <p14:creationId xmlns:p14="http://schemas.microsoft.com/office/powerpoint/2010/main" val="3204266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F17612-7B9F-4668-BB57-0E534F0D80BE}" type="datetimeFigureOut">
              <a:rPr lang="en-IN" smtClean="0"/>
              <a:t>20-12-2021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307B7F-A3A7-40AB-B4F6-C2FB551ED777}" type="slidenum">
              <a:rPr lang="en-IN" smtClean="0"/>
              <a:t>‹#›</a:t>
            </a:fld>
            <a:endParaRPr lang="en-IN"/>
          </a:p>
        </p:txBody>
      </p:sp>
    </p:spTree>
    <p:extLst>
      <p:ext uri="{BB962C8B-B14F-4D97-AF65-F5344CB8AC3E}">
        <p14:creationId xmlns:p14="http://schemas.microsoft.com/office/powerpoint/2010/main" val="236955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F17612-7B9F-4668-BB57-0E534F0D80BE}" type="datetimeFigureOut">
              <a:rPr lang="en-IN" smtClean="0"/>
              <a:t>20-12-2021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307B7F-A3A7-40AB-B4F6-C2FB551ED777}" type="slidenum">
              <a:rPr lang="en-IN" smtClean="0"/>
              <a:t>‹#›</a:t>
            </a:fld>
            <a:endParaRPr lang="en-IN"/>
          </a:p>
        </p:txBody>
      </p:sp>
    </p:spTree>
    <p:extLst>
      <p:ext uri="{BB962C8B-B14F-4D97-AF65-F5344CB8AC3E}">
        <p14:creationId xmlns:p14="http://schemas.microsoft.com/office/powerpoint/2010/main" val="2764808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F17612-7B9F-4668-BB57-0E534F0D80BE}" type="datetimeFigureOut">
              <a:rPr lang="en-IN" smtClean="0"/>
              <a:t>20-12-2021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307B7F-A3A7-40AB-B4F6-C2FB551ED777}" type="slidenum">
              <a:rPr lang="en-IN" smtClean="0"/>
              <a:t>‹#›</a:t>
            </a:fld>
            <a:endParaRPr lang="en-IN"/>
          </a:p>
        </p:txBody>
      </p:sp>
    </p:spTree>
    <p:extLst>
      <p:ext uri="{BB962C8B-B14F-4D97-AF65-F5344CB8AC3E}">
        <p14:creationId xmlns:p14="http://schemas.microsoft.com/office/powerpoint/2010/main" val="2967673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F17612-7B9F-4668-BB57-0E534F0D80BE}" type="datetimeFigureOut">
              <a:rPr lang="en-IN" smtClean="0"/>
              <a:t>20-12-2021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307B7F-A3A7-40AB-B4F6-C2FB551ED777}" type="slidenum">
              <a:rPr lang="en-IN" smtClean="0"/>
              <a:t>‹#›</a:t>
            </a:fld>
            <a:endParaRPr lang="en-IN"/>
          </a:p>
        </p:txBody>
      </p:sp>
    </p:spTree>
    <p:extLst>
      <p:ext uri="{BB962C8B-B14F-4D97-AF65-F5344CB8AC3E}">
        <p14:creationId xmlns:p14="http://schemas.microsoft.com/office/powerpoint/2010/main" val="3399486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F17612-7B9F-4668-BB57-0E534F0D80BE}" type="datetimeFigureOut">
              <a:rPr lang="en-IN" smtClean="0"/>
              <a:t>20-12-2021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307B7F-A3A7-40AB-B4F6-C2FB551ED777}" type="slidenum">
              <a:rPr lang="en-IN" smtClean="0"/>
              <a:t>‹#›</a:t>
            </a:fld>
            <a:endParaRPr lang="en-IN"/>
          </a:p>
        </p:txBody>
      </p:sp>
    </p:spTree>
    <p:extLst>
      <p:ext uri="{BB962C8B-B14F-4D97-AF65-F5344CB8AC3E}">
        <p14:creationId xmlns:p14="http://schemas.microsoft.com/office/powerpoint/2010/main" val="3421178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F17612-7B9F-4668-BB57-0E534F0D80BE}" type="datetimeFigureOut">
              <a:rPr lang="en-IN" smtClean="0"/>
              <a:t>20-12-2021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4307B7F-A3A7-40AB-B4F6-C2FB551ED777}" type="slidenum">
              <a:rPr lang="en-IN" smtClean="0"/>
              <a:t>‹#›</a:t>
            </a:fld>
            <a:endParaRPr lang="en-IN"/>
          </a:p>
        </p:txBody>
      </p:sp>
    </p:spTree>
    <p:extLst>
      <p:ext uri="{BB962C8B-B14F-4D97-AF65-F5344CB8AC3E}">
        <p14:creationId xmlns:p14="http://schemas.microsoft.com/office/powerpoint/2010/main" val="1210611701"/>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7596F-5F17-4B6E-832A-B0D37431B0A7}"/>
              </a:ext>
            </a:extLst>
          </p:cNvPr>
          <p:cNvSpPr>
            <a:spLocks noGrp="1"/>
          </p:cNvSpPr>
          <p:nvPr>
            <p:ph type="ctrTitle"/>
          </p:nvPr>
        </p:nvSpPr>
        <p:spPr>
          <a:xfrm>
            <a:off x="-255419" y="1951398"/>
            <a:ext cx="11087100" cy="4005517"/>
          </a:xfrm>
        </p:spPr>
        <p:txBody>
          <a:bodyPr>
            <a:noAutofit/>
          </a:bodyPr>
          <a:lstStyle/>
          <a:p>
            <a:pPr algn="ctr"/>
            <a:r>
              <a:rPr lang="en-US" sz="7200" b="1" dirty="0">
                <a:latin typeface="Times New Roman" panose="02020603050405020304" pitchFamily="18" charset="0"/>
                <a:ea typeface="Amiri" panose="00000500000000000000" pitchFamily="2" charset="-78"/>
                <a:cs typeface="Times New Roman" panose="02020603050405020304" pitchFamily="18" charset="0"/>
              </a:rPr>
              <a:t>CRIMINAL RECORD    MANAGEMENT </a:t>
            </a:r>
            <a:br>
              <a:rPr lang="en-US" sz="7200" b="1" dirty="0">
                <a:latin typeface="Times New Roman" panose="02020603050405020304" pitchFamily="18" charset="0"/>
                <a:ea typeface="Amiri" panose="00000500000000000000" pitchFamily="2" charset="-78"/>
                <a:cs typeface="Times New Roman" panose="02020603050405020304" pitchFamily="18" charset="0"/>
              </a:rPr>
            </a:br>
            <a:r>
              <a:rPr lang="en-US" sz="7200" b="1" dirty="0">
                <a:latin typeface="Times New Roman" panose="02020603050405020304" pitchFamily="18" charset="0"/>
                <a:ea typeface="Amiri" panose="00000500000000000000" pitchFamily="2" charset="-78"/>
                <a:cs typeface="Times New Roman" panose="02020603050405020304" pitchFamily="18" charset="0"/>
              </a:rPr>
              <a:t>SYSTEM</a:t>
            </a:r>
            <a:endParaRPr lang="en-IN" sz="7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4F2FE37-032C-4B2A-B9D3-ECF6697CCAD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25943" y="0"/>
            <a:ext cx="2432482" cy="2432482"/>
          </a:xfrm>
          <a:prstGeom prst="rect">
            <a:avLst/>
          </a:prstGeom>
          <a:noFill/>
          <a:ln>
            <a:noFill/>
          </a:ln>
        </p:spPr>
      </p:pic>
    </p:spTree>
    <p:extLst>
      <p:ext uri="{BB962C8B-B14F-4D97-AF65-F5344CB8AC3E}">
        <p14:creationId xmlns:p14="http://schemas.microsoft.com/office/powerpoint/2010/main" val="3037244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478C6E-02C9-4B6D-9887-D4C56708F9F8}"/>
              </a:ext>
            </a:extLst>
          </p:cNvPr>
          <p:cNvSpPr>
            <a:spLocks noGrp="1"/>
          </p:cNvSpPr>
          <p:nvPr>
            <p:ph idx="1"/>
          </p:nvPr>
        </p:nvSpPr>
        <p:spPr>
          <a:xfrm>
            <a:off x="109163" y="749040"/>
            <a:ext cx="8596668" cy="3880773"/>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Table 1 :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Victim_Information</a:t>
            </a:r>
            <a:endParaRPr lang="en-US" b="1" dirty="0">
              <a:effectLst/>
              <a:latin typeface="Times New Roman" panose="02020603050405020304" pitchFamily="18" charset="0"/>
              <a:ea typeface="Calibri" panose="020F0502020204030204" pitchFamily="34" charset="0"/>
              <a:cs typeface="Times New Roman" panose="02020603050405020304" pitchFamily="18" charset="0"/>
            </a:endParaRPr>
          </a:p>
          <a:p>
            <a:pPr marL="50800" indent="0" algn="just">
              <a:lnSpc>
                <a:spcPct val="100000"/>
              </a:lnSpc>
              <a:buNone/>
            </a:pPr>
            <a:r>
              <a:rPr lang="en-US" sz="1800" dirty="0">
                <a:effectLst/>
                <a:latin typeface="Times New Roman" panose="02020603050405020304" pitchFamily="18" charset="0"/>
                <a:ea typeface="Courier New" panose="02070309020205020404" pitchFamily="49" charset="0"/>
              </a:rPr>
              <a:t>create table VICTIM_INFORMATION (</a:t>
            </a:r>
            <a:endParaRPr lang="en-IN" sz="1800" dirty="0">
              <a:latin typeface="Courier New" panose="02070309020205020404" pitchFamily="49" charset="0"/>
              <a:ea typeface="Courier New" panose="02070309020205020404" pitchFamily="49" charset="0"/>
            </a:endParaRPr>
          </a:p>
          <a:p>
            <a:pPr marL="50800" indent="0" algn="just">
              <a:lnSpc>
                <a:spcPct val="100000"/>
              </a:lnSpc>
              <a:buNone/>
            </a:pPr>
            <a:r>
              <a:rPr lang="en-US" sz="1800" dirty="0" err="1">
                <a:effectLst/>
                <a:latin typeface="Times New Roman" panose="02020603050405020304" pitchFamily="18" charset="0"/>
                <a:ea typeface="Courier New" panose="02070309020205020404" pitchFamily="49" charset="0"/>
              </a:rPr>
              <a:t>Victim_ID</a:t>
            </a:r>
            <a:r>
              <a:rPr lang="en-US" sz="1800" dirty="0">
                <a:effectLst/>
                <a:latin typeface="Times New Roman" panose="02020603050405020304" pitchFamily="18" charset="0"/>
                <a:ea typeface="Courier New" panose="02070309020205020404" pitchFamily="49" charset="0"/>
              </a:rPr>
              <a:t> int primary key,</a:t>
            </a:r>
            <a:endParaRPr lang="en-IN" sz="1800" dirty="0">
              <a:effectLst/>
              <a:latin typeface="Courier New" panose="02070309020205020404" pitchFamily="49" charset="0"/>
              <a:ea typeface="Courier New" panose="02070309020205020404" pitchFamily="49" charset="0"/>
            </a:endParaRPr>
          </a:p>
          <a:p>
            <a:pPr marL="50800" indent="0" algn="just">
              <a:lnSpc>
                <a:spcPct val="100000"/>
              </a:lnSpc>
              <a:buNone/>
            </a:pPr>
            <a:r>
              <a:rPr lang="en-US" sz="1800" dirty="0" err="1">
                <a:effectLst/>
                <a:latin typeface="Times New Roman" panose="02020603050405020304" pitchFamily="18" charset="0"/>
                <a:ea typeface="Courier New" panose="02070309020205020404" pitchFamily="49" charset="0"/>
              </a:rPr>
              <a:t>Victim_Name</a:t>
            </a:r>
            <a:r>
              <a:rPr lang="en-US" sz="1800" dirty="0">
                <a:effectLst/>
                <a:latin typeface="Times New Roman" panose="02020603050405020304" pitchFamily="18" charset="0"/>
                <a:ea typeface="Courier New" panose="02070309020205020404" pitchFamily="49" charset="0"/>
              </a:rPr>
              <a:t> varchar (255) not null,</a:t>
            </a:r>
            <a:endParaRPr lang="en-IN" sz="1800" dirty="0">
              <a:effectLst/>
              <a:latin typeface="Courier New" panose="02070309020205020404" pitchFamily="49" charset="0"/>
              <a:ea typeface="Courier New" panose="02070309020205020404" pitchFamily="49" charset="0"/>
            </a:endParaRPr>
          </a:p>
          <a:p>
            <a:pPr marL="50800" indent="0" algn="just">
              <a:lnSpc>
                <a:spcPct val="100000"/>
              </a:lnSpc>
              <a:buNone/>
            </a:pPr>
            <a:r>
              <a:rPr lang="en-US" sz="1800" dirty="0" err="1">
                <a:effectLst/>
                <a:latin typeface="Times New Roman" panose="02020603050405020304" pitchFamily="18" charset="0"/>
                <a:ea typeface="Courier New" panose="02070309020205020404" pitchFamily="49" charset="0"/>
              </a:rPr>
              <a:t>Date_Of_Birth</a:t>
            </a:r>
            <a:r>
              <a:rPr lang="en-US" sz="1800" dirty="0">
                <a:effectLst/>
                <a:latin typeface="Times New Roman" panose="02020603050405020304" pitchFamily="18" charset="0"/>
                <a:ea typeface="Courier New" panose="02070309020205020404" pitchFamily="49" charset="0"/>
              </a:rPr>
              <a:t> date,</a:t>
            </a:r>
            <a:endParaRPr lang="en-IN" sz="1800" dirty="0">
              <a:effectLst/>
              <a:latin typeface="Courier New" panose="02070309020205020404" pitchFamily="49" charset="0"/>
              <a:ea typeface="Courier New" panose="02070309020205020404" pitchFamily="49" charset="0"/>
            </a:endParaRPr>
          </a:p>
          <a:p>
            <a:pPr marL="50800" indent="0" algn="just">
              <a:lnSpc>
                <a:spcPct val="100000"/>
              </a:lnSpc>
              <a:buNone/>
            </a:pPr>
            <a:r>
              <a:rPr lang="en-US" sz="1800" dirty="0">
                <a:effectLst/>
                <a:latin typeface="Times New Roman" panose="02020603050405020304" pitchFamily="18" charset="0"/>
                <a:ea typeface="Courier New" panose="02070309020205020404" pitchFamily="49" charset="0"/>
              </a:rPr>
              <a:t>Gender varchar (10),</a:t>
            </a:r>
            <a:endParaRPr lang="en-IN" sz="1800" dirty="0">
              <a:effectLst/>
              <a:latin typeface="Courier New" panose="02070309020205020404" pitchFamily="49" charset="0"/>
              <a:ea typeface="Courier New" panose="02070309020205020404" pitchFamily="49" charset="0"/>
            </a:endParaRPr>
          </a:p>
          <a:p>
            <a:pPr marL="50800" indent="0" algn="just">
              <a:lnSpc>
                <a:spcPct val="100000"/>
              </a:lnSpc>
              <a:buNone/>
            </a:pPr>
            <a:r>
              <a:rPr lang="en-US" sz="1800" dirty="0" err="1">
                <a:effectLst/>
                <a:latin typeface="Times New Roman" panose="02020603050405020304" pitchFamily="18" charset="0"/>
                <a:ea typeface="Courier New" panose="02070309020205020404" pitchFamily="49" charset="0"/>
              </a:rPr>
              <a:t>Contact_Number</a:t>
            </a:r>
            <a:r>
              <a:rPr lang="en-US" sz="1800" dirty="0">
                <a:effectLst/>
                <a:latin typeface="Times New Roman" panose="02020603050405020304" pitchFamily="18" charset="0"/>
                <a:ea typeface="Courier New" panose="02070309020205020404" pitchFamily="49" charset="0"/>
              </a:rPr>
              <a:t> number (16) not null</a:t>
            </a:r>
            <a:endParaRPr lang="en-IN" sz="1800" dirty="0">
              <a:effectLst/>
              <a:latin typeface="Courier New" panose="02070309020205020404" pitchFamily="49" charset="0"/>
              <a:ea typeface="Courier New" panose="02070309020205020404" pitchFamily="49" charset="0"/>
            </a:endParaRPr>
          </a:p>
          <a:p>
            <a:pPr marL="50800" indent="0" algn="just">
              <a:lnSpc>
                <a:spcPct val="100000"/>
              </a:lnSpc>
              <a:buNone/>
            </a:pPr>
            <a:r>
              <a:rPr lang="en-US" sz="1800" dirty="0">
                <a:effectLst/>
                <a:latin typeface="Times New Roman" panose="02020603050405020304" pitchFamily="18" charset="0"/>
                <a:ea typeface="Courier New" panose="02070309020205020404" pitchFamily="49" charset="0"/>
              </a:rPr>
              <a:t>);</a:t>
            </a:r>
            <a:endParaRPr lang="en-IN" sz="1800" dirty="0">
              <a:effectLst/>
              <a:latin typeface="Courier New" panose="02070309020205020404" pitchFamily="49" charset="0"/>
              <a:ea typeface="Courier New" panose="02070309020205020404" pitchFamily="49" charset="0"/>
            </a:endParaRPr>
          </a:p>
          <a:p>
            <a:pPr marL="0" indent="0">
              <a:buNone/>
            </a:pPr>
            <a:endParaRPr lang="en-IN" dirty="0"/>
          </a:p>
        </p:txBody>
      </p:sp>
      <p:pic>
        <p:nvPicPr>
          <p:cNvPr id="4" name="Picture 3">
            <a:extLst>
              <a:ext uri="{FF2B5EF4-FFF2-40B4-BE49-F238E27FC236}">
                <a16:creationId xmlns:a16="http://schemas.microsoft.com/office/drawing/2014/main" id="{9F66157C-FF5C-4927-AF42-AF24252BC4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11662" y="668577"/>
            <a:ext cx="6084090" cy="4041697"/>
          </a:xfrm>
          <a:prstGeom prst="rect">
            <a:avLst/>
          </a:prstGeom>
          <a:noFill/>
        </p:spPr>
      </p:pic>
      <p:sp>
        <p:nvSpPr>
          <p:cNvPr id="2" name="TextBox 1">
            <a:extLst>
              <a:ext uri="{FF2B5EF4-FFF2-40B4-BE49-F238E27FC236}">
                <a16:creationId xmlns:a16="http://schemas.microsoft.com/office/drawing/2014/main" id="{03DE5FCD-D323-4F64-92D0-BE0A77FEE080}"/>
              </a:ext>
            </a:extLst>
          </p:cNvPr>
          <p:cNvSpPr txBox="1"/>
          <p:nvPr/>
        </p:nvSpPr>
        <p:spPr>
          <a:xfrm>
            <a:off x="4678532" y="4698052"/>
            <a:ext cx="4651899"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Output of Table 1</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8020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194D1D79-2A3A-47EE-8084-77282EB42D4F}"/>
              </a:ext>
            </a:extLst>
          </p:cNvPr>
          <p:cNvGraphicFramePr>
            <a:graphicFrameLocks noGrp="1"/>
          </p:cNvGraphicFramePr>
          <p:nvPr>
            <p:extLst>
              <p:ext uri="{D42A27DB-BD31-4B8C-83A1-F6EECF244321}">
                <p14:modId xmlns:p14="http://schemas.microsoft.com/office/powerpoint/2010/main" val="2316578543"/>
              </p:ext>
            </p:extLst>
          </p:nvPr>
        </p:nvGraphicFramePr>
        <p:xfrm>
          <a:off x="994299" y="2286000"/>
          <a:ext cx="7628492" cy="4230210"/>
        </p:xfrm>
        <a:graphic>
          <a:graphicData uri="http://schemas.openxmlformats.org/drawingml/2006/table">
            <a:tbl>
              <a:tblPr firstRow="1" firstCol="1" bandRow="1">
                <a:tableStyleId>{5C22544A-7EE6-4342-B048-85BDC9FD1C3A}</a:tableStyleId>
              </a:tblPr>
              <a:tblGrid>
                <a:gridCol w="2070752">
                  <a:extLst>
                    <a:ext uri="{9D8B030D-6E8A-4147-A177-3AD203B41FA5}">
                      <a16:colId xmlns:a16="http://schemas.microsoft.com/office/drawing/2014/main" val="2276643070"/>
                    </a:ext>
                  </a:extLst>
                </a:gridCol>
                <a:gridCol w="1755260">
                  <a:extLst>
                    <a:ext uri="{9D8B030D-6E8A-4147-A177-3AD203B41FA5}">
                      <a16:colId xmlns:a16="http://schemas.microsoft.com/office/drawing/2014/main" val="202732044"/>
                    </a:ext>
                  </a:extLst>
                </a:gridCol>
                <a:gridCol w="1579210">
                  <a:extLst>
                    <a:ext uri="{9D8B030D-6E8A-4147-A177-3AD203B41FA5}">
                      <a16:colId xmlns:a16="http://schemas.microsoft.com/office/drawing/2014/main" val="3686161082"/>
                    </a:ext>
                  </a:extLst>
                </a:gridCol>
                <a:gridCol w="2223270">
                  <a:extLst>
                    <a:ext uri="{9D8B030D-6E8A-4147-A177-3AD203B41FA5}">
                      <a16:colId xmlns:a16="http://schemas.microsoft.com/office/drawing/2014/main" val="2935244000"/>
                    </a:ext>
                  </a:extLst>
                </a:gridCol>
              </a:tblGrid>
              <a:tr h="686316">
                <a:tc>
                  <a:txBody>
                    <a:bodyPr/>
                    <a:lstStyle/>
                    <a:p>
                      <a:pPr>
                        <a:lnSpc>
                          <a:spcPct val="150000"/>
                        </a:lnSpc>
                        <a:spcBef>
                          <a:spcPts val="975"/>
                        </a:spcBef>
                        <a:tabLst>
                          <a:tab pos="739140" algn="l"/>
                          <a:tab pos="739775" algn="l"/>
                        </a:tabLst>
                      </a:pPr>
                      <a:r>
                        <a:rPr lang="en-US" sz="1600" u="sng">
                          <a:effectLst/>
                          <a:latin typeface="Times New Roman" panose="02020603050405020304" pitchFamily="18" charset="0"/>
                          <a:cs typeface="Times New Roman" panose="02020603050405020304" pitchFamily="18" charset="0"/>
                        </a:rPr>
                        <a:t>Attribute</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u="sng">
                          <a:effectLst/>
                          <a:latin typeface="Times New Roman" panose="02020603050405020304" pitchFamily="18" charset="0"/>
                          <a:cs typeface="Times New Roman" panose="02020603050405020304" pitchFamily="18" charset="0"/>
                        </a:rPr>
                        <a:t>Type</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u="sng">
                          <a:effectLst/>
                          <a:latin typeface="Times New Roman" panose="02020603050405020304" pitchFamily="18" charset="0"/>
                          <a:cs typeface="Times New Roman" panose="02020603050405020304" pitchFamily="18" charset="0"/>
                        </a:rPr>
                        <a:t>Size</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u="sng" dirty="0">
                          <a:effectLst/>
                          <a:latin typeface="Times New Roman" panose="02020603050405020304" pitchFamily="18" charset="0"/>
                          <a:cs typeface="Times New Roman" panose="02020603050405020304" pitchFamily="18" charset="0"/>
                        </a:rPr>
                        <a:t>Constraints</a:t>
                      </a:r>
                      <a:endParaRPr lang="en-IN" sz="16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58851257"/>
                  </a:ext>
                </a:extLst>
              </a:tr>
              <a:tr h="808190">
                <a:tc>
                  <a:txBody>
                    <a:bodyPr/>
                    <a:lstStyle/>
                    <a:p>
                      <a:pPr>
                        <a:lnSpc>
                          <a:spcPct val="150000"/>
                        </a:lnSpc>
                        <a:spcBef>
                          <a:spcPts val="975"/>
                        </a:spcBef>
                        <a:tabLst>
                          <a:tab pos="739140" algn="l"/>
                          <a:tab pos="739775" algn="l"/>
                        </a:tabLst>
                      </a:pPr>
                      <a:r>
                        <a:rPr lang="en-US" sz="1600" dirty="0" err="1">
                          <a:effectLst/>
                          <a:latin typeface="Times New Roman" panose="02020603050405020304" pitchFamily="18" charset="0"/>
                          <a:cs typeface="Times New Roman" panose="02020603050405020304" pitchFamily="18" charset="0"/>
                        </a:rPr>
                        <a:t>Officer_ID</a:t>
                      </a:r>
                      <a:endParaRPr lang="en-IN" sz="16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dirty="0">
                          <a:effectLst/>
                          <a:latin typeface="Times New Roman" panose="02020603050405020304" pitchFamily="18" charset="0"/>
                          <a:cs typeface="Times New Roman" panose="02020603050405020304" pitchFamily="18" charset="0"/>
                        </a:rPr>
                        <a:t>Int</a:t>
                      </a:r>
                      <a:endParaRPr lang="en-IN" sz="16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Primary Key</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25471071"/>
                  </a:ext>
                </a:extLst>
              </a:tr>
              <a:tr h="686316">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Officer_Name</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Varchar</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255</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Not Null</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03575431"/>
                  </a:ext>
                </a:extLst>
              </a:tr>
              <a:tr h="686316">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Date_of_Birth</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dirty="0">
                          <a:effectLst/>
                          <a:latin typeface="Times New Roman" panose="02020603050405020304" pitchFamily="18" charset="0"/>
                          <a:cs typeface="Times New Roman" panose="02020603050405020304" pitchFamily="18" charset="0"/>
                        </a:rPr>
                        <a:t>Date</a:t>
                      </a:r>
                      <a:endParaRPr lang="en-IN" sz="16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73046716"/>
                  </a:ext>
                </a:extLst>
              </a:tr>
              <a:tr h="686316">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Officer_Rank</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Varchar</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20</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20175095"/>
                  </a:ext>
                </a:extLst>
              </a:tr>
              <a:tr h="676756">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Officer_Email_Id</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dirty="0">
                          <a:effectLst/>
                          <a:latin typeface="Times New Roman" panose="02020603050405020304" pitchFamily="18" charset="0"/>
                          <a:cs typeface="Times New Roman" panose="02020603050405020304" pitchFamily="18" charset="0"/>
                        </a:rPr>
                        <a:t>Varchar</a:t>
                      </a:r>
                      <a:endParaRPr lang="en-IN" sz="16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155</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dirty="0">
                          <a:effectLst/>
                          <a:latin typeface="Times New Roman" panose="02020603050405020304" pitchFamily="18" charset="0"/>
                          <a:cs typeface="Times New Roman" panose="02020603050405020304" pitchFamily="18" charset="0"/>
                        </a:rPr>
                        <a:t>Not Null</a:t>
                      </a:r>
                      <a:endParaRPr lang="en-IN" sz="16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07015776"/>
                  </a:ext>
                </a:extLst>
              </a:tr>
            </a:tbl>
          </a:graphicData>
        </a:graphic>
      </p:graphicFrame>
      <p:sp>
        <p:nvSpPr>
          <p:cNvPr id="8" name="Rectangle 2">
            <a:extLst>
              <a:ext uri="{FF2B5EF4-FFF2-40B4-BE49-F238E27FC236}">
                <a16:creationId xmlns:a16="http://schemas.microsoft.com/office/drawing/2014/main" id="{E11D1444-21EA-45F7-AF6C-63124B5AAF91}"/>
              </a:ext>
            </a:extLst>
          </p:cNvPr>
          <p:cNvSpPr>
            <a:spLocks noChangeArrowheads="1"/>
          </p:cNvSpPr>
          <p:nvPr/>
        </p:nvSpPr>
        <p:spPr bwMode="auto">
          <a:xfrm>
            <a:off x="1375982" y="1196202"/>
            <a:ext cx="7548562" cy="540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3786"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Courier New" panose="02070309020205020404" pitchFamily="49" charset="0"/>
                <a:cs typeface="Times New Roman" panose="02020603050405020304" pitchFamily="18" charset="0"/>
              </a:rPr>
              <a:t>2.          Table Name: OFFICER_INFORMATION</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5590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E3A6E68-1ACC-49F2-A2A5-5435BC4EFB51}"/>
              </a:ext>
            </a:extLst>
          </p:cNvPr>
          <p:cNvSpPr>
            <a:spLocks noGrp="1"/>
          </p:cNvSpPr>
          <p:nvPr>
            <p:ph idx="1"/>
          </p:nvPr>
        </p:nvSpPr>
        <p:spPr>
          <a:xfrm>
            <a:off x="713913" y="378565"/>
            <a:ext cx="10515600" cy="4351338"/>
          </a:xfrm>
        </p:spPr>
        <p:txBody>
          <a:bodyPr>
            <a:normAutofit/>
          </a:bodyPr>
          <a:lstStyle/>
          <a:p>
            <a:pPr marL="0" indent="0">
              <a:buNone/>
            </a:pPr>
            <a:r>
              <a:rPr lang="en-US" b="1" dirty="0">
                <a:effectLst/>
                <a:latin typeface="Times New Roman" panose="02020603050405020304" pitchFamily="18" charset="0"/>
                <a:ea typeface="Courier New" panose="02070309020205020404" pitchFamily="49" charset="0"/>
              </a:rPr>
              <a:t>Table 2 :OFFICER_INFORMATION</a:t>
            </a:r>
          </a:p>
          <a:p>
            <a:endParaRPr lang="en-US" sz="1800" b="1" dirty="0">
              <a:latin typeface="Times New Roman" panose="02020603050405020304" pitchFamily="18" charset="0"/>
            </a:endParaRPr>
          </a:p>
          <a:p>
            <a:pPr marL="50800" indent="0">
              <a:lnSpc>
                <a:spcPct val="110000"/>
              </a:lnSpc>
              <a:buNone/>
            </a:pPr>
            <a:r>
              <a:rPr lang="en-US" sz="1800" dirty="0">
                <a:effectLst/>
                <a:latin typeface="Times New Roman" panose="02020603050405020304" pitchFamily="18" charset="0"/>
                <a:ea typeface="Courier New" panose="02070309020205020404" pitchFamily="49" charset="0"/>
              </a:rPr>
              <a:t>create table OFFICER_INFORMATION(</a:t>
            </a:r>
            <a:endParaRPr lang="en-IN" sz="1800" dirty="0">
              <a:effectLst/>
              <a:latin typeface="Courier New" panose="02070309020205020404" pitchFamily="49" charset="0"/>
              <a:ea typeface="Courier New" panose="02070309020205020404" pitchFamily="49" charset="0"/>
            </a:endParaRPr>
          </a:p>
          <a:p>
            <a:pPr marL="50800" indent="0">
              <a:lnSpc>
                <a:spcPct val="110000"/>
              </a:lnSpc>
              <a:buNone/>
            </a:pPr>
            <a:r>
              <a:rPr lang="en-US" sz="1800" dirty="0" err="1">
                <a:effectLst/>
                <a:latin typeface="Times New Roman" panose="02020603050405020304" pitchFamily="18" charset="0"/>
                <a:ea typeface="Courier New" panose="02070309020205020404" pitchFamily="49" charset="0"/>
              </a:rPr>
              <a:t>Officer_ID</a:t>
            </a:r>
            <a:r>
              <a:rPr lang="en-US" sz="1800" dirty="0">
                <a:effectLst/>
                <a:latin typeface="Times New Roman" panose="02020603050405020304" pitchFamily="18" charset="0"/>
                <a:ea typeface="Courier New" panose="02070309020205020404" pitchFamily="49" charset="0"/>
              </a:rPr>
              <a:t> int primary key,</a:t>
            </a:r>
            <a:endParaRPr lang="en-IN" sz="1800" dirty="0">
              <a:effectLst/>
              <a:latin typeface="Courier New" panose="02070309020205020404" pitchFamily="49" charset="0"/>
              <a:ea typeface="Courier New" panose="02070309020205020404" pitchFamily="49" charset="0"/>
            </a:endParaRPr>
          </a:p>
          <a:p>
            <a:pPr marL="50800" indent="0">
              <a:lnSpc>
                <a:spcPct val="110000"/>
              </a:lnSpc>
              <a:buNone/>
            </a:pPr>
            <a:r>
              <a:rPr lang="en-US" sz="1800" dirty="0" err="1">
                <a:effectLst/>
                <a:latin typeface="Times New Roman" panose="02020603050405020304" pitchFamily="18" charset="0"/>
                <a:ea typeface="Courier New" panose="02070309020205020404" pitchFamily="49" charset="0"/>
              </a:rPr>
              <a:t>Officer_Name</a:t>
            </a:r>
            <a:r>
              <a:rPr lang="en-US" sz="1800" dirty="0">
                <a:effectLst/>
                <a:latin typeface="Times New Roman" panose="02020603050405020304" pitchFamily="18" charset="0"/>
                <a:ea typeface="Courier New" panose="02070309020205020404" pitchFamily="49" charset="0"/>
              </a:rPr>
              <a:t> varchar (255) not null,</a:t>
            </a:r>
            <a:endParaRPr lang="en-IN" sz="1800" dirty="0">
              <a:effectLst/>
              <a:latin typeface="Courier New" panose="02070309020205020404" pitchFamily="49" charset="0"/>
              <a:ea typeface="Courier New" panose="02070309020205020404" pitchFamily="49" charset="0"/>
            </a:endParaRPr>
          </a:p>
          <a:p>
            <a:pPr marL="50800" indent="0">
              <a:lnSpc>
                <a:spcPct val="110000"/>
              </a:lnSpc>
              <a:buNone/>
            </a:pPr>
            <a:r>
              <a:rPr lang="en-US" sz="1800" dirty="0" err="1">
                <a:effectLst/>
                <a:latin typeface="Times New Roman" panose="02020603050405020304" pitchFamily="18" charset="0"/>
                <a:ea typeface="Courier New" panose="02070309020205020404" pitchFamily="49" charset="0"/>
              </a:rPr>
              <a:t>Date_Of_Birth</a:t>
            </a:r>
            <a:r>
              <a:rPr lang="en-US" sz="1800" dirty="0">
                <a:effectLst/>
                <a:latin typeface="Times New Roman" panose="02020603050405020304" pitchFamily="18" charset="0"/>
                <a:ea typeface="Courier New" panose="02070309020205020404" pitchFamily="49" charset="0"/>
              </a:rPr>
              <a:t> date,</a:t>
            </a:r>
            <a:endParaRPr lang="en-IN" sz="1800" dirty="0">
              <a:effectLst/>
              <a:latin typeface="Courier New" panose="02070309020205020404" pitchFamily="49" charset="0"/>
              <a:ea typeface="Courier New" panose="02070309020205020404" pitchFamily="49" charset="0"/>
            </a:endParaRPr>
          </a:p>
          <a:p>
            <a:pPr marL="50800" indent="0">
              <a:lnSpc>
                <a:spcPct val="110000"/>
              </a:lnSpc>
              <a:buNone/>
            </a:pPr>
            <a:r>
              <a:rPr lang="en-US" sz="1800" dirty="0" err="1">
                <a:effectLst/>
                <a:latin typeface="Times New Roman" panose="02020603050405020304" pitchFamily="18" charset="0"/>
                <a:ea typeface="Courier New" panose="02070309020205020404" pitchFamily="49" charset="0"/>
              </a:rPr>
              <a:t>Officer_Rank</a:t>
            </a:r>
            <a:r>
              <a:rPr lang="en-US" sz="1800" dirty="0">
                <a:effectLst/>
                <a:latin typeface="Times New Roman" panose="02020603050405020304" pitchFamily="18" charset="0"/>
                <a:ea typeface="Courier New" panose="02070309020205020404" pitchFamily="49" charset="0"/>
              </a:rPr>
              <a:t> varchar (20),</a:t>
            </a:r>
            <a:endParaRPr lang="en-IN" sz="1800" dirty="0">
              <a:effectLst/>
              <a:latin typeface="Courier New" panose="02070309020205020404" pitchFamily="49" charset="0"/>
              <a:ea typeface="Courier New" panose="02070309020205020404" pitchFamily="49" charset="0"/>
            </a:endParaRPr>
          </a:p>
          <a:p>
            <a:pPr marL="50800" indent="0">
              <a:lnSpc>
                <a:spcPct val="110000"/>
              </a:lnSpc>
              <a:buNone/>
            </a:pPr>
            <a:r>
              <a:rPr lang="en-US" sz="1800" dirty="0" err="1">
                <a:effectLst/>
                <a:latin typeface="Times New Roman" panose="02020603050405020304" pitchFamily="18" charset="0"/>
                <a:ea typeface="Courier New" panose="02070309020205020404" pitchFamily="49" charset="0"/>
              </a:rPr>
              <a:t>Officer_Email_ID</a:t>
            </a:r>
            <a:r>
              <a:rPr lang="en-US" sz="1800" dirty="0">
                <a:effectLst/>
                <a:latin typeface="Times New Roman" panose="02020603050405020304" pitchFamily="18" charset="0"/>
                <a:ea typeface="Courier New" panose="02070309020205020404" pitchFamily="49" charset="0"/>
              </a:rPr>
              <a:t> varchar (255) not null</a:t>
            </a:r>
            <a:endParaRPr lang="en-IN" sz="1800" dirty="0">
              <a:effectLst/>
              <a:latin typeface="Courier New" panose="02070309020205020404" pitchFamily="49" charset="0"/>
              <a:ea typeface="Courier New" panose="02070309020205020404" pitchFamily="49" charset="0"/>
            </a:endParaRPr>
          </a:p>
          <a:p>
            <a:pPr marL="50800" indent="0">
              <a:lnSpc>
                <a:spcPct val="110000"/>
              </a:lnSpc>
              <a:buNone/>
            </a:pPr>
            <a:r>
              <a:rPr lang="en-US" sz="1800" dirty="0">
                <a:effectLst/>
                <a:latin typeface="Times New Roman" panose="02020603050405020304" pitchFamily="18" charset="0"/>
                <a:ea typeface="Courier New" panose="02070309020205020404" pitchFamily="49" charset="0"/>
              </a:rPr>
              <a:t>);</a:t>
            </a:r>
            <a:endParaRPr lang="en-IN" sz="1800" dirty="0">
              <a:effectLst/>
              <a:latin typeface="Courier New" panose="02070309020205020404" pitchFamily="49" charset="0"/>
              <a:ea typeface="Courier New" panose="02070309020205020404" pitchFamily="49" charset="0"/>
            </a:endParaRPr>
          </a:p>
          <a:p>
            <a:pPr marL="0" indent="0">
              <a:buNone/>
            </a:pPr>
            <a:endParaRPr lang="en-IN" dirty="0"/>
          </a:p>
        </p:txBody>
      </p:sp>
      <p:pic>
        <p:nvPicPr>
          <p:cNvPr id="8" name="Picture 7">
            <a:extLst>
              <a:ext uri="{FF2B5EF4-FFF2-40B4-BE49-F238E27FC236}">
                <a16:creationId xmlns:a16="http://schemas.microsoft.com/office/drawing/2014/main" id="{E6B8DE80-6ED5-430B-9329-3DAFA74A0E8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68536" y="984221"/>
            <a:ext cx="5231907" cy="4485750"/>
          </a:xfrm>
          <a:prstGeom prst="rect">
            <a:avLst/>
          </a:prstGeom>
          <a:noFill/>
        </p:spPr>
      </p:pic>
      <p:sp>
        <p:nvSpPr>
          <p:cNvPr id="5" name="TextBox 4">
            <a:extLst>
              <a:ext uri="{FF2B5EF4-FFF2-40B4-BE49-F238E27FC236}">
                <a16:creationId xmlns:a16="http://schemas.microsoft.com/office/drawing/2014/main" id="{D19C08F6-D018-47FC-8C7A-9F46ADF1DD65}"/>
              </a:ext>
            </a:extLst>
          </p:cNvPr>
          <p:cNvSpPr txBox="1"/>
          <p:nvPr/>
        </p:nvSpPr>
        <p:spPr>
          <a:xfrm>
            <a:off x="4461029" y="5469971"/>
            <a:ext cx="6098958" cy="369332"/>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Output of Table 2</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2069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B8194CA-CC9D-4808-810E-7F6A7F247705}"/>
              </a:ext>
            </a:extLst>
          </p:cNvPr>
          <p:cNvGraphicFramePr>
            <a:graphicFrameLocks noGrp="1"/>
          </p:cNvGraphicFramePr>
          <p:nvPr>
            <p:extLst>
              <p:ext uri="{D42A27DB-BD31-4B8C-83A1-F6EECF244321}">
                <p14:modId xmlns:p14="http://schemas.microsoft.com/office/powerpoint/2010/main" val="698947791"/>
              </p:ext>
            </p:extLst>
          </p:nvPr>
        </p:nvGraphicFramePr>
        <p:xfrm>
          <a:off x="1468152" y="2402648"/>
          <a:ext cx="7776432" cy="3906711"/>
        </p:xfrm>
        <a:graphic>
          <a:graphicData uri="http://schemas.openxmlformats.org/drawingml/2006/table">
            <a:tbl>
              <a:tblPr firstRow="1" firstCol="1" bandRow="1">
                <a:tableStyleId>{5C22544A-7EE6-4342-B048-85BDC9FD1C3A}</a:tableStyleId>
              </a:tblPr>
              <a:tblGrid>
                <a:gridCol w="2170737">
                  <a:extLst>
                    <a:ext uri="{9D8B030D-6E8A-4147-A177-3AD203B41FA5}">
                      <a16:colId xmlns:a16="http://schemas.microsoft.com/office/drawing/2014/main" val="1217479205"/>
                    </a:ext>
                  </a:extLst>
                </a:gridCol>
                <a:gridCol w="1770563">
                  <a:extLst>
                    <a:ext uri="{9D8B030D-6E8A-4147-A177-3AD203B41FA5}">
                      <a16:colId xmlns:a16="http://schemas.microsoft.com/office/drawing/2014/main" val="4124274413"/>
                    </a:ext>
                  </a:extLst>
                </a:gridCol>
                <a:gridCol w="1738713">
                  <a:extLst>
                    <a:ext uri="{9D8B030D-6E8A-4147-A177-3AD203B41FA5}">
                      <a16:colId xmlns:a16="http://schemas.microsoft.com/office/drawing/2014/main" val="3203957893"/>
                    </a:ext>
                  </a:extLst>
                </a:gridCol>
                <a:gridCol w="2096419">
                  <a:extLst>
                    <a:ext uri="{9D8B030D-6E8A-4147-A177-3AD203B41FA5}">
                      <a16:colId xmlns:a16="http://schemas.microsoft.com/office/drawing/2014/main" val="606263897"/>
                    </a:ext>
                  </a:extLst>
                </a:gridCol>
              </a:tblGrid>
              <a:tr h="711332">
                <a:tc>
                  <a:txBody>
                    <a:bodyPr/>
                    <a:lstStyle/>
                    <a:p>
                      <a:pPr>
                        <a:lnSpc>
                          <a:spcPct val="150000"/>
                        </a:lnSpc>
                        <a:spcBef>
                          <a:spcPts val="975"/>
                        </a:spcBef>
                        <a:tabLst>
                          <a:tab pos="739140" algn="l"/>
                          <a:tab pos="739775" algn="l"/>
                        </a:tabLst>
                      </a:pPr>
                      <a:r>
                        <a:rPr lang="en-US" sz="1600" u="sng">
                          <a:effectLst/>
                          <a:latin typeface="Times New Roman" panose="02020603050405020304" pitchFamily="18" charset="0"/>
                          <a:cs typeface="Times New Roman" panose="02020603050405020304" pitchFamily="18" charset="0"/>
                        </a:rPr>
                        <a:t>Attribute</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u="sng">
                          <a:effectLst/>
                          <a:latin typeface="Times New Roman" panose="02020603050405020304" pitchFamily="18" charset="0"/>
                          <a:cs typeface="Times New Roman" panose="02020603050405020304" pitchFamily="18" charset="0"/>
                        </a:rPr>
                        <a:t>Type</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u="sng">
                          <a:effectLst/>
                          <a:latin typeface="Times New Roman" panose="02020603050405020304" pitchFamily="18" charset="0"/>
                          <a:cs typeface="Times New Roman" panose="02020603050405020304" pitchFamily="18" charset="0"/>
                        </a:rPr>
                        <a:t>Size</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u="sng">
                          <a:effectLst/>
                          <a:latin typeface="Times New Roman" panose="02020603050405020304" pitchFamily="18" charset="0"/>
                          <a:cs typeface="Times New Roman" panose="02020603050405020304" pitchFamily="18" charset="0"/>
                        </a:rPr>
                        <a:t>Constraints</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44631294"/>
                  </a:ext>
                </a:extLst>
              </a:tr>
              <a:tr h="833008">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Prison_Number</a:t>
                      </a:r>
                      <a:endParaRPr lang="en-IN" sz="160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Int</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Primary Key</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25098193"/>
                  </a:ext>
                </a:extLst>
              </a:tr>
              <a:tr h="711332">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Prisoner_ID</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dirty="0">
                          <a:effectLst/>
                          <a:latin typeface="Times New Roman" panose="02020603050405020304" pitchFamily="18" charset="0"/>
                          <a:cs typeface="Times New Roman" panose="02020603050405020304" pitchFamily="18" charset="0"/>
                        </a:rPr>
                        <a:t>Int</a:t>
                      </a:r>
                      <a:endParaRPr lang="en-IN" sz="16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Foreign Key</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21120028"/>
                  </a:ext>
                </a:extLst>
              </a:tr>
              <a:tr h="711332">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Prisoner_Name</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Varchar</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255</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Not Null</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6492008"/>
                  </a:ext>
                </a:extLst>
              </a:tr>
              <a:tr h="939707">
                <a:tc>
                  <a:txBody>
                    <a:bodyPr/>
                    <a:lstStyle/>
                    <a:p>
                      <a:pPr>
                        <a:lnSpc>
                          <a:spcPct val="150000"/>
                        </a:lnSpc>
                        <a:spcBef>
                          <a:spcPts val="975"/>
                        </a:spcBef>
                        <a:tabLst>
                          <a:tab pos="739140" algn="l"/>
                          <a:tab pos="739775" algn="l"/>
                        </a:tabLst>
                      </a:pPr>
                      <a:r>
                        <a:rPr lang="en-US" sz="1600" dirty="0" err="1">
                          <a:effectLst/>
                          <a:latin typeface="Times New Roman" panose="02020603050405020304" pitchFamily="18" charset="0"/>
                          <a:cs typeface="Times New Roman" panose="02020603050405020304" pitchFamily="18" charset="0"/>
                        </a:rPr>
                        <a:t>Imprisonment_Period</a:t>
                      </a:r>
                      <a:endParaRPr lang="en-IN" sz="16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Varchar</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255</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dirty="0">
                          <a:effectLst/>
                          <a:latin typeface="Times New Roman" panose="02020603050405020304" pitchFamily="18" charset="0"/>
                          <a:cs typeface="Times New Roman" panose="02020603050405020304" pitchFamily="18" charset="0"/>
                        </a:rPr>
                        <a:t>Not Null</a:t>
                      </a:r>
                      <a:endParaRPr lang="en-IN" sz="16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56835117"/>
                  </a:ext>
                </a:extLst>
              </a:tr>
            </a:tbl>
          </a:graphicData>
        </a:graphic>
      </p:graphicFrame>
      <p:sp>
        <p:nvSpPr>
          <p:cNvPr id="5" name="Rectangle 1">
            <a:extLst>
              <a:ext uri="{FF2B5EF4-FFF2-40B4-BE49-F238E27FC236}">
                <a16:creationId xmlns:a16="http://schemas.microsoft.com/office/drawing/2014/main" id="{EDE861BE-CD79-416E-9D19-8037AB555C5B}"/>
              </a:ext>
            </a:extLst>
          </p:cNvPr>
          <p:cNvSpPr>
            <a:spLocks noChangeArrowheads="1"/>
          </p:cNvSpPr>
          <p:nvPr/>
        </p:nvSpPr>
        <p:spPr bwMode="auto">
          <a:xfrm>
            <a:off x="1468152" y="1538324"/>
            <a:ext cx="7255224" cy="540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378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2400" b="1" dirty="0">
                <a:latin typeface="Times New Roman" panose="02020603050405020304" pitchFamily="18" charset="0"/>
                <a:ea typeface="Courier New" panose="02070309020205020404" pitchFamily="49" charset="0"/>
                <a:cs typeface="Times New Roman" panose="02020603050405020304" pitchFamily="18" charset="0"/>
              </a:rPr>
              <a:t>3.</a:t>
            </a:r>
            <a:r>
              <a:rPr kumimoji="0" lang="en-US" altLang="en-US" sz="2400" b="1" i="0" u="none" strike="noStrike" cap="none" normalizeH="0" baseline="0" dirty="0">
                <a:ln>
                  <a:noFill/>
                </a:ln>
                <a:solidFill>
                  <a:schemeClr val="tx1"/>
                </a:solidFill>
                <a:effectLst/>
                <a:latin typeface="Times New Roman" panose="02020603050405020304" pitchFamily="18" charset="0"/>
                <a:ea typeface="Courier New" panose="02070309020205020404" pitchFamily="49" charset="0"/>
                <a:cs typeface="Times New Roman" panose="02020603050405020304" pitchFamily="18" charset="0"/>
              </a:rPr>
              <a:t>                  Table Name: PRISON_INFORMATION</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8738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A5BE90-0AF2-4BAB-A3FD-14AFCBFBF278}"/>
              </a:ext>
            </a:extLst>
          </p:cNvPr>
          <p:cNvSpPr>
            <a:spLocks noGrp="1"/>
          </p:cNvSpPr>
          <p:nvPr>
            <p:ph idx="1"/>
          </p:nvPr>
        </p:nvSpPr>
        <p:spPr>
          <a:xfrm>
            <a:off x="838200" y="372862"/>
            <a:ext cx="10515600" cy="5804101"/>
          </a:xfrm>
        </p:spPr>
        <p:txBody>
          <a:bodyPr/>
          <a:lstStyle/>
          <a:p>
            <a:pPr marL="0" indent="0">
              <a:buNone/>
            </a:pPr>
            <a:r>
              <a:rPr lang="en-IN" b="1" dirty="0">
                <a:effectLst/>
                <a:latin typeface="Times New Roman" panose="02020603050405020304" pitchFamily="18" charset="0"/>
                <a:ea typeface="Calibri" panose="020F0502020204030204" pitchFamily="34" charset="0"/>
              </a:rPr>
              <a:t>Table </a:t>
            </a:r>
            <a:r>
              <a:rPr lang="en-IN" b="1" dirty="0">
                <a:latin typeface="Times New Roman" panose="02020603050405020304" pitchFamily="18" charset="0"/>
                <a:ea typeface="Calibri" panose="020F0502020204030204" pitchFamily="34" charset="0"/>
              </a:rPr>
              <a:t>3</a:t>
            </a:r>
            <a:r>
              <a:rPr lang="en-IN" b="1" dirty="0">
                <a:effectLst/>
                <a:latin typeface="Times New Roman" panose="02020603050405020304" pitchFamily="18" charset="0"/>
                <a:ea typeface="Calibri" panose="020F0502020204030204" pitchFamily="34" charset="0"/>
              </a:rPr>
              <a:t>: PRISON_INFORMATION</a:t>
            </a:r>
            <a:endParaRPr lang="en-US" dirty="0">
              <a:effectLst/>
              <a:latin typeface="Times New Roman" panose="02020603050405020304" pitchFamily="18" charset="0"/>
              <a:ea typeface="Courier New" panose="02070309020205020404" pitchFamily="49" charset="0"/>
            </a:endParaRPr>
          </a:p>
          <a:p>
            <a:pPr marL="50800" indent="0">
              <a:lnSpc>
                <a:spcPct val="100000"/>
              </a:lnSpc>
              <a:buNone/>
            </a:pPr>
            <a:r>
              <a:rPr lang="en-US" sz="1800" dirty="0">
                <a:effectLst/>
                <a:latin typeface="Times New Roman" panose="02020603050405020304" pitchFamily="18" charset="0"/>
                <a:ea typeface="Courier New" panose="02070309020205020404" pitchFamily="49" charset="0"/>
              </a:rPr>
              <a:t>create table PRISON_INFORMATION (</a:t>
            </a:r>
            <a:endParaRPr lang="en-IN" sz="1800" dirty="0">
              <a:effectLst/>
              <a:latin typeface="Courier New" panose="02070309020205020404" pitchFamily="49" charset="0"/>
              <a:ea typeface="Courier New" panose="02070309020205020404" pitchFamily="49" charset="0"/>
            </a:endParaRPr>
          </a:p>
          <a:p>
            <a:pPr marL="50800" indent="0">
              <a:lnSpc>
                <a:spcPct val="100000"/>
              </a:lnSpc>
              <a:buNone/>
            </a:pPr>
            <a:r>
              <a:rPr lang="en-US" sz="1800" dirty="0" err="1">
                <a:effectLst/>
                <a:latin typeface="Times New Roman" panose="02020603050405020304" pitchFamily="18" charset="0"/>
                <a:ea typeface="Courier New" panose="02070309020205020404" pitchFamily="49" charset="0"/>
              </a:rPr>
              <a:t>Prison_Number</a:t>
            </a:r>
            <a:r>
              <a:rPr lang="en-US" sz="1800" dirty="0">
                <a:effectLst/>
                <a:latin typeface="Times New Roman" panose="02020603050405020304" pitchFamily="18" charset="0"/>
                <a:ea typeface="Courier New" panose="02070309020205020404" pitchFamily="49" charset="0"/>
              </a:rPr>
              <a:t> int primary key,</a:t>
            </a:r>
            <a:endParaRPr lang="en-IN" sz="1800" dirty="0">
              <a:effectLst/>
              <a:latin typeface="Courier New" panose="02070309020205020404" pitchFamily="49" charset="0"/>
              <a:ea typeface="Courier New" panose="02070309020205020404" pitchFamily="49" charset="0"/>
            </a:endParaRPr>
          </a:p>
          <a:p>
            <a:pPr marL="50800" indent="0">
              <a:lnSpc>
                <a:spcPct val="100000"/>
              </a:lnSpc>
              <a:buNone/>
            </a:pPr>
            <a:r>
              <a:rPr lang="en-US" sz="1800" dirty="0" err="1">
                <a:effectLst/>
                <a:latin typeface="Times New Roman" panose="02020603050405020304" pitchFamily="18" charset="0"/>
                <a:ea typeface="Courier New" panose="02070309020205020404" pitchFamily="49" charset="0"/>
              </a:rPr>
              <a:t>Prisoner_ID</a:t>
            </a:r>
            <a:r>
              <a:rPr lang="en-US" sz="1800" dirty="0">
                <a:effectLst/>
                <a:latin typeface="Times New Roman" panose="02020603050405020304" pitchFamily="18" charset="0"/>
                <a:ea typeface="Courier New" panose="02070309020205020404" pitchFamily="49" charset="0"/>
              </a:rPr>
              <a:t> int CRIMINAL_PERSONAL_INFORMATION(</a:t>
            </a:r>
            <a:r>
              <a:rPr lang="en-US" sz="1800" dirty="0" err="1">
                <a:effectLst/>
                <a:latin typeface="Times New Roman" panose="02020603050405020304" pitchFamily="18" charset="0"/>
                <a:ea typeface="Courier New" panose="02070309020205020404" pitchFamily="49" charset="0"/>
              </a:rPr>
              <a:t>Criminal_ID</a:t>
            </a:r>
            <a:r>
              <a:rPr lang="en-US" sz="1800" dirty="0">
                <a:effectLst/>
                <a:latin typeface="Times New Roman" panose="02020603050405020304" pitchFamily="18" charset="0"/>
                <a:ea typeface="Courier New" panose="02070309020205020404" pitchFamily="49" charset="0"/>
              </a:rPr>
              <a:t>),</a:t>
            </a:r>
            <a:endParaRPr lang="en-IN" sz="1800" dirty="0">
              <a:effectLst/>
              <a:latin typeface="Courier New" panose="02070309020205020404" pitchFamily="49" charset="0"/>
              <a:ea typeface="Courier New" panose="02070309020205020404" pitchFamily="49" charset="0"/>
            </a:endParaRPr>
          </a:p>
          <a:p>
            <a:pPr marL="50800" indent="0">
              <a:lnSpc>
                <a:spcPct val="100000"/>
              </a:lnSpc>
              <a:buNone/>
            </a:pPr>
            <a:r>
              <a:rPr lang="en-US" sz="1800" dirty="0" err="1">
                <a:effectLst/>
                <a:latin typeface="Times New Roman" panose="02020603050405020304" pitchFamily="18" charset="0"/>
                <a:ea typeface="Courier New" panose="02070309020205020404" pitchFamily="49" charset="0"/>
              </a:rPr>
              <a:t>Prisoner_Name</a:t>
            </a:r>
            <a:r>
              <a:rPr lang="en-US" sz="1800" dirty="0">
                <a:effectLst/>
                <a:latin typeface="Times New Roman" panose="02020603050405020304" pitchFamily="18" charset="0"/>
                <a:ea typeface="Courier New" panose="02070309020205020404" pitchFamily="49" charset="0"/>
              </a:rPr>
              <a:t> varchar (255) not null,</a:t>
            </a:r>
            <a:endParaRPr lang="en-IN" sz="1800" dirty="0">
              <a:effectLst/>
              <a:latin typeface="Courier New" panose="02070309020205020404" pitchFamily="49" charset="0"/>
              <a:ea typeface="Courier New" panose="02070309020205020404" pitchFamily="49" charset="0"/>
            </a:endParaRPr>
          </a:p>
          <a:p>
            <a:pPr marL="50800" indent="0">
              <a:lnSpc>
                <a:spcPct val="100000"/>
              </a:lnSpc>
              <a:buNone/>
            </a:pPr>
            <a:r>
              <a:rPr lang="en-US" sz="1800" dirty="0" err="1">
                <a:effectLst/>
                <a:latin typeface="Times New Roman" panose="02020603050405020304" pitchFamily="18" charset="0"/>
                <a:ea typeface="Courier New" panose="02070309020205020404" pitchFamily="49" charset="0"/>
              </a:rPr>
              <a:t>Imprisonment_Period</a:t>
            </a:r>
            <a:r>
              <a:rPr lang="en-US" sz="1800" dirty="0">
                <a:effectLst/>
                <a:latin typeface="Times New Roman" panose="02020603050405020304" pitchFamily="18" charset="0"/>
                <a:ea typeface="Courier New" panose="02070309020205020404" pitchFamily="49" charset="0"/>
              </a:rPr>
              <a:t> varchar(255) not null</a:t>
            </a:r>
            <a:endParaRPr lang="en-IN" sz="1800" dirty="0">
              <a:effectLst/>
              <a:latin typeface="Courier New" panose="02070309020205020404" pitchFamily="49" charset="0"/>
              <a:ea typeface="Courier New" panose="02070309020205020404" pitchFamily="49" charset="0"/>
            </a:endParaRPr>
          </a:p>
          <a:p>
            <a:pPr marL="50800" indent="0">
              <a:lnSpc>
                <a:spcPct val="100000"/>
              </a:lnSpc>
              <a:buNone/>
            </a:pPr>
            <a:r>
              <a:rPr lang="en-US" sz="1800" dirty="0">
                <a:effectLst/>
                <a:latin typeface="Times New Roman" panose="02020603050405020304" pitchFamily="18" charset="0"/>
                <a:ea typeface="Courier New" panose="02070309020205020404" pitchFamily="49" charset="0"/>
              </a:rPr>
              <a:t>);</a:t>
            </a:r>
            <a:endParaRPr lang="en-IN" sz="1800" dirty="0">
              <a:effectLst/>
              <a:latin typeface="Courier New" panose="02070309020205020404" pitchFamily="49" charset="0"/>
              <a:ea typeface="Courier New" panose="02070309020205020404" pitchFamily="49" charset="0"/>
            </a:endParaRPr>
          </a:p>
          <a:p>
            <a:pPr marL="0" indent="0" algn="ctr">
              <a:buNone/>
            </a:pPr>
            <a:endParaRPr lang="en-IN" sz="1800" b="1" dirty="0">
              <a:effectLst/>
              <a:latin typeface="Times New Roman" panose="02020603050405020304" pitchFamily="18" charset="0"/>
              <a:ea typeface="Calibri" panose="020F0502020204030204" pitchFamily="34" charset="0"/>
            </a:endParaRPr>
          </a:p>
        </p:txBody>
      </p:sp>
      <p:pic>
        <p:nvPicPr>
          <p:cNvPr id="4" name="Picture 3">
            <a:extLst>
              <a:ext uri="{FF2B5EF4-FFF2-40B4-BE49-F238E27FC236}">
                <a16:creationId xmlns:a16="http://schemas.microsoft.com/office/drawing/2014/main" id="{D948D1B7-588C-454C-BB80-EB741E8F6F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26601" y="2327333"/>
            <a:ext cx="6581819" cy="4599794"/>
          </a:xfrm>
          <a:prstGeom prst="rect">
            <a:avLst/>
          </a:prstGeom>
          <a:noFill/>
        </p:spPr>
      </p:pic>
      <p:sp>
        <p:nvSpPr>
          <p:cNvPr id="5" name="TextBox 4">
            <a:extLst>
              <a:ext uri="{FF2B5EF4-FFF2-40B4-BE49-F238E27FC236}">
                <a16:creationId xmlns:a16="http://schemas.microsoft.com/office/drawing/2014/main" id="{A3E1CB34-4B25-4695-8D6F-EFFA831D6320}"/>
              </a:ext>
            </a:extLst>
          </p:cNvPr>
          <p:cNvSpPr txBox="1"/>
          <p:nvPr/>
        </p:nvSpPr>
        <p:spPr>
          <a:xfrm>
            <a:off x="5073589" y="1940245"/>
            <a:ext cx="6098958" cy="369332"/>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Output of Table 3</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738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187BABE-31A7-4B27-9C31-72C0F12FAD1B}"/>
              </a:ext>
            </a:extLst>
          </p:cNvPr>
          <p:cNvGraphicFramePr>
            <a:graphicFrameLocks noGrp="1"/>
          </p:cNvGraphicFramePr>
          <p:nvPr>
            <p:extLst>
              <p:ext uri="{D42A27DB-BD31-4B8C-83A1-F6EECF244321}">
                <p14:modId xmlns:p14="http://schemas.microsoft.com/office/powerpoint/2010/main" val="2446871473"/>
              </p:ext>
            </p:extLst>
          </p:nvPr>
        </p:nvGraphicFramePr>
        <p:xfrm>
          <a:off x="1527048" y="2258536"/>
          <a:ext cx="7812268" cy="4245102"/>
        </p:xfrm>
        <a:graphic>
          <a:graphicData uri="http://schemas.openxmlformats.org/drawingml/2006/table">
            <a:tbl>
              <a:tblPr firstRow="1" firstCol="1" bandRow="1">
                <a:tableStyleId>{5C22544A-7EE6-4342-B048-85BDC9FD1C3A}</a:tableStyleId>
              </a:tblPr>
              <a:tblGrid>
                <a:gridCol w="1917377">
                  <a:extLst>
                    <a:ext uri="{9D8B030D-6E8A-4147-A177-3AD203B41FA5}">
                      <a16:colId xmlns:a16="http://schemas.microsoft.com/office/drawing/2014/main" val="2544105682"/>
                    </a:ext>
                  </a:extLst>
                </a:gridCol>
                <a:gridCol w="1874715">
                  <a:extLst>
                    <a:ext uri="{9D8B030D-6E8A-4147-A177-3AD203B41FA5}">
                      <a16:colId xmlns:a16="http://schemas.microsoft.com/office/drawing/2014/main" val="1223153206"/>
                    </a:ext>
                  </a:extLst>
                </a:gridCol>
                <a:gridCol w="1864049">
                  <a:extLst>
                    <a:ext uri="{9D8B030D-6E8A-4147-A177-3AD203B41FA5}">
                      <a16:colId xmlns:a16="http://schemas.microsoft.com/office/drawing/2014/main" val="3037471049"/>
                    </a:ext>
                  </a:extLst>
                </a:gridCol>
                <a:gridCol w="2156127">
                  <a:extLst>
                    <a:ext uri="{9D8B030D-6E8A-4147-A177-3AD203B41FA5}">
                      <a16:colId xmlns:a16="http://schemas.microsoft.com/office/drawing/2014/main" val="3090423304"/>
                    </a:ext>
                  </a:extLst>
                </a:gridCol>
              </a:tblGrid>
              <a:tr h="458470">
                <a:tc>
                  <a:txBody>
                    <a:bodyPr/>
                    <a:lstStyle/>
                    <a:p>
                      <a:pPr>
                        <a:lnSpc>
                          <a:spcPct val="150000"/>
                        </a:lnSpc>
                        <a:spcBef>
                          <a:spcPts val="975"/>
                        </a:spcBef>
                        <a:tabLst>
                          <a:tab pos="739140" algn="l"/>
                          <a:tab pos="739775" algn="l"/>
                        </a:tabLst>
                      </a:pPr>
                      <a:r>
                        <a:rPr lang="en-US" sz="1600" u="sng">
                          <a:effectLst/>
                          <a:latin typeface="Times New Roman" panose="02020603050405020304" pitchFamily="18" charset="0"/>
                          <a:cs typeface="Times New Roman" panose="02020603050405020304" pitchFamily="18" charset="0"/>
                        </a:rPr>
                        <a:t>Attribute</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u="sng">
                          <a:effectLst/>
                          <a:latin typeface="Times New Roman" panose="02020603050405020304" pitchFamily="18" charset="0"/>
                          <a:cs typeface="Times New Roman" panose="02020603050405020304" pitchFamily="18" charset="0"/>
                        </a:rPr>
                        <a:t>Type</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u="sng">
                          <a:effectLst/>
                          <a:latin typeface="Times New Roman" panose="02020603050405020304" pitchFamily="18" charset="0"/>
                          <a:cs typeface="Times New Roman" panose="02020603050405020304" pitchFamily="18" charset="0"/>
                        </a:rPr>
                        <a:t>Size</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u="sng">
                          <a:effectLst/>
                          <a:latin typeface="Times New Roman" panose="02020603050405020304" pitchFamily="18" charset="0"/>
                          <a:cs typeface="Times New Roman" panose="02020603050405020304" pitchFamily="18" charset="0"/>
                        </a:rPr>
                        <a:t>Constraints</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57348728"/>
                  </a:ext>
                </a:extLst>
              </a:tr>
              <a:tr h="452120">
                <a:tc>
                  <a:txBody>
                    <a:bodyPr/>
                    <a:lstStyle/>
                    <a:p>
                      <a:pPr>
                        <a:lnSpc>
                          <a:spcPct val="107000"/>
                        </a:lnSpc>
                        <a:spcAft>
                          <a:spcPts val="800"/>
                        </a:spcAft>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S.No</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b="0"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Int</a:t>
                      </a:r>
                      <a:endParaRPr lang="en-IN" sz="1600" b="0"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975"/>
                        </a:spcBef>
                        <a:tabLst>
                          <a:tab pos="739140" algn="l"/>
                          <a:tab pos="739775" algn="l"/>
                        </a:tabLst>
                      </a:pPr>
                      <a:r>
                        <a:rPr lang="en-US" sz="16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Primary Key</a:t>
                      </a:r>
                      <a:endParaRPr lang="en-IN"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5858101"/>
                  </a:ext>
                </a:extLst>
              </a:tr>
              <a:tr h="452120">
                <a:tc>
                  <a:txBody>
                    <a:bodyPr/>
                    <a:lstStyle/>
                    <a:p>
                      <a:pPr>
                        <a:lnSpc>
                          <a:spcPct val="150000"/>
                        </a:lnSpc>
                        <a:spcBef>
                          <a:spcPts val="975"/>
                        </a:spcBef>
                        <a:tabLst>
                          <a:tab pos="739140" algn="l"/>
                          <a:tab pos="739775" algn="l"/>
                        </a:tabLst>
                      </a:pPr>
                      <a:r>
                        <a:rPr lang="en-US" sz="1600" dirty="0" err="1">
                          <a:effectLst/>
                          <a:latin typeface="Times New Roman" panose="02020603050405020304" pitchFamily="18" charset="0"/>
                          <a:cs typeface="Times New Roman" panose="02020603050405020304" pitchFamily="18" charset="0"/>
                        </a:rPr>
                        <a:t>Criminal_ID</a:t>
                      </a:r>
                      <a:endParaRPr lang="en-IN" sz="16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Int</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dirty="0">
                          <a:effectLst/>
                          <a:latin typeface="Times New Roman" panose="02020603050405020304" pitchFamily="18" charset="0"/>
                          <a:cs typeface="Times New Roman" panose="02020603050405020304" pitchFamily="18" charset="0"/>
                        </a:rPr>
                        <a:t>Foreign Key</a:t>
                      </a:r>
                      <a:endParaRPr lang="en-IN" sz="16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48308752"/>
                  </a:ext>
                </a:extLst>
              </a:tr>
              <a:tr h="458470">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Criminal_Name</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Varchar</a:t>
                      </a:r>
                      <a:endParaRPr lang="en-IN" sz="16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Not Null</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64959549"/>
                  </a:ext>
                </a:extLst>
              </a:tr>
              <a:tr h="458470">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IPC_Section</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Varchar</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255</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Foreign Key</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14031922"/>
                  </a:ext>
                </a:extLst>
              </a:tr>
              <a:tr h="452120">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Victim_ID</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Int</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975"/>
                        </a:spcBef>
                        <a:tabLst>
                          <a:tab pos="739140" algn="l"/>
                          <a:tab pos="739775" algn="l"/>
                        </a:tabLst>
                      </a:pPr>
                      <a:r>
                        <a:rPr lang="en-US" sz="1600" dirty="0">
                          <a:effectLst/>
                          <a:latin typeface="Times New Roman" panose="02020603050405020304" pitchFamily="18" charset="0"/>
                          <a:cs typeface="Times New Roman" panose="02020603050405020304" pitchFamily="18" charset="0"/>
                        </a:rPr>
                        <a:t>20</a:t>
                      </a:r>
                      <a:endParaRPr lang="en-IN" sz="16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Foreign Key </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48783930"/>
                  </a:ext>
                </a:extLst>
              </a:tr>
              <a:tr h="452120">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Crime_Date</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Date</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09135397"/>
                  </a:ext>
                </a:extLst>
              </a:tr>
              <a:tr h="452120">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Officer_ID</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Int</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Foreign Key</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61245044"/>
                  </a:ext>
                </a:extLst>
              </a:tr>
              <a:tr h="452120">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Prison_Number</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Int</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dirty="0">
                          <a:effectLst/>
                          <a:latin typeface="Times New Roman" panose="02020603050405020304" pitchFamily="18" charset="0"/>
                          <a:cs typeface="Times New Roman" panose="02020603050405020304" pitchFamily="18" charset="0"/>
                        </a:rPr>
                        <a:t>Foreign Key</a:t>
                      </a:r>
                      <a:endParaRPr lang="en-IN" sz="16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37635592"/>
                  </a:ext>
                </a:extLst>
              </a:tr>
            </a:tbl>
          </a:graphicData>
        </a:graphic>
      </p:graphicFrame>
      <p:sp>
        <p:nvSpPr>
          <p:cNvPr id="5" name="Rectangle 1">
            <a:extLst>
              <a:ext uri="{FF2B5EF4-FFF2-40B4-BE49-F238E27FC236}">
                <a16:creationId xmlns:a16="http://schemas.microsoft.com/office/drawing/2014/main" id="{4786044D-6C52-4965-A548-E60F31523825}"/>
              </a:ext>
            </a:extLst>
          </p:cNvPr>
          <p:cNvSpPr>
            <a:spLocks noChangeArrowheads="1"/>
          </p:cNvSpPr>
          <p:nvPr/>
        </p:nvSpPr>
        <p:spPr bwMode="auto">
          <a:xfrm>
            <a:off x="777240" y="1393644"/>
            <a:ext cx="8562077" cy="540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378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2400" b="1" dirty="0">
                <a:latin typeface="Times New Roman" panose="02020603050405020304" pitchFamily="18" charset="0"/>
                <a:ea typeface="Courier New" panose="02070309020205020404" pitchFamily="49" charset="0"/>
                <a:cs typeface="Times New Roman" panose="02020603050405020304" pitchFamily="18" charset="0"/>
              </a:rPr>
              <a:t>4</a:t>
            </a:r>
            <a:r>
              <a:rPr kumimoji="0" lang="en-US" altLang="en-US" sz="2400" b="1" i="0" u="none" strike="noStrike" cap="none" normalizeH="0" baseline="0" dirty="0">
                <a:ln>
                  <a:noFill/>
                </a:ln>
                <a:solidFill>
                  <a:schemeClr val="tx1"/>
                </a:solidFill>
                <a:effectLst/>
                <a:latin typeface="Times New Roman" panose="02020603050405020304" pitchFamily="18" charset="0"/>
                <a:ea typeface="Courier New" panose="02070309020205020404" pitchFamily="49" charset="0"/>
                <a:cs typeface="Times New Roman" panose="02020603050405020304" pitchFamily="18" charset="0"/>
              </a:rPr>
              <a:t>.       Table Name: CRIMINAL_LEGAL_INFORMATION</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8843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A83960-34EF-4B16-822D-C3BA3259163F}"/>
              </a:ext>
            </a:extLst>
          </p:cNvPr>
          <p:cNvSpPr>
            <a:spLocks noGrp="1"/>
          </p:cNvSpPr>
          <p:nvPr>
            <p:ph idx="1"/>
          </p:nvPr>
        </p:nvSpPr>
        <p:spPr>
          <a:xfrm>
            <a:off x="44388" y="-8878"/>
            <a:ext cx="12103223" cy="5546648"/>
          </a:xfrm>
        </p:spPr>
        <p:txBody>
          <a:bodyPr/>
          <a:lstStyle/>
          <a:p>
            <a:pPr marL="0" indent="0">
              <a:buNone/>
            </a:pPr>
            <a:r>
              <a:rPr lang="en-US" sz="1800" b="1" dirty="0">
                <a:effectLst/>
                <a:latin typeface="Times New Roman" panose="02020603050405020304" pitchFamily="18" charset="0"/>
                <a:ea typeface="Courier New" panose="02070309020205020404" pitchFamily="49" charset="0"/>
              </a:rPr>
              <a:t> Table </a:t>
            </a:r>
            <a:r>
              <a:rPr lang="en-US" b="1" dirty="0">
                <a:latin typeface="Times New Roman" panose="02020603050405020304" pitchFamily="18" charset="0"/>
                <a:ea typeface="Courier New" panose="02070309020205020404" pitchFamily="49" charset="0"/>
              </a:rPr>
              <a:t>4</a:t>
            </a:r>
            <a:r>
              <a:rPr lang="en-US" sz="1800" b="1" dirty="0">
                <a:effectLst/>
                <a:latin typeface="Times New Roman" panose="02020603050405020304" pitchFamily="18" charset="0"/>
                <a:ea typeface="Courier New" panose="02070309020205020404" pitchFamily="49" charset="0"/>
              </a:rPr>
              <a:t>: CRIMINAL_LEGAL_INFORMATION</a:t>
            </a:r>
          </a:p>
          <a:p>
            <a:pPr marL="50800" indent="0">
              <a:lnSpc>
                <a:spcPct val="100000"/>
              </a:lnSpc>
              <a:buNone/>
            </a:pPr>
            <a:r>
              <a:rPr lang="en-US" sz="1500" dirty="0">
                <a:effectLst/>
                <a:latin typeface="Times New Roman" panose="02020603050405020304" pitchFamily="18" charset="0"/>
                <a:ea typeface="Courier New" panose="02070309020205020404" pitchFamily="49" charset="0"/>
              </a:rPr>
              <a:t>create table CRIMINAL_LEGAL_INFORMATION (</a:t>
            </a:r>
          </a:p>
          <a:p>
            <a:pPr marL="50800" indent="0">
              <a:lnSpc>
                <a:spcPct val="100000"/>
              </a:lnSpc>
              <a:buNone/>
            </a:pPr>
            <a:r>
              <a:rPr lang="en-US" sz="1500" dirty="0">
                <a:latin typeface="Times New Roman" panose="02020603050405020304" pitchFamily="18" charset="0"/>
                <a:ea typeface="Courier New" panose="02070309020205020404" pitchFamily="49" charset="0"/>
              </a:rPr>
              <a:t>S.NO int primary key,</a:t>
            </a:r>
            <a:endParaRPr lang="en-IN" sz="1500" dirty="0">
              <a:effectLst/>
              <a:latin typeface="Courier New" panose="02070309020205020404" pitchFamily="49" charset="0"/>
              <a:ea typeface="Courier New" panose="02070309020205020404" pitchFamily="49" charset="0"/>
            </a:endParaRPr>
          </a:p>
          <a:p>
            <a:pPr marL="50800" indent="0">
              <a:lnSpc>
                <a:spcPct val="100000"/>
              </a:lnSpc>
              <a:buNone/>
            </a:pPr>
            <a:r>
              <a:rPr lang="en-US" sz="1500" dirty="0" err="1">
                <a:effectLst/>
                <a:latin typeface="Times New Roman" panose="02020603050405020304" pitchFamily="18" charset="0"/>
                <a:ea typeface="Courier New" panose="02070309020205020404" pitchFamily="49" charset="0"/>
              </a:rPr>
              <a:t>Criminal_ID</a:t>
            </a:r>
            <a:r>
              <a:rPr lang="en-US" sz="1500" dirty="0">
                <a:effectLst/>
                <a:latin typeface="Times New Roman" panose="02020603050405020304" pitchFamily="18" charset="0"/>
                <a:ea typeface="Courier New" panose="02070309020205020404" pitchFamily="49" charset="0"/>
              </a:rPr>
              <a:t> int references CRIMINAL_PERSONAL_INFORMATION(</a:t>
            </a:r>
            <a:r>
              <a:rPr lang="en-US" sz="1500" dirty="0" err="1">
                <a:effectLst/>
                <a:latin typeface="Times New Roman" panose="02020603050405020304" pitchFamily="18" charset="0"/>
                <a:ea typeface="Courier New" panose="02070309020205020404" pitchFamily="49" charset="0"/>
              </a:rPr>
              <a:t>Criminal_ID</a:t>
            </a:r>
            <a:r>
              <a:rPr lang="en-US" sz="1500" dirty="0">
                <a:effectLst/>
                <a:latin typeface="Times New Roman" panose="02020603050405020304" pitchFamily="18" charset="0"/>
                <a:ea typeface="Courier New" panose="02070309020205020404" pitchFamily="49" charset="0"/>
              </a:rPr>
              <a:t>),</a:t>
            </a:r>
            <a:endParaRPr lang="en-IN" sz="1500" dirty="0">
              <a:effectLst/>
              <a:latin typeface="Courier New" panose="02070309020205020404" pitchFamily="49" charset="0"/>
              <a:ea typeface="Courier New" panose="02070309020205020404" pitchFamily="49" charset="0"/>
            </a:endParaRPr>
          </a:p>
          <a:p>
            <a:pPr marL="50800" indent="0">
              <a:lnSpc>
                <a:spcPct val="100000"/>
              </a:lnSpc>
              <a:buNone/>
            </a:pPr>
            <a:r>
              <a:rPr lang="en-US" sz="1500" dirty="0" err="1">
                <a:effectLst/>
                <a:latin typeface="Times New Roman" panose="02020603050405020304" pitchFamily="18" charset="0"/>
                <a:ea typeface="Courier New" panose="02070309020205020404" pitchFamily="49" charset="0"/>
              </a:rPr>
              <a:t>Criminal_Name</a:t>
            </a:r>
            <a:r>
              <a:rPr lang="en-US" sz="1500" dirty="0">
                <a:effectLst/>
                <a:latin typeface="Times New Roman" panose="02020603050405020304" pitchFamily="18" charset="0"/>
                <a:ea typeface="Courier New" panose="02070309020205020404" pitchFamily="49" charset="0"/>
              </a:rPr>
              <a:t> varchar (255) not null,</a:t>
            </a:r>
            <a:endParaRPr lang="en-IN" sz="1500" dirty="0">
              <a:effectLst/>
              <a:latin typeface="Courier New" panose="02070309020205020404" pitchFamily="49" charset="0"/>
              <a:ea typeface="Courier New" panose="02070309020205020404" pitchFamily="49" charset="0"/>
            </a:endParaRPr>
          </a:p>
          <a:p>
            <a:pPr marL="50800" indent="0">
              <a:lnSpc>
                <a:spcPct val="100000"/>
              </a:lnSpc>
              <a:buNone/>
            </a:pPr>
            <a:r>
              <a:rPr lang="en-US" sz="1500" dirty="0" err="1">
                <a:effectLst/>
                <a:latin typeface="Times New Roman" panose="02020603050405020304" pitchFamily="18" charset="0"/>
                <a:ea typeface="Courier New" panose="02070309020205020404" pitchFamily="49" charset="0"/>
              </a:rPr>
              <a:t>IPC_Section</a:t>
            </a:r>
            <a:r>
              <a:rPr lang="en-US" sz="1500" dirty="0">
                <a:effectLst/>
                <a:latin typeface="Times New Roman" panose="02020603050405020304" pitchFamily="18" charset="0"/>
                <a:ea typeface="Courier New" panose="02070309020205020404" pitchFamily="49" charset="0"/>
              </a:rPr>
              <a:t> varchar (20) references CRIME_TYPE(</a:t>
            </a:r>
            <a:r>
              <a:rPr lang="en-US" sz="1500" dirty="0" err="1">
                <a:effectLst/>
                <a:latin typeface="Times New Roman" panose="02020603050405020304" pitchFamily="18" charset="0"/>
                <a:ea typeface="Courier New" panose="02070309020205020404" pitchFamily="49" charset="0"/>
              </a:rPr>
              <a:t>IPC_Section</a:t>
            </a:r>
            <a:r>
              <a:rPr lang="en-US" sz="1500" dirty="0">
                <a:effectLst/>
                <a:latin typeface="Times New Roman" panose="02020603050405020304" pitchFamily="18" charset="0"/>
                <a:ea typeface="Courier New" panose="02070309020205020404" pitchFamily="49" charset="0"/>
              </a:rPr>
              <a:t>),</a:t>
            </a:r>
            <a:endParaRPr lang="en-IN" sz="1500" dirty="0">
              <a:effectLst/>
              <a:latin typeface="Courier New" panose="02070309020205020404" pitchFamily="49" charset="0"/>
              <a:ea typeface="Courier New" panose="02070309020205020404" pitchFamily="49" charset="0"/>
            </a:endParaRPr>
          </a:p>
          <a:p>
            <a:pPr marL="50800" indent="0">
              <a:lnSpc>
                <a:spcPct val="100000"/>
              </a:lnSpc>
              <a:buNone/>
            </a:pPr>
            <a:r>
              <a:rPr lang="en-US" sz="1500" dirty="0" err="1">
                <a:effectLst/>
                <a:latin typeface="Times New Roman" panose="02020603050405020304" pitchFamily="18" charset="0"/>
                <a:ea typeface="Courier New" panose="02070309020205020404" pitchFamily="49" charset="0"/>
              </a:rPr>
              <a:t>Victim_ID</a:t>
            </a:r>
            <a:r>
              <a:rPr lang="en-US" sz="1500" dirty="0">
                <a:effectLst/>
                <a:latin typeface="Times New Roman" panose="02020603050405020304" pitchFamily="18" charset="0"/>
                <a:ea typeface="Courier New" panose="02070309020205020404" pitchFamily="49" charset="0"/>
              </a:rPr>
              <a:t> int references VICTIM_INFORMATION(</a:t>
            </a:r>
            <a:r>
              <a:rPr lang="en-US" sz="1500" dirty="0" err="1">
                <a:effectLst/>
                <a:latin typeface="Times New Roman" panose="02020603050405020304" pitchFamily="18" charset="0"/>
                <a:ea typeface="Courier New" panose="02070309020205020404" pitchFamily="49" charset="0"/>
              </a:rPr>
              <a:t>Victim_ID</a:t>
            </a:r>
            <a:r>
              <a:rPr lang="en-US" sz="1500" dirty="0">
                <a:effectLst/>
                <a:latin typeface="Times New Roman" panose="02020603050405020304" pitchFamily="18" charset="0"/>
                <a:ea typeface="Courier New" panose="02070309020205020404" pitchFamily="49" charset="0"/>
              </a:rPr>
              <a:t>),</a:t>
            </a:r>
            <a:endParaRPr lang="en-IN" sz="1500" dirty="0">
              <a:effectLst/>
              <a:latin typeface="Courier New" panose="02070309020205020404" pitchFamily="49" charset="0"/>
              <a:ea typeface="Courier New" panose="02070309020205020404" pitchFamily="49" charset="0"/>
            </a:endParaRPr>
          </a:p>
          <a:p>
            <a:pPr marL="50800" indent="0">
              <a:lnSpc>
                <a:spcPct val="100000"/>
              </a:lnSpc>
              <a:buNone/>
            </a:pPr>
            <a:r>
              <a:rPr lang="en-US" sz="1500" dirty="0" err="1">
                <a:effectLst/>
                <a:latin typeface="Times New Roman" panose="02020603050405020304" pitchFamily="18" charset="0"/>
                <a:ea typeface="Courier New" panose="02070309020205020404" pitchFamily="49" charset="0"/>
              </a:rPr>
              <a:t>Crime_Date</a:t>
            </a:r>
            <a:r>
              <a:rPr lang="en-US" sz="1500" dirty="0">
                <a:effectLst/>
                <a:latin typeface="Times New Roman" panose="02020603050405020304" pitchFamily="18" charset="0"/>
                <a:ea typeface="Courier New" panose="02070309020205020404" pitchFamily="49" charset="0"/>
              </a:rPr>
              <a:t> date,</a:t>
            </a:r>
            <a:endParaRPr lang="en-IN" sz="1500" dirty="0">
              <a:effectLst/>
              <a:latin typeface="Courier New" panose="02070309020205020404" pitchFamily="49" charset="0"/>
              <a:ea typeface="Courier New" panose="02070309020205020404" pitchFamily="49" charset="0"/>
            </a:endParaRPr>
          </a:p>
          <a:p>
            <a:pPr marL="50800" indent="0">
              <a:lnSpc>
                <a:spcPct val="100000"/>
              </a:lnSpc>
              <a:buNone/>
            </a:pPr>
            <a:r>
              <a:rPr lang="en-US" sz="1500" dirty="0" err="1">
                <a:effectLst/>
                <a:latin typeface="Times New Roman" panose="02020603050405020304" pitchFamily="18" charset="0"/>
                <a:ea typeface="Courier New" panose="02070309020205020404" pitchFamily="49" charset="0"/>
              </a:rPr>
              <a:t>Officer_ID</a:t>
            </a:r>
            <a:r>
              <a:rPr lang="en-US" sz="1500" dirty="0">
                <a:effectLst/>
                <a:latin typeface="Times New Roman" panose="02020603050405020304" pitchFamily="18" charset="0"/>
                <a:ea typeface="Courier New" panose="02070309020205020404" pitchFamily="49" charset="0"/>
              </a:rPr>
              <a:t> int references OFFICER_INFORMATION(</a:t>
            </a:r>
            <a:r>
              <a:rPr lang="en-US" sz="1500" dirty="0" err="1">
                <a:effectLst/>
                <a:latin typeface="Times New Roman" panose="02020603050405020304" pitchFamily="18" charset="0"/>
                <a:ea typeface="Courier New" panose="02070309020205020404" pitchFamily="49" charset="0"/>
              </a:rPr>
              <a:t>Officer_ID</a:t>
            </a:r>
            <a:r>
              <a:rPr lang="en-US" sz="1500" dirty="0">
                <a:effectLst/>
                <a:latin typeface="Times New Roman" panose="02020603050405020304" pitchFamily="18" charset="0"/>
                <a:ea typeface="Courier New" panose="02070309020205020404" pitchFamily="49" charset="0"/>
              </a:rPr>
              <a:t>),</a:t>
            </a:r>
            <a:endParaRPr lang="en-IN" sz="1500" dirty="0">
              <a:effectLst/>
              <a:latin typeface="Courier New" panose="02070309020205020404" pitchFamily="49" charset="0"/>
              <a:ea typeface="Courier New" panose="02070309020205020404" pitchFamily="49" charset="0"/>
            </a:endParaRPr>
          </a:p>
          <a:p>
            <a:pPr marL="50800" indent="0">
              <a:lnSpc>
                <a:spcPct val="100000"/>
              </a:lnSpc>
              <a:buNone/>
            </a:pPr>
            <a:r>
              <a:rPr lang="en-US" sz="1500" dirty="0" err="1">
                <a:effectLst/>
                <a:latin typeface="Times New Roman" panose="02020603050405020304" pitchFamily="18" charset="0"/>
                <a:ea typeface="Courier New" panose="02070309020205020404" pitchFamily="49" charset="0"/>
              </a:rPr>
              <a:t>Prison_Number</a:t>
            </a:r>
            <a:r>
              <a:rPr lang="en-US" sz="1500" dirty="0">
                <a:effectLst/>
                <a:latin typeface="Times New Roman" panose="02020603050405020304" pitchFamily="18" charset="0"/>
                <a:ea typeface="Courier New" panose="02070309020205020404" pitchFamily="49" charset="0"/>
              </a:rPr>
              <a:t> int references PRISON_INFORMATION(</a:t>
            </a:r>
            <a:r>
              <a:rPr lang="en-US" sz="1500" dirty="0" err="1">
                <a:effectLst/>
                <a:latin typeface="Times New Roman" panose="02020603050405020304" pitchFamily="18" charset="0"/>
                <a:ea typeface="Courier New" panose="02070309020205020404" pitchFamily="49" charset="0"/>
              </a:rPr>
              <a:t>Prison_Number</a:t>
            </a:r>
            <a:r>
              <a:rPr lang="en-US" sz="1500" dirty="0">
                <a:effectLst/>
                <a:latin typeface="Times New Roman" panose="02020603050405020304" pitchFamily="18" charset="0"/>
                <a:ea typeface="Courier New" panose="02070309020205020404" pitchFamily="49" charset="0"/>
              </a:rPr>
              <a:t>)</a:t>
            </a:r>
            <a:endParaRPr lang="en-IN" sz="1500" dirty="0">
              <a:effectLst/>
              <a:latin typeface="Courier New" panose="02070309020205020404" pitchFamily="49" charset="0"/>
              <a:ea typeface="Courier New" panose="02070309020205020404" pitchFamily="49" charset="0"/>
            </a:endParaRPr>
          </a:p>
          <a:p>
            <a:pPr marL="50800" indent="0">
              <a:lnSpc>
                <a:spcPct val="100000"/>
              </a:lnSpc>
              <a:buNone/>
            </a:pPr>
            <a:r>
              <a:rPr lang="en-US" sz="1500" dirty="0">
                <a:effectLst/>
                <a:latin typeface="Times New Roman" panose="02020603050405020304" pitchFamily="18" charset="0"/>
                <a:ea typeface="Courier New" panose="02070309020205020404" pitchFamily="49" charset="0"/>
              </a:rPr>
              <a:t>);</a:t>
            </a:r>
            <a:endParaRPr lang="en-IN" sz="1500" dirty="0">
              <a:effectLst/>
              <a:latin typeface="Courier New" panose="02070309020205020404" pitchFamily="49" charset="0"/>
              <a:ea typeface="Courier New" panose="02070309020205020404" pitchFamily="49" charset="0"/>
            </a:endParaRPr>
          </a:p>
          <a:p>
            <a:pPr marL="0" indent="0">
              <a:buNone/>
            </a:pPr>
            <a:endParaRPr lang="en-IN" dirty="0"/>
          </a:p>
        </p:txBody>
      </p:sp>
      <p:pic>
        <p:nvPicPr>
          <p:cNvPr id="4" name="Picture 3">
            <a:extLst>
              <a:ext uri="{FF2B5EF4-FFF2-40B4-BE49-F238E27FC236}">
                <a16:creationId xmlns:a16="http://schemas.microsoft.com/office/drawing/2014/main" id="{4E5EEE7A-6703-455E-A8C9-1CB121711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4785" y="3429000"/>
            <a:ext cx="6021192" cy="3389764"/>
          </a:xfrm>
          <a:prstGeom prst="rect">
            <a:avLst/>
          </a:prstGeom>
        </p:spPr>
      </p:pic>
      <p:sp>
        <p:nvSpPr>
          <p:cNvPr id="5" name="TextBox 4">
            <a:extLst>
              <a:ext uri="{FF2B5EF4-FFF2-40B4-BE49-F238E27FC236}">
                <a16:creationId xmlns:a16="http://schemas.microsoft.com/office/drawing/2014/main" id="{BB04A58A-EF24-4AE7-A265-A91CD5920B07}"/>
              </a:ext>
            </a:extLst>
          </p:cNvPr>
          <p:cNvSpPr txBox="1"/>
          <p:nvPr/>
        </p:nvSpPr>
        <p:spPr>
          <a:xfrm>
            <a:off x="5668393" y="3059668"/>
            <a:ext cx="6098958" cy="369332"/>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Output of Table 4</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7305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CED2D75-0F5F-46BE-BC38-C6752025448A}"/>
              </a:ext>
            </a:extLst>
          </p:cNvPr>
          <p:cNvGraphicFramePr>
            <a:graphicFrameLocks noGrp="1"/>
          </p:cNvGraphicFramePr>
          <p:nvPr>
            <p:extLst>
              <p:ext uri="{D42A27DB-BD31-4B8C-83A1-F6EECF244321}">
                <p14:modId xmlns:p14="http://schemas.microsoft.com/office/powerpoint/2010/main" val="69248036"/>
              </p:ext>
            </p:extLst>
          </p:nvPr>
        </p:nvGraphicFramePr>
        <p:xfrm>
          <a:off x="1669320" y="2391346"/>
          <a:ext cx="7474681" cy="3122486"/>
        </p:xfrm>
        <a:graphic>
          <a:graphicData uri="http://schemas.openxmlformats.org/drawingml/2006/table">
            <a:tbl>
              <a:tblPr firstRow="1" firstCol="1" bandRow="1">
                <a:tableStyleId>{5C22544A-7EE6-4342-B048-85BDC9FD1C3A}</a:tableStyleId>
              </a:tblPr>
              <a:tblGrid>
                <a:gridCol w="2086505">
                  <a:extLst>
                    <a:ext uri="{9D8B030D-6E8A-4147-A177-3AD203B41FA5}">
                      <a16:colId xmlns:a16="http://schemas.microsoft.com/office/drawing/2014/main" val="592469470"/>
                    </a:ext>
                  </a:extLst>
                </a:gridCol>
                <a:gridCol w="1701860">
                  <a:extLst>
                    <a:ext uri="{9D8B030D-6E8A-4147-A177-3AD203B41FA5}">
                      <a16:colId xmlns:a16="http://schemas.microsoft.com/office/drawing/2014/main" val="2250164918"/>
                    </a:ext>
                  </a:extLst>
                </a:gridCol>
                <a:gridCol w="1671245">
                  <a:extLst>
                    <a:ext uri="{9D8B030D-6E8A-4147-A177-3AD203B41FA5}">
                      <a16:colId xmlns:a16="http://schemas.microsoft.com/office/drawing/2014/main" val="132608"/>
                    </a:ext>
                  </a:extLst>
                </a:gridCol>
                <a:gridCol w="2015071">
                  <a:extLst>
                    <a:ext uri="{9D8B030D-6E8A-4147-A177-3AD203B41FA5}">
                      <a16:colId xmlns:a16="http://schemas.microsoft.com/office/drawing/2014/main" val="147009321"/>
                    </a:ext>
                  </a:extLst>
                </a:gridCol>
              </a:tblGrid>
              <a:tr h="680044">
                <a:tc>
                  <a:txBody>
                    <a:bodyPr/>
                    <a:lstStyle/>
                    <a:p>
                      <a:pPr>
                        <a:lnSpc>
                          <a:spcPct val="150000"/>
                        </a:lnSpc>
                        <a:spcBef>
                          <a:spcPts val="975"/>
                        </a:spcBef>
                        <a:tabLst>
                          <a:tab pos="739140" algn="l"/>
                          <a:tab pos="739775" algn="l"/>
                        </a:tabLst>
                      </a:pPr>
                      <a:r>
                        <a:rPr lang="en-US" sz="1600" u="sng" dirty="0">
                          <a:effectLst/>
                          <a:latin typeface="Times New Roman" panose="02020603050405020304" pitchFamily="18" charset="0"/>
                          <a:cs typeface="Times New Roman" panose="02020603050405020304" pitchFamily="18" charset="0"/>
                        </a:rPr>
                        <a:t>Attribute</a:t>
                      </a:r>
                      <a:endParaRPr lang="en-IN" sz="16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u="sng">
                          <a:effectLst/>
                          <a:latin typeface="Times New Roman" panose="02020603050405020304" pitchFamily="18" charset="0"/>
                          <a:cs typeface="Times New Roman" panose="02020603050405020304" pitchFamily="18" charset="0"/>
                        </a:rPr>
                        <a:t>Type</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u="sng">
                          <a:effectLst/>
                          <a:latin typeface="Times New Roman" panose="02020603050405020304" pitchFamily="18" charset="0"/>
                          <a:cs typeface="Times New Roman" panose="02020603050405020304" pitchFamily="18" charset="0"/>
                        </a:rPr>
                        <a:t>Size</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u="sng">
                          <a:effectLst/>
                          <a:latin typeface="Times New Roman" panose="02020603050405020304" pitchFamily="18" charset="0"/>
                          <a:cs typeface="Times New Roman" panose="02020603050405020304" pitchFamily="18" charset="0"/>
                        </a:rPr>
                        <a:t>Constraints</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18837511"/>
                  </a:ext>
                </a:extLst>
              </a:tr>
              <a:tr h="819056">
                <a:tc>
                  <a:txBody>
                    <a:bodyPr/>
                    <a:lstStyle/>
                    <a:p>
                      <a:pPr>
                        <a:lnSpc>
                          <a:spcPct val="150000"/>
                        </a:lnSpc>
                        <a:spcBef>
                          <a:spcPts val="975"/>
                        </a:spcBef>
                        <a:tabLst>
                          <a:tab pos="739140" algn="l"/>
                          <a:tab pos="739775" algn="l"/>
                        </a:tabLst>
                      </a:pPr>
                      <a:r>
                        <a:rPr lang="en-US" sz="1600" dirty="0" err="1">
                          <a:effectLst/>
                          <a:latin typeface="Times New Roman" panose="02020603050405020304" pitchFamily="18" charset="0"/>
                          <a:cs typeface="Times New Roman" panose="02020603050405020304" pitchFamily="18" charset="0"/>
                        </a:rPr>
                        <a:t>IPC_Section</a:t>
                      </a:r>
                      <a:endParaRPr lang="en-IN" sz="16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Varchar </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20</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Primary Key</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82453085"/>
                  </a:ext>
                </a:extLst>
              </a:tr>
              <a:tr h="699418">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Offence_Name</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Varchar</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255</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dirty="0">
                          <a:effectLst/>
                          <a:latin typeface="Times New Roman" panose="02020603050405020304" pitchFamily="18" charset="0"/>
                          <a:cs typeface="Times New Roman" panose="02020603050405020304" pitchFamily="18" charset="0"/>
                        </a:rPr>
                        <a:t>Not Null</a:t>
                      </a:r>
                      <a:endParaRPr lang="en-IN" sz="16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06985539"/>
                  </a:ext>
                </a:extLst>
              </a:tr>
              <a:tr h="923968">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Imprisonment_Period</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Varchar</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255</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dirty="0">
                          <a:effectLst/>
                          <a:latin typeface="Times New Roman" panose="02020603050405020304" pitchFamily="18" charset="0"/>
                          <a:cs typeface="Times New Roman" panose="02020603050405020304" pitchFamily="18" charset="0"/>
                        </a:rPr>
                        <a:t>Not Null</a:t>
                      </a:r>
                      <a:endParaRPr lang="en-IN" sz="16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21517350"/>
                  </a:ext>
                </a:extLst>
              </a:tr>
            </a:tbl>
          </a:graphicData>
        </a:graphic>
      </p:graphicFrame>
      <p:sp>
        <p:nvSpPr>
          <p:cNvPr id="5" name="Rectangle 1">
            <a:extLst>
              <a:ext uri="{FF2B5EF4-FFF2-40B4-BE49-F238E27FC236}">
                <a16:creationId xmlns:a16="http://schemas.microsoft.com/office/drawing/2014/main" id="{7BBD7D87-E061-4432-8DDF-8EC0E072F364}"/>
              </a:ext>
            </a:extLst>
          </p:cNvPr>
          <p:cNvSpPr>
            <a:spLocks noChangeArrowheads="1"/>
          </p:cNvSpPr>
          <p:nvPr/>
        </p:nvSpPr>
        <p:spPr bwMode="auto">
          <a:xfrm>
            <a:off x="1403984" y="1517024"/>
            <a:ext cx="6194679" cy="540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378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2400" b="1" dirty="0">
                <a:latin typeface="Times New Roman" panose="02020603050405020304" pitchFamily="18" charset="0"/>
                <a:ea typeface="Courier New" panose="02070309020205020404" pitchFamily="49" charset="0"/>
                <a:cs typeface="Times New Roman" panose="02020603050405020304" pitchFamily="18" charset="0"/>
              </a:rPr>
              <a:t>5.</a:t>
            </a:r>
            <a:r>
              <a:rPr kumimoji="0" lang="en-US" altLang="en-US" sz="2400" b="1" i="0" u="none" strike="noStrike" cap="none" normalizeH="0" baseline="0" dirty="0">
                <a:ln>
                  <a:noFill/>
                </a:ln>
                <a:solidFill>
                  <a:schemeClr val="tx1"/>
                </a:solidFill>
                <a:effectLst/>
                <a:latin typeface="Times New Roman" panose="02020603050405020304" pitchFamily="18" charset="0"/>
                <a:ea typeface="Courier New" panose="02070309020205020404" pitchFamily="49" charset="0"/>
                <a:cs typeface="Times New Roman" panose="02020603050405020304" pitchFamily="18" charset="0"/>
              </a:rPr>
              <a:t>                  Table Name: CRIME_TYPE</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0979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1364D8B-17A1-4667-A5C0-76E4F5C67775}"/>
              </a:ext>
            </a:extLst>
          </p:cNvPr>
          <p:cNvSpPr txBox="1"/>
          <p:nvPr/>
        </p:nvSpPr>
        <p:spPr>
          <a:xfrm>
            <a:off x="3198181" y="529986"/>
            <a:ext cx="6094520" cy="369332"/>
          </a:xfrm>
          <a:prstGeom prst="rect">
            <a:avLst/>
          </a:prstGeom>
          <a:noFill/>
        </p:spPr>
        <p:txBody>
          <a:bodyPr wrap="square">
            <a:spAutoFit/>
          </a:bodyPr>
          <a:lstStyle/>
          <a:p>
            <a:r>
              <a:rPr lang="en-US" sz="1800" dirty="0">
                <a:effectLst/>
                <a:latin typeface="Times New Roman" panose="02020603050405020304" pitchFamily="18" charset="0"/>
                <a:ea typeface="Courier New" panose="02070309020205020404" pitchFamily="49" charset="0"/>
              </a:rPr>
              <a:t> </a:t>
            </a:r>
            <a:r>
              <a:rPr lang="en-US" sz="1800" b="1" dirty="0">
                <a:effectLst/>
                <a:latin typeface="Times New Roman" panose="02020603050405020304" pitchFamily="18" charset="0"/>
                <a:ea typeface="Courier New" panose="02070309020205020404" pitchFamily="49" charset="0"/>
              </a:rPr>
              <a:t>Table </a:t>
            </a:r>
            <a:r>
              <a:rPr lang="en-US" b="1" dirty="0">
                <a:latin typeface="Times New Roman" panose="02020603050405020304" pitchFamily="18" charset="0"/>
                <a:ea typeface="Courier New" panose="02070309020205020404" pitchFamily="49" charset="0"/>
              </a:rPr>
              <a:t>5:</a:t>
            </a:r>
            <a:r>
              <a:rPr lang="en-US" sz="1800" b="1" dirty="0">
                <a:effectLst/>
                <a:latin typeface="Times New Roman" panose="02020603050405020304" pitchFamily="18" charset="0"/>
                <a:ea typeface="Courier New" panose="02070309020205020404" pitchFamily="49" charset="0"/>
              </a:rPr>
              <a:t> CRIME_TYPE</a:t>
            </a:r>
            <a:endParaRPr lang="en-IN" dirty="0"/>
          </a:p>
        </p:txBody>
      </p:sp>
      <p:sp>
        <p:nvSpPr>
          <p:cNvPr id="8" name="TextBox 7">
            <a:extLst>
              <a:ext uri="{FF2B5EF4-FFF2-40B4-BE49-F238E27FC236}">
                <a16:creationId xmlns:a16="http://schemas.microsoft.com/office/drawing/2014/main" id="{CADF392C-395C-42C3-BDF0-3FF979B19DD3}"/>
              </a:ext>
            </a:extLst>
          </p:cNvPr>
          <p:cNvSpPr txBox="1"/>
          <p:nvPr/>
        </p:nvSpPr>
        <p:spPr>
          <a:xfrm>
            <a:off x="2600157" y="1121066"/>
            <a:ext cx="7008921" cy="1477328"/>
          </a:xfrm>
          <a:prstGeom prst="rect">
            <a:avLst/>
          </a:prstGeom>
          <a:noFill/>
        </p:spPr>
        <p:txBody>
          <a:bodyPr wrap="square">
            <a:spAutoFit/>
          </a:bodyPr>
          <a:lstStyle/>
          <a:p>
            <a:pPr marL="279400"/>
            <a:r>
              <a:rPr lang="en-US" sz="1800" dirty="0">
                <a:effectLst/>
                <a:latin typeface="Times New Roman" panose="02020603050405020304" pitchFamily="18" charset="0"/>
                <a:ea typeface="Courier New" panose="02070309020205020404" pitchFamily="49" charset="0"/>
              </a:rPr>
              <a:t>create table CRIME_TYPE (</a:t>
            </a:r>
            <a:endParaRPr lang="en-IN" sz="1100" dirty="0">
              <a:effectLst/>
              <a:latin typeface="Courier New" panose="02070309020205020404" pitchFamily="49" charset="0"/>
              <a:ea typeface="Courier New" panose="02070309020205020404" pitchFamily="49" charset="0"/>
            </a:endParaRPr>
          </a:p>
          <a:p>
            <a:pPr marL="279400"/>
            <a:r>
              <a:rPr lang="en-US" sz="1800" dirty="0" err="1">
                <a:effectLst/>
                <a:latin typeface="Times New Roman" panose="02020603050405020304" pitchFamily="18" charset="0"/>
                <a:ea typeface="Courier New" panose="02070309020205020404" pitchFamily="49" charset="0"/>
              </a:rPr>
              <a:t>IPC_Section</a:t>
            </a:r>
            <a:r>
              <a:rPr lang="en-US" sz="1800" dirty="0">
                <a:effectLst/>
                <a:latin typeface="Times New Roman" panose="02020603050405020304" pitchFamily="18" charset="0"/>
                <a:ea typeface="Courier New" panose="02070309020205020404" pitchFamily="49" charset="0"/>
              </a:rPr>
              <a:t> varchar (20) primary key,</a:t>
            </a:r>
            <a:endParaRPr lang="en-IN" sz="1100" dirty="0">
              <a:effectLst/>
              <a:latin typeface="Courier New" panose="02070309020205020404" pitchFamily="49" charset="0"/>
              <a:ea typeface="Courier New" panose="02070309020205020404" pitchFamily="49" charset="0"/>
            </a:endParaRPr>
          </a:p>
          <a:p>
            <a:pPr marL="279400"/>
            <a:r>
              <a:rPr lang="en-US" sz="1800" dirty="0" err="1">
                <a:effectLst/>
                <a:latin typeface="Times New Roman" panose="02020603050405020304" pitchFamily="18" charset="0"/>
                <a:ea typeface="Courier New" panose="02070309020205020404" pitchFamily="49" charset="0"/>
              </a:rPr>
              <a:t>Offence_Name</a:t>
            </a:r>
            <a:r>
              <a:rPr lang="en-US" sz="1800" dirty="0">
                <a:effectLst/>
                <a:latin typeface="Times New Roman" panose="02020603050405020304" pitchFamily="18" charset="0"/>
                <a:ea typeface="Courier New" panose="02070309020205020404" pitchFamily="49" charset="0"/>
              </a:rPr>
              <a:t> varchar (255) not null,</a:t>
            </a:r>
            <a:endParaRPr lang="en-IN" sz="1100" dirty="0">
              <a:effectLst/>
              <a:latin typeface="Courier New" panose="02070309020205020404" pitchFamily="49" charset="0"/>
              <a:ea typeface="Courier New" panose="02070309020205020404" pitchFamily="49" charset="0"/>
            </a:endParaRPr>
          </a:p>
          <a:p>
            <a:pPr marL="279400"/>
            <a:r>
              <a:rPr lang="en-US" sz="1800" dirty="0" err="1">
                <a:effectLst/>
                <a:latin typeface="Times New Roman" panose="02020603050405020304" pitchFamily="18" charset="0"/>
                <a:ea typeface="Courier New" panose="02070309020205020404" pitchFamily="49" charset="0"/>
              </a:rPr>
              <a:t>Imprisonment_Period</a:t>
            </a:r>
            <a:r>
              <a:rPr lang="en-US" sz="1800" dirty="0">
                <a:effectLst/>
                <a:latin typeface="Times New Roman" panose="02020603050405020304" pitchFamily="18" charset="0"/>
                <a:ea typeface="Courier New" panose="02070309020205020404" pitchFamily="49" charset="0"/>
              </a:rPr>
              <a:t> varchar (255) not null</a:t>
            </a:r>
            <a:endParaRPr lang="en-IN" sz="1100" dirty="0">
              <a:effectLst/>
              <a:latin typeface="Courier New" panose="02070309020205020404" pitchFamily="49" charset="0"/>
              <a:ea typeface="Courier New" panose="02070309020205020404" pitchFamily="49" charset="0"/>
            </a:endParaRPr>
          </a:p>
          <a:p>
            <a:pPr marL="279400"/>
            <a:r>
              <a:rPr lang="en-US" sz="1800" dirty="0">
                <a:effectLst/>
                <a:latin typeface="Times New Roman" panose="02020603050405020304" pitchFamily="18" charset="0"/>
                <a:ea typeface="Courier New" panose="02070309020205020404" pitchFamily="49" charset="0"/>
              </a:rPr>
              <a:t>);</a:t>
            </a:r>
            <a:endParaRPr lang="en-IN" sz="1100" dirty="0">
              <a:effectLst/>
              <a:latin typeface="Courier New" panose="02070309020205020404" pitchFamily="49" charset="0"/>
              <a:ea typeface="Courier New" panose="02070309020205020404" pitchFamily="49" charset="0"/>
            </a:endParaRPr>
          </a:p>
        </p:txBody>
      </p:sp>
      <p:pic>
        <p:nvPicPr>
          <p:cNvPr id="9" name="Picture 8">
            <a:extLst>
              <a:ext uri="{FF2B5EF4-FFF2-40B4-BE49-F238E27FC236}">
                <a16:creationId xmlns:a16="http://schemas.microsoft.com/office/drawing/2014/main" id="{EAC66937-582B-41DE-A40C-20216FC7601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00157" y="3150474"/>
            <a:ext cx="6316980" cy="3177540"/>
          </a:xfrm>
          <a:prstGeom prst="rect">
            <a:avLst/>
          </a:prstGeom>
          <a:noFill/>
        </p:spPr>
      </p:pic>
      <p:sp>
        <p:nvSpPr>
          <p:cNvPr id="7" name="TextBox 6">
            <a:extLst>
              <a:ext uri="{FF2B5EF4-FFF2-40B4-BE49-F238E27FC236}">
                <a16:creationId xmlns:a16="http://schemas.microsoft.com/office/drawing/2014/main" id="{05BFA847-34EF-4041-A75A-0F6AF149E404}"/>
              </a:ext>
            </a:extLst>
          </p:cNvPr>
          <p:cNvSpPr txBox="1"/>
          <p:nvPr/>
        </p:nvSpPr>
        <p:spPr>
          <a:xfrm>
            <a:off x="2330388" y="6143348"/>
            <a:ext cx="6098958" cy="369332"/>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Output of Table 5</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2648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F9AB8EA-698A-4B48-9ABD-1AC647DE0D6A}"/>
              </a:ext>
            </a:extLst>
          </p:cNvPr>
          <p:cNvGraphicFramePr>
            <a:graphicFrameLocks noGrp="1"/>
          </p:cNvGraphicFramePr>
          <p:nvPr>
            <p:extLst>
              <p:ext uri="{D42A27DB-BD31-4B8C-83A1-F6EECF244321}">
                <p14:modId xmlns:p14="http://schemas.microsoft.com/office/powerpoint/2010/main" val="3602054368"/>
              </p:ext>
            </p:extLst>
          </p:nvPr>
        </p:nvGraphicFramePr>
        <p:xfrm>
          <a:off x="1742471" y="1793081"/>
          <a:ext cx="7374895" cy="3941895"/>
        </p:xfrm>
        <a:graphic>
          <a:graphicData uri="http://schemas.openxmlformats.org/drawingml/2006/table">
            <a:tbl>
              <a:tblPr firstRow="1" firstCol="1" bandRow="1">
                <a:tableStyleId>{5C22544A-7EE6-4342-B048-85BDC9FD1C3A}</a:tableStyleId>
              </a:tblPr>
              <a:tblGrid>
                <a:gridCol w="1810033">
                  <a:extLst>
                    <a:ext uri="{9D8B030D-6E8A-4147-A177-3AD203B41FA5}">
                      <a16:colId xmlns:a16="http://schemas.microsoft.com/office/drawing/2014/main" val="2142663927"/>
                    </a:ext>
                  </a:extLst>
                </a:gridCol>
                <a:gridCol w="1769758">
                  <a:extLst>
                    <a:ext uri="{9D8B030D-6E8A-4147-A177-3AD203B41FA5}">
                      <a16:colId xmlns:a16="http://schemas.microsoft.com/office/drawing/2014/main" val="88101437"/>
                    </a:ext>
                  </a:extLst>
                </a:gridCol>
                <a:gridCol w="1759689">
                  <a:extLst>
                    <a:ext uri="{9D8B030D-6E8A-4147-A177-3AD203B41FA5}">
                      <a16:colId xmlns:a16="http://schemas.microsoft.com/office/drawing/2014/main" val="1731777817"/>
                    </a:ext>
                  </a:extLst>
                </a:gridCol>
                <a:gridCol w="2035415">
                  <a:extLst>
                    <a:ext uri="{9D8B030D-6E8A-4147-A177-3AD203B41FA5}">
                      <a16:colId xmlns:a16="http://schemas.microsoft.com/office/drawing/2014/main" val="4212025138"/>
                    </a:ext>
                  </a:extLst>
                </a:gridCol>
              </a:tblGrid>
              <a:tr h="607183">
                <a:tc>
                  <a:txBody>
                    <a:bodyPr/>
                    <a:lstStyle/>
                    <a:p>
                      <a:pPr>
                        <a:lnSpc>
                          <a:spcPct val="150000"/>
                        </a:lnSpc>
                        <a:spcBef>
                          <a:spcPts val="975"/>
                        </a:spcBef>
                        <a:tabLst>
                          <a:tab pos="739140" algn="l"/>
                          <a:tab pos="739775" algn="l"/>
                        </a:tabLst>
                      </a:pPr>
                      <a:r>
                        <a:rPr lang="en-US" sz="1600" u="sng">
                          <a:effectLst/>
                          <a:latin typeface="Times New Roman" panose="02020603050405020304" pitchFamily="18" charset="0"/>
                          <a:cs typeface="Times New Roman" panose="02020603050405020304" pitchFamily="18" charset="0"/>
                        </a:rPr>
                        <a:t>Attribute</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u="sng">
                          <a:effectLst/>
                          <a:latin typeface="Times New Roman" panose="02020603050405020304" pitchFamily="18" charset="0"/>
                          <a:cs typeface="Times New Roman" panose="02020603050405020304" pitchFamily="18" charset="0"/>
                        </a:rPr>
                        <a:t>Type</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u="sng">
                          <a:effectLst/>
                          <a:latin typeface="Times New Roman" panose="02020603050405020304" pitchFamily="18" charset="0"/>
                          <a:cs typeface="Times New Roman" panose="02020603050405020304" pitchFamily="18" charset="0"/>
                        </a:rPr>
                        <a:t>Size</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u="sng">
                          <a:effectLst/>
                          <a:latin typeface="Times New Roman" panose="02020603050405020304" pitchFamily="18" charset="0"/>
                          <a:cs typeface="Times New Roman" panose="02020603050405020304" pitchFamily="18" charset="0"/>
                        </a:rPr>
                        <a:t>Constraints</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99633161"/>
                  </a:ext>
                </a:extLst>
              </a:tr>
              <a:tr h="711043">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Criminal_ID</a:t>
                      </a:r>
                      <a:endParaRPr lang="en-IN" sz="160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Int</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Primary Key</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64999455"/>
                  </a:ext>
                </a:extLst>
              </a:tr>
              <a:tr h="607183">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Criminal_Name</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dirty="0">
                          <a:effectLst/>
                          <a:latin typeface="Times New Roman" panose="02020603050405020304" pitchFamily="18" charset="0"/>
                          <a:cs typeface="Times New Roman" panose="02020603050405020304" pitchFamily="18" charset="0"/>
                        </a:rPr>
                        <a:t>Varchar</a:t>
                      </a:r>
                      <a:endParaRPr lang="en-IN" sz="16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255</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Not Null</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15378178"/>
                  </a:ext>
                </a:extLst>
              </a:tr>
              <a:tr h="607183">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Date_of_birth</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Date</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02332284"/>
                  </a:ext>
                </a:extLst>
              </a:tr>
              <a:tr h="607183">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Gender</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dirty="0">
                          <a:effectLst/>
                          <a:latin typeface="Times New Roman" panose="02020603050405020304" pitchFamily="18" charset="0"/>
                          <a:cs typeface="Times New Roman" panose="02020603050405020304" pitchFamily="18" charset="0"/>
                        </a:rPr>
                        <a:t>Varchar</a:t>
                      </a:r>
                      <a:endParaRPr lang="en-IN" sz="16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10</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89018848"/>
                  </a:ext>
                </a:extLst>
              </a:tr>
              <a:tr h="802120">
                <a:tc>
                  <a:txBody>
                    <a:bodyPr/>
                    <a:lstStyle/>
                    <a:p>
                      <a:pPr>
                        <a:lnSpc>
                          <a:spcPct val="150000"/>
                        </a:lnSpc>
                        <a:spcBef>
                          <a:spcPts val="975"/>
                        </a:spcBef>
                        <a:tabLst>
                          <a:tab pos="739140" algn="l"/>
                          <a:tab pos="739775" algn="l"/>
                        </a:tabLst>
                      </a:pPr>
                      <a:r>
                        <a:rPr lang="en-US" sz="1600" dirty="0" err="1">
                          <a:effectLst/>
                          <a:latin typeface="Times New Roman" panose="02020603050405020304" pitchFamily="18" charset="0"/>
                          <a:cs typeface="Times New Roman" panose="02020603050405020304" pitchFamily="18" charset="0"/>
                        </a:rPr>
                        <a:t>Contact_Number</a:t>
                      </a:r>
                      <a:endParaRPr lang="en-IN" sz="16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number</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16</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dirty="0">
                          <a:effectLst/>
                          <a:latin typeface="Times New Roman" panose="02020603050405020304" pitchFamily="18" charset="0"/>
                          <a:cs typeface="Times New Roman" panose="02020603050405020304" pitchFamily="18" charset="0"/>
                        </a:rPr>
                        <a:t>Not Null</a:t>
                      </a:r>
                      <a:endParaRPr lang="en-IN" sz="16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01615527"/>
                  </a:ext>
                </a:extLst>
              </a:tr>
            </a:tbl>
          </a:graphicData>
        </a:graphic>
      </p:graphicFrame>
      <p:sp>
        <p:nvSpPr>
          <p:cNvPr id="5" name="Rectangle 1">
            <a:extLst>
              <a:ext uri="{FF2B5EF4-FFF2-40B4-BE49-F238E27FC236}">
                <a16:creationId xmlns:a16="http://schemas.microsoft.com/office/drawing/2014/main" id="{CA69ED7B-C28F-42EE-BEA8-B85B9253657E}"/>
              </a:ext>
            </a:extLst>
          </p:cNvPr>
          <p:cNvSpPr>
            <a:spLocks noChangeArrowheads="1"/>
          </p:cNvSpPr>
          <p:nvPr/>
        </p:nvSpPr>
        <p:spPr bwMode="auto">
          <a:xfrm>
            <a:off x="982729" y="990463"/>
            <a:ext cx="8348183" cy="9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2378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Courier New" panose="02070309020205020404" pitchFamily="49" charset="0"/>
                <a:cs typeface="Times New Roman" panose="02020603050405020304" pitchFamily="18" charset="0"/>
              </a:rPr>
              <a:t>6.    Table Name: CRIMINAL_PERSONAL_INFORMATION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2134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3C52B4-4966-4A15-9A25-472E877A9355}"/>
              </a:ext>
            </a:extLst>
          </p:cNvPr>
          <p:cNvSpPr txBox="1">
            <a:spLocks noChangeArrowheads="1"/>
            <a:extLst>
              <a:ext uri="smNativeData">
                <pr:smNativeData xmlns:pr="smNativeData" xmlns:p14="http://schemas.microsoft.com/office/powerpoint/2010/main" xmlns="" val="SMDATA_13_5vmQ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l3t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l3tsDzMzMAMDA/wB/f38AAAAAAAAAAAAAAAAAAAAAAAAAAAAhAAAAGAAAABQAAADABgAAwwEAAKBEAACwCgAAEAAAACYAAAAIAAAAAAAAAAAAAAA="/>
              </a:ext>
            </a:extLst>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lang="en-us"/>
            </a:pPr>
            <a:r>
              <a:rPr lang="en-in" sz="4800" b="1" dirty="0">
                <a:solidFill>
                  <a:schemeClr val="accent1"/>
                </a:solidFill>
                <a:latin typeface="Times New Roman" panose="02020603050405020304" pitchFamily="18" charset="0"/>
                <a:cs typeface="Times New Roman" panose="02020603050405020304" pitchFamily="18" charset="0"/>
              </a:rPr>
              <a:t>Team Members</a:t>
            </a:r>
          </a:p>
        </p:txBody>
      </p:sp>
      <p:sp>
        <p:nvSpPr>
          <p:cNvPr id="5" name="Content Placeholder 2">
            <a:extLst>
              <a:ext uri="{FF2B5EF4-FFF2-40B4-BE49-F238E27FC236}">
                <a16:creationId xmlns:a16="http://schemas.microsoft.com/office/drawing/2014/main" id="{BC2A606B-E332-454E-BFB3-D616237CB6ED}"/>
              </a:ext>
            </a:extLst>
          </p:cNvPr>
          <p:cNvSpPr txBox="1">
            <a:spLocks noChangeArrowheads="1"/>
            <a:extLst>
              <a:ext uri="smNativeData">
                <pr:smNativeData xmlns:pr="smNativeData" xmlns:p14="http://schemas.microsoft.com/office/powerpoint/2010/main" xmlns="" val="SMDATA_13_5vmQYRMAAAAlAAAAZAAAAA0AAAAAAAAAAEgAAAAA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l3t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l3tsDzMzMAMDA/wB/f38AAAAAAAAAAAAAAAAAAAAAAAAAAAAhAAAAGAAAABQAAADABgAA+AwAAKBEAAAbJAAAAAAAACYAAAAIAAAAAQAAAAAAAAA="/>
              </a:ext>
            </a:extLst>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rabicParenR"/>
              <a:defRPr lang="en-us"/>
            </a:pPr>
            <a:r>
              <a:rPr lang="en-IN" dirty="0">
                <a:latin typeface="Times New Roman" panose="02020603050405020304" pitchFamily="18" charset="0"/>
                <a:cs typeface="Times New Roman" panose="02020603050405020304" pitchFamily="18" charset="0"/>
              </a:rPr>
              <a:t>Lakshay Jain (</a:t>
            </a:r>
            <a:r>
              <a:rPr lang="en-IN">
                <a:latin typeface="Times New Roman" panose="02020603050405020304" pitchFamily="18" charset="0"/>
                <a:cs typeface="Times New Roman" panose="02020603050405020304" pitchFamily="18" charset="0"/>
              </a:rPr>
              <a:t>2010991607) </a:t>
            </a:r>
            <a:r>
              <a:rPr lang="en-IN" b="1">
                <a:latin typeface="Times New Roman" panose="02020603050405020304" pitchFamily="18" charset="0"/>
                <a:cs typeface="Times New Roman" panose="02020603050405020304" pitchFamily="18" charset="0"/>
              </a:rPr>
              <a:t>(Team Leader)</a:t>
            </a:r>
            <a:endParaRPr lang="en-in" dirty="0">
              <a:latin typeface="Times New Roman" panose="02020603050405020304" pitchFamily="18" charset="0"/>
              <a:cs typeface="Times New Roman" panose="02020603050405020304" pitchFamily="18" charset="0"/>
            </a:endParaRPr>
          </a:p>
          <a:p>
            <a:pPr marL="514350" indent="-514350">
              <a:buAutoNum type="arabicParenR"/>
              <a:defRPr lang="en-us"/>
            </a:pPr>
            <a:r>
              <a:rPr lang="en-in" dirty="0">
                <a:latin typeface="Times New Roman" panose="02020603050405020304" pitchFamily="18" charset="0"/>
                <a:cs typeface="Times New Roman" panose="02020603050405020304" pitchFamily="18" charset="0"/>
              </a:rPr>
              <a:t>Manish Walia (2010991614)</a:t>
            </a:r>
          </a:p>
          <a:p>
            <a:pPr marL="514350" indent="-514350">
              <a:buAutoNum type="arabicParenR"/>
              <a:defRPr lang="en-us"/>
            </a:pPr>
            <a:r>
              <a:rPr lang="en-IN" dirty="0">
                <a:latin typeface="Times New Roman" panose="02020603050405020304" pitchFamily="18" charset="0"/>
                <a:cs typeface="Times New Roman" panose="02020603050405020304" pitchFamily="18" charset="0"/>
              </a:rPr>
              <a:t>Meghna Singh (2010991621)</a:t>
            </a:r>
            <a:endParaRPr lang="en-in" dirty="0">
              <a:latin typeface="Times New Roman" panose="02020603050405020304" pitchFamily="18" charset="0"/>
              <a:cs typeface="Times New Roman" panose="02020603050405020304" pitchFamily="18" charset="0"/>
            </a:endParaRPr>
          </a:p>
          <a:p>
            <a:pPr marL="514350" indent="-514350">
              <a:buAutoNum type="arabicParenR"/>
              <a:defRPr lang="en-us"/>
            </a:pPr>
            <a:r>
              <a:rPr lang="en-in" dirty="0">
                <a:latin typeface="Times New Roman" panose="02020603050405020304" pitchFamily="18" charset="0"/>
                <a:cs typeface="Times New Roman" panose="02020603050405020304" pitchFamily="18" charset="0"/>
              </a:rPr>
              <a:t>Mohit Kukreja (2010991629)</a:t>
            </a:r>
          </a:p>
          <a:p>
            <a:pPr marL="514350" indent="-514350">
              <a:buAutoNum type="arabicParenR"/>
              <a:defRPr lang="en-us"/>
            </a:pPr>
            <a:r>
              <a:rPr lang="en-in" dirty="0">
                <a:latin typeface="Times New Roman" panose="02020603050405020304" pitchFamily="18" charset="0"/>
                <a:cs typeface="Times New Roman" panose="02020603050405020304" pitchFamily="18" charset="0"/>
              </a:rPr>
              <a:t>Nakul Grover (2010991636)</a:t>
            </a:r>
          </a:p>
        </p:txBody>
      </p:sp>
      <p:sp>
        <p:nvSpPr>
          <p:cNvPr id="6" name="TextBox 5">
            <a:extLst>
              <a:ext uri="{FF2B5EF4-FFF2-40B4-BE49-F238E27FC236}">
                <a16:creationId xmlns:a16="http://schemas.microsoft.com/office/drawing/2014/main" id="{950F1114-EE86-4A3E-A24D-9A5D89AF1D9D}"/>
              </a:ext>
            </a:extLst>
          </p:cNvPr>
          <p:cNvSpPr txBox="1"/>
          <p:nvPr/>
        </p:nvSpPr>
        <p:spPr>
          <a:xfrm>
            <a:off x="685800" y="4981242"/>
            <a:ext cx="9257190" cy="954107"/>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Presented to </a:t>
            </a:r>
            <a:r>
              <a:rPr lang="en-US" sz="2800" dirty="0">
                <a:latin typeface="Times New Roman" panose="02020603050405020304" pitchFamily="18" charset="0"/>
                <a:cs typeface="Times New Roman" panose="02020603050405020304" pitchFamily="18" charset="0"/>
              </a:rPr>
              <a:t>: Dr Vikas Solanki (Dept of Computer Science and Engineering</a:t>
            </a:r>
            <a:r>
              <a:rPr lang="en-IN"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1807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A349A-ECF6-4B70-995D-38F5691F9E2E}"/>
              </a:ext>
            </a:extLst>
          </p:cNvPr>
          <p:cNvSpPr>
            <a:spLocks noGrp="1"/>
          </p:cNvSpPr>
          <p:nvPr>
            <p:ph type="title"/>
          </p:nvPr>
        </p:nvSpPr>
        <p:spPr/>
        <p:txBody>
          <a:bodyPr/>
          <a:lstStyle/>
          <a:p>
            <a:br>
              <a:rPr lang="en-IN" sz="1800" b="1" dirty="0">
                <a:solidFill>
                  <a:schemeClr val="tx1"/>
                </a:solidFill>
                <a:effectLst/>
                <a:latin typeface="Times New Roman" panose="02020603050405020304" pitchFamily="18" charset="0"/>
                <a:ea typeface="Calibri" panose="020F0502020204030204" pitchFamily="34" charset="0"/>
              </a:rPr>
            </a:br>
            <a:r>
              <a:rPr lang="en-IN" sz="1800" b="1" dirty="0">
                <a:solidFill>
                  <a:schemeClr val="tx1"/>
                </a:solidFill>
                <a:latin typeface="Times New Roman" panose="02020603050405020304" pitchFamily="18" charset="0"/>
                <a:ea typeface="Calibri" panose="020F0502020204030204" pitchFamily="34" charset="0"/>
              </a:rPr>
              <a:t>  </a:t>
            </a:r>
            <a:r>
              <a:rPr lang="en-IN" sz="1800" b="1" dirty="0">
                <a:solidFill>
                  <a:schemeClr val="tx1"/>
                </a:solidFill>
                <a:effectLst/>
                <a:latin typeface="Times New Roman" panose="02020603050405020304" pitchFamily="18" charset="0"/>
                <a:ea typeface="Calibri" panose="020F0502020204030204" pitchFamily="34" charset="0"/>
              </a:rPr>
              <a:t>Table </a:t>
            </a:r>
            <a:r>
              <a:rPr lang="en-IN" sz="1800" b="1" dirty="0">
                <a:solidFill>
                  <a:schemeClr val="tx1"/>
                </a:solidFill>
                <a:latin typeface="Times New Roman" panose="02020603050405020304" pitchFamily="18" charset="0"/>
                <a:ea typeface="Calibri" panose="020F0502020204030204" pitchFamily="34" charset="0"/>
              </a:rPr>
              <a:t>6</a:t>
            </a:r>
            <a:r>
              <a:rPr lang="en-IN" sz="1800" b="1" dirty="0">
                <a:solidFill>
                  <a:schemeClr val="tx1"/>
                </a:solidFill>
                <a:effectLst/>
                <a:latin typeface="Times New Roman" panose="02020603050405020304" pitchFamily="18" charset="0"/>
                <a:ea typeface="Calibri" panose="020F0502020204030204" pitchFamily="34" charset="0"/>
              </a:rPr>
              <a:t>: CRIMINAL_PERSONAL_INFORMATION</a:t>
            </a:r>
            <a:endParaRPr lang="en-IN" dirty="0">
              <a:solidFill>
                <a:schemeClr val="tx1"/>
              </a:solidFill>
            </a:endParaRPr>
          </a:p>
        </p:txBody>
      </p:sp>
      <p:sp>
        <p:nvSpPr>
          <p:cNvPr id="3" name="Content Placeholder 2">
            <a:extLst>
              <a:ext uri="{FF2B5EF4-FFF2-40B4-BE49-F238E27FC236}">
                <a16:creationId xmlns:a16="http://schemas.microsoft.com/office/drawing/2014/main" id="{FB2C82AF-C695-4ED7-8906-EE3170772A04}"/>
              </a:ext>
            </a:extLst>
          </p:cNvPr>
          <p:cNvSpPr>
            <a:spLocks noGrp="1"/>
          </p:cNvSpPr>
          <p:nvPr>
            <p:ph idx="1"/>
          </p:nvPr>
        </p:nvSpPr>
        <p:spPr>
          <a:xfrm>
            <a:off x="677334" y="1488613"/>
            <a:ext cx="8596668" cy="3880773"/>
          </a:xfrm>
        </p:spPr>
        <p:txBody>
          <a:bodyPr/>
          <a:lstStyle/>
          <a:p>
            <a:pPr marL="50800" indent="0">
              <a:lnSpc>
                <a:spcPct val="100000"/>
              </a:lnSpc>
              <a:buNone/>
            </a:pPr>
            <a:r>
              <a:rPr lang="en-US" sz="1800" dirty="0">
                <a:effectLst/>
                <a:latin typeface="Times New Roman" panose="02020603050405020304" pitchFamily="18" charset="0"/>
                <a:ea typeface="Courier New" panose="02070309020205020404" pitchFamily="49" charset="0"/>
              </a:rPr>
              <a:t>create table CRIMINAL_PERSONAL_INFORMATION (</a:t>
            </a:r>
            <a:endParaRPr lang="en-IN" sz="1800" dirty="0">
              <a:effectLst/>
              <a:latin typeface="Courier New" panose="02070309020205020404" pitchFamily="49" charset="0"/>
              <a:ea typeface="Courier New" panose="02070309020205020404" pitchFamily="49" charset="0"/>
            </a:endParaRPr>
          </a:p>
          <a:p>
            <a:pPr marL="50800" indent="0">
              <a:lnSpc>
                <a:spcPct val="100000"/>
              </a:lnSpc>
              <a:buNone/>
            </a:pPr>
            <a:r>
              <a:rPr lang="en-US" sz="1800" dirty="0" err="1">
                <a:effectLst/>
                <a:latin typeface="Times New Roman" panose="02020603050405020304" pitchFamily="18" charset="0"/>
                <a:ea typeface="Courier New" panose="02070309020205020404" pitchFamily="49" charset="0"/>
              </a:rPr>
              <a:t>Criminal_ID</a:t>
            </a:r>
            <a:r>
              <a:rPr lang="en-US" sz="1800" dirty="0">
                <a:effectLst/>
                <a:latin typeface="Times New Roman" panose="02020603050405020304" pitchFamily="18" charset="0"/>
                <a:ea typeface="Courier New" panose="02070309020205020404" pitchFamily="49" charset="0"/>
              </a:rPr>
              <a:t> int primary key,</a:t>
            </a:r>
            <a:endParaRPr lang="en-IN" sz="1800" dirty="0">
              <a:effectLst/>
              <a:latin typeface="Courier New" panose="02070309020205020404" pitchFamily="49" charset="0"/>
              <a:ea typeface="Courier New" panose="02070309020205020404" pitchFamily="49" charset="0"/>
            </a:endParaRPr>
          </a:p>
          <a:p>
            <a:pPr marL="50800" indent="0">
              <a:lnSpc>
                <a:spcPct val="100000"/>
              </a:lnSpc>
              <a:buNone/>
            </a:pPr>
            <a:r>
              <a:rPr lang="en-US" sz="1800" dirty="0" err="1">
                <a:effectLst/>
                <a:latin typeface="Times New Roman" panose="02020603050405020304" pitchFamily="18" charset="0"/>
                <a:ea typeface="Courier New" panose="02070309020205020404" pitchFamily="49" charset="0"/>
              </a:rPr>
              <a:t>Criminal_Name</a:t>
            </a:r>
            <a:r>
              <a:rPr lang="en-US" sz="1800" dirty="0">
                <a:effectLst/>
                <a:latin typeface="Times New Roman" panose="02020603050405020304" pitchFamily="18" charset="0"/>
                <a:ea typeface="Courier New" panose="02070309020205020404" pitchFamily="49" charset="0"/>
              </a:rPr>
              <a:t> varchar (255) not null,</a:t>
            </a:r>
            <a:endParaRPr lang="en-IN" sz="1800" dirty="0">
              <a:effectLst/>
              <a:latin typeface="Courier New" panose="02070309020205020404" pitchFamily="49" charset="0"/>
              <a:ea typeface="Courier New" panose="02070309020205020404" pitchFamily="49" charset="0"/>
            </a:endParaRPr>
          </a:p>
          <a:p>
            <a:pPr marL="50800" indent="0">
              <a:lnSpc>
                <a:spcPct val="100000"/>
              </a:lnSpc>
              <a:buNone/>
            </a:pPr>
            <a:r>
              <a:rPr lang="en-US" sz="1800" dirty="0" err="1">
                <a:effectLst/>
                <a:latin typeface="Times New Roman" panose="02020603050405020304" pitchFamily="18" charset="0"/>
                <a:ea typeface="Courier New" panose="02070309020205020404" pitchFamily="49" charset="0"/>
              </a:rPr>
              <a:t>Date_Of_Birth</a:t>
            </a:r>
            <a:r>
              <a:rPr lang="en-US" sz="1800" dirty="0">
                <a:effectLst/>
                <a:latin typeface="Times New Roman" panose="02020603050405020304" pitchFamily="18" charset="0"/>
                <a:ea typeface="Courier New" panose="02070309020205020404" pitchFamily="49" charset="0"/>
              </a:rPr>
              <a:t> date,</a:t>
            </a:r>
            <a:endParaRPr lang="en-IN" sz="1800" dirty="0">
              <a:effectLst/>
              <a:latin typeface="Courier New" panose="02070309020205020404" pitchFamily="49" charset="0"/>
              <a:ea typeface="Courier New" panose="02070309020205020404" pitchFamily="49" charset="0"/>
            </a:endParaRPr>
          </a:p>
          <a:p>
            <a:pPr marL="50800" indent="0">
              <a:lnSpc>
                <a:spcPct val="100000"/>
              </a:lnSpc>
              <a:buNone/>
            </a:pPr>
            <a:r>
              <a:rPr lang="en-US" sz="1800" dirty="0">
                <a:effectLst/>
                <a:latin typeface="Times New Roman" panose="02020603050405020304" pitchFamily="18" charset="0"/>
                <a:ea typeface="Courier New" panose="02070309020205020404" pitchFamily="49" charset="0"/>
              </a:rPr>
              <a:t>Gender varchar (10),</a:t>
            </a:r>
            <a:endParaRPr lang="en-IN" sz="1800" dirty="0">
              <a:effectLst/>
              <a:latin typeface="Courier New" panose="02070309020205020404" pitchFamily="49" charset="0"/>
              <a:ea typeface="Courier New" panose="02070309020205020404" pitchFamily="49" charset="0"/>
            </a:endParaRPr>
          </a:p>
          <a:p>
            <a:pPr marL="50800" indent="0">
              <a:lnSpc>
                <a:spcPct val="100000"/>
              </a:lnSpc>
              <a:buNone/>
            </a:pPr>
            <a:r>
              <a:rPr lang="en-US" sz="1800" dirty="0" err="1">
                <a:effectLst/>
                <a:latin typeface="Times New Roman" panose="02020603050405020304" pitchFamily="18" charset="0"/>
                <a:ea typeface="Courier New" panose="02070309020205020404" pitchFamily="49" charset="0"/>
              </a:rPr>
              <a:t>Contact_Number</a:t>
            </a:r>
            <a:r>
              <a:rPr lang="en-US" sz="1800" dirty="0">
                <a:effectLst/>
                <a:latin typeface="Times New Roman" panose="02020603050405020304" pitchFamily="18" charset="0"/>
                <a:ea typeface="Courier New" panose="02070309020205020404" pitchFamily="49" charset="0"/>
              </a:rPr>
              <a:t> number (16) not null </a:t>
            </a:r>
            <a:endParaRPr lang="en-IN" sz="1800" dirty="0">
              <a:effectLst/>
              <a:latin typeface="Courier New" panose="02070309020205020404" pitchFamily="49" charset="0"/>
              <a:ea typeface="Courier New" panose="02070309020205020404" pitchFamily="49" charset="0"/>
            </a:endParaRPr>
          </a:p>
          <a:p>
            <a:pPr marL="50800" indent="0">
              <a:lnSpc>
                <a:spcPct val="100000"/>
              </a:lnSpc>
              <a:buNone/>
            </a:pPr>
            <a:r>
              <a:rPr lang="en-US" sz="1800" dirty="0">
                <a:effectLst/>
                <a:latin typeface="Times New Roman" panose="02020603050405020304" pitchFamily="18" charset="0"/>
                <a:ea typeface="Courier New" panose="02070309020205020404" pitchFamily="49" charset="0"/>
              </a:rPr>
              <a:t>);</a:t>
            </a:r>
            <a:endParaRPr lang="en-IN" sz="1800" dirty="0">
              <a:effectLst/>
              <a:latin typeface="Courier New" panose="02070309020205020404" pitchFamily="49" charset="0"/>
              <a:ea typeface="Courier New" panose="02070309020205020404" pitchFamily="49" charset="0"/>
            </a:endParaRPr>
          </a:p>
          <a:p>
            <a:pPr marL="0" indent="0">
              <a:lnSpc>
                <a:spcPct val="100000"/>
              </a:lnSpc>
              <a:buNone/>
            </a:pPr>
            <a:endParaRPr lang="en-IN" dirty="0"/>
          </a:p>
        </p:txBody>
      </p:sp>
      <p:pic>
        <p:nvPicPr>
          <p:cNvPr id="4" name="Picture 3">
            <a:extLst>
              <a:ext uri="{FF2B5EF4-FFF2-40B4-BE49-F238E27FC236}">
                <a16:creationId xmlns:a16="http://schemas.microsoft.com/office/drawing/2014/main" id="{E36D5EC7-57B3-4524-8412-F4F276EAEB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75668" y="2592249"/>
            <a:ext cx="6454140" cy="4048125"/>
          </a:xfrm>
          <a:prstGeom prst="rect">
            <a:avLst/>
          </a:prstGeom>
          <a:noFill/>
        </p:spPr>
      </p:pic>
      <p:sp>
        <p:nvSpPr>
          <p:cNvPr id="6" name="TextBox 5">
            <a:extLst>
              <a:ext uri="{FF2B5EF4-FFF2-40B4-BE49-F238E27FC236}">
                <a16:creationId xmlns:a16="http://schemas.microsoft.com/office/drawing/2014/main" id="{33F7F8CD-B08E-44F8-B688-BAF7D6959A19}"/>
              </a:ext>
            </a:extLst>
          </p:cNvPr>
          <p:cNvSpPr txBox="1"/>
          <p:nvPr/>
        </p:nvSpPr>
        <p:spPr>
          <a:xfrm>
            <a:off x="5153259" y="6353737"/>
            <a:ext cx="6098958" cy="369332"/>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Output of Table 6</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506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C51C7-BDA6-4A54-B8A9-69F139571441}"/>
              </a:ext>
            </a:extLst>
          </p:cNvPr>
          <p:cNvSpPr>
            <a:spLocks noGrp="1"/>
          </p:cNvSpPr>
          <p:nvPr>
            <p:ph type="title"/>
          </p:nvPr>
        </p:nvSpPr>
        <p:spPr>
          <a:xfrm>
            <a:off x="838200" y="36665"/>
            <a:ext cx="10515600" cy="1325563"/>
          </a:xfrm>
        </p:spPr>
        <p:txBody>
          <a:bodyPr>
            <a:normAutofit/>
          </a:bodyPr>
          <a:lstStyle/>
          <a:p>
            <a:pPr algn="ctr"/>
            <a:r>
              <a:rPr lang="en-US" sz="4800" b="1" dirty="0">
                <a:latin typeface="Times New Roman" panose="02020603050405020304" pitchFamily="18" charset="0"/>
                <a:cs typeface="Times New Roman" panose="02020603050405020304" pitchFamily="18" charset="0"/>
              </a:rPr>
              <a:t>Interactive Queries</a:t>
            </a:r>
            <a:endParaRPr lang="en-IN"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4F8E10-27CA-4E8E-99A3-3DEA2105577A}"/>
              </a:ext>
            </a:extLst>
          </p:cNvPr>
          <p:cNvSpPr>
            <a:spLocks noGrp="1"/>
          </p:cNvSpPr>
          <p:nvPr>
            <p:ph idx="1"/>
          </p:nvPr>
        </p:nvSpPr>
        <p:spPr>
          <a:xfrm>
            <a:off x="133165" y="1196375"/>
            <a:ext cx="11220635" cy="4351338"/>
          </a:xfrm>
        </p:spPr>
        <p:txBody>
          <a:bodyPr/>
          <a:lstStyle/>
          <a:p>
            <a:pPr marL="0" indent="0">
              <a:lnSpc>
                <a:spcPct val="150000"/>
              </a:lnSpc>
              <a:spcBef>
                <a:spcPts val="45"/>
              </a:spcBef>
              <a:buNone/>
            </a:pPr>
            <a:r>
              <a:rPr lang="en-US" sz="1800" b="1" dirty="0">
                <a:effectLst/>
                <a:latin typeface="Times New Roman" panose="02020603050405020304" pitchFamily="18" charset="0"/>
                <a:ea typeface="Courier New" panose="02070309020205020404" pitchFamily="49" charset="0"/>
              </a:rPr>
              <a:t>Question 1: Write a query to find the offence name of criminal whose name is Garry.</a:t>
            </a:r>
            <a:endParaRPr lang="en-IN" sz="1800" dirty="0">
              <a:latin typeface="Courier New" panose="02070309020205020404" pitchFamily="49" charset="0"/>
              <a:ea typeface="Courier New" panose="02070309020205020404" pitchFamily="49" charset="0"/>
            </a:endParaRPr>
          </a:p>
          <a:p>
            <a:pPr marL="0" indent="0">
              <a:lnSpc>
                <a:spcPct val="150000"/>
              </a:lnSpc>
              <a:spcBef>
                <a:spcPts val="45"/>
              </a:spcBef>
              <a:buNone/>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Query 1</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select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offence_name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from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crime_type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where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ipc_section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(select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ipc_section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from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criminal_legal_information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where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criminal_name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='Garry');</a:t>
            </a:r>
            <a:endParaRPr lang="en-IN" sz="18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pic>
        <p:nvPicPr>
          <p:cNvPr id="9" name="Picture 8">
            <a:extLst>
              <a:ext uri="{FF2B5EF4-FFF2-40B4-BE49-F238E27FC236}">
                <a16:creationId xmlns:a16="http://schemas.microsoft.com/office/drawing/2014/main" id="{89527850-7E65-4663-A738-D5C45F5C6DA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91969" y="2595209"/>
            <a:ext cx="6525260" cy="1226820"/>
          </a:xfrm>
          <a:prstGeom prst="rect">
            <a:avLst/>
          </a:prstGeom>
          <a:noFill/>
        </p:spPr>
      </p:pic>
      <p:sp>
        <p:nvSpPr>
          <p:cNvPr id="11" name="TextBox 10">
            <a:extLst>
              <a:ext uri="{FF2B5EF4-FFF2-40B4-BE49-F238E27FC236}">
                <a16:creationId xmlns:a16="http://schemas.microsoft.com/office/drawing/2014/main" id="{7791E06D-EBEA-4AD1-A8C8-5A6B8AE72702}"/>
              </a:ext>
            </a:extLst>
          </p:cNvPr>
          <p:cNvSpPr txBox="1"/>
          <p:nvPr/>
        </p:nvSpPr>
        <p:spPr>
          <a:xfrm>
            <a:off x="0" y="3972042"/>
            <a:ext cx="12192000" cy="463397"/>
          </a:xfrm>
          <a:prstGeom prst="rect">
            <a:avLst/>
          </a:prstGeom>
          <a:noFill/>
        </p:spPr>
        <p:txBody>
          <a:bodyPr wrap="square">
            <a:spAutoFit/>
          </a:bodyPr>
          <a:lstStyle/>
          <a:p>
            <a:pPr marL="928370" marR="403860" indent="-649605">
              <a:lnSpc>
                <a:spcPct val="150000"/>
              </a:lnSpc>
              <a:spcBef>
                <a:spcPts val="20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Question 2:  Write a query to find date of birth of person who is victim of property crime offence.</a:t>
            </a:r>
            <a:endParaRPr lang="en-IN" sz="1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AD684A10-DF2F-41E8-952D-E36E535471E1}"/>
              </a:ext>
            </a:extLst>
          </p:cNvPr>
          <p:cNvSpPr txBox="1"/>
          <p:nvPr/>
        </p:nvSpPr>
        <p:spPr>
          <a:xfrm>
            <a:off x="295182" y="4585452"/>
            <a:ext cx="12098046" cy="646331"/>
          </a:xfrm>
          <a:prstGeom prst="rect">
            <a:avLst/>
          </a:prstGeom>
          <a:noFill/>
        </p:spPr>
        <p:txBody>
          <a:bodyPr wrap="square">
            <a:spAutoFit/>
          </a:bodyPr>
          <a:lstStyle/>
          <a:p>
            <a:r>
              <a:rPr lang="en-IN" sz="1800" b="1" dirty="0">
                <a:solidFill>
                  <a:srgbClr val="000000"/>
                </a:solidFill>
                <a:effectLst/>
                <a:latin typeface="Times New Roman" panose="02020603050405020304" pitchFamily="18" charset="0"/>
                <a:ea typeface="Calibri" panose="020F0502020204030204" pitchFamily="34" charset="0"/>
              </a:rPr>
              <a:t>Query2</a:t>
            </a:r>
            <a:r>
              <a:rPr lang="en-IN" sz="1800" dirty="0">
                <a:solidFill>
                  <a:srgbClr val="000000"/>
                </a:solidFill>
                <a:effectLst/>
                <a:latin typeface="Times New Roman" panose="02020603050405020304" pitchFamily="18" charset="0"/>
                <a:ea typeface="Calibri" panose="020F0502020204030204" pitchFamily="34" charset="0"/>
              </a:rPr>
              <a:t>: select </a:t>
            </a:r>
            <a:r>
              <a:rPr lang="en-IN" sz="1800" dirty="0" err="1">
                <a:solidFill>
                  <a:srgbClr val="000000"/>
                </a:solidFill>
                <a:effectLst/>
                <a:latin typeface="Times New Roman" panose="02020603050405020304" pitchFamily="18" charset="0"/>
                <a:ea typeface="Calibri" panose="020F0502020204030204" pitchFamily="34" charset="0"/>
              </a:rPr>
              <a:t>date_of_birth</a:t>
            </a:r>
            <a:r>
              <a:rPr lang="en-IN" sz="1800" dirty="0">
                <a:solidFill>
                  <a:srgbClr val="000000"/>
                </a:solidFill>
                <a:effectLst/>
                <a:latin typeface="Times New Roman" panose="02020603050405020304" pitchFamily="18" charset="0"/>
                <a:ea typeface="Calibri" panose="020F0502020204030204" pitchFamily="34" charset="0"/>
              </a:rPr>
              <a:t> from </a:t>
            </a:r>
            <a:r>
              <a:rPr lang="en-IN" sz="1800" dirty="0" err="1">
                <a:solidFill>
                  <a:srgbClr val="000000"/>
                </a:solidFill>
                <a:effectLst/>
                <a:latin typeface="Times New Roman" panose="02020603050405020304" pitchFamily="18" charset="0"/>
                <a:ea typeface="Calibri" panose="020F0502020204030204" pitchFamily="34" charset="0"/>
              </a:rPr>
              <a:t>victim_information</a:t>
            </a:r>
            <a:r>
              <a:rPr lang="en-IN" sz="1800" dirty="0">
                <a:solidFill>
                  <a:srgbClr val="000000"/>
                </a:solidFill>
                <a:effectLst/>
                <a:latin typeface="Times New Roman" panose="02020603050405020304" pitchFamily="18" charset="0"/>
                <a:ea typeface="Calibri" panose="020F0502020204030204" pitchFamily="34" charset="0"/>
              </a:rPr>
              <a:t> where </a:t>
            </a:r>
            <a:r>
              <a:rPr lang="en-IN" sz="1800" dirty="0" err="1">
                <a:solidFill>
                  <a:srgbClr val="000000"/>
                </a:solidFill>
                <a:effectLst/>
                <a:latin typeface="Times New Roman" panose="02020603050405020304" pitchFamily="18" charset="0"/>
                <a:ea typeface="Calibri" panose="020F0502020204030204" pitchFamily="34" charset="0"/>
              </a:rPr>
              <a:t>victim_id</a:t>
            </a:r>
            <a:r>
              <a:rPr lang="en-IN" sz="1800" dirty="0">
                <a:solidFill>
                  <a:srgbClr val="000000"/>
                </a:solidFill>
                <a:effectLst/>
                <a:latin typeface="Times New Roman" panose="02020603050405020304" pitchFamily="18" charset="0"/>
                <a:ea typeface="Calibri" panose="020F0502020204030204" pitchFamily="34" charset="0"/>
              </a:rPr>
              <a:t>=(select </a:t>
            </a:r>
            <a:r>
              <a:rPr lang="en-IN" sz="1800" dirty="0" err="1">
                <a:solidFill>
                  <a:srgbClr val="000000"/>
                </a:solidFill>
                <a:effectLst/>
                <a:latin typeface="Times New Roman" panose="02020603050405020304" pitchFamily="18" charset="0"/>
                <a:ea typeface="Calibri" panose="020F0502020204030204" pitchFamily="34" charset="0"/>
              </a:rPr>
              <a:t>victim_id</a:t>
            </a:r>
            <a:r>
              <a:rPr lang="en-IN" sz="1800" dirty="0">
                <a:solidFill>
                  <a:srgbClr val="000000"/>
                </a:solidFill>
                <a:effectLst/>
                <a:latin typeface="Times New Roman" panose="02020603050405020304" pitchFamily="18" charset="0"/>
                <a:ea typeface="Calibri" panose="020F0502020204030204" pitchFamily="34" charset="0"/>
              </a:rPr>
              <a:t> from </a:t>
            </a:r>
            <a:r>
              <a:rPr lang="en-IN" sz="1800" dirty="0" err="1">
                <a:solidFill>
                  <a:srgbClr val="000000"/>
                </a:solidFill>
                <a:effectLst/>
                <a:latin typeface="Times New Roman" panose="02020603050405020304" pitchFamily="18" charset="0"/>
                <a:ea typeface="Calibri" panose="020F0502020204030204" pitchFamily="34" charset="0"/>
              </a:rPr>
              <a:t>criminal_legal_information</a:t>
            </a:r>
            <a:r>
              <a:rPr lang="en-IN" sz="1800" dirty="0">
                <a:solidFill>
                  <a:srgbClr val="000000"/>
                </a:solidFill>
                <a:effectLst/>
                <a:latin typeface="Times New Roman" panose="02020603050405020304" pitchFamily="18" charset="0"/>
                <a:ea typeface="Calibri" panose="020F0502020204030204" pitchFamily="34" charset="0"/>
              </a:rPr>
              <a:t> where </a:t>
            </a:r>
            <a:r>
              <a:rPr lang="en-IN" sz="1800" dirty="0" err="1">
                <a:solidFill>
                  <a:srgbClr val="000000"/>
                </a:solidFill>
                <a:effectLst/>
                <a:latin typeface="Times New Roman" panose="02020603050405020304" pitchFamily="18" charset="0"/>
                <a:ea typeface="Calibri" panose="020F0502020204030204" pitchFamily="34" charset="0"/>
              </a:rPr>
              <a:t>ipc_section</a:t>
            </a:r>
            <a:r>
              <a:rPr lang="en-IN" sz="1800" dirty="0">
                <a:solidFill>
                  <a:srgbClr val="000000"/>
                </a:solidFill>
                <a:effectLst/>
                <a:latin typeface="Times New Roman" panose="02020603050405020304" pitchFamily="18" charset="0"/>
                <a:ea typeface="Calibri" panose="020F0502020204030204" pitchFamily="34" charset="0"/>
              </a:rPr>
              <a:t>=(select </a:t>
            </a:r>
            <a:r>
              <a:rPr lang="en-IN" sz="1800" dirty="0" err="1">
                <a:solidFill>
                  <a:srgbClr val="000000"/>
                </a:solidFill>
                <a:effectLst/>
                <a:latin typeface="Times New Roman" panose="02020603050405020304" pitchFamily="18" charset="0"/>
                <a:ea typeface="Calibri" panose="020F0502020204030204" pitchFamily="34" charset="0"/>
              </a:rPr>
              <a:t>ipc_section</a:t>
            </a:r>
            <a:r>
              <a:rPr lang="en-IN" sz="1800" dirty="0">
                <a:solidFill>
                  <a:srgbClr val="000000"/>
                </a:solidFill>
                <a:effectLst/>
                <a:latin typeface="Times New Roman" panose="02020603050405020304" pitchFamily="18" charset="0"/>
                <a:ea typeface="Calibri" panose="020F0502020204030204" pitchFamily="34" charset="0"/>
              </a:rPr>
              <a:t> from </a:t>
            </a:r>
            <a:r>
              <a:rPr lang="en-IN" sz="1800" dirty="0" err="1">
                <a:solidFill>
                  <a:srgbClr val="000000"/>
                </a:solidFill>
                <a:effectLst/>
                <a:latin typeface="Times New Roman" panose="02020603050405020304" pitchFamily="18" charset="0"/>
                <a:ea typeface="Calibri" panose="020F0502020204030204" pitchFamily="34" charset="0"/>
              </a:rPr>
              <a:t>crime_type</a:t>
            </a:r>
            <a:r>
              <a:rPr lang="en-IN" sz="1800" dirty="0">
                <a:solidFill>
                  <a:srgbClr val="000000"/>
                </a:solidFill>
                <a:effectLst/>
                <a:latin typeface="Times New Roman" panose="02020603050405020304" pitchFamily="18" charset="0"/>
                <a:ea typeface="Calibri" panose="020F0502020204030204" pitchFamily="34" charset="0"/>
              </a:rPr>
              <a:t> where </a:t>
            </a:r>
            <a:r>
              <a:rPr lang="en-IN" sz="1800" dirty="0" err="1">
                <a:solidFill>
                  <a:srgbClr val="000000"/>
                </a:solidFill>
                <a:effectLst/>
                <a:latin typeface="Times New Roman" panose="02020603050405020304" pitchFamily="18" charset="0"/>
                <a:ea typeface="Calibri" panose="020F0502020204030204" pitchFamily="34" charset="0"/>
              </a:rPr>
              <a:t>offence_name</a:t>
            </a:r>
            <a:r>
              <a:rPr lang="en-IN" sz="1800" dirty="0">
                <a:solidFill>
                  <a:srgbClr val="000000"/>
                </a:solidFill>
                <a:effectLst/>
                <a:latin typeface="Times New Roman" panose="02020603050405020304" pitchFamily="18" charset="0"/>
                <a:ea typeface="Calibri" panose="020F0502020204030204" pitchFamily="34" charset="0"/>
              </a:rPr>
              <a:t>='property crime'));</a:t>
            </a:r>
            <a:endParaRPr lang="en-IN" dirty="0"/>
          </a:p>
        </p:txBody>
      </p:sp>
      <p:pic>
        <p:nvPicPr>
          <p:cNvPr id="14" name="Picture 13">
            <a:extLst>
              <a:ext uri="{FF2B5EF4-FFF2-40B4-BE49-F238E27FC236}">
                <a16:creationId xmlns:a16="http://schemas.microsoft.com/office/drawing/2014/main" id="{BAC72975-E6DE-4FB2-9D3A-B4299B81F6DD}"/>
              </a:ext>
            </a:extLst>
          </p:cNvPr>
          <p:cNvPicPr>
            <a:picLocks noChangeAspect="1"/>
          </p:cNvPicPr>
          <p:nvPr/>
        </p:nvPicPr>
        <p:blipFill rotWithShape="1">
          <a:blip r:embed="rId3">
            <a:extLst>
              <a:ext uri="{28A0092B-C50C-407E-A947-70E740481C1C}">
                <a14:useLocalDpi xmlns:a14="http://schemas.microsoft.com/office/drawing/2010/main" val="0"/>
              </a:ext>
            </a:extLst>
          </a:blip>
          <a:srcRect l="-2767" t="9672" r="-13021" b="21786"/>
          <a:stretch/>
        </p:blipFill>
        <p:spPr bwMode="auto">
          <a:xfrm>
            <a:off x="2514416" y="5391713"/>
            <a:ext cx="7429500" cy="1133374"/>
          </a:xfrm>
          <a:prstGeom prst="rect">
            <a:avLst/>
          </a:prstGeom>
          <a:noFill/>
        </p:spPr>
      </p:pic>
    </p:spTree>
    <p:extLst>
      <p:ext uri="{BB962C8B-B14F-4D97-AF65-F5344CB8AC3E}">
        <p14:creationId xmlns:p14="http://schemas.microsoft.com/office/powerpoint/2010/main" val="3842664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FF6599-A46F-477B-BFF8-9CA907470420}"/>
              </a:ext>
            </a:extLst>
          </p:cNvPr>
          <p:cNvSpPr>
            <a:spLocks noGrp="1"/>
          </p:cNvSpPr>
          <p:nvPr>
            <p:ph idx="1"/>
          </p:nvPr>
        </p:nvSpPr>
        <p:spPr>
          <a:xfrm>
            <a:off x="527482" y="221942"/>
            <a:ext cx="10515600" cy="6176963"/>
          </a:xfrm>
        </p:spPr>
        <p:txBody>
          <a:bodyPr/>
          <a:lstStyle/>
          <a:p>
            <a:pPr marL="0" indent="0">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Question 3: Write a query to display officer name, date of birth and rank of officer who is investigating  the case of  prison number  10.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Query 3: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select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officer_name,date_of_birth,officer_rank</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from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officer_information</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where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officer_id</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=(select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officer_id</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from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criminal_legal_information</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where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prison_number</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9CBDADBC-82CE-400C-B715-A1ADD7FD9B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0248" y="1616678"/>
            <a:ext cx="8775008" cy="1162031"/>
          </a:xfrm>
          <a:prstGeom prst="rect">
            <a:avLst/>
          </a:prstGeom>
          <a:noFill/>
        </p:spPr>
      </p:pic>
      <p:sp>
        <p:nvSpPr>
          <p:cNvPr id="6" name="TextBox 5">
            <a:extLst>
              <a:ext uri="{FF2B5EF4-FFF2-40B4-BE49-F238E27FC236}">
                <a16:creationId xmlns:a16="http://schemas.microsoft.com/office/drawing/2014/main" id="{A5451918-7DF1-4C16-A923-44012EDAAB69}"/>
              </a:ext>
            </a:extLst>
          </p:cNvPr>
          <p:cNvSpPr txBox="1"/>
          <p:nvPr/>
        </p:nvSpPr>
        <p:spPr>
          <a:xfrm>
            <a:off x="366772" y="2991772"/>
            <a:ext cx="10515600" cy="878895"/>
          </a:xfrm>
          <a:prstGeom prst="rect">
            <a:avLst/>
          </a:prstGeom>
          <a:noFill/>
        </p:spPr>
        <p:txBody>
          <a:bodyPr wrap="square">
            <a:spAutoFit/>
          </a:bodyPr>
          <a:lstStyle/>
          <a:p>
            <a:pPr>
              <a:lnSpc>
                <a:spcPct val="150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Question 4: Write a query to display imprisonment period of criminal who has committed crime on 11/29/2015.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B64FC0A0-C1A4-4C3B-8859-DEE560C367B8}"/>
              </a:ext>
            </a:extLst>
          </p:cNvPr>
          <p:cNvSpPr txBox="1"/>
          <p:nvPr/>
        </p:nvSpPr>
        <p:spPr>
          <a:xfrm>
            <a:off x="366772" y="3816443"/>
            <a:ext cx="11032156" cy="878895"/>
          </a:xfrm>
          <a:prstGeom prst="rect">
            <a:avLst/>
          </a:prstGeom>
          <a:noFill/>
        </p:spPr>
        <p:txBody>
          <a:bodyPr wrap="square">
            <a:spAutoFit/>
          </a:bodyPr>
          <a:lstStyle/>
          <a:p>
            <a:pPr>
              <a:lnSpc>
                <a:spcPct val="150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Query 4: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select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imprisonment_period</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from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crime_type</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where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ipc_section</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=(select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ipc_section</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from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criminal_legal_information</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where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crime_date</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='11/29/2015');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19785386-C438-450B-B44B-F80E503BCED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9537" y="5007080"/>
            <a:ext cx="7499166" cy="1264920"/>
          </a:xfrm>
          <a:prstGeom prst="rect">
            <a:avLst/>
          </a:prstGeom>
          <a:noFill/>
        </p:spPr>
      </p:pic>
    </p:spTree>
    <p:extLst>
      <p:ext uri="{BB962C8B-B14F-4D97-AF65-F5344CB8AC3E}">
        <p14:creationId xmlns:p14="http://schemas.microsoft.com/office/powerpoint/2010/main" val="4011699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D1C888-28E4-4A29-A1A4-481A658A92C0}"/>
              </a:ext>
            </a:extLst>
          </p:cNvPr>
          <p:cNvSpPr>
            <a:spLocks noGrp="1"/>
          </p:cNvSpPr>
          <p:nvPr>
            <p:ph idx="1"/>
          </p:nvPr>
        </p:nvSpPr>
        <p:spPr>
          <a:xfrm>
            <a:off x="838200" y="461639"/>
            <a:ext cx="10515600" cy="5715324"/>
          </a:xfrm>
        </p:spPr>
        <p:txBody>
          <a:bodyPr/>
          <a:lstStyle/>
          <a:p>
            <a:pPr marL="0" indent="0">
              <a:buNone/>
            </a:pPr>
            <a:r>
              <a:rPr lang="en-IN" sz="1800" b="1" dirty="0">
                <a:solidFill>
                  <a:srgbClr val="000000"/>
                </a:solidFill>
                <a:effectLst/>
                <a:latin typeface="Times New Roman" panose="02020603050405020304" pitchFamily="18" charset="0"/>
                <a:ea typeface="Calibri" panose="020F0502020204030204" pitchFamily="34" charset="0"/>
              </a:rPr>
              <a:t>Question 5: Write a query to display prison number of criminal whose contact number is 6851479233.</a:t>
            </a:r>
          </a:p>
          <a:p>
            <a:pPr marL="0" indent="0">
              <a:buNone/>
            </a:pPr>
            <a:r>
              <a:rPr lang="en-IN" sz="1800" b="1" dirty="0">
                <a:solidFill>
                  <a:srgbClr val="000000"/>
                </a:solidFill>
                <a:effectLst/>
                <a:latin typeface="Times New Roman" panose="02020603050405020304" pitchFamily="18" charset="0"/>
                <a:ea typeface="Calibri" panose="020F0502020204030204" pitchFamily="34" charset="0"/>
              </a:rPr>
              <a:t>Query 5:  </a:t>
            </a:r>
            <a:r>
              <a:rPr lang="en-IN" sz="1800" dirty="0">
                <a:solidFill>
                  <a:srgbClr val="000000"/>
                </a:solidFill>
                <a:effectLst/>
                <a:latin typeface="Times New Roman" panose="02020603050405020304" pitchFamily="18" charset="0"/>
                <a:ea typeface="Calibri" panose="020F0502020204030204" pitchFamily="34" charset="0"/>
              </a:rPr>
              <a:t>select </a:t>
            </a:r>
            <a:r>
              <a:rPr lang="en-IN" sz="1800" dirty="0" err="1">
                <a:solidFill>
                  <a:srgbClr val="000000"/>
                </a:solidFill>
                <a:effectLst/>
                <a:latin typeface="Times New Roman" panose="02020603050405020304" pitchFamily="18" charset="0"/>
                <a:ea typeface="Calibri" panose="020F0502020204030204" pitchFamily="34" charset="0"/>
              </a:rPr>
              <a:t>prison_number</a:t>
            </a:r>
            <a:r>
              <a:rPr lang="en-IN" sz="1800" dirty="0">
                <a:solidFill>
                  <a:srgbClr val="000000"/>
                </a:solidFill>
                <a:effectLst/>
                <a:latin typeface="Times New Roman" panose="02020603050405020304" pitchFamily="18" charset="0"/>
                <a:ea typeface="Calibri" panose="020F0502020204030204" pitchFamily="34" charset="0"/>
              </a:rPr>
              <a:t> from </a:t>
            </a:r>
            <a:r>
              <a:rPr lang="en-IN" sz="1800" dirty="0" err="1">
                <a:solidFill>
                  <a:srgbClr val="000000"/>
                </a:solidFill>
                <a:effectLst/>
                <a:latin typeface="Times New Roman" panose="02020603050405020304" pitchFamily="18" charset="0"/>
                <a:ea typeface="Calibri" panose="020F0502020204030204" pitchFamily="34" charset="0"/>
              </a:rPr>
              <a:t>prison_information</a:t>
            </a:r>
            <a:r>
              <a:rPr lang="en-IN" sz="1800" dirty="0">
                <a:solidFill>
                  <a:srgbClr val="000000"/>
                </a:solidFill>
                <a:effectLst/>
                <a:latin typeface="Times New Roman" panose="02020603050405020304" pitchFamily="18" charset="0"/>
                <a:ea typeface="Calibri" panose="020F0502020204030204" pitchFamily="34" charset="0"/>
              </a:rPr>
              <a:t> where </a:t>
            </a:r>
            <a:r>
              <a:rPr lang="en-IN" sz="1800" dirty="0" err="1">
                <a:solidFill>
                  <a:srgbClr val="000000"/>
                </a:solidFill>
                <a:effectLst/>
                <a:latin typeface="Times New Roman" panose="02020603050405020304" pitchFamily="18" charset="0"/>
                <a:ea typeface="Calibri" panose="020F0502020204030204" pitchFamily="34" charset="0"/>
              </a:rPr>
              <a:t>prisoner_name</a:t>
            </a:r>
            <a:r>
              <a:rPr lang="en-IN" sz="1800" dirty="0">
                <a:solidFill>
                  <a:srgbClr val="000000"/>
                </a:solidFill>
                <a:effectLst/>
                <a:latin typeface="Times New Roman" panose="02020603050405020304" pitchFamily="18" charset="0"/>
                <a:ea typeface="Calibri" panose="020F0502020204030204" pitchFamily="34" charset="0"/>
              </a:rPr>
              <a:t>= (select </a:t>
            </a:r>
            <a:r>
              <a:rPr lang="en-IN" sz="1800" dirty="0" err="1">
                <a:solidFill>
                  <a:srgbClr val="000000"/>
                </a:solidFill>
                <a:effectLst/>
                <a:latin typeface="Times New Roman" panose="02020603050405020304" pitchFamily="18" charset="0"/>
                <a:ea typeface="Calibri" panose="020F0502020204030204" pitchFamily="34" charset="0"/>
              </a:rPr>
              <a:t>criminal_name</a:t>
            </a:r>
            <a:r>
              <a:rPr lang="en-IN" sz="1800" dirty="0">
                <a:solidFill>
                  <a:srgbClr val="000000"/>
                </a:solidFill>
                <a:effectLst/>
                <a:latin typeface="Times New Roman" panose="02020603050405020304" pitchFamily="18" charset="0"/>
                <a:ea typeface="Calibri" panose="020F0502020204030204" pitchFamily="34" charset="0"/>
              </a:rPr>
              <a:t> from </a:t>
            </a:r>
            <a:r>
              <a:rPr lang="en-IN" sz="1800" dirty="0" err="1">
                <a:solidFill>
                  <a:srgbClr val="000000"/>
                </a:solidFill>
                <a:effectLst/>
                <a:latin typeface="Times New Roman" panose="02020603050405020304" pitchFamily="18" charset="0"/>
                <a:ea typeface="Calibri" panose="020F0502020204030204" pitchFamily="34" charset="0"/>
              </a:rPr>
              <a:t>criminal_legal_information</a:t>
            </a:r>
            <a:r>
              <a:rPr lang="en-IN" sz="1800" dirty="0">
                <a:solidFill>
                  <a:srgbClr val="000000"/>
                </a:solidFill>
                <a:effectLst/>
                <a:latin typeface="Times New Roman" panose="02020603050405020304" pitchFamily="18" charset="0"/>
                <a:ea typeface="Calibri" panose="020F0502020204030204" pitchFamily="34" charset="0"/>
              </a:rPr>
              <a:t> where </a:t>
            </a:r>
            <a:r>
              <a:rPr lang="en-IN" sz="1800" dirty="0" err="1">
                <a:solidFill>
                  <a:srgbClr val="000000"/>
                </a:solidFill>
                <a:effectLst/>
                <a:latin typeface="Times New Roman" panose="02020603050405020304" pitchFamily="18" charset="0"/>
                <a:ea typeface="Calibri" panose="020F0502020204030204" pitchFamily="34" charset="0"/>
              </a:rPr>
              <a:t>criminal_id</a:t>
            </a:r>
            <a:r>
              <a:rPr lang="en-IN" sz="1800" dirty="0">
                <a:solidFill>
                  <a:srgbClr val="000000"/>
                </a:solidFill>
                <a:effectLst/>
                <a:latin typeface="Times New Roman" panose="02020603050405020304" pitchFamily="18" charset="0"/>
                <a:ea typeface="Calibri" panose="020F0502020204030204" pitchFamily="34" charset="0"/>
              </a:rPr>
              <a:t>=(select </a:t>
            </a:r>
            <a:r>
              <a:rPr lang="en-IN" sz="1800" dirty="0" err="1">
                <a:solidFill>
                  <a:srgbClr val="000000"/>
                </a:solidFill>
                <a:effectLst/>
                <a:latin typeface="Times New Roman" panose="02020603050405020304" pitchFamily="18" charset="0"/>
                <a:ea typeface="Calibri" panose="020F0502020204030204" pitchFamily="34" charset="0"/>
              </a:rPr>
              <a:t>criminal_id</a:t>
            </a:r>
            <a:r>
              <a:rPr lang="en-IN" sz="1800" dirty="0">
                <a:solidFill>
                  <a:srgbClr val="000000"/>
                </a:solidFill>
                <a:effectLst/>
                <a:latin typeface="Times New Roman" panose="02020603050405020304" pitchFamily="18" charset="0"/>
                <a:ea typeface="Calibri" panose="020F0502020204030204" pitchFamily="34" charset="0"/>
              </a:rPr>
              <a:t> from </a:t>
            </a:r>
            <a:r>
              <a:rPr lang="en-IN" sz="1800" dirty="0" err="1">
                <a:solidFill>
                  <a:srgbClr val="000000"/>
                </a:solidFill>
                <a:effectLst/>
                <a:latin typeface="Times New Roman" panose="02020603050405020304" pitchFamily="18" charset="0"/>
                <a:ea typeface="Calibri" panose="020F0502020204030204" pitchFamily="34" charset="0"/>
              </a:rPr>
              <a:t>criminal_personal_information</a:t>
            </a:r>
            <a:r>
              <a:rPr lang="en-IN" sz="1800" dirty="0">
                <a:solidFill>
                  <a:srgbClr val="000000"/>
                </a:solidFill>
                <a:effectLst/>
                <a:latin typeface="Times New Roman" panose="02020603050405020304" pitchFamily="18" charset="0"/>
                <a:ea typeface="Calibri" panose="020F0502020204030204" pitchFamily="34" charset="0"/>
              </a:rPr>
              <a:t> where </a:t>
            </a:r>
            <a:r>
              <a:rPr lang="en-IN" sz="1800" dirty="0" err="1">
                <a:solidFill>
                  <a:srgbClr val="000000"/>
                </a:solidFill>
                <a:effectLst/>
                <a:latin typeface="Times New Roman" panose="02020603050405020304" pitchFamily="18" charset="0"/>
                <a:ea typeface="Calibri" panose="020F0502020204030204" pitchFamily="34" charset="0"/>
              </a:rPr>
              <a:t>contact_number</a:t>
            </a:r>
            <a:r>
              <a:rPr lang="en-IN" sz="1800" dirty="0">
                <a:solidFill>
                  <a:srgbClr val="000000"/>
                </a:solidFill>
                <a:effectLst/>
                <a:latin typeface="Times New Roman" panose="02020603050405020304" pitchFamily="18" charset="0"/>
                <a:ea typeface="Calibri" panose="020F0502020204030204" pitchFamily="34" charset="0"/>
              </a:rPr>
              <a:t>=6851479233));</a:t>
            </a:r>
          </a:p>
          <a:p>
            <a:pPr marL="0" indent="0">
              <a:buNone/>
            </a:pPr>
            <a:endParaRPr lang="en-IN" dirty="0"/>
          </a:p>
        </p:txBody>
      </p:sp>
      <p:pic>
        <p:nvPicPr>
          <p:cNvPr id="7" name="Picture 6">
            <a:extLst>
              <a:ext uri="{FF2B5EF4-FFF2-40B4-BE49-F238E27FC236}">
                <a16:creationId xmlns:a16="http://schemas.microsoft.com/office/drawing/2014/main" id="{3C87CDB8-5B1B-4AE1-8441-69308952820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5164" y="2653313"/>
            <a:ext cx="7826742" cy="1297250"/>
          </a:xfrm>
          <a:prstGeom prst="rect">
            <a:avLst/>
          </a:prstGeom>
          <a:noFill/>
        </p:spPr>
      </p:pic>
    </p:spTree>
    <p:extLst>
      <p:ext uri="{BB962C8B-B14F-4D97-AF65-F5344CB8AC3E}">
        <p14:creationId xmlns:p14="http://schemas.microsoft.com/office/powerpoint/2010/main" val="3626577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DE80D4-8284-40AF-BB94-0FB703E44B4B}"/>
              </a:ext>
            </a:extLst>
          </p:cNvPr>
          <p:cNvSpPr>
            <a:spLocks noGrp="1"/>
          </p:cNvSpPr>
          <p:nvPr>
            <p:ph type="title"/>
          </p:nvPr>
        </p:nvSpPr>
        <p:spPr>
          <a:xfrm>
            <a:off x="-79899" y="365125"/>
            <a:ext cx="11890899"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Key Benefits of Criminal Record Management System</a:t>
            </a:r>
            <a:endParaRPr lang="en-IN" sz="4800" b="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B7E5136A-064A-47C3-8D17-C07EBE3DD764}"/>
              </a:ext>
            </a:extLst>
          </p:cNvPr>
          <p:cNvSpPr>
            <a:spLocks noGrp="1"/>
          </p:cNvSpPr>
          <p:nvPr>
            <p:ph idx="1"/>
          </p:nvPr>
        </p:nvSpPr>
        <p:spPr>
          <a:xfrm>
            <a:off x="257452" y="2050742"/>
            <a:ext cx="11553548" cy="4966224"/>
          </a:xfrm>
        </p:spPr>
        <p:txBody>
          <a:bodyPr>
            <a:normAutofit/>
          </a:bodyPr>
          <a:lstStyle/>
          <a:p>
            <a:pPr marL="0" indent="0">
              <a:buNone/>
            </a:pPr>
            <a:r>
              <a:rPr lang="en-US" sz="2000" dirty="0">
                <a:solidFill>
                  <a:schemeClr val="tx1"/>
                </a:solidFill>
                <a:latin typeface="Times New Roman" panose="02020603050405020304" pitchFamily="18" charset="0"/>
                <a:cs typeface="Times New Roman" panose="02020603050405020304" pitchFamily="18" charset="0"/>
              </a:rPr>
              <a:t>1) With the help of database , we can easily search  or maintain the record of the criminal.</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2) To maintain proper record of criminal details for future investigation . It</a:t>
            </a:r>
            <a:r>
              <a:rPr lang="en-US" sz="2000" b="0" i="0" dirty="0">
                <a:solidFill>
                  <a:schemeClr val="tx1"/>
                </a:solidFill>
                <a:effectLst/>
                <a:latin typeface="Times New Roman" panose="02020603050405020304" pitchFamily="18" charset="0"/>
                <a:cs typeface="Times New Roman" panose="02020603050405020304" pitchFamily="18" charset="0"/>
              </a:rPr>
              <a:t> will provide reports instantly of existing criminal records when needed.</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3) Facilitate interaction and sharing of information among police departments , districts , state/headquarters and other police agencies.</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4) Ensuring the  information accuracy ,  minimize information passages and to reduce redundancy.</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5) Building security and monitoring controls so that only authorized user has the right to access the records, retrieve the necessary information ,add or search the information about the criminals.</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6) Criminal background screening helps enterprises comply with regulations, protect their assets and avoid costly negligent hiring claims.</a:t>
            </a:r>
          </a:p>
          <a:p>
            <a:pPr marL="0" indent="0">
              <a:buNone/>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7) To help inspectors in interaction and sharing of information among police departments and district headquarters.</a:t>
            </a:r>
          </a:p>
          <a:p>
            <a:endParaRPr lang="en-IN"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4095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CD2EC9A-3E97-4863-AAF1-94DBEB993573}"/>
              </a:ext>
            </a:extLst>
          </p:cNvPr>
          <p:cNvSpPr>
            <a:spLocks noGrp="1"/>
          </p:cNvSpPr>
          <p:nvPr>
            <p:ph idx="1"/>
          </p:nvPr>
        </p:nvSpPr>
        <p:spPr>
          <a:xfrm>
            <a:off x="642891" y="556118"/>
            <a:ext cx="10515600" cy="4351338"/>
          </a:xfrm>
        </p:spPr>
        <p:txBody>
          <a:bodyPr>
            <a:noAutofit/>
          </a:bodyPr>
          <a:lstStyle/>
          <a:p>
            <a:pPr marL="0" indent="0" algn="ctr">
              <a:buNone/>
            </a:pPr>
            <a:r>
              <a:rPr lang="en-US" sz="4800" b="1" dirty="0">
                <a:solidFill>
                  <a:schemeClr val="accent1"/>
                </a:solidFill>
                <a:latin typeface="Times New Roman" panose="02020603050405020304" pitchFamily="18" charset="0"/>
                <a:cs typeface="Times New Roman" panose="02020603050405020304" pitchFamily="18" charset="0"/>
              </a:rPr>
              <a:t>Conclusion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After a lot of investigation , research , analysis , design and developments , the basic management of the criminal record management system is completed. Its function basically meet the demand , to achieve the management of the side and maintain the proper record of the criminals. It is equally important to insert , modify , delete and query the data. </a:t>
            </a:r>
            <a:r>
              <a:rPr lang="en-US" sz="2400" dirty="0">
                <a:latin typeface="Times New Roman" panose="02020603050405020304" pitchFamily="18" charset="0"/>
                <a:cs typeface="Times New Roman" panose="02020603050405020304" pitchFamily="18" charset="0"/>
              </a:rPr>
              <a:t>From the beginning of the design of the system structure, analysis of how to start, how to design, so we mastered how to distribute the development of application software. </a:t>
            </a:r>
          </a:p>
        </p:txBody>
      </p:sp>
    </p:spTree>
    <p:extLst>
      <p:ext uri="{BB962C8B-B14F-4D97-AF65-F5344CB8AC3E}">
        <p14:creationId xmlns:p14="http://schemas.microsoft.com/office/powerpoint/2010/main" val="3621968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69CF30-99F3-4711-B127-B1F4C27430A3}"/>
              </a:ext>
            </a:extLst>
          </p:cNvPr>
          <p:cNvSpPr txBox="1"/>
          <p:nvPr/>
        </p:nvSpPr>
        <p:spPr>
          <a:xfrm>
            <a:off x="342900" y="239265"/>
            <a:ext cx="10629900" cy="5510739"/>
          </a:xfrm>
          <a:prstGeom prst="rect">
            <a:avLst/>
          </a:prstGeom>
          <a:noFill/>
        </p:spPr>
        <p:txBody>
          <a:bodyPr wrap="square">
            <a:spAutoFit/>
          </a:bodyPr>
          <a:lstStyle/>
          <a:p>
            <a:pPr algn="ctr">
              <a:lnSpc>
                <a:spcPct val="150000"/>
              </a:lnSpc>
              <a:spcAft>
                <a:spcPts val="800"/>
              </a:spcAft>
            </a:pPr>
            <a:r>
              <a:rPr lang="en-US" sz="48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Future Work</a:t>
            </a:r>
            <a:endParaRPr lang="en-IN" sz="48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 are various scope of improvement of our project. Following points can be improved to optimize it.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AutoNum type="arabicParenR"/>
            </a:pPr>
            <a:r>
              <a:rPr lang="en-US" sz="1800" dirty="0">
                <a:solidFill>
                  <a:srgbClr val="000000"/>
                </a:solidFill>
                <a:effectLst/>
                <a:latin typeface="Times New Roman" panose="02020603050405020304" pitchFamily="18" charset="0"/>
                <a:ea typeface="Times New Roman" panose="02020603050405020304" pitchFamily="18" charset="0"/>
              </a:rPr>
              <a:t>This project has different features like police can record criminal details in a database, also view the information about the criminals. </a:t>
            </a:r>
            <a:endParaRPr lang="en-IN" sz="1400" dirty="0">
              <a:latin typeface="Times New Roman" panose="02020603050405020304" pitchFamily="18" charset="0"/>
              <a:ea typeface="Times New Roman" panose="02020603050405020304" pitchFamily="18" charset="0"/>
            </a:endParaRPr>
          </a:p>
          <a:p>
            <a:pPr marL="342900" lvl="0" indent="-342900">
              <a:lnSpc>
                <a:spcPct val="150000"/>
              </a:lnSpc>
              <a:buAutoNum type="arabicParenR"/>
            </a:pPr>
            <a:r>
              <a:rPr lang="en-US" sz="1800" dirty="0">
                <a:solidFill>
                  <a:srgbClr val="000000"/>
                </a:solidFill>
                <a:effectLst/>
                <a:latin typeface="Times New Roman" panose="02020603050405020304" pitchFamily="18" charset="0"/>
                <a:ea typeface="Times New Roman" panose="02020603050405020304" pitchFamily="18" charset="0"/>
              </a:rPr>
              <a:t>There are several things that can be adapted in future like rapid response team which means we can quickly search about the criminals.</a:t>
            </a:r>
            <a:endParaRPr lang="en-IN" sz="1400" dirty="0">
              <a:latin typeface="Times New Roman" panose="02020603050405020304" pitchFamily="18" charset="0"/>
              <a:ea typeface="Times New Roman" panose="02020603050405020304" pitchFamily="18" charset="0"/>
            </a:endParaRPr>
          </a:p>
          <a:p>
            <a:pPr marL="342900" lvl="0" indent="-342900">
              <a:lnSpc>
                <a:spcPct val="150000"/>
              </a:lnSpc>
              <a:buAutoNum type="arabicParenR"/>
            </a:pPr>
            <a:r>
              <a:rPr lang="en-US" sz="1800" dirty="0">
                <a:solidFill>
                  <a:srgbClr val="000000"/>
                </a:solidFill>
                <a:effectLst/>
                <a:latin typeface="Times New Roman" panose="02020603050405020304" pitchFamily="18" charset="0"/>
                <a:ea typeface="Times New Roman" panose="02020603050405020304" pitchFamily="18" charset="0"/>
              </a:rPr>
              <a:t> Multilingual support can be provided so that it can be understandable by the person of any language. </a:t>
            </a:r>
            <a:endParaRPr lang="en-IN" sz="1400" dirty="0">
              <a:latin typeface="Times New Roman" panose="02020603050405020304" pitchFamily="18" charset="0"/>
              <a:ea typeface="Times New Roman" panose="02020603050405020304" pitchFamily="18" charset="0"/>
            </a:endParaRPr>
          </a:p>
          <a:p>
            <a:pPr marL="342900" lvl="0" indent="-342900">
              <a:lnSpc>
                <a:spcPct val="150000"/>
              </a:lnSpc>
              <a:buAutoNum type="arabicParenR"/>
            </a:pPr>
            <a:r>
              <a:rPr lang="en-US" sz="1800" dirty="0">
                <a:solidFill>
                  <a:srgbClr val="000000"/>
                </a:solidFill>
                <a:effectLst/>
                <a:latin typeface="Times New Roman" panose="02020603050405020304" pitchFamily="18" charset="0"/>
                <a:ea typeface="Times New Roman" panose="02020603050405020304" pitchFamily="18" charset="0"/>
              </a:rPr>
              <a:t>Manage &amp; backup versions of documents online. </a:t>
            </a:r>
            <a:endParaRPr lang="en-IN" sz="1400" dirty="0">
              <a:latin typeface="Times New Roman" panose="02020603050405020304" pitchFamily="18" charset="0"/>
              <a:ea typeface="Times New Roman" panose="02020603050405020304" pitchFamily="18" charset="0"/>
            </a:endParaRPr>
          </a:p>
          <a:p>
            <a:pPr marL="342900" lvl="0" indent="-342900">
              <a:lnSpc>
                <a:spcPct val="150000"/>
              </a:lnSpc>
              <a:buAutoNum type="arabicParenR"/>
            </a:pPr>
            <a:r>
              <a:rPr lang="en-US" sz="1800" dirty="0">
                <a:solidFill>
                  <a:srgbClr val="000000"/>
                </a:solidFill>
                <a:effectLst/>
                <a:latin typeface="Times New Roman" panose="02020603050405020304" pitchFamily="18" charset="0"/>
                <a:ea typeface="Times New Roman" panose="02020603050405020304" pitchFamily="18" charset="0"/>
              </a:rPr>
              <a:t>Searching techniques can be more optimized.</a:t>
            </a:r>
            <a:endParaRPr lang="en-IN" sz="1400" dirty="0">
              <a:latin typeface="Times New Roman" panose="02020603050405020304" pitchFamily="18" charset="0"/>
              <a:ea typeface="Times New Roman" panose="02020603050405020304" pitchFamily="18" charset="0"/>
            </a:endParaRPr>
          </a:p>
          <a:p>
            <a:pPr marL="342900" lvl="0" indent="-342900">
              <a:lnSpc>
                <a:spcPct val="150000"/>
              </a:lnSpc>
              <a:buAutoNum type="arabicParenR"/>
            </a:pPr>
            <a:r>
              <a:rPr lang="en-US" sz="1800" dirty="0">
                <a:solidFill>
                  <a:srgbClr val="000000"/>
                </a:solidFill>
                <a:effectLst/>
                <a:latin typeface="Times New Roman" panose="02020603050405020304" pitchFamily="18" charset="0"/>
                <a:ea typeface="Times New Roman" panose="02020603050405020304" pitchFamily="18" charset="0"/>
              </a:rPr>
              <a:t>More validation checking can be added. </a:t>
            </a:r>
            <a:endParaRPr lang="en-IN" sz="1400" dirty="0">
              <a:latin typeface="Times New Roman" panose="02020603050405020304" pitchFamily="18" charset="0"/>
              <a:ea typeface="Times New Roman" panose="02020603050405020304" pitchFamily="18" charset="0"/>
            </a:endParaRPr>
          </a:p>
          <a:p>
            <a:pPr marL="342900" lvl="0" indent="-342900">
              <a:lnSpc>
                <a:spcPct val="150000"/>
              </a:lnSpc>
              <a:buAutoNum type="arabicParenR"/>
            </a:pPr>
            <a:r>
              <a:rPr lang="en-US" sz="1800" dirty="0">
                <a:solidFill>
                  <a:srgbClr val="000000"/>
                </a:solidFill>
                <a:effectLst/>
                <a:latin typeface="Times New Roman" panose="02020603050405020304" pitchFamily="18" charset="0"/>
                <a:ea typeface="Times New Roman" panose="02020603050405020304" pitchFamily="18" charset="0"/>
              </a:rPr>
              <a:t>Security can be extended to high level.</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48349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6A652-5D79-40F8-AE16-7580E1FAF9CA}"/>
              </a:ext>
            </a:extLst>
          </p:cNvPr>
          <p:cNvSpPr>
            <a:spLocks noGrp="1"/>
          </p:cNvSpPr>
          <p:nvPr>
            <p:ph type="title"/>
          </p:nvPr>
        </p:nvSpPr>
        <p:spPr>
          <a:xfrm>
            <a:off x="371475" y="-72835"/>
            <a:ext cx="10515600" cy="1325563"/>
          </a:xfrm>
        </p:spPr>
        <p:txBody>
          <a:bodyPr>
            <a:normAutofit/>
          </a:bodyPr>
          <a:lstStyle/>
          <a:p>
            <a:pPr algn="ctr"/>
            <a:r>
              <a:rPr lang="en-US" sz="4800" b="1" dirty="0">
                <a:latin typeface="Times New Roman" panose="02020603050405020304" pitchFamily="18" charset="0"/>
                <a:cs typeface="Times New Roman" panose="02020603050405020304" pitchFamily="18" charset="0"/>
              </a:rPr>
              <a:t>Annexure - A</a:t>
            </a:r>
            <a:endParaRPr lang="en-IN" sz="4800" b="1"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EF6EFAF2-6A7D-428F-AE79-CCA9B3EB75F4}"/>
              </a:ext>
            </a:extLst>
          </p:cNvPr>
          <p:cNvGraphicFramePr>
            <a:graphicFrameLocks noGrp="1"/>
          </p:cNvGraphicFramePr>
          <p:nvPr>
            <p:ph idx="1"/>
            <p:extLst>
              <p:ext uri="{D42A27DB-BD31-4B8C-83A1-F6EECF244321}">
                <p14:modId xmlns:p14="http://schemas.microsoft.com/office/powerpoint/2010/main" val="93560841"/>
              </p:ext>
            </p:extLst>
          </p:nvPr>
        </p:nvGraphicFramePr>
        <p:xfrm>
          <a:off x="371475" y="1244827"/>
          <a:ext cx="9744075" cy="3690304"/>
        </p:xfrm>
        <a:graphic>
          <a:graphicData uri="http://schemas.openxmlformats.org/drawingml/2006/table">
            <a:tbl>
              <a:tblPr firstRow="1" firstCol="1" bandRow="1">
                <a:tableStyleId>{5C22544A-7EE6-4342-B048-85BDC9FD1C3A}</a:tableStyleId>
              </a:tblPr>
              <a:tblGrid>
                <a:gridCol w="1217605">
                  <a:extLst>
                    <a:ext uri="{9D8B030D-6E8A-4147-A177-3AD203B41FA5}">
                      <a16:colId xmlns:a16="http://schemas.microsoft.com/office/drawing/2014/main" val="2930401298"/>
                    </a:ext>
                  </a:extLst>
                </a:gridCol>
                <a:gridCol w="3429570">
                  <a:extLst>
                    <a:ext uri="{9D8B030D-6E8A-4147-A177-3AD203B41FA5}">
                      <a16:colId xmlns:a16="http://schemas.microsoft.com/office/drawing/2014/main" val="1112277032"/>
                    </a:ext>
                  </a:extLst>
                </a:gridCol>
                <a:gridCol w="5096900">
                  <a:extLst>
                    <a:ext uri="{9D8B030D-6E8A-4147-A177-3AD203B41FA5}">
                      <a16:colId xmlns:a16="http://schemas.microsoft.com/office/drawing/2014/main" val="1976954785"/>
                    </a:ext>
                  </a:extLst>
                </a:gridCol>
              </a:tblGrid>
              <a:tr h="561975">
                <a:tc>
                  <a:txBody>
                    <a:bodyPr/>
                    <a:lstStyle/>
                    <a:p>
                      <a:pPr algn="l">
                        <a:lnSpc>
                          <a:spcPct val="150000"/>
                        </a:lnSpc>
                        <a:spcAft>
                          <a:spcPts val="800"/>
                        </a:spcAft>
                      </a:pPr>
                      <a:r>
                        <a:rPr lang="en-IN" sz="2400" dirty="0">
                          <a:effectLst/>
                          <a:latin typeface="Times New Roman" panose="02020603050405020304" pitchFamily="18" charset="0"/>
                          <a:cs typeface="Times New Roman" panose="02020603050405020304" pitchFamily="18" charset="0"/>
                        </a:rPr>
                        <a:t>S.NO</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2400">
                          <a:effectLst/>
                          <a:latin typeface="Times New Roman" panose="02020603050405020304" pitchFamily="18" charset="0"/>
                          <a:cs typeface="Times New Roman" panose="02020603050405020304" pitchFamily="18" charset="0"/>
                        </a:rPr>
                        <a:t>TEAM MEMBER NAME</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2400">
                          <a:effectLst/>
                          <a:latin typeface="Times New Roman" panose="02020603050405020304" pitchFamily="18" charset="0"/>
                          <a:cs typeface="Times New Roman" panose="02020603050405020304" pitchFamily="18" charset="0"/>
                        </a:rPr>
                        <a:t>ROLE PERFORMED</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809807"/>
                  </a:ext>
                </a:extLst>
              </a:tr>
              <a:tr h="568960">
                <a:tc>
                  <a:txBody>
                    <a:bodyPr/>
                    <a:lstStyle/>
                    <a:p>
                      <a:pPr marL="342900" lvl="0" indent="-342900" algn="l">
                        <a:lnSpc>
                          <a:spcPct val="150000"/>
                        </a:lnSpc>
                        <a:buFont typeface="+mj-lt"/>
                        <a:buAutoNum type="arabicPeriod"/>
                      </a:pPr>
                      <a:r>
                        <a:rPr lang="en-US" sz="2400">
                          <a:effectLst/>
                          <a:latin typeface="Times New Roman" panose="02020603050405020304" pitchFamily="18" charset="0"/>
                          <a:cs typeface="Times New Roman" panose="02020603050405020304" pitchFamily="18" charset="0"/>
                        </a:rPr>
                        <a:t> </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2400" dirty="0">
                          <a:effectLst/>
                          <a:latin typeface="Times New Roman" panose="02020603050405020304" pitchFamily="18" charset="0"/>
                          <a:cs typeface="Times New Roman" panose="02020603050405020304" pitchFamily="18" charset="0"/>
                        </a:rPr>
                        <a:t>Lakshay Jain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2400">
                          <a:effectLst/>
                          <a:latin typeface="Times New Roman" panose="02020603050405020304" pitchFamily="18" charset="0"/>
                          <a:cs typeface="Times New Roman" panose="02020603050405020304" pitchFamily="18" charset="0"/>
                        </a:rPr>
                        <a:t>Content Researcher and Technical work</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473631"/>
                  </a:ext>
                </a:extLst>
              </a:tr>
              <a:tr h="561975">
                <a:tc>
                  <a:txBody>
                    <a:bodyPr/>
                    <a:lstStyle/>
                    <a:p>
                      <a:pPr marL="0" lvl="0" indent="0" algn="l">
                        <a:lnSpc>
                          <a:spcPct val="150000"/>
                        </a:lnSpc>
                        <a:buFont typeface="+mj-lt"/>
                        <a:buNone/>
                      </a:pPr>
                      <a:r>
                        <a:rPr lang="en-US" sz="2400" dirty="0">
                          <a:effectLst/>
                          <a:latin typeface="Times New Roman" panose="02020603050405020304" pitchFamily="18" charset="0"/>
                          <a:cs typeface="Times New Roman" panose="02020603050405020304" pitchFamily="18" charset="0"/>
                        </a:rPr>
                        <a:t>2. </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2400">
                          <a:effectLst/>
                          <a:latin typeface="Times New Roman" panose="02020603050405020304" pitchFamily="18" charset="0"/>
                          <a:cs typeface="Times New Roman" panose="02020603050405020304" pitchFamily="18" charset="0"/>
                        </a:rPr>
                        <a:t>Manish Walia</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2400">
                          <a:effectLst/>
                          <a:latin typeface="Times New Roman" panose="02020603050405020304" pitchFamily="18" charset="0"/>
                          <a:cs typeface="Times New Roman" panose="02020603050405020304" pitchFamily="18" charset="0"/>
                        </a:rPr>
                        <a:t>Content Writer and Researcher</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5450999"/>
                  </a:ext>
                </a:extLst>
              </a:tr>
              <a:tr h="561975">
                <a:tc>
                  <a:txBody>
                    <a:bodyPr/>
                    <a:lstStyle/>
                    <a:p>
                      <a:pPr marL="0" lvl="0" indent="0" algn="l">
                        <a:lnSpc>
                          <a:spcPct val="150000"/>
                        </a:lnSpc>
                        <a:buFont typeface="+mj-lt"/>
                        <a:buNone/>
                      </a:pPr>
                      <a:r>
                        <a:rPr lang="en-US" sz="2400" dirty="0">
                          <a:effectLst/>
                          <a:latin typeface="Times New Roman" panose="02020603050405020304" pitchFamily="18" charset="0"/>
                          <a:cs typeface="Times New Roman" panose="02020603050405020304" pitchFamily="18" charset="0"/>
                        </a:rPr>
                        <a:t>3. </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2400">
                          <a:effectLst/>
                          <a:latin typeface="Times New Roman" panose="02020603050405020304" pitchFamily="18" charset="0"/>
                          <a:cs typeface="Times New Roman" panose="02020603050405020304" pitchFamily="18" charset="0"/>
                        </a:rPr>
                        <a:t>Nakul Grover</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2400">
                          <a:effectLst/>
                          <a:latin typeface="Times New Roman" panose="02020603050405020304" pitchFamily="18" charset="0"/>
                          <a:cs typeface="Times New Roman" panose="02020603050405020304" pitchFamily="18" charset="0"/>
                        </a:rPr>
                        <a:t>Researcher and System based work</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6301817"/>
                  </a:ext>
                </a:extLst>
              </a:tr>
              <a:tr h="280670">
                <a:tc>
                  <a:txBody>
                    <a:bodyPr/>
                    <a:lstStyle/>
                    <a:p>
                      <a:pPr marL="0" lvl="0" indent="0" algn="l">
                        <a:lnSpc>
                          <a:spcPct val="150000"/>
                        </a:lnSpc>
                        <a:buFont typeface="+mj-lt"/>
                        <a:buNone/>
                      </a:pPr>
                      <a:r>
                        <a:rPr lang="en-US" sz="2400" dirty="0">
                          <a:effectLst/>
                          <a:latin typeface="Times New Roman" panose="02020603050405020304" pitchFamily="18" charset="0"/>
                          <a:cs typeface="Times New Roman" panose="02020603050405020304" pitchFamily="18" charset="0"/>
                        </a:rPr>
                        <a:t>4. </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2400">
                          <a:effectLst/>
                          <a:latin typeface="Times New Roman" panose="02020603050405020304" pitchFamily="18" charset="0"/>
                          <a:cs typeface="Times New Roman" panose="02020603050405020304" pitchFamily="18" charset="0"/>
                        </a:rPr>
                        <a:t>Mohit Kukreja</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2400">
                          <a:effectLst/>
                          <a:latin typeface="Times New Roman" panose="02020603050405020304" pitchFamily="18" charset="0"/>
                          <a:cs typeface="Times New Roman" panose="02020603050405020304" pitchFamily="18" charset="0"/>
                        </a:rPr>
                        <a:t>Database Creator</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6775727"/>
                  </a:ext>
                </a:extLst>
              </a:tr>
              <a:tr h="280670">
                <a:tc>
                  <a:txBody>
                    <a:bodyPr/>
                    <a:lstStyle/>
                    <a:p>
                      <a:pPr marL="0" lvl="0" indent="0" algn="l">
                        <a:lnSpc>
                          <a:spcPct val="150000"/>
                        </a:lnSpc>
                        <a:buFont typeface="+mj-lt"/>
                        <a:buNone/>
                      </a:pPr>
                      <a:r>
                        <a:rPr lang="en-US" sz="2400" dirty="0">
                          <a:effectLst/>
                          <a:latin typeface="Times New Roman" panose="02020603050405020304" pitchFamily="18" charset="0"/>
                          <a:cs typeface="Times New Roman" panose="02020603050405020304" pitchFamily="18" charset="0"/>
                        </a:rPr>
                        <a:t>5. </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2400">
                          <a:effectLst/>
                          <a:latin typeface="Times New Roman" panose="02020603050405020304" pitchFamily="18" charset="0"/>
                          <a:cs typeface="Times New Roman" panose="02020603050405020304" pitchFamily="18" charset="0"/>
                        </a:rPr>
                        <a:t>Meghna Singh</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2400" dirty="0">
                          <a:effectLst/>
                          <a:latin typeface="Times New Roman" panose="02020603050405020304" pitchFamily="18" charset="0"/>
                          <a:cs typeface="Times New Roman" panose="02020603050405020304" pitchFamily="18" charset="0"/>
                        </a:rPr>
                        <a:t>Content Reviewer</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8681218"/>
                  </a:ext>
                </a:extLst>
              </a:tr>
            </a:tbl>
          </a:graphicData>
        </a:graphic>
      </p:graphicFrame>
    </p:spTree>
    <p:extLst>
      <p:ext uri="{BB962C8B-B14F-4D97-AF65-F5344CB8AC3E}">
        <p14:creationId xmlns:p14="http://schemas.microsoft.com/office/powerpoint/2010/main" val="1750174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9B0479-5DC0-4EC9-A634-88342046A0D9}"/>
              </a:ext>
            </a:extLst>
          </p:cNvPr>
          <p:cNvSpPr>
            <a:spLocks noGrp="1"/>
          </p:cNvSpPr>
          <p:nvPr>
            <p:ph idx="1"/>
          </p:nvPr>
        </p:nvSpPr>
        <p:spPr>
          <a:xfrm>
            <a:off x="1245505" y="1308333"/>
            <a:ext cx="8596668" cy="3880773"/>
          </a:xfrm>
        </p:spPr>
        <p:txBody>
          <a:bodyPr>
            <a:normAutofit/>
          </a:bodyPr>
          <a:lstStyle/>
          <a:p>
            <a:pPr marL="0" indent="0" algn="ctr">
              <a:buNone/>
            </a:pPr>
            <a:r>
              <a:rPr lang="en-US" sz="8800" dirty="0">
                <a:solidFill>
                  <a:schemeClr val="accent1"/>
                </a:solidFill>
                <a:latin typeface="Times New Roman" panose="02020603050405020304" pitchFamily="18" charset="0"/>
                <a:cs typeface="Times New Roman" panose="02020603050405020304" pitchFamily="18" charset="0"/>
              </a:rPr>
              <a:t>THANK YOU </a:t>
            </a:r>
            <a:endParaRPr lang="en-IN" sz="8800" dirty="0">
              <a:solidFill>
                <a:schemeClr val="accent1"/>
              </a:solidFill>
              <a:latin typeface="Times New Roman" panose="02020603050405020304" pitchFamily="18" charset="0"/>
              <a:cs typeface="Times New Roman" panose="02020603050405020304" pitchFamily="18" charset="0"/>
            </a:endParaRPr>
          </a:p>
        </p:txBody>
      </p:sp>
      <p:pic>
        <p:nvPicPr>
          <p:cNvPr id="7172" name="Picture 4" descr="Download Free png Smiling Emoji Png - Thinking Emoji Transparent Background  #1718014 ... - DLPNG.com">
            <a:extLst>
              <a:ext uri="{FF2B5EF4-FFF2-40B4-BE49-F238E27FC236}">
                <a16:creationId xmlns:a16="http://schemas.microsoft.com/office/drawing/2014/main" id="{1ED66BCB-D941-4FEE-AAC5-CE71E225D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573" y="3153792"/>
            <a:ext cx="3923144" cy="3198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871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EC1DA06-D9B0-4E61-9F08-D2F2B1F72357}"/>
              </a:ext>
            </a:extLst>
          </p:cNvPr>
          <p:cNvSpPr>
            <a:spLocks noGrp="1" noChangeArrowheads="1"/>
            <a:extLst>
              <a:ext uri="smNativeData">
                <pr:smNativeData xmlns:pr="smNativeData" xmlns:p14="http://schemas.microsoft.com/office/powerpoint/2010/main" xmlns="" val="SMDATA_13_5vmQ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l3tsKAAAAACgAAAAoAAAAZAAAAGQAAAAAAAAAzMzMAAAAAABQAAAAUAAAAGQAAABkAAAAAAAAABcAAAAUAAAAAAAAAAAAAAD/fwAA/38AAAAAAAAJAAAABAAAAP///wAMAAAAEAAAAAAAAAAAAAAAAAAAAAAAAAAeAAAAaAAAAAAAAAAAAAAAAAAAAAAAAAAAAAAAECcAABAnAAAAAAAAAAAAAAAAAAAAAAAAAAAAAAAAAAAAAAAAAAAAABQAAAAAAAAAwMD/AAAAAABkAAAAMgAAAAAAAABkAAAAAAAAAH9/fwAKAAAAHwAAAFQAAAD///8A////AQAAAAAAAAAAAAAAAAAAAAAAAAAAAAAAAAAAAAAAAAAAAAAAAH9/fwDl3tsDzMzMAMDA/wB/f38AAAAAAAAAAAAAAAAAAAAAAAAAAAAhAAAAGAAAABQAAADABgAAwwEAAKBEAACwCgAAEAAAACYAAAAIAAAAAAAAAAAAAAA="/>
              </a:ext>
            </a:extLst>
          </p:cNvSpPr>
          <p:nvPr>
            <p:ph type="title"/>
          </p:nvPr>
        </p:nvSpPr>
        <p:spPr/>
        <p:txBody>
          <a:bodyPr>
            <a:normAutofit/>
          </a:bodyPr>
          <a:lstStyle/>
          <a:p>
            <a:pPr algn="ctr">
              <a:defRPr lang="en-us"/>
            </a:pPr>
            <a:r>
              <a:rPr lang="en-in" sz="4800" b="1" dirty="0">
                <a:latin typeface="Times New Roman" panose="02020603050405020304" pitchFamily="18" charset="0"/>
                <a:cs typeface="Times New Roman" panose="02020603050405020304" pitchFamily="18" charset="0"/>
              </a:rPr>
              <a:t> Introduction to the Project</a:t>
            </a:r>
          </a:p>
        </p:txBody>
      </p:sp>
      <p:sp>
        <p:nvSpPr>
          <p:cNvPr id="5" name="Content Placeholder 2">
            <a:extLst>
              <a:ext uri="{FF2B5EF4-FFF2-40B4-BE49-F238E27FC236}">
                <a16:creationId xmlns:a16="http://schemas.microsoft.com/office/drawing/2014/main" id="{386257E5-4EF9-4CAD-8122-177451A41BE0}"/>
              </a:ext>
            </a:extLst>
          </p:cNvPr>
          <p:cNvSpPr>
            <a:spLocks noGrp="1" noChangeArrowheads="1"/>
            <a:extLst>
              <a:ext uri="smNativeData">
                <pr:smNativeData xmlns:pr="smNativeData" xmlns:p14="http://schemas.microsoft.com/office/powerpoint/2010/main" xmlns="" val="SMDATA_13_5vmQYRMAAAAlAAAAZAAAAA0AAAAAAAAAAEgAAAAA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l3t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l3tsDzMzMAMDA/wB/f38AAAAAAAAAAAAAAAAAAAAAAAAAAAAhAAAAGAAAABQAAADABgAA+AwAAKBEAAAbJAAAEAAAACYAAAAIAAAAAAAAAAAAAAA="/>
              </a:ext>
            </a:extLst>
          </p:cNvSpPr>
          <p:nvPr>
            <p:ph idx="1"/>
          </p:nvPr>
        </p:nvSpPr>
        <p:spPr/>
        <p:txBody>
          <a:bodyPr>
            <a:noAutofit/>
          </a:bodyPr>
          <a:lstStyle/>
          <a:p>
            <a:pPr marL="0" indent="0">
              <a:buNone/>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purpose of making rules and laws is to give a peaceful life to the citizens living in the society. To have a peaceful life we required a well-organized law enforcement system and to achieve this database has a vital role. By maintaining the proper record of criminals and crime committed by them we can assure that whether law enforcement system is working properly or not. By keeping the record with the help of DBMS we can also identify the crime rate. Our project is also based on handling the data of offences done by the accused including the personal details of prisoners, their prison no., their past criminal record, offence name, IPC sections, and details of victim and </a:t>
            </a:r>
            <a:r>
              <a:rPr lang="en-IN" sz="2400" dirty="0">
                <a:latin typeface="Times New Roman" panose="02020603050405020304" pitchFamily="18" charset="0"/>
                <a:ea typeface="Calibri" panose="020F0502020204030204" pitchFamily="34" charset="0"/>
                <a:cs typeface="Times New Roman" panose="02020603050405020304" pitchFamily="18" charset="0"/>
              </a:rPr>
              <a:t>officer</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of that particular case.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400" dirty="0"/>
          </a:p>
          <a:p>
            <a:pPr marL="0" indent="0">
              <a:buNone/>
              <a:defRPr lang="en-us"/>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6069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E1724F-2877-466F-B676-A0A3FD8A5277}"/>
              </a:ext>
            </a:extLst>
          </p:cNvPr>
          <p:cNvSpPr txBox="1"/>
          <p:nvPr/>
        </p:nvSpPr>
        <p:spPr>
          <a:xfrm>
            <a:off x="0" y="58846"/>
            <a:ext cx="11496583" cy="6740307"/>
          </a:xfrm>
          <a:prstGeom prst="rect">
            <a:avLst/>
          </a:prstGeom>
          <a:noFill/>
        </p:spPr>
        <p:txBody>
          <a:bodyPr wrap="square">
            <a:spAutoFit/>
          </a:bodyPr>
          <a:lstStyle/>
          <a:p>
            <a:pPr marL="0" indent="0" algn="ctr">
              <a:buNone/>
            </a:pPr>
            <a:r>
              <a:rPr lang="en-US" sz="4800" b="1" dirty="0">
                <a:solidFill>
                  <a:schemeClr val="accent1"/>
                </a:solidFill>
                <a:latin typeface="Times New Roman" panose="02020603050405020304" pitchFamily="18" charset="0"/>
                <a:cs typeface="Times New Roman" panose="02020603050405020304" pitchFamily="18" charset="0"/>
              </a:rPr>
              <a:t>Main functions of the Criminal Record Database</a:t>
            </a:r>
          </a:p>
          <a:p>
            <a:pPr marL="0" indent="0" algn="ctr">
              <a:buNone/>
            </a:pPr>
            <a:endParaRPr lang="en-US" sz="2800" b="1" dirty="0">
              <a:solidFill>
                <a:schemeClr val="accent2">
                  <a:lumMod val="60000"/>
                  <a:lumOff val="40000"/>
                </a:schemeClr>
              </a:solidFill>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1) Helping Hand For Record Keepers:-</a:t>
            </a:r>
          </a:p>
          <a:p>
            <a:r>
              <a:rPr lang="en-US" sz="2200" dirty="0">
                <a:latin typeface="Times New Roman" panose="02020603050405020304" pitchFamily="18" charset="0"/>
                <a:cs typeface="Times New Roman" panose="02020603050405020304" pitchFamily="18" charset="0"/>
              </a:rPr>
              <a:t> The database provides a helping hand in convenient  maintenance of criminal’s record and helps inspectors in interaction and sharing of information among police departments and district headquarters.</a:t>
            </a:r>
          </a:p>
          <a:p>
            <a:r>
              <a:rPr lang="en-US" sz="2200" b="1" dirty="0">
                <a:latin typeface="Times New Roman" panose="02020603050405020304" pitchFamily="18" charset="0"/>
                <a:cs typeface="Times New Roman" panose="02020603050405020304" pitchFamily="18" charset="0"/>
              </a:rPr>
              <a:t>2) Safe Storage For Crucial Data :- </a:t>
            </a:r>
          </a:p>
          <a:p>
            <a:r>
              <a:rPr lang="en-US" sz="2200" dirty="0">
                <a:latin typeface="Times New Roman" panose="02020603050405020304" pitchFamily="18" charset="0"/>
                <a:cs typeface="Times New Roman" panose="02020603050405020304" pitchFamily="18" charset="0"/>
              </a:rPr>
              <a:t> Keeping the records of prisoners for future investigation of a particular case and keeps the record of criminals safe and confidential.</a:t>
            </a:r>
          </a:p>
          <a:p>
            <a:r>
              <a:rPr lang="en-US" sz="2200" b="1" dirty="0">
                <a:latin typeface="Times New Roman" panose="02020603050405020304" pitchFamily="18" charset="0"/>
                <a:cs typeface="Times New Roman" panose="02020603050405020304" pitchFamily="18" charset="0"/>
              </a:rPr>
              <a:t>3) Fast and accurate retrieval  Of data:-  </a:t>
            </a:r>
          </a:p>
          <a:p>
            <a:r>
              <a:rPr lang="en-US" sz="2200" dirty="0">
                <a:latin typeface="Times New Roman" panose="02020603050405020304" pitchFamily="18" charset="0"/>
                <a:cs typeface="Times New Roman" panose="02020603050405020304" pitchFamily="18" charset="0"/>
              </a:rPr>
              <a:t>The Database System searches all the accurate data about the criminal in no time and it helps in increasing the efficiency of the whole prison and reduce manual and redundant record keeping.</a:t>
            </a:r>
          </a:p>
          <a:p>
            <a:r>
              <a:rPr lang="en-US" sz="2200" b="1" dirty="0">
                <a:latin typeface="Times New Roman" panose="02020603050405020304" pitchFamily="18" charset="0"/>
                <a:cs typeface="Times New Roman" panose="02020603050405020304" pitchFamily="18" charset="0"/>
              </a:rPr>
              <a:t>4) Confidentiality of the data:- </a:t>
            </a:r>
          </a:p>
          <a:p>
            <a:r>
              <a:rPr lang="en-US" sz="2200" dirty="0">
                <a:latin typeface="Times New Roman" panose="02020603050405020304" pitchFamily="18" charset="0"/>
                <a:cs typeface="Times New Roman" panose="02020603050405020304" pitchFamily="18" charset="0"/>
              </a:rPr>
              <a:t>Helps in  building security and monitoring control to ensure only authorized personal have access to the accused details. Hence it ensures Confidentiality of data.</a:t>
            </a:r>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0698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149A5A-C249-4010-8448-ACFA9E4E90EC}"/>
              </a:ext>
            </a:extLst>
          </p:cNvPr>
          <p:cNvSpPr>
            <a:spLocks noGrp="1"/>
          </p:cNvSpPr>
          <p:nvPr>
            <p:ph type="title"/>
          </p:nvPr>
        </p:nvSpPr>
        <p:spPr>
          <a:xfrm>
            <a:off x="-1146884" y="436148"/>
            <a:ext cx="11480492" cy="1325563"/>
          </a:xfrm>
        </p:spPr>
        <p:txBody>
          <a:bodyPr>
            <a:noAutofit/>
          </a:bodyPr>
          <a:lstStyle/>
          <a:p>
            <a:pPr algn="ctr"/>
            <a:r>
              <a:rPr lang="en-IN" sz="4800" b="1" dirty="0">
                <a:latin typeface="Times New Roman" panose="02020603050405020304" pitchFamily="18" charset="0"/>
                <a:cs typeface="Times New Roman" panose="02020603050405020304" pitchFamily="18" charset="0"/>
              </a:rPr>
              <a:t>        Database requirements analysis</a:t>
            </a:r>
            <a:endParaRPr lang="en-US" sz="4800" b="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5FAE61A9-B11F-47CB-BB0B-DDDCC0A203D7}"/>
              </a:ext>
            </a:extLst>
          </p:cNvPr>
          <p:cNvSpPr>
            <a:spLocks noGrp="1"/>
          </p:cNvSpPr>
          <p:nvPr>
            <p:ph idx="1"/>
          </p:nvPr>
        </p:nvSpPr>
        <p:spPr>
          <a:xfrm>
            <a:off x="202522" y="1761711"/>
            <a:ext cx="11480492" cy="4351338"/>
          </a:xfrm>
        </p:spPr>
        <p:txBody>
          <a:bodyPr>
            <a:noAutofit/>
          </a:bodyPr>
          <a:lstStyle/>
          <a:p>
            <a:pPr marL="0" indent="0">
              <a:buNone/>
            </a:pPr>
            <a:r>
              <a:rPr lang="en-IN" sz="2400" dirty="0">
                <a:latin typeface="Times New Roman" panose="02020603050405020304" pitchFamily="18" charset="0"/>
                <a:cs typeface="Times New Roman" panose="02020603050405020304" pitchFamily="18" charset="0"/>
              </a:rPr>
              <a:t>The specific needs of the system analysis are as follows:</a:t>
            </a:r>
          </a:p>
          <a:p>
            <a:pPr marL="0" indent="0">
              <a:buNone/>
            </a:pPr>
            <a:r>
              <a:rPr lang="en-IN" sz="2400" b="1" dirty="0">
                <a:latin typeface="Times New Roman" panose="02020603050405020304" pitchFamily="18" charset="0"/>
                <a:cs typeface="Times New Roman" panose="02020603050405020304" pitchFamily="18" charset="0"/>
              </a:rPr>
              <a:t>1) User friendliness : </a:t>
            </a:r>
            <a:r>
              <a:rPr lang="en-IN" sz="2400" dirty="0">
                <a:latin typeface="Times New Roman" panose="02020603050405020304" pitchFamily="18" charset="0"/>
                <a:cs typeface="Times New Roman" panose="02020603050405020304" pitchFamily="18" charset="0"/>
              </a:rPr>
              <a:t>The use of the database allows the users to access the database in a very convenient and easy way . Hence it ensures user friendliness of the database.</a:t>
            </a:r>
            <a:endParaRPr lang="en-IN" sz="2400" b="1" dirty="0">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2) Easier Management : </a:t>
            </a:r>
            <a:r>
              <a:rPr lang="en-IN" sz="2400" dirty="0">
                <a:latin typeface="Times New Roman" panose="02020603050405020304" pitchFamily="18" charset="0"/>
                <a:cs typeface="Times New Roman" panose="02020603050405020304" pitchFamily="18" charset="0"/>
              </a:rPr>
              <a:t>Because of the use of database records , older to older records are easy to manage and can be taken care very efficiently.</a:t>
            </a:r>
          </a:p>
          <a:p>
            <a:pPr marL="0" indent="0">
              <a:buNone/>
            </a:pPr>
            <a:r>
              <a:rPr lang="en-IN" sz="2400" b="1" dirty="0">
                <a:latin typeface="Times New Roman" panose="02020603050405020304" pitchFamily="18" charset="0"/>
                <a:cs typeface="Times New Roman" panose="02020603050405020304" pitchFamily="18" charset="0"/>
              </a:rPr>
              <a:t>3) Reduction of risk : </a:t>
            </a:r>
            <a:r>
              <a:rPr lang="en-IN" sz="2400" dirty="0">
                <a:latin typeface="Times New Roman" panose="02020603050405020304" pitchFamily="18" charset="0"/>
                <a:cs typeface="Times New Roman" panose="02020603050405020304" pitchFamily="18" charset="0"/>
              </a:rPr>
              <a:t>By using the database , we ensure that the risk should be minimal. </a:t>
            </a:r>
            <a:endParaRPr lang="en-IN" sz="2400" b="1" dirty="0">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4) High Level Security : </a:t>
            </a:r>
            <a:r>
              <a:rPr lang="en-IN" sz="2400" dirty="0">
                <a:latin typeface="Times New Roman" panose="02020603050405020304" pitchFamily="18" charset="0"/>
                <a:cs typeface="Times New Roman" panose="02020603050405020304" pitchFamily="18" charset="0"/>
              </a:rPr>
              <a:t>It provides high level of security with different level of authentication.</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2503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2AE2B1-8E2A-47B3-A6C7-A25E710B4DCF}"/>
              </a:ext>
            </a:extLst>
          </p:cNvPr>
          <p:cNvSpPr>
            <a:spLocks noGrp="1"/>
          </p:cNvSpPr>
          <p:nvPr>
            <p:ph idx="1"/>
          </p:nvPr>
        </p:nvSpPr>
        <p:spPr>
          <a:xfrm>
            <a:off x="420950" y="94480"/>
            <a:ext cx="10515600" cy="4351338"/>
          </a:xfrm>
        </p:spPr>
        <p:txBody>
          <a:bodyPr>
            <a:normAutofit/>
          </a:bodyPr>
          <a:lstStyle/>
          <a:p>
            <a:pPr marL="0" indent="0" algn="ctr">
              <a:buNone/>
            </a:pPr>
            <a:r>
              <a:rPr lang="en-US" sz="4800" b="1" dirty="0">
                <a:solidFill>
                  <a:schemeClr val="accent1"/>
                </a:solidFill>
                <a:latin typeface="Times New Roman" panose="02020603050405020304" pitchFamily="18" charset="0"/>
                <a:cs typeface="Times New Roman" panose="02020603050405020304" pitchFamily="18" charset="0"/>
              </a:rPr>
              <a:t>ER Diagram</a:t>
            </a:r>
          </a:p>
          <a:p>
            <a:pPr marL="0" indent="0">
              <a:buNone/>
            </a:pPr>
            <a:endParaRPr lang="en-IN" sz="4800" b="1"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484500D4-9EFD-42C7-BC39-3B24366FB6CF}"/>
              </a:ext>
            </a:extLst>
          </p:cNvPr>
          <p:cNvSpPr/>
          <p:nvPr/>
        </p:nvSpPr>
        <p:spPr>
          <a:xfrm>
            <a:off x="6043613" y="9439275"/>
            <a:ext cx="1149350" cy="47148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pic>
        <p:nvPicPr>
          <p:cNvPr id="24" name="Picture 23" descr="img_ek.PNG">
            <a:extLst>
              <a:ext uri="{FF2B5EF4-FFF2-40B4-BE49-F238E27FC236}">
                <a16:creationId xmlns:a16="http://schemas.microsoft.com/office/drawing/2014/main" id="{A39DF345-3999-4D6D-8D2D-F2CF8EA9C8E5}"/>
              </a:ext>
            </a:extLst>
          </p:cNvPr>
          <p:cNvPicPr>
            <a:picLocks noChangeAspect="1"/>
          </p:cNvPicPr>
          <p:nvPr/>
        </p:nvPicPr>
        <p:blipFill>
          <a:blip r:embed="rId2" cstate="print"/>
          <a:stretch>
            <a:fillRect/>
          </a:stretch>
        </p:blipFill>
        <p:spPr>
          <a:xfrm>
            <a:off x="2975612" y="1828712"/>
            <a:ext cx="4626447" cy="4832067"/>
          </a:xfrm>
          <a:prstGeom prst="rect">
            <a:avLst/>
          </a:prstGeom>
        </p:spPr>
      </p:pic>
      <p:sp>
        <p:nvSpPr>
          <p:cNvPr id="16" name="TextBox 15">
            <a:extLst>
              <a:ext uri="{FF2B5EF4-FFF2-40B4-BE49-F238E27FC236}">
                <a16:creationId xmlns:a16="http://schemas.microsoft.com/office/drawing/2014/main" id="{55A2457E-CCC6-485E-B984-2BC4E1166D13}"/>
              </a:ext>
            </a:extLst>
          </p:cNvPr>
          <p:cNvSpPr txBox="1"/>
          <p:nvPr/>
        </p:nvSpPr>
        <p:spPr>
          <a:xfrm>
            <a:off x="2593503" y="1057275"/>
            <a:ext cx="5759922"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        Symbol                   Name</a:t>
            </a:r>
            <a:endParaRPr lang="en-IN" sz="24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DA47AFA-C68A-49C0-89F1-FA15D34C73DD}"/>
              </a:ext>
            </a:extLst>
          </p:cNvPr>
          <p:cNvSpPr txBox="1"/>
          <p:nvPr/>
        </p:nvSpPr>
        <p:spPr>
          <a:xfrm>
            <a:off x="4438835" y="6476113"/>
            <a:ext cx="138491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Figure 1</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055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ABF2C2-7B55-483A-8690-04D0637B4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9917" y="0"/>
            <a:ext cx="8032165" cy="6858000"/>
          </a:xfrm>
          <a:prstGeom prst="rect">
            <a:avLst/>
          </a:prstGeom>
        </p:spPr>
      </p:pic>
      <p:sp>
        <p:nvSpPr>
          <p:cNvPr id="2" name="Oval 1">
            <a:extLst>
              <a:ext uri="{FF2B5EF4-FFF2-40B4-BE49-F238E27FC236}">
                <a16:creationId xmlns:a16="http://schemas.microsoft.com/office/drawing/2014/main" id="{1EB557FE-FEBE-4BB1-B822-92389062BA5E}"/>
              </a:ext>
            </a:extLst>
          </p:cNvPr>
          <p:cNvSpPr/>
          <p:nvPr/>
        </p:nvSpPr>
        <p:spPr>
          <a:xfrm>
            <a:off x="9570128" y="2885243"/>
            <a:ext cx="754602" cy="543757"/>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C1E98DD3-D210-4797-93BD-883FF50EDEFB}"/>
              </a:ext>
            </a:extLst>
          </p:cNvPr>
          <p:cNvSpPr txBox="1"/>
          <p:nvPr/>
        </p:nvSpPr>
        <p:spPr>
          <a:xfrm>
            <a:off x="9676660" y="3034010"/>
            <a:ext cx="648070" cy="246221"/>
          </a:xfrm>
          <a:prstGeom prst="rect">
            <a:avLst/>
          </a:prstGeom>
          <a:noFill/>
        </p:spPr>
        <p:txBody>
          <a:bodyPr wrap="square" rtlCol="0">
            <a:spAutoFit/>
          </a:bodyPr>
          <a:lstStyle/>
          <a:p>
            <a:r>
              <a:rPr lang="en-US" sz="1000" dirty="0">
                <a:solidFill>
                  <a:schemeClr val="bg1"/>
                </a:solidFill>
              </a:rPr>
              <a:t>S.NO</a:t>
            </a:r>
            <a:endParaRPr lang="en-IN" sz="1000" dirty="0">
              <a:solidFill>
                <a:schemeClr val="bg1"/>
              </a:solidFill>
            </a:endParaRPr>
          </a:p>
        </p:txBody>
      </p:sp>
      <p:cxnSp>
        <p:nvCxnSpPr>
          <p:cNvPr id="6" name="Straight Arrow Connector 5">
            <a:extLst>
              <a:ext uri="{FF2B5EF4-FFF2-40B4-BE49-F238E27FC236}">
                <a16:creationId xmlns:a16="http://schemas.microsoft.com/office/drawing/2014/main" id="{DFF30528-35FE-4084-888F-EF43761B9614}"/>
              </a:ext>
            </a:extLst>
          </p:cNvPr>
          <p:cNvCxnSpPr>
            <a:endCxn id="2" idx="2"/>
          </p:cNvCxnSpPr>
          <p:nvPr/>
        </p:nvCxnSpPr>
        <p:spPr>
          <a:xfrm flipV="1">
            <a:off x="9401452" y="3157122"/>
            <a:ext cx="168676" cy="1231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1A1D773D-C0BD-45E4-8791-1005197BC7F0}"/>
                  </a:ext>
                </a:extLst>
              </p14:cNvPr>
              <p14:cNvContentPartPr/>
              <p14:nvPr/>
            </p14:nvContentPartPr>
            <p14:xfrm>
              <a:off x="9759030" y="3275193"/>
              <a:ext cx="254880" cy="9720"/>
            </p14:xfrm>
          </p:contentPart>
        </mc:Choice>
        <mc:Fallback xmlns="">
          <p:pic>
            <p:nvPicPr>
              <p:cNvPr id="8" name="Ink 7">
                <a:extLst>
                  <a:ext uri="{FF2B5EF4-FFF2-40B4-BE49-F238E27FC236}">
                    <a16:creationId xmlns:a16="http://schemas.microsoft.com/office/drawing/2014/main" id="{1A1D773D-C0BD-45E4-8791-1005197BC7F0}"/>
                  </a:ext>
                </a:extLst>
              </p:cNvPr>
              <p:cNvPicPr/>
              <p:nvPr/>
            </p:nvPicPr>
            <p:blipFill>
              <a:blip r:embed="rId4"/>
              <a:stretch>
                <a:fillRect/>
              </a:stretch>
            </p:blipFill>
            <p:spPr>
              <a:xfrm>
                <a:off x="9750390" y="3266193"/>
                <a:ext cx="27252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F1CA361F-D623-4CBC-A855-9BC4DF077DE2}"/>
                  </a:ext>
                </a:extLst>
              </p14:cNvPr>
              <p14:cNvContentPartPr/>
              <p14:nvPr/>
            </p14:nvContentPartPr>
            <p14:xfrm>
              <a:off x="10777110" y="3905913"/>
              <a:ext cx="360" cy="360"/>
            </p14:xfrm>
          </p:contentPart>
        </mc:Choice>
        <mc:Fallback xmlns="">
          <p:pic>
            <p:nvPicPr>
              <p:cNvPr id="9" name="Ink 8">
                <a:extLst>
                  <a:ext uri="{FF2B5EF4-FFF2-40B4-BE49-F238E27FC236}">
                    <a16:creationId xmlns:a16="http://schemas.microsoft.com/office/drawing/2014/main" id="{F1CA361F-D623-4CBC-A855-9BC4DF077DE2}"/>
                  </a:ext>
                </a:extLst>
              </p:cNvPr>
              <p:cNvPicPr/>
              <p:nvPr/>
            </p:nvPicPr>
            <p:blipFill>
              <a:blip r:embed="rId6"/>
              <a:stretch>
                <a:fillRect/>
              </a:stretch>
            </p:blipFill>
            <p:spPr>
              <a:xfrm>
                <a:off x="10768110" y="3896913"/>
                <a:ext cx="18000" cy="18000"/>
              </a:xfrm>
              <a:prstGeom prst="rect">
                <a:avLst/>
              </a:prstGeom>
            </p:spPr>
          </p:pic>
        </mc:Fallback>
      </mc:AlternateContent>
      <p:sp>
        <p:nvSpPr>
          <p:cNvPr id="4" name="TextBox 3">
            <a:extLst>
              <a:ext uri="{FF2B5EF4-FFF2-40B4-BE49-F238E27FC236}">
                <a16:creationId xmlns:a16="http://schemas.microsoft.com/office/drawing/2014/main" id="{1434AD4C-025F-40BC-B8D5-B72ADB9F6A6C}"/>
              </a:ext>
            </a:extLst>
          </p:cNvPr>
          <p:cNvSpPr txBox="1"/>
          <p:nvPr/>
        </p:nvSpPr>
        <p:spPr>
          <a:xfrm>
            <a:off x="10324730" y="6211669"/>
            <a:ext cx="1908283"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Figure 2</a:t>
            </a:r>
          </a:p>
          <a:p>
            <a:r>
              <a:rPr lang="en-US" b="1" dirty="0">
                <a:latin typeface="Times New Roman" panose="02020603050405020304" pitchFamily="18" charset="0"/>
                <a:cs typeface="Times New Roman" panose="02020603050405020304" pitchFamily="18" charset="0"/>
              </a:rPr>
              <a:t>ER Diagram</a:t>
            </a:r>
            <a:endParaRPr lang="en-IN" b="1"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381E9420-61AB-4A98-8836-C29E2E9EA493}"/>
              </a:ext>
            </a:extLst>
          </p:cNvPr>
          <p:cNvSpPr/>
          <p:nvPr/>
        </p:nvSpPr>
        <p:spPr>
          <a:xfrm>
            <a:off x="6542843" y="3699835"/>
            <a:ext cx="1065320" cy="543757"/>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err="1">
                <a:solidFill>
                  <a:schemeClr val="bg1"/>
                </a:solidFill>
                <a:latin typeface="Times New Roman" panose="02020603050405020304" pitchFamily="18" charset="0"/>
                <a:cs typeface="Times New Roman" panose="02020603050405020304" pitchFamily="18" charset="0"/>
              </a:rPr>
              <a:t>Officer_ID</a:t>
            </a:r>
            <a:endParaRPr lang="en-IN" sz="1000" dirty="0">
              <a:solidFill>
                <a:schemeClr val="bg1"/>
              </a:solidFill>
              <a:latin typeface="Times New Roman" panose="02020603050405020304" pitchFamily="18"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D3A2FD47-8D18-4437-95DD-66437F73B846}"/>
              </a:ext>
            </a:extLst>
          </p:cNvPr>
          <p:cNvCxnSpPr>
            <a:cxnSpLocks/>
          </p:cNvCxnSpPr>
          <p:nvPr/>
        </p:nvCxnSpPr>
        <p:spPr>
          <a:xfrm flipH="1">
            <a:off x="7146524" y="3429000"/>
            <a:ext cx="266330" cy="2708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849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29742-F4F2-44D2-AC0B-8BD79C8DDA3D}"/>
              </a:ext>
            </a:extLst>
          </p:cNvPr>
          <p:cNvSpPr>
            <a:spLocks noGrp="1"/>
          </p:cNvSpPr>
          <p:nvPr>
            <p:ph type="title"/>
          </p:nvPr>
        </p:nvSpPr>
        <p:spPr>
          <a:xfrm>
            <a:off x="740546" y="18255"/>
            <a:ext cx="10515600" cy="1325563"/>
          </a:xfrm>
        </p:spPr>
        <p:txBody>
          <a:bodyPr/>
          <a:lstStyle/>
          <a:p>
            <a:pPr algn="ctr"/>
            <a:r>
              <a:rPr lang="en-US" sz="4800" b="1" dirty="0">
                <a:latin typeface="Times New Roman" panose="02020603050405020304" pitchFamily="18" charset="0"/>
                <a:cs typeface="Times New Roman" panose="02020603050405020304" pitchFamily="18" charset="0"/>
              </a:rPr>
              <a:t>Normalization of ER Diagram</a:t>
            </a:r>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666708-1368-4A42-A216-0B4E8E7A9564}"/>
              </a:ext>
            </a:extLst>
          </p:cNvPr>
          <p:cNvSpPr>
            <a:spLocks noGrp="1"/>
          </p:cNvSpPr>
          <p:nvPr>
            <p:ph idx="1"/>
          </p:nvPr>
        </p:nvSpPr>
        <p:spPr>
          <a:xfrm>
            <a:off x="0" y="1253331"/>
            <a:ext cx="12192000" cy="4351338"/>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 Database normalization is a database schema design technique, by which an existing schema is modified to minimize redundancy and dependency of data.</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nSpc>
                <a:spcPct val="150000"/>
              </a:lnSpc>
              <a:spcBef>
                <a:spcPts val="195"/>
              </a:spcBef>
              <a:buNone/>
            </a:pPr>
            <a:r>
              <a:rPr kumimoji="0" lang="en-US" altLang="en-US" sz="1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 Normalization split a large table into smaller tables and define relationships between them to increase the clarity in organizing data.</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lnSpc>
                <a:spcPct val="150000"/>
              </a:lnSpc>
              <a:spcBef>
                <a:spcPts val="195"/>
              </a:spcBef>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 For making our database on criminal record management system. We can normalize our tables up to 3</a:t>
            </a:r>
            <a:r>
              <a:rPr lang="en-US" sz="1800" baseline="30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rd</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normal form </a:t>
            </a: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w</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hich increase efficiency of this project.</a:t>
            </a:r>
          </a:p>
          <a:p>
            <a:pPr marL="55880" indent="-235585">
              <a:lnSpc>
                <a:spcPct val="150000"/>
              </a:lnSpc>
              <a:spcBef>
                <a:spcPts val="195"/>
              </a:spcBef>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For example: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victim_id</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which is only primary key of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victim_information</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which shows the subset of candidate key and all left attributes are non-prime attributes Hence, similarly all tables are in 2</a:t>
            </a:r>
            <a:r>
              <a:rPr lang="en-US" sz="1800" baseline="30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nd</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Normal form.</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27635" indent="-235585">
              <a:lnSpc>
                <a:spcPct val="150000"/>
              </a:lnSpc>
              <a:spcBef>
                <a:spcPts val="195"/>
              </a:spcBef>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our project there is no transitive dependency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Eg.</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CRIME_TYPE table has relation with CRIMINAL_LEGAL_INFORMATION and CRIMINAL_LEGAL_INFORMATION has relation with VICTIM_INFORMATION table but there is no relation between CRIME_TYPE and VICTIM_INFORMATION table which shows that there is no transitive dependency. Hence, similarly all relations are in 3</a:t>
            </a:r>
            <a:r>
              <a:rPr lang="en-US" sz="1800" baseline="30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rd</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normal form.</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7" name="Rectangle 5">
            <a:extLst>
              <a:ext uri="{FF2B5EF4-FFF2-40B4-BE49-F238E27FC236}">
                <a16:creationId xmlns:a16="http://schemas.microsoft.com/office/drawing/2014/main" id="{1B28EBBC-A753-48A7-9698-B4127D1EA23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Ink 112">
            <a:extLst>
              <a:ext uri="{FF2B5EF4-FFF2-40B4-BE49-F238E27FC236}">
                <a16:creationId xmlns:a16="http://schemas.microsoft.com/office/drawing/2014/main" id="{9CABE06C-7B64-4E0D-9936-CEA62A85305F}"/>
              </a:ext>
            </a:extLst>
          </p:cNvPr>
          <p:cNvSpPr>
            <a:spLocks noRot="1" noChangeAspect="1" noEditPoints="1" noChangeArrowheads="1" noChangeShapeType="1" noTextEdit="1"/>
          </p:cNvSpPr>
          <p:nvPr/>
        </p:nvSpPr>
        <p:spPr bwMode="auto">
          <a:xfrm>
            <a:off x="3481388" y="600075"/>
            <a:ext cx="19050" cy="19050"/>
          </a:xfrm>
          <a:prstGeom prst="rect">
            <a:avLst/>
          </a:prstGeom>
          <a:noFill/>
          <a:ln w="18000" cap="rnd" algn="ctr">
            <a:solidFill>
              <a:srgbClr val="E71224"/>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878517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FF5D2-ABBE-4002-9992-AC660B184682}"/>
              </a:ext>
            </a:extLst>
          </p:cNvPr>
          <p:cNvSpPr>
            <a:spLocks noGrp="1"/>
          </p:cNvSpPr>
          <p:nvPr>
            <p:ph type="title"/>
          </p:nvPr>
        </p:nvSpPr>
        <p:spPr/>
        <p:txBody>
          <a:bodyPr>
            <a:normAutofit/>
          </a:bodyPr>
          <a:lstStyle/>
          <a:p>
            <a:pPr algn="ctr"/>
            <a:r>
              <a:rPr lang="en-US" sz="4800" b="1" dirty="0">
                <a:latin typeface="Times New Roman" panose="02020603050405020304" pitchFamily="18" charset="0"/>
                <a:cs typeface="Times New Roman" panose="02020603050405020304" pitchFamily="18" charset="0"/>
              </a:rPr>
              <a:t>Physical Schema</a:t>
            </a:r>
            <a:endParaRPr lang="en-IN" sz="4800" b="1" dirty="0"/>
          </a:p>
        </p:txBody>
      </p:sp>
      <p:graphicFrame>
        <p:nvGraphicFramePr>
          <p:cNvPr id="4" name="Content Placeholder 3">
            <a:extLst>
              <a:ext uri="{FF2B5EF4-FFF2-40B4-BE49-F238E27FC236}">
                <a16:creationId xmlns:a16="http://schemas.microsoft.com/office/drawing/2014/main" id="{6B37A05B-2459-4987-A0C4-08DC7E2F430C}"/>
              </a:ext>
            </a:extLst>
          </p:cNvPr>
          <p:cNvGraphicFramePr>
            <a:graphicFrameLocks noGrp="1"/>
          </p:cNvGraphicFramePr>
          <p:nvPr>
            <p:ph idx="1"/>
            <p:extLst>
              <p:ext uri="{D42A27DB-BD31-4B8C-83A1-F6EECF244321}">
                <p14:modId xmlns:p14="http://schemas.microsoft.com/office/powerpoint/2010/main" val="1442237187"/>
              </p:ext>
            </p:extLst>
          </p:nvPr>
        </p:nvGraphicFramePr>
        <p:xfrm>
          <a:off x="932156" y="2095131"/>
          <a:ext cx="8424908" cy="4153269"/>
        </p:xfrm>
        <a:graphic>
          <a:graphicData uri="http://schemas.openxmlformats.org/drawingml/2006/table">
            <a:tbl>
              <a:tblPr firstRow="1" firstCol="1" bandRow="1">
                <a:tableStyleId>{5C22544A-7EE6-4342-B048-85BDC9FD1C3A}</a:tableStyleId>
              </a:tblPr>
              <a:tblGrid>
                <a:gridCol w="2067739">
                  <a:extLst>
                    <a:ext uri="{9D8B030D-6E8A-4147-A177-3AD203B41FA5}">
                      <a16:colId xmlns:a16="http://schemas.microsoft.com/office/drawing/2014/main" val="3291280118"/>
                    </a:ext>
                  </a:extLst>
                </a:gridCol>
                <a:gridCol w="2021731">
                  <a:extLst>
                    <a:ext uri="{9D8B030D-6E8A-4147-A177-3AD203B41FA5}">
                      <a16:colId xmlns:a16="http://schemas.microsoft.com/office/drawing/2014/main" val="1296525811"/>
                    </a:ext>
                  </a:extLst>
                </a:gridCol>
                <a:gridCol w="2010228">
                  <a:extLst>
                    <a:ext uri="{9D8B030D-6E8A-4147-A177-3AD203B41FA5}">
                      <a16:colId xmlns:a16="http://schemas.microsoft.com/office/drawing/2014/main" val="588126788"/>
                    </a:ext>
                  </a:extLst>
                </a:gridCol>
                <a:gridCol w="2325210">
                  <a:extLst>
                    <a:ext uri="{9D8B030D-6E8A-4147-A177-3AD203B41FA5}">
                      <a16:colId xmlns:a16="http://schemas.microsoft.com/office/drawing/2014/main" val="1664151477"/>
                    </a:ext>
                  </a:extLst>
                </a:gridCol>
              </a:tblGrid>
              <a:tr h="638352">
                <a:tc>
                  <a:txBody>
                    <a:bodyPr/>
                    <a:lstStyle/>
                    <a:p>
                      <a:pPr>
                        <a:lnSpc>
                          <a:spcPct val="150000"/>
                        </a:lnSpc>
                        <a:spcBef>
                          <a:spcPts val="975"/>
                        </a:spcBef>
                        <a:tabLst>
                          <a:tab pos="739140" algn="l"/>
                          <a:tab pos="739775" algn="l"/>
                        </a:tabLst>
                      </a:pPr>
                      <a:r>
                        <a:rPr lang="en-US" sz="1600" u="sng" dirty="0">
                          <a:effectLst/>
                          <a:latin typeface="Times New Roman" panose="02020603050405020304" pitchFamily="18" charset="0"/>
                          <a:cs typeface="Times New Roman" panose="02020603050405020304" pitchFamily="18" charset="0"/>
                        </a:rPr>
                        <a:t>Attribute</a:t>
                      </a:r>
                      <a:endParaRPr lang="en-IN" sz="16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u="sng" dirty="0">
                          <a:effectLst/>
                          <a:latin typeface="Times New Roman" panose="02020603050405020304" pitchFamily="18" charset="0"/>
                          <a:cs typeface="Times New Roman" panose="02020603050405020304" pitchFamily="18" charset="0"/>
                        </a:rPr>
                        <a:t>Type</a:t>
                      </a:r>
                      <a:endParaRPr lang="en-IN" sz="16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u="sng">
                          <a:effectLst/>
                          <a:latin typeface="Times New Roman" panose="02020603050405020304" pitchFamily="18" charset="0"/>
                          <a:cs typeface="Times New Roman" panose="02020603050405020304" pitchFamily="18" charset="0"/>
                        </a:rPr>
                        <a:t>Size</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u="sng">
                          <a:effectLst/>
                          <a:latin typeface="Times New Roman" panose="02020603050405020304" pitchFamily="18" charset="0"/>
                          <a:cs typeface="Times New Roman" panose="02020603050405020304" pitchFamily="18" charset="0"/>
                        </a:rPr>
                        <a:t>Constraints</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30747810"/>
                  </a:ext>
                </a:extLst>
              </a:tr>
              <a:tr h="747545">
                <a:tc>
                  <a:txBody>
                    <a:bodyPr/>
                    <a:lstStyle/>
                    <a:p>
                      <a:pPr>
                        <a:lnSpc>
                          <a:spcPct val="150000"/>
                        </a:lnSpc>
                        <a:spcBef>
                          <a:spcPts val="975"/>
                        </a:spcBef>
                        <a:tabLst>
                          <a:tab pos="739140" algn="l"/>
                          <a:tab pos="739775" algn="l"/>
                        </a:tabLst>
                      </a:pPr>
                      <a:r>
                        <a:rPr lang="en-US" sz="1600" dirty="0" err="1">
                          <a:effectLst/>
                          <a:latin typeface="Times New Roman" panose="02020603050405020304" pitchFamily="18" charset="0"/>
                          <a:cs typeface="Times New Roman" panose="02020603050405020304" pitchFamily="18" charset="0"/>
                        </a:rPr>
                        <a:t>Victim_ID</a:t>
                      </a:r>
                      <a:endParaRPr lang="en-IN" sz="16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Int</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Primary Key</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61701426"/>
                  </a:ext>
                </a:extLst>
              </a:tr>
              <a:tr h="638352">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Victim_Name</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Varchar</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255</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Not Null</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45238993"/>
                  </a:ext>
                </a:extLst>
              </a:tr>
              <a:tr h="638352">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Date_of_birth</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Date</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14141959"/>
                  </a:ext>
                </a:extLst>
              </a:tr>
              <a:tr h="638352">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Gender</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dirty="0">
                          <a:effectLst/>
                          <a:latin typeface="Times New Roman" panose="02020603050405020304" pitchFamily="18" charset="0"/>
                          <a:cs typeface="Times New Roman" panose="02020603050405020304" pitchFamily="18" charset="0"/>
                        </a:rPr>
                        <a:t>Varchar</a:t>
                      </a:r>
                      <a:endParaRPr lang="en-IN" sz="16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10</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45712851"/>
                  </a:ext>
                </a:extLst>
              </a:tr>
              <a:tr h="852316">
                <a:tc>
                  <a:txBody>
                    <a:bodyPr/>
                    <a:lstStyle/>
                    <a:p>
                      <a:pPr>
                        <a:lnSpc>
                          <a:spcPct val="150000"/>
                        </a:lnSpc>
                        <a:spcBef>
                          <a:spcPts val="975"/>
                        </a:spcBef>
                        <a:tabLst>
                          <a:tab pos="739140" algn="l"/>
                          <a:tab pos="739775" algn="l"/>
                        </a:tabLst>
                      </a:pPr>
                      <a:r>
                        <a:rPr lang="en-US" sz="1600" dirty="0" err="1">
                          <a:effectLst/>
                          <a:latin typeface="Times New Roman" panose="02020603050405020304" pitchFamily="18" charset="0"/>
                          <a:cs typeface="Times New Roman" panose="02020603050405020304" pitchFamily="18" charset="0"/>
                        </a:rPr>
                        <a:t>Contact_Number</a:t>
                      </a:r>
                      <a:endParaRPr lang="en-IN" sz="16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number</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975"/>
                        </a:spcBef>
                        <a:tabLst>
                          <a:tab pos="739140" algn="l"/>
                          <a:tab pos="739775" algn="l"/>
                        </a:tabLst>
                      </a:pPr>
                      <a:r>
                        <a:rPr lang="en-US" sz="1600">
                          <a:effectLst/>
                          <a:latin typeface="Times New Roman" panose="02020603050405020304" pitchFamily="18" charset="0"/>
                          <a:cs typeface="Times New Roman" panose="02020603050405020304" pitchFamily="18" charset="0"/>
                        </a:rPr>
                        <a:t>16</a:t>
                      </a:r>
                      <a:endParaRPr lang="en-IN" sz="1600"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975"/>
                        </a:spcBef>
                        <a:tabLst>
                          <a:tab pos="739140" algn="l"/>
                          <a:tab pos="739775" algn="l"/>
                        </a:tabLst>
                      </a:pPr>
                      <a:r>
                        <a:rPr lang="en-US" sz="1600" dirty="0">
                          <a:effectLst/>
                          <a:latin typeface="Times New Roman" panose="02020603050405020304" pitchFamily="18" charset="0"/>
                          <a:cs typeface="Times New Roman" panose="02020603050405020304" pitchFamily="18" charset="0"/>
                        </a:rPr>
                        <a:t>Not Null</a:t>
                      </a:r>
                      <a:endParaRPr lang="en-IN" sz="16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2627449"/>
                  </a:ext>
                </a:extLst>
              </a:tr>
            </a:tbl>
          </a:graphicData>
        </a:graphic>
      </p:graphicFrame>
      <p:sp>
        <p:nvSpPr>
          <p:cNvPr id="6" name="TextBox 5">
            <a:extLst>
              <a:ext uri="{FF2B5EF4-FFF2-40B4-BE49-F238E27FC236}">
                <a16:creationId xmlns:a16="http://schemas.microsoft.com/office/drawing/2014/main" id="{3C29772F-D6E3-44E7-9627-7863BC2EB605}"/>
              </a:ext>
            </a:extLst>
          </p:cNvPr>
          <p:cNvSpPr txBox="1"/>
          <p:nvPr/>
        </p:nvSpPr>
        <p:spPr>
          <a:xfrm>
            <a:off x="1056443" y="1561068"/>
            <a:ext cx="7754644" cy="461665"/>
          </a:xfrm>
          <a:prstGeom prst="rect">
            <a:avLst/>
          </a:prstGeom>
          <a:noFill/>
        </p:spPr>
        <p:txBody>
          <a:bodyPr wrap="square">
            <a:spAutoFit/>
          </a:bodyPr>
          <a:lstStyle/>
          <a:p>
            <a:r>
              <a:rPr lang="en-US" sz="2400" b="1" dirty="0">
                <a:effectLst/>
                <a:latin typeface="Calibri" panose="020F0502020204030204" pitchFamily="34" charset="0"/>
                <a:ea typeface="Calibri" panose="020F0502020204030204" pitchFamily="34" charset="0"/>
                <a:cs typeface="Times New Roman" panose="02020603050405020304" pitchFamily="18" charset="0"/>
              </a:rPr>
              <a:t>1.                        Table Name:  </a:t>
            </a:r>
            <a:r>
              <a:rPr lang="en-US" sz="2400" b="1" dirty="0" err="1">
                <a:effectLst/>
                <a:latin typeface="Calibri" panose="020F0502020204030204" pitchFamily="34" charset="0"/>
                <a:ea typeface="Calibri" panose="020F0502020204030204" pitchFamily="34" charset="0"/>
                <a:cs typeface="Times New Roman" panose="02020603050405020304" pitchFamily="18" charset="0"/>
              </a:rPr>
              <a:t>Victim_Information</a:t>
            </a:r>
            <a:endParaRPr lang="en-IN" sz="2400" dirty="0"/>
          </a:p>
        </p:txBody>
      </p:sp>
    </p:spTree>
    <p:extLst>
      <p:ext uri="{BB962C8B-B14F-4D97-AF65-F5344CB8AC3E}">
        <p14:creationId xmlns:p14="http://schemas.microsoft.com/office/powerpoint/2010/main" val="11443907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260</TotalTime>
  <Words>2092</Words>
  <Application>Microsoft Office PowerPoint</Application>
  <PresentationFormat>Widescreen</PresentationFormat>
  <Paragraphs>302</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Calibri Light</vt:lpstr>
      <vt:lpstr>Courier New</vt:lpstr>
      <vt:lpstr>Times New Roman</vt:lpstr>
      <vt:lpstr>Trebuchet MS</vt:lpstr>
      <vt:lpstr>Wingdings 3</vt:lpstr>
      <vt:lpstr>Facet</vt:lpstr>
      <vt:lpstr>CRIMINAL RECORD    MANAGEMENT  SYSTEM</vt:lpstr>
      <vt:lpstr>PowerPoint Presentation</vt:lpstr>
      <vt:lpstr> Introduction to the Project</vt:lpstr>
      <vt:lpstr>PowerPoint Presentation</vt:lpstr>
      <vt:lpstr>        Database requirements analysis</vt:lpstr>
      <vt:lpstr>PowerPoint Presentation</vt:lpstr>
      <vt:lpstr>PowerPoint Presentation</vt:lpstr>
      <vt:lpstr>Normalization of ER Diagram   </vt:lpstr>
      <vt:lpstr>Physical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Table 6: CRIMINAL_PERSONAL_INFORMATION</vt:lpstr>
      <vt:lpstr>Interactive Queries</vt:lpstr>
      <vt:lpstr>PowerPoint Presentation</vt:lpstr>
      <vt:lpstr>PowerPoint Presentation</vt:lpstr>
      <vt:lpstr>Key Benefits of Criminal Record Management System</vt:lpstr>
      <vt:lpstr>PowerPoint Presentation</vt:lpstr>
      <vt:lpstr>PowerPoint Presentation</vt:lpstr>
      <vt:lpstr>Annexure - 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CRIMINAL RECORD MANAGEMENT SYSTEM</dc:title>
  <dc:creator>Manish Walia</dc:creator>
  <cp:lastModifiedBy>Manish Walia</cp:lastModifiedBy>
  <cp:revision>40</cp:revision>
  <dcterms:created xsi:type="dcterms:W3CDTF">2021-12-11T13:17:35Z</dcterms:created>
  <dcterms:modified xsi:type="dcterms:W3CDTF">2021-12-20T03:56:54Z</dcterms:modified>
</cp:coreProperties>
</file>