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5" r:id="rId11"/>
    <p:sldId id="268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05-06-2021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05-06-2021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3B8876-8781-4047-8CE5-1D813D7FC77F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55066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244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287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1926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587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297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0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744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3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36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8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514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69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28E01B-D182-46E2-8D8F-B81C922CC6F0}" type="datetime8">
              <a:rPr lang="x-none" smtClean="0"/>
              <a:t>05-06-2021 15:23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62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ish1613/TECHGIGCO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_</a:t>
            </a:r>
            <a:r>
              <a:rPr lang="en-IN" b="1" dirty="0"/>
              <a:t>Mani__</a:t>
            </a:r>
            <a:br>
              <a:rPr lang="en-IN" b="1" dirty="0"/>
            </a:b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Gladiators </a:t>
            </a:r>
            <a:r>
              <a:rPr lang="en-US" dirty="0" smtClean="0"/>
              <a:t>2021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7583" y="1222731"/>
            <a:ext cx="9040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Appendix</a:t>
            </a:r>
            <a:endParaRPr lang="en-IN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59" y="4128378"/>
            <a:ext cx="4819326" cy="1840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949" y="2601532"/>
            <a:ext cx="8319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Trained our model with “Design Tree Classifier” but that produce very low accuracy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use “XGBOOST” model to trained our model that produce very high accuracy score.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Challenge we faced that given data set has lot of null value and data contain different type of symbolic character that create noise in data set.</a:t>
            </a:r>
          </a:p>
          <a:p>
            <a:r>
              <a:rPr lang="en-IN" dirty="0" smtClean="0"/>
              <a:t>So we fill up the null value in the given data set and remove the column that contain symbolic character.</a:t>
            </a:r>
          </a:p>
          <a:p>
            <a:r>
              <a:rPr lang="en-IN" dirty="0" smtClean="0"/>
              <a:t>Given data set also contain outlier so we remove it from data set.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12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Problem Objective</a:t>
            </a:r>
          </a:p>
          <a:p>
            <a:r>
              <a:rPr lang="en-IN" dirty="0"/>
              <a:t>Steps involved in </a:t>
            </a:r>
            <a:r>
              <a:rPr lang="en-IN" dirty="0" smtClean="0"/>
              <a:t>ML</a:t>
            </a:r>
          </a:p>
          <a:p>
            <a:r>
              <a:rPr lang="en-US" dirty="0"/>
              <a:t>Demo/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/>
              <a:t>Technology </a:t>
            </a:r>
            <a:r>
              <a:rPr lang="en-US" dirty="0" smtClean="0"/>
              <a:t>Stack</a:t>
            </a:r>
          </a:p>
          <a:p>
            <a:r>
              <a:rPr lang="en-US" dirty="0"/>
              <a:t>Why our team is the best</a:t>
            </a:r>
            <a:r>
              <a:rPr lang="en-US" dirty="0" smtClean="0"/>
              <a:t>!</a:t>
            </a:r>
          </a:p>
          <a:p>
            <a:r>
              <a:rPr lang="en-US" dirty="0"/>
              <a:t>Associated attachments/ files</a:t>
            </a:r>
            <a:endParaRPr lang="en-IN" dirty="0" smtClean="0"/>
          </a:p>
          <a:p>
            <a:endParaRPr lang="en-IN" dirty="0" smtClean="0"/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Conversion fraud in Digital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Fraud</a:t>
            </a:r>
            <a:r>
              <a:rPr lang="en-IN" dirty="0"/>
              <a:t> is a growing problem in the world of </a:t>
            </a:r>
            <a:r>
              <a:rPr lang="en-IN" b="1" dirty="0"/>
              <a:t>digital advertising</a:t>
            </a:r>
            <a:r>
              <a:rPr lang="en-IN" dirty="0"/>
              <a:t>. ... On its most basic level, </a:t>
            </a:r>
            <a:r>
              <a:rPr lang="en-IN" b="1" dirty="0"/>
              <a:t>ad fraud</a:t>
            </a:r>
            <a:r>
              <a:rPr lang="en-IN" dirty="0"/>
              <a:t> is when organizations or agencies pay for advertisements to appear on </a:t>
            </a:r>
            <a:r>
              <a:rPr lang="en-IN" b="1" dirty="0"/>
              <a:t>fraudulent</a:t>
            </a:r>
            <a:r>
              <a:rPr lang="en-IN" dirty="0"/>
              <a:t> sites, or when data is skewed from </a:t>
            </a:r>
            <a:r>
              <a:rPr lang="en-IN" b="1" dirty="0"/>
              <a:t>advertising</a:t>
            </a:r>
            <a:r>
              <a:rPr lang="en-IN" dirty="0"/>
              <a:t> initiatives with illegitimate clicks from bots or click </a:t>
            </a:r>
            <a:r>
              <a:rPr lang="en-IN" dirty="0" smtClean="0"/>
              <a:t>farms.</a:t>
            </a:r>
          </a:p>
          <a:p>
            <a:r>
              <a:rPr lang="en-IN" dirty="0" smtClean="0"/>
              <a:t>The Task is to identifying </a:t>
            </a:r>
            <a:r>
              <a:rPr lang="en-IN" dirty="0"/>
              <a:t>conversion </a:t>
            </a:r>
            <a:r>
              <a:rPr lang="en-IN" dirty="0" smtClean="0"/>
              <a:t>fraud </a:t>
            </a:r>
            <a:r>
              <a:rPr lang="en-IN" dirty="0"/>
              <a:t>in Digital </a:t>
            </a:r>
            <a:r>
              <a:rPr lang="en-IN" dirty="0" smtClean="0"/>
              <a:t>Advertising.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 in ML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20" y="2556932"/>
            <a:ext cx="10393251" cy="341206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 </a:t>
            </a: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sp>
        <p:nvSpPr>
          <p:cNvPr id="19" name="Flowchart: Magnetic Disk 18">
            <a:extLst>
              <a:ext uri="{FF2B5EF4-FFF2-40B4-BE49-F238E27FC236}">
                <a16:creationId xmlns="" xmlns:a16="http://schemas.microsoft.com/office/drawing/2014/main" id="{C34F7360-0E6D-4194-8524-048ED2E3C501}"/>
              </a:ext>
            </a:extLst>
          </p:cNvPr>
          <p:cNvSpPr/>
          <p:nvPr/>
        </p:nvSpPr>
        <p:spPr>
          <a:xfrm>
            <a:off x="1197247" y="4582556"/>
            <a:ext cx="1447800" cy="1209993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Data</a:t>
            </a:r>
          </a:p>
        </p:txBody>
      </p:sp>
      <p:cxnSp>
        <p:nvCxnSpPr>
          <p:cNvPr id="20" name="Connector: Curved 7">
            <a:extLst>
              <a:ext uri="{FF2B5EF4-FFF2-40B4-BE49-F238E27FC236}">
                <a16:creationId xmlns="" xmlns:a16="http://schemas.microsoft.com/office/drawing/2014/main" id="{847471DC-7858-4583-BE8D-0EA5C347378E}"/>
              </a:ext>
            </a:extLst>
          </p:cNvPr>
          <p:cNvCxnSpPr>
            <a:cxnSpLocks/>
            <a:stCxn id="19" idx="1"/>
          </p:cNvCxnSpPr>
          <p:nvPr/>
        </p:nvCxnSpPr>
        <p:spPr>
          <a:xfrm rot="5400000" flipH="1" flipV="1">
            <a:off x="2068610" y="3190099"/>
            <a:ext cx="1244994" cy="1539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9">
            <a:extLst>
              <a:ext uri="{FF2B5EF4-FFF2-40B4-BE49-F238E27FC236}">
                <a16:creationId xmlns="" xmlns:a16="http://schemas.microsoft.com/office/drawing/2014/main" id="{2A557B59-F524-4B5D-BA3B-A56CF48A548B}"/>
              </a:ext>
            </a:extLst>
          </p:cNvPr>
          <p:cNvSpPr/>
          <p:nvPr/>
        </p:nvSpPr>
        <p:spPr>
          <a:xfrm>
            <a:off x="3476308" y="2941320"/>
            <a:ext cx="1447800" cy="67056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Set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2AC7E45-299D-4FC4-B79A-4E99393886B8}"/>
              </a:ext>
            </a:extLst>
          </p:cNvPr>
          <p:cNvCxnSpPr>
            <a:cxnSpLocks/>
          </p:cNvCxnSpPr>
          <p:nvPr/>
        </p:nvCxnSpPr>
        <p:spPr>
          <a:xfrm>
            <a:off x="4924108" y="3154680"/>
            <a:ext cx="3660776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567F8D6-CECA-49A8-9CC4-A6144012B46C}"/>
              </a:ext>
            </a:extLst>
          </p:cNvPr>
          <p:cNvSpPr/>
          <p:nvPr/>
        </p:nvSpPr>
        <p:spPr>
          <a:xfrm>
            <a:off x="8644256" y="3550919"/>
            <a:ext cx="2238692" cy="1209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Model Prediction</a:t>
            </a:r>
          </a:p>
        </p:txBody>
      </p:sp>
      <p:sp>
        <p:nvSpPr>
          <p:cNvPr id="24" name="Rectangle: Rounded Corners 17">
            <a:extLst>
              <a:ext uri="{FF2B5EF4-FFF2-40B4-BE49-F238E27FC236}">
                <a16:creationId xmlns="" xmlns:a16="http://schemas.microsoft.com/office/drawing/2014/main" id="{04A324D5-77E3-4484-BF2D-F0A04DE7392B}"/>
              </a:ext>
            </a:extLst>
          </p:cNvPr>
          <p:cNvSpPr/>
          <p:nvPr/>
        </p:nvSpPr>
        <p:spPr>
          <a:xfrm>
            <a:off x="3129620" y="4655344"/>
            <a:ext cx="1876108" cy="1097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Training Set</a:t>
            </a:r>
          </a:p>
        </p:txBody>
      </p:sp>
      <p:sp>
        <p:nvSpPr>
          <p:cNvPr id="25" name="Rectangle: Rounded Corners 18">
            <a:extLst>
              <a:ext uri="{FF2B5EF4-FFF2-40B4-BE49-F238E27FC236}">
                <a16:creationId xmlns="" xmlns:a16="http://schemas.microsoft.com/office/drawing/2014/main" id="{85D489C6-279E-4D5F-9CE7-2B293554D7F7}"/>
              </a:ext>
            </a:extLst>
          </p:cNvPr>
          <p:cNvSpPr/>
          <p:nvPr/>
        </p:nvSpPr>
        <p:spPr>
          <a:xfrm>
            <a:off x="5974874" y="4655344"/>
            <a:ext cx="1603376" cy="1097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Training/Building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10F70B0-A28E-4DC6-A29F-8D2AA817F9E7}"/>
              </a:ext>
            </a:extLst>
          </p:cNvPr>
          <p:cNvCxnSpPr>
            <a:cxnSpLocks/>
          </p:cNvCxnSpPr>
          <p:nvPr/>
        </p:nvCxnSpPr>
        <p:spPr>
          <a:xfrm>
            <a:off x="2645047" y="518213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1A2D9D7-6C74-4865-B40F-BF8B09F39E6F}"/>
              </a:ext>
            </a:extLst>
          </p:cNvPr>
          <p:cNvCxnSpPr/>
          <p:nvPr/>
        </p:nvCxnSpPr>
        <p:spPr>
          <a:xfrm>
            <a:off x="5005728" y="5186619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8">
            <a:extLst>
              <a:ext uri="{FF2B5EF4-FFF2-40B4-BE49-F238E27FC236}">
                <a16:creationId xmlns="" xmlns:a16="http://schemas.microsoft.com/office/drawing/2014/main" id="{45A4D8EB-200B-4A7B-8EE0-E884760EC73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607936" y="4760912"/>
            <a:ext cx="2155666" cy="47399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</a:t>
            </a:r>
            <a:r>
              <a:rPr lang="en-IN" dirty="0"/>
              <a:t>:-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github.com/manish1613/TECHGIGCODE</a:t>
            </a:r>
            <a:endParaRPr lang="en-IN" dirty="0" smtClean="0"/>
          </a:p>
          <a:p>
            <a:r>
              <a:rPr lang="en-IN" dirty="0" smtClean="0"/>
              <a:t>Above Given link for my jupyter notbook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given data set it is a classification type problem because here we predict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“True”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“False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best approach for this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problem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“</a:t>
            </a:r>
            <a:r>
              <a:rPr lang="en-US" dirty="0"/>
              <a:t>DECISION TREE CLASSIFIER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are using DECISION TREE CLASSIFIER in our ML MODEL</a:t>
            </a:r>
          </a:p>
          <a:p>
            <a:r>
              <a:rPr lang="en-IN" dirty="0"/>
              <a:t>The output of Decision Tree Classifier are easy to Interpret without even requiring statistical knowledge</a:t>
            </a:r>
            <a:r>
              <a:rPr lang="en-IN" dirty="0" smtClean="0"/>
              <a:t>.</a:t>
            </a:r>
          </a:p>
          <a:p>
            <a:r>
              <a:rPr lang="en-IN" dirty="0"/>
              <a:t>The various steps have been taken for train this model:</a:t>
            </a:r>
          </a:p>
          <a:p>
            <a:r>
              <a:rPr lang="en-IN" dirty="0"/>
              <a:t>Step1: Firstly we select the target data feature.</a:t>
            </a:r>
          </a:p>
          <a:p>
            <a:r>
              <a:rPr lang="en-IN" dirty="0"/>
              <a:t>Step2: After it we divide the dataset into train and test data in ratio of 80:20</a:t>
            </a:r>
          </a:p>
          <a:p>
            <a:r>
              <a:rPr lang="en-IN" dirty="0"/>
              <a:t>Step3: Then we train the model using Decision tree Classifier from </a:t>
            </a:r>
            <a:r>
              <a:rPr lang="en-IN" dirty="0" err="1"/>
              <a:t>scikit</a:t>
            </a:r>
            <a:r>
              <a:rPr lang="en-IN" dirty="0"/>
              <a:t> learn library. </a:t>
            </a:r>
          </a:p>
          <a:p>
            <a:r>
              <a:rPr lang="en-IN" dirty="0"/>
              <a:t>Step4: Then we predict our output using test data.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team is best because we divide our work and achieve our goal in very sort </a:t>
            </a:r>
            <a:r>
              <a:rPr lang="en-IN" dirty="0"/>
              <a:t>time  as we </a:t>
            </a:r>
            <a:r>
              <a:rPr lang="en-IN" dirty="0" smtClean="0"/>
              <a:t>decided.</a:t>
            </a:r>
          </a:p>
          <a:p>
            <a:r>
              <a:rPr lang="en-IN" dirty="0" smtClean="0"/>
              <a:t>Our team is best because we have unity in collaboration. </a:t>
            </a:r>
          </a:p>
          <a:p>
            <a:r>
              <a:rPr lang="en-IN" dirty="0" smtClean="0"/>
              <a:t>We have best coordination to do work.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17" y="3281344"/>
            <a:ext cx="5066667" cy="2145186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1527" y="2495733"/>
            <a:ext cx="8989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This is the visualization of Feature importance of data 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372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Organic</vt:lpstr>
      <vt:lpstr>  _Mani__ </vt:lpstr>
      <vt:lpstr>Executive Summary</vt:lpstr>
      <vt:lpstr>Conversion fraud in Digital Advertising</vt:lpstr>
      <vt:lpstr>Steps involved in ML</vt:lpstr>
      <vt:lpstr>Demo/ Prototype</vt:lpstr>
      <vt:lpstr>Approach</vt:lpstr>
      <vt:lpstr>Technology Stack</vt:lpstr>
      <vt:lpstr>Why our team is the best!</vt:lpstr>
      <vt:lpstr>Associated attachments/ files</vt:lpstr>
      <vt:lpstr>Thank you</vt:lpstr>
      <vt:lpstr>PowerPoint Presentation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DELL6420</cp:lastModifiedBy>
  <cp:revision>24</cp:revision>
  <dcterms:created xsi:type="dcterms:W3CDTF">2019-05-09T10:56:59Z</dcterms:created>
  <dcterms:modified xsi:type="dcterms:W3CDTF">2021-06-05T10:45:13Z</dcterms:modified>
</cp:coreProperties>
</file>