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0" r:id="rId3"/>
    <p:sldId id="271" r:id="rId4"/>
    <p:sldId id="272" r:id="rId5"/>
    <p:sldId id="282" r:id="rId6"/>
    <p:sldId id="273" r:id="rId7"/>
    <p:sldId id="275" r:id="rId8"/>
    <p:sldId id="274" r:id="rId9"/>
    <p:sldId id="276" r:id="rId10"/>
    <p:sldId id="277" r:id="rId11"/>
    <p:sldId id="278" r:id="rId12"/>
    <p:sldId id="280" r:id="rId13"/>
    <p:sldId id="281" r:id="rId14"/>
    <p:sldId id="283" r:id="rId15"/>
    <p:sldId id="284" r:id="rId16"/>
    <p:sldId id="285" r:id="rId17"/>
    <p:sldId id="286" r:id="rId18"/>
    <p:sldId id="287" r:id="rId19"/>
    <p:sldId id="288" r:id="rId20"/>
    <p:sldId id="289" r:id="rId21"/>
    <p:sldId id="290" r:id="rId22"/>
    <p:sldId id="291" r:id="rId23"/>
    <p:sldId id="292" r:id="rId24"/>
    <p:sldId id="294" r:id="rId25"/>
    <p:sldId id="295" r:id="rId26"/>
    <p:sldId id="296" r:id="rId27"/>
    <p:sldId id="297" r:id="rId28"/>
    <p:sldId id="298" r:id="rId29"/>
    <p:sldId id="299" r:id="rId30"/>
    <p:sldId id="300" r:id="rId31"/>
    <p:sldId id="301" r:id="rId32"/>
    <p:sldId id="302" r:id="rId33"/>
    <p:sldId id="303" r:id="rId34"/>
    <p:sldId id="304" r:id="rId35"/>
    <p:sldId id="305" r:id="rId36"/>
    <p:sldId id="306" r:id="rId37"/>
    <p:sldId id="307" r:id="rId38"/>
    <p:sldId id="308" r:id="rId39"/>
    <p:sldId id="309" r:id="rId40"/>
    <p:sldId id="279" r:id="rId41"/>
    <p:sldId id="265"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4364" autoAdjust="0"/>
  </p:normalViewPr>
  <p:slideViewPr>
    <p:cSldViewPr snapToGrid="0">
      <p:cViewPr varScale="1">
        <p:scale>
          <a:sx n="69" d="100"/>
          <a:sy n="69" d="100"/>
        </p:scale>
        <p:origin x="690"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BCFEE87-6DDC-40C6-9157-B530F8F67443}" type="datetimeFigureOut">
              <a:rPr lang="en-IN" smtClean="0"/>
              <a:t>22-07-2020</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A4F021BD-3B31-4A74-B6E0-31ECD04CF7E6}"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9274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BCFEE87-6DDC-40C6-9157-B530F8F67443}" type="datetimeFigureOut">
              <a:rPr lang="en-IN" smtClean="0"/>
              <a:t>22-07-2020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F021BD-3B31-4A74-B6E0-31ECD04CF7E6}" type="slidenum">
              <a:rPr lang="en-IN" smtClean="0"/>
              <a:t>‹#›</a:t>
            </a:fld>
            <a:endParaRPr lang="en-IN"/>
          </a:p>
        </p:txBody>
      </p:sp>
    </p:spTree>
    <p:extLst>
      <p:ext uri="{BB962C8B-B14F-4D97-AF65-F5344CB8AC3E}">
        <p14:creationId xmlns:p14="http://schemas.microsoft.com/office/powerpoint/2010/main" val="1673143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CFEE87-6DDC-40C6-9157-B530F8F67443}" type="datetimeFigureOut">
              <a:rPr lang="en-IN" smtClean="0"/>
              <a:t>22-07-2020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F021BD-3B31-4A74-B6E0-31ECD04CF7E6}"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1543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CFEE87-6DDC-40C6-9157-B530F8F67443}" type="datetimeFigureOut">
              <a:rPr lang="en-IN" smtClean="0"/>
              <a:t>22-07-2020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F021BD-3B31-4A74-B6E0-31ECD04CF7E6}"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771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CFEE87-6DDC-40C6-9157-B530F8F67443}" type="datetimeFigureOut">
              <a:rPr lang="en-IN" smtClean="0"/>
              <a:t>22-07-2020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F021BD-3B31-4A74-B6E0-31ECD04CF7E6}" type="slidenum">
              <a:rPr lang="en-IN" smtClean="0"/>
              <a:t>‹#›</a:t>
            </a:fld>
            <a:endParaRPr lang="en-IN"/>
          </a:p>
        </p:txBody>
      </p:sp>
    </p:spTree>
    <p:extLst>
      <p:ext uri="{BB962C8B-B14F-4D97-AF65-F5344CB8AC3E}">
        <p14:creationId xmlns:p14="http://schemas.microsoft.com/office/powerpoint/2010/main" val="39505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CFEE87-6DDC-40C6-9157-B530F8F67443}" type="datetimeFigureOut">
              <a:rPr lang="en-IN" smtClean="0"/>
              <a:t>22-07-2020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F021BD-3B31-4A74-B6E0-31ECD04CF7E6}"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4488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CFEE87-6DDC-40C6-9157-B530F8F67443}" type="datetimeFigureOut">
              <a:rPr lang="en-IN" smtClean="0"/>
              <a:t>22-07-2020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F021BD-3B31-4A74-B6E0-31ECD04CF7E6}"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5427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CFEE87-6DDC-40C6-9157-B530F8F67443}" type="datetimeFigureOut">
              <a:rPr lang="en-IN" smtClean="0"/>
              <a:t>22-07-2020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F021BD-3B31-4A74-B6E0-31ECD04CF7E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2998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CFEE87-6DDC-40C6-9157-B530F8F67443}" type="datetimeFigureOut">
              <a:rPr lang="en-IN" smtClean="0"/>
              <a:t>22-07-2020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F021BD-3B31-4A74-B6E0-31ECD04CF7E6}"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105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CFEE87-6DDC-40C6-9157-B530F8F67443}" type="datetimeFigureOut">
              <a:rPr lang="en-IN" smtClean="0"/>
              <a:t>22-07-2020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F021BD-3B31-4A74-B6E0-31ECD04CF7E6}" type="slidenum">
              <a:rPr lang="en-IN" smtClean="0"/>
              <a:t>‹#›</a:t>
            </a:fld>
            <a:endParaRPr lang="en-IN"/>
          </a:p>
        </p:txBody>
      </p:sp>
    </p:spTree>
    <p:extLst>
      <p:ext uri="{BB962C8B-B14F-4D97-AF65-F5344CB8AC3E}">
        <p14:creationId xmlns:p14="http://schemas.microsoft.com/office/powerpoint/2010/main" val="2301572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CFEE87-6DDC-40C6-9157-B530F8F67443}" type="datetimeFigureOut">
              <a:rPr lang="en-IN" smtClean="0"/>
              <a:t>22-07-2020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F021BD-3B31-4A74-B6E0-31ECD04CF7E6}"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2289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CFEE87-6DDC-40C6-9157-B530F8F67443}" type="datetimeFigureOut">
              <a:rPr lang="en-IN" smtClean="0"/>
              <a:t>22-07-2020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F021BD-3B31-4A74-B6E0-31ECD04CF7E6}" type="slidenum">
              <a:rPr lang="en-IN" smtClean="0"/>
              <a:t>‹#›</a:t>
            </a:fld>
            <a:endParaRPr lang="en-IN"/>
          </a:p>
        </p:txBody>
      </p:sp>
    </p:spTree>
    <p:extLst>
      <p:ext uri="{BB962C8B-B14F-4D97-AF65-F5344CB8AC3E}">
        <p14:creationId xmlns:p14="http://schemas.microsoft.com/office/powerpoint/2010/main" val="1384967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CFEE87-6DDC-40C6-9157-B530F8F67443}" type="datetimeFigureOut">
              <a:rPr lang="en-IN" smtClean="0"/>
              <a:t>22-07-2020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F021BD-3B31-4A74-B6E0-31ECD04CF7E6}"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1057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CFEE87-6DDC-40C6-9157-B530F8F67443}" type="datetimeFigureOut">
              <a:rPr lang="en-IN" smtClean="0"/>
              <a:t>22-07-2020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F021BD-3B31-4A74-B6E0-31ECD04CF7E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4299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CFEE87-6DDC-40C6-9157-B530F8F67443}" type="datetimeFigureOut">
              <a:rPr lang="en-IN" smtClean="0"/>
              <a:t>22-07-2020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4F021BD-3B31-4A74-B6E0-31ECD04CF7E6}" type="slidenum">
              <a:rPr lang="en-IN" smtClean="0"/>
              <a:t>‹#›</a:t>
            </a:fld>
            <a:endParaRPr lang="en-IN"/>
          </a:p>
        </p:txBody>
      </p:sp>
    </p:spTree>
    <p:extLst>
      <p:ext uri="{BB962C8B-B14F-4D97-AF65-F5344CB8AC3E}">
        <p14:creationId xmlns:p14="http://schemas.microsoft.com/office/powerpoint/2010/main" val="1523483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BCFEE87-6DDC-40C6-9157-B530F8F67443}" type="datetimeFigureOut">
              <a:rPr lang="en-IN" smtClean="0"/>
              <a:t>22-07-2020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F021BD-3B31-4A74-B6E0-31ECD04CF7E6}"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0073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BCFEE87-6DDC-40C6-9157-B530F8F67443}" type="datetimeFigureOut">
              <a:rPr lang="en-IN" smtClean="0"/>
              <a:t>22-07-2020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F021BD-3B31-4A74-B6E0-31ECD04CF7E6}" type="slidenum">
              <a:rPr lang="en-IN" smtClean="0"/>
              <a:t>‹#›</a:t>
            </a:fld>
            <a:endParaRPr lang="en-IN"/>
          </a:p>
        </p:txBody>
      </p:sp>
    </p:spTree>
    <p:extLst>
      <p:ext uri="{BB962C8B-B14F-4D97-AF65-F5344CB8AC3E}">
        <p14:creationId xmlns:p14="http://schemas.microsoft.com/office/powerpoint/2010/main" val="3511311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BCFEE87-6DDC-40C6-9157-B530F8F67443}" type="datetimeFigureOut">
              <a:rPr lang="en-IN" smtClean="0"/>
              <a:t>22-07-2020</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4F021BD-3B31-4A74-B6E0-31ECD04CF7E6}" type="slidenum">
              <a:rPr lang="en-IN" smtClean="0"/>
              <a:t>‹#›</a:t>
            </a:fld>
            <a:endParaRPr lang="en-IN"/>
          </a:p>
        </p:txBody>
      </p:sp>
    </p:spTree>
    <p:extLst>
      <p:ext uri="{BB962C8B-B14F-4D97-AF65-F5344CB8AC3E}">
        <p14:creationId xmlns:p14="http://schemas.microsoft.com/office/powerpoint/2010/main" val="34216540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eather.com/" TargetMode="External"/><Relationship Id="rId2" Type="http://schemas.openxmlformats.org/officeDocument/2006/relationships/hyperlink" Target="https://www.ibm.com/in-en" TargetMode="External"/><Relationship Id="rId1" Type="http://schemas.openxmlformats.org/officeDocument/2006/relationships/slideLayout" Target="../slideLayouts/slideLayout2.xml"/><Relationship Id="rId4" Type="http://schemas.openxmlformats.org/officeDocument/2006/relationships/hyperlink" Target="https://www.jetblue.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thinkmobiles.com/blog/best-angularjs-apps-examples/" TargetMode="External"/><Relationship Id="rId2" Type="http://schemas.openxmlformats.org/officeDocument/2006/relationships/hyperlink" Target="https://docs.angularjs.org/guide"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0742" y="2450672"/>
            <a:ext cx="5251269" cy="1672046"/>
          </a:xfrm>
          <a:prstGeom prst="rect">
            <a:avLst/>
          </a:prstGeom>
        </p:spPr>
      </p:pic>
      <p:sp>
        <p:nvSpPr>
          <p:cNvPr id="3" name="TextBox 2"/>
          <p:cNvSpPr txBox="1"/>
          <p:nvPr/>
        </p:nvSpPr>
        <p:spPr>
          <a:xfrm>
            <a:off x="3451958" y="4690754"/>
            <a:ext cx="5368835" cy="523220"/>
          </a:xfrm>
          <a:prstGeom prst="rect">
            <a:avLst/>
          </a:prstGeom>
          <a:noFill/>
        </p:spPr>
        <p:txBody>
          <a:bodyPr wrap="square" rtlCol="0">
            <a:spAutoFit/>
          </a:bodyPr>
          <a:lstStyle/>
          <a:p>
            <a:pPr algn="ctr"/>
            <a:r>
              <a:rPr lang="en-US" sz="2800" b="1" dirty="0" smtClean="0">
                <a:latin typeface="Times New Roman" panose="02020603050405020304" pitchFamily="18" charset="0"/>
                <a:cs typeface="Times New Roman" panose="02020603050405020304" pitchFamily="18" charset="0"/>
              </a:rPr>
              <a:t>Prepared By</a:t>
            </a:r>
            <a:r>
              <a:rPr lang="en-US" sz="2800" dirty="0" smtClean="0"/>
              <a:t>:- </a:t>
            </a:r>
            <a:r>
              <a:rPr lang="en-US" sz="2800" dirty="0" smtClean="0">
                <a:latin typeface="Times New Roman" panose="02020603050405020304" pitchFamily="18" charset="0"/>
                <a:cs typeface="Times New Roman" panose="02020603050405020304" pitchFamily="18" charset="0"/>
              </a:rPr>
              <a:t>Manish Parmar</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How is it works</a:t>
            </a:r>
            <a:r>
              <a:rPr lang="en-US" dirty="0" smtClean="0">
                <a:latin typeface="Times New Roman" panose="02020603050405020304" pitchFamily="18" charset="0"/>
                <a:cs typeface="Times New Roman" panose="02020603050405020304" pitchFamily="18" charset="0"/>
              </a:rPr>
              <a:t>?(Continued)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The browser loads the HTML and parses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it into a DOM</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The browser loads the angular.js script</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Angular waits for DOMContentLoaded event</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AngularJS look for the ng-app directive which designates your application root</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The module specified in ng-app is used to configure the $injector</a:t>
            </a: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39980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How is it works</a:t>
            </a:r>
            <a:r>
              <a:rPr lang="en-US" dirty="0" smtClean="0">
                <a:latin typeface="Times New Roman" panose="02020603050405020304" pitchFamily="18" charset="0"/>
                <a:cs typeface="Times New Roman" panose="02020603050405020304" pitchFamily="18" charset="0"/>
              </a:rPr>
              <a:t>?(Continued)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457200" indent="-457200">
              <a:buFont typeface="+mj-lt"/>
              <a:buAutoNum type="arabicPeriod" startAt="6"/>
            </a:pPr>
            <a:r>
              <a:rPr lang="en-US" dirty="0" smtClean="0">
                <a:latin typeface="Times New Roman" panose="02020603050405020304" pitchFamily="18" charset="0"/>
                <a:cs typeface="Times New Roman" panose="02020603050405020304" pitchFamily="18" charset="0"/>
              </a:rPr>
              <a:t>The $injector is used to create the $compile service as well as $rootScope</a:t>
            </a:r>
          </a:p>
          <a:p>
            <a:pPr marL="457200" indent="-457200">
              <a:buFont typeface="+mj-lt"/>
              <a:buAutoNum type="arabicPeriod" startAt="6"/>
            </a:pPr>
            <a:r>
              <a:rPr lang="en-US" dirty="0" smtClean="0">
                <a:latin typeface="Times New Roman" panose="02020603050405020304" pitchFamily="18" charset="0"/>
                <a:cs typeface="Times New Roman" panose="02020603050405020304" pitchFamily="18" charset="0"/>
              </a:rPr>
              <a:t>The $compile service is used to compile DOM and link it with $rootScope</a:t>
            </a:r>
          </a:p>
          <a:p>
            <a:pPr marL="457200" indent="-457200">
              <a:buFont typeface="+mj-lt"/>
              <a:buAutoNum type="arabicPeriod" startAt="6"/>
            </a:pPr>
            <a:endParaRPr lang="en-US" dirty="0" smtClean="0">
              <a:latin typeface="Times New Roman" panose="02020603050405020304" pitchFamily="18" charset="0"/>
              <a:cs typeface="Times New Roman" panose="02020603050405020304" pitchFamily="18" charset="0"/>
            </a:endParaRPr>
          </a:p>
          <a:p>
            <a:pPr marL="457200" indent="-457200">
              <a:buFont typeface="+mj-lt"/>
              <a:buAutoNum type="arabicPeriod" startAt="6"/>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41852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Where to use AngularJS?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AngularJS is of use whenever you need</a:t>
            </a:r>
          </a:p>
          <a:p>
            <a:r>
              <a:rPr lang="en-US" dirty="0">
                <a:latin typeface="Times New Roman" panose="02020603050405020304" pitchFamily="18" charset="0"/>
                <a:cs typeface="Times New Roman" panose="02020603050405020304" pitchFamily="18" charset="0"/>
              </a:rPr>
              <a:t>A single page web application.</a:t>
            </a:r>
          </a:p>
          <a:p>
            <a:r>
              <a:rPr lang="en-US" dirty="0">
                <a:latin typeface="Times New Roman" panose="02020603050405020304" pitchFamily="18" charset="0"/>
                <a:cs typeface="Times New Roman" panose="02020603050405020304" pitchFamily="18" charset="0"/>
              </a:rPr>
              <a:t>A REST service.</a:t>
            </a:r>
          </a:p>
          <a:p>
            <a:r>
              <a:rPr lang="en-US" dirty="0">
                <a:latin typeface="Times New Roman" panose="02020603050405020304" pitchFamily="18" charset="0"/>
                <a:cs typeface="Times New Roman" panose="02020603050405020304" pitchFamily="18" charset="0"/>
              </a:rPr>
              <a:t>To draw and retrieve a collection of data and use APIs properly.</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76848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Where to use AngularJS?(Continued)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AngularJS would help develop a great web app with the best user experience if you are looking for</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u="sng" dirty="0">
                <a:latin typeface="Times New Roman" panose="02020603050405020304" pitchFamily="18" charset="0"/>
                <a:cs typeface="Times New Roman" panose="02020603050405020304" pitchFamily="18" charset="0"/>
              </a:rPr>
              <a:t>Video Streaming </a:t>
            </a:r>
            <a:r>
              <a:rPr lang="en-US" u="sng" dirty="0" smtClean="0">
                <a:latin typeface="Times New Roman" panose="02020603050405020304" pitchFamily="18" charset="0"/>
                <a:cs typeface="Times New Roman" panose="02020603050405020304" pitchFamily="18" charset="0"/>
              </a:rPr>
              <a:t>Apps (Ex. Netflix)</a:t>
            </a: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They choose AngularJS as frontend tool in order to analyze and monitor security of Amazon web Services. Meantime, the backend part of project is completed with Python and Flask.</a:t>
            </a:r>
          </a:p>
        </p:txBody>
      </p:sp>
    </p:spTree>
    <p:extLst>
      <p:ext uri="{BB962C8B-B14F-4D97-AF65-F5344CB8AC3E}">
        <p14:creationId xmlns:p14="http://schemas.microsoft.com/office/powerpoint/2010/main" val="33247965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Where to use AngularJS?(Continued)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u="sng" dirty="0" smtClean="0">
                <a:latin typeface="Times New Roman" panose="02020603050405020304" pitchFamily="18" charset="0"/>
                <a:cs typeface="Times New Roman" panose="02020603050405020304" pitchFamily="18" charset="0"/>
              </a:rPr>
              <a:t>User </a:t>
            </a:r>
            <a:r>
              <a:rPr lang="en-US" u="sng" dirty="0">
                <a:latin typeface="Times New Roman" panose="02020603050405020304" pitchFamily="18" charset="0"/>
                <a:cs typeface="Times New Roman" panose="02020603050405020304" pitchFamily="18" charset="0"/>
              </a:rPr>
              <a:t>Generated Content </a:t>
            </a:r>
            <a:r>
              <a:rPr lang="en-US" u="sng" dirty="0" smtClean="0">
                <a:latin typeface="Times New Roman" panose="02020603050405020304" pitchFamily="18" charset="0"/>
                <a:cs typeface="Times New Roman" panose="02020603050405020304" pitchFamily="18" charset="0"/>
              </a:rPr>
              <a:t>Portals</a:t>
            </a: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Freelancer.com and Upwork.com both use AngularJS as their basis. And it handle tons of posts, projects and chats each day.</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u="sng" dirty="0">
                <a:latin typeface="Times New Roman" panose="02020603050405020304" pitchFamily="18" charset="0"/>
                <a:cs typeface="Times New Roman" panose="02020603050405020304" pitchFamily="18" charset="0"/>
              </a:rPr>
              <a:t>Social </a:t>
            </a:r>
            <a:r>
              <a:rPr lang="en-US" u="sng" dirty="0" smtClean="0">
                <a:latin typeface="Times New Roman" panose="02020603050405020304" pitchFamily="18" charset="0"/>
                <a:cs typeface="Times New Roman" panose="02020603050405020304" pitchFamily="18" charset="0"/>
              </a:rPr>
              <a:t>Apps (Ex. LinkedIn )</a:t>
            </a: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he </a:t>
            </a:r>
            <a:r>
              <a:rPr lang="en-US" dirty="0">
                <a:latin typeface="Times New Roman" panose="02020603050405020304" pitchFamily="18" charset="0"/>
                <a:cs typeface="Times New Roman" panose="02020603050405020304" pitchFamily="18" charset="0"/>
              </a:rPr>
              <a:t>whole mobile part of it was built with </a:t>
            </a:r>
            <a:r>
              <a:rPr lang="en-US" dirty="0" smtClean="0">
                <a:latin typeface="Times New Roman" panose="02020603050405020304" pitchFamily="18" charset="0"/>
                <a:cs typeface="Times New Roman" panose="02020603050405020304" pitchFamily="18" charset="0"/>
              </a:rPr>
              <a:t>AngularJS.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40574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Where to use AngularJS?(Continued)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Following websites also used AngularJS</a:t>
            </a:r>
          </a:p>
          <a:p>
            <a:r>
              <a:rPr lang="en-US" dirty="0">
                <a:latin typeface="Times New Roman" panose="02020603050405020304" pitchFamily="18" charset="0"/>
                <a:cs typeface="Times New Roman" panose="02020603050405020304" pitchFamily="18" charset="0"/>
                <a:hlinkClick r:id="rId2"/>
              </a:rPr>
              <a:t>https://</a:t>
            </a:r>
            <a:r>
              <a:rPr lang="en-US" dirty="0" smtClean="0">
                <a:latin typeface="Times New Roman" panose="02020603050405020304" pitchFamily="18" charset="0"/>
                <a:cs typeface="Times New Roman" panose="02020603050405020304" pitchFamily="18" charset="0"/>
                <a:hlinkClick r:id="rId2"/>
              </a:rPr>
              <a:t>www.ibm.com/in-en</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3"/>
              </a:rPr>
              <a:t>https://weather.com</a:t>
            </a:r>
            <a:r>
              <a:rPr lang="en-US" dirty="0" smtClean="0">
                <a:latin typeface="Times New Roman" panose="02020603050405020304" pitchFamily="18" charset="0"/>
                <a:cs typeface="Times New Roman" panose="02020603050405020304" pitchFamily="18" charset="0"/>
                <a:hlinkClick r:id="rId3"/>
              </a:rPr>
              <a:t>/</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4"/>
              </a:rPr>
              <a:t>https://www.jetblue.com/</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286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Services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09256" y="2438399"/>
            <a:ext cx="9601196" cy="3796145"/>
          </a:xfrm>
        </p:spPr>
        <p:txBody>
          <a:bodyPr>
            <a:normAutofit/>
          </a:bodyPr>
          <a:lstStyle/>
          <a:p>
            <a:r>
              <a:rPr lang="en-US" dirty="0" smtClean="0">
                <a:latin typeface="Times New Roman" panose="02020603050405020304" pitchFamily="18" charset="0"/>
                <a:cs typeface="Times New Roman" panose="02020603050405020304" pitchFamily="18" charset="0"/>
              </a:rPr>
              <a:t>A service in AngularJS is simply an </a:t>
            </a:r>
            <a:r>
              <a:rPr lang="en-US" smtClean="0">
                <a:latin typeface="Times New Roman" panose="02020603050405020304" pitchFamily="18" charset="0"/>
                <a:cs typeface="Times New Roman" panose="02020603050405020304" pitchFamily="18" charset="0"/>
              </a:rPr>
              <a:t>object that </a:t>
            </a:r>
            <a:r>
              <a:rPr lang="en-US" dirty="0" smtClean="0">
                <a:latin typeface="Times New Roman" panose="02020603050405020304" pitchFamily="18" charset="0"/>
                <a:cs typeface="Times New Roman" panose="02020603050405020304" pitchFamily="18" charset="0"/>
              </a:rPr>
              <a:t>provide some of service that can be reused with in angular application.</a:t>
            </a:r>
          </a:p>
          <a:p>
            <a:r>
              <a:rPr lang="en-US" dirty="0" smtClean="0">
                <a:latin typeface="Times New Roman" panose="02020603050405020304" pitchFamily="18" charset="0"/>
                <a:cs typeface="Times New Roman" panose="02020603050405020304" pitchFamily="18" charset="0"/>
              </a:rPr>
              <a:t>Service encapsulate reusable logic.</a:t>
            </a:r>
          </a:p>
          <a:p>
            <a:pPr marL="0" indent="0">
              <a:buNone/>
            </a:pPr>
            <a:r>
              <a:rPr lang="en-US" dirty="0" smtClean="0">
                <a:latin typeface="Times New Roman" panose="02020603050405020304" pitchFamily="18" charset="0"/>
                <a:cs typeface="Times New Roman" panose="02020603050405020304" pitchFamily="18" charset="0"/>
              </a:rPr>
              <a:t>AngularJS service are:</a:t>
            </a:r>
          </a:p>
          <a:p>
            <a:r>
              <a:rPr lang="en-US" dirty="0">
                <a:latin typeface="Times New Roman" panose="02020603050405020304" pitchFamily="18" charset="0"/>
                <a:cs typeface="Times New Roman" panose="02020603050405020304" pitchFamily="18" charset="0"/>
              </a:rPr>
              <a:t>Lazily instantiated – AngularJS only instantiates a service when an application component depends on it.</a:t>
            </a:r>
          </a:p>
          <a:p>
            <a:r>
              <a:rPr lang="en-US" dirty="0">
                <a:latin typeface="Times New Roman" panose="02020603050405020304" pitchFamily="18" charset="0"/>
                <a:cs typeface="Times New Roman" panose="02020603050405020304" pitchFamily="18" charset="0"/>
              </a:rPr>
              <a:t>Singletons – Each component dependent on a service gets a reference to the single instance generated by the service factory.</a:t>
            </a:r>
          </a:p>
          <a:p>
            <a:pPr marL="0" indent="0">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08003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Services(Continued)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Service Types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Built-in Service</a:t>
            </a:r>
          </a:p>
          <a:p>
            <a:pPr lvl="1"/>
            <a:r>
              <a:rPr lang="en-US" dirty="0" smtClean="0">
                <a:latin typeface="Times New Roman" panose="02020603050405020304" pitchFamily="18" charset="0"/>
                <a:cs typeface="Times New Roman" panose="02020603050405020304" pitchFamily="18" charset="0"/>
              </a:rPr>
              <a:t>Part of AngularJS Framework</a:t>
            </a:r>
          </a:p>
          <a:p>
            <a:pPr lvl="1"/>
            <a:r>
              <a:rPr lang="en-US" dirty="0" smtClean="0">
                <a:latin typeface="Times New Roman" panose="02020603050405020304" pitchFamily="18" charset="0"/>
                <a:cs typeface="Times New Roman" panose="02020603050405020304" pitchFamily="18" charset="0"/>
              </a:rPr>
              <a:t>Ex. $http, $log, $location etc.</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Custom Service</a:t>
            </a:r>
          </a:p>
          <a:p>
            <a:pPr lvl="1"/>
            <a:r>
              <a:rPr lang="en-US" dirty="0" smtClean="0">
                <a:latin typeface="Times New Roman" panose="02020603050405020304" pitchFamily="18" charset="0"/>
                <a:cs typeface="Times New Roman" panose="02020603050405020304" pitchFamily="18" charset="0"/>
              </a:rPr>
              <a:t>Developed by us</a:t>
            </a:r>
          </a:p>
          <a:p>
            <a:pPr lvl="1"/>
            <a:r>
              <a:rPr lang="en-US" dirty="0" smtClean="0">
                <a:latin typeface="Times New Roman" panose="02020603050405020304" pitchFamily="18" charset="0"/>
                <a:cs typeface="Times New Roman" panose="02020603050405020304" pitchFamily="18" charset="0"/>
              </a:rPr>
              <a:t>Could be business(logic) services</a:t>
            </a:r>
          </a:p>
        </p:txBody>
      </p:sp>
    </p:spTree>
    <p:extLst>
      <p:ext uri="{BB962C8B-B14F-4D97-AF65-F5344CB8AC3E}">
        <p14:creationId xmlns:p14="http://schemas.microsoft.com/office/powerpoint/2010/main" val="11392549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Services(Continued)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2" y="2438400"/>
            <a:ext cx="9601196" cy="4003964"/>
          </a:xfrm>
        </p:spPr>
        <p:txBody>
          <a:bodyPr>
            <a:noAutofit/>
          </a:bodyPr>
          <a:lstStyle/>
          <a:p>
            <a:pPr marL="0" indent="0">
              <a:buNone/>
            </a:pPr>
            <a:r>
              <a:rPr lang="en-US" sz="1800" dirty="0" smtClean="0">
                <a:latin typeface="Times New Roman" panose="02020603050405020304" pitchFamily="18" charset="0"/>
                <a:cs typeface="Times New Roman" panose="02020603050405020304" pitchFamily="18" charset="0"/>
              </a:rPr>
              <a:t>Service syntax</a:t>
            </a:r>
          </a:p>
          <a:p>
            <a:pPr marL="0" indent="0">
              <a:buNone/>
            </a:pPr>
            <a:r>
              <a:rPr lang="en-US" altLang="en-US" sz="1800" dirty="0" err="1" smtClean="0">
                <a:solidFill>
                  <a:schemeClr val="tx1"/>
                </a:solidFill>
                <a:latin typeface="Times New Roman" panose="02020603050405020304" pitchFamily="18" charset="0"/>
                <a:cs typeface="Times New Roman" panose="02020603050405020304" pitchFamily="18" charset="0"/>
              </a:rPr>
              <a:t>module.service</a:t>
            </a:r>
            <a:r>
              <a:rPr lang="en-US" altLang="en-US" sz="1800" dirty="0" smtClean="0">
                <a:solidFill>
                  <a:schemeClr val="tx1"/>
                </a:solidFill>
                <a:latin typeface="Times New Roman" panose="02020603050405020304" pitchFamily="18" charset="0"/>
                <a:cs typeface="Times New Roman" panose="02020603050405020304" pitchFamily="18" charset="0"/>
              </a:rPr>
              <a:t>( ‘</a:t>
            </a:r>
            <a:r>
              <a:rPr lang="en-US" altLang="en-US" sz="1800" dirty="0" err="1">
                <a:solidFill>
                  <a:schemeClr val="tx1"/>
                </a:solidFill>
                <a:latin typeface="Times New Roman" panose="02020603050405020304" pitchFamily="18" charset="0"/>
                <a:cs typeface="Times New Roman" panose="02020603050405020304" pitchFamily="18" charset="0"/>
              </a:rPr>
              <a:t>s</a:t>
            </a:r>
            <a:r>
              <a:rPr lang="en-US" altLang="en-US" sz="1800" dirty="0" err="1" smtClean="0">
                <a:solidFill>
                  <a:schemeClr val="tx1"/>
                </a:solidFill>
                <a:latin typeface="Times New Roman" panose="02020603050405020304" pitchFamily="18" charset="0"/>
                <a:cs typeface="Times New Roman" panose="02020603050405020304" pitchFamily="18" charset="0"/>
              </a:rPr>
              <a:t>erviceName</a:t>
            </a:r>
            <a:r>
              <a:rPr lang="en-US" altLang="en-US" sz="1800" dirty="0">
                <a:solidFill>
                  <a:schemeClr val="tx1"/>
                </a:solidFill>
                <a:latin typeface="Times New Roman" panose="02020603050405020304" pitchFamily="18" charset="0"/>
                <a:cs typeface="Times New Roman" panose="02020603050405020304" pitchFamily="18" charset="0"/>
              </a:rPr>
              <a:t>', function(){ Custom code</a:t>
            </a:r>
            <a:r>
              <a:rPr lang="en-US" altLang="en-US" sz="1800" dirty="0" smtClean="0">
                <a:solidFill>
                  <a:schemeClr val="tx1"/>
                </a:solidFill>
                <a:latin typeface="Times New Roman" panose="02020603050405020304" pitchFamily="18" charset="0"/>
                <a:cs typeface="Times New Roman" panose="02020603050405020304" pitchFamily="18" charset="0"/>
              </a:rPr>
              <a:t>....});</a:t>
            </a:r>
            <a:r>
              <a:rPr lang="en-US" alt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treats function as a function constructor.</a:t>
            </a:r>
          </a:p>
          <a:p>
            <a:pPr marL="0" indent="0">
              <a:buNone/>
            </a:pPr>
            <a:r>
              <a:rPr lang="en-US" sz="1800" dirty="0" smtClean="0">
                <a:latin typeface="Times New Roman" panose="02020603050405020304" pitchFamily="18" charset="0"/>
                <a:cs typeface="Times New Roman" panose="02020603050405020304" pitchFamily="18" charset="0"/>
              </a:rPr>
              <a:t>Ex.</a:t>
            </a:r>
          </a:p>
          <a:p>
            <a:pPr marL="0" indent="0">
              <a:buNone/>
            </a:pPr>
            <a:r>
              <a:rPr lang="en-US" sz="1800" dirty="0">
                <a:latin typeface="Times New Roman" panose="02020603050405020304" pitchFamily="18" charset="0"/>
                <a:cs typeface="Times New Roman" panose="02020603050405020304" pitchFamily="18" charset="0"/>
              </a:rPr>
              <a:t>var app = angular.module("Demo", </a:t>
            </a:r>
            <a:r>
              <a:rPr lang="en-US" sz="1800" dirty="0" smtClean="0">
                <a:latin typeface="Times New Roman" panose="02020603050405020304" pitchFamily="18" charset="0"/>
                <a:cs typeface="Times New Roman" panose="02020603050405020304" pitchFamily="18" charset="0"/>
              </a:rPr>
              <a:t>[]);</a:t>
            </a:r>
          </a:p>
          <a:p>
            <a:pPr marL="0" indent="0">
              <a:buNone/>
            </a:pPr>
            <a:r>
              <a:rPr lang="en-US" sz="1800" dirty="0" smtClean="0">
                <a:latin typeface="Times New Roman" panose="02020603050405020304" pitchFamily="18" charset="0"/>
                <a:cs typeface="Times New Roman" panose="02020603050405020304" pitchFamily="18" charset="0"/>
              </a:rPr>
              <a:t>app.service</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sumService</a:t>
            </a:r>
            <a:r>
              <a:rPr lang="en-US" sz="1800" dirty="0">
                <a:latin typeface="Times New Roman" panose="02020603050405020304" pitchFamily="18" charset="0"/>
                <a:cs typeface="Times New Roman" panose="02020603050405020304" pitchFamily="18" charset="0"/>
              </a:rPr>
              <a:t>", ["$log", function ($log</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$log.log("SumService");</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this.getSumService</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function (value1,value2</a:t>
            </a:r>
            <a:r>
              <a:rPr lang="en-US" sz="1800"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return </a:t>
            </a:r>
            <a:r>
              <a:rPr lang="en-US" sz="1800" dirty="0" err="1">
                <a:latin typeface="Times New Roman" panose="02020603050405020304" pitchFamily="18" charset="0"/>
                <a:cs typeface="Times New Roman" panose="02020603050405020304" pitchFamily="18" charset="0"/>
              </a:rPr>
              <a:t>parseInt</a:t>
            </a:r>
            <a:r>
              <a:rPr lang="en-US" sz="1800" dirty="0">
                <a:latin typeface="Times New Roman" panose="02020603050405020304" pitchFamily="18" charset="0"/>
                <a:cs typeface="Times New Roman" panose="02020603050405020304" pitchFamily="18" charset="0"/>
              </a:rPr>
              <a:t>(value1) + </a:t>
            </a:r>
            <a:r>
              <a:rPr lang="en-US" sz="1800" dirty="0" err="1">
                <a:latin typeface="Times New Roman" panose="02020603050405020304" pitchFamily="18" charset="0"/>
                <a:cs typeface="Times New Roman" panose="02020603050405020304" pitchFamily="18" charset="0"/>
              </a:rPr>
              <a:t>parseInt</a:t>
            </a:r>
            <a:r>
              <a:rPr lang="en-US" sz="1800" dirty="0">
                <a:latin typeface="Times New Roman" panose="02020603050405020304" pitchFamily="18" charset="0"/>
                <a:cs typeface="Times New Roman" panose="02020603050405020304" pitchFamily="18" charset="0"/>
              </a:rPr>
              <a:t>(value2</a:t>
            </a:r>
            <a:r>
              <a:rPr lang="en-US" sz="1800" dirty="0" smtClean="0">
                <a:latin typeface="Times New Roman" panose="02020603050405020304" pitchFamily="18" charset="0"/>
                <a:cs typeface="Times New Roman" panose="02020603050405020304" pitchFamily="18" charset="0"/>
              </a:rPr>
              <a:t>);</a:t>
            </a:r>
          </a:p>
          <a:p>
            <a:pPr marL="0" indent="0">
              <a:buNone/>
            </a:pPr>
            <a:r>
              <a:rPr lang="en-US" sz="1800"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19157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Services(Continued)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2" y="2438399"/>
            <a:ext cx="9601196" cy="4128655"/>
          </a:xfrm>
        </p:spPr>
        <p:txBody>
          <a:bodyPr>
            <a:normAutofit fontScale="85000" lnSpcReduction="20000"/>
          </a:bodyPr>
          <a:lstStyle/>
          <a:p>
            <a:pPr marL="0" indent="0">
              <a:buNone/>
            </a:pPr>
            <a:r>
              <a:rPr lang="en-US" dirty="0" smtClean="0">
                <a:latin typeface="Times New Roman" panose="02020603050405020304" pitchFamily="18" charset="0"/>
                <a:cs typeface="Times New Roman" panose="02020603050405020304" pitchFamily="18" charset="0"/>
              </a:rPr>
              <a:t>Use service in controller</a:t>
            </a:r>
          </a:p>
          <a:p>
            <a:pPr marL="0" indent="0">
              <a:buNone/>
            </a:pPr>
            <a:r>
              <a:rPr lang="en-US" dirty="0">
                <a:latin typeface="Times New Roman" panose="02020603050405020304" pitchFamily="18" charset="0"/>
                <a:cs typeface="Times New Roman" panose="02020603050405020304" pitchFamily="18" charset="0"/>
              </a:rPr>
              <a:t>app.controller("</a:t>
            </a:r>
            <a:r>
              <a:rPr lang="en-US" dirty="0" err="1">
                <a:latin typeface="Times New Roman" panose="02020603050405020304" pitchFamily="18" charset="0"/>
                <a:cs typeface="Times New Roman" panose="02020603050405020304" pitchFamily="18" charset="0"/>
              </a:rPr>
              <a:t>SumController</a:t>
            </a:r>
            <a:r>
              <a:rPr lang="en-US" dirty="0">
                <a:latin typeface="Times New Roman" panose="02020603050405020304" pitchFamily="18" charset="0"/>
                <a:cs typeface="Times New Roman" panose="02020603050405020304" pitchFamily="18" charset="0"/>
              </a:rPr>
              <a:t>", ["$scope","</a:t>
            </a:r>
            <a:r>
              <a:rPr lang="en-US" dirty="0" err="1">
                <a:latin typeface="Times New Roman" panose="02020603050405020304" pitchFamily="18" charset="0"/>
                <a:cs typeface="Times New Roman" panose="02020603050405020304" pitchFamily="18" charset="0"/>
              </a:rPr>
              <a:t>sumService</a:t>
            </a:r>
            <a:r>
              <a:rPr lang="en-US" dirty="0">
                <a:latin typeface="Times New Roman" panose="02020603050405020304" pitchFamily="18" charset="0"/>
                <a:cs typeface="Times New Roman" panose="02020603050405020304" pitchFamily="18" charset="0"/>
              </a:rPr>
              <a:t>" ,function ($scope, </a:t>
            </a:r>
            <a:r>
              <a:rPr lang="en-US" dirty="0" err="1">
                <a:latin typeface="Times New Roman" panose="02020603050405020304" pitchFamily="18" charset="0"/>
                <a:cs typeface="Times New Roman" panose="02020603050405020304" pitchFamily="18" charset="0"/>
              </a:rPr>
              <a:t>sumService</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$scope.value1 = 10;</a:t>
            </a:r>
          </a:p>
          <a:p>
            <a:pPr marL="0" indent="0">
              <a:buNone/>
            </a:pPr>
            <a:r>
              <a:rPr lang="en-US" dirty="0">
                <a:latin typeface="Times New Roman" panose="02020603050405020304" pitchFamily="18" charset="0"/>
                <a:cs typeface="Times New Roman" panose="02020603050405020304" pitchFamily="18" charset="0"/>
              </a:rPr>
              <a:t>    $scope.value2 = 20;</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scope.doSum</a:t>
            </a:r>
            <a:r>
              <a:rPr lang="en-US" dirty="0">
                <a:latin typeface="Times New Roman" panose="02020603050405020304" pitchFamily="18" charset="0"/>
                <a:cs typeface="Times New Roman" panose="02020603050405020304" pitchFamily="18" charset="0"/>
              </a:rPr>
              <a:t> = function () {</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scope.sum</a:t>
            </a:r>
            <a:r>
              <a:rPr lang="en-US" dirty="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sumService.getSumService</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scope.value1, $scope.value2);</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    </a:t>
            </a:r>
          </a:p>
          <a:p>
            <a:pPr marL="0" indent="0">
              <a:buNone/>
            </a:pPr>
            <a:r>
              <a:rPr lang="en-US" dirty="0">
                <a:latin typeface="Times New Roman" panose="02020603050405020304" pitchFamily="18" charset="0"/>
                <a:cs typeface="Times New Roman" panose="02020603050405020304" pitchFamily="18" charset="0"/>
              </a:rPr>
              <a:t>]);</a:t>
            </a:r>
          </a:p>
          <a:p>
            <a:pPr marL="0" indent="0">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36917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u="sng" dirty="0" smtClean="0">
                <a:latin typeface="Times New Roman" panose="02020603050405020304" pitchFamily="18" charset="0"/>
                <a:cs typeface="Times New Roman" panose="02020603050405020304" pitchFamily="18" charset="0"/>
              </a:rPr>
              <a:t>Topic</a:t>
            </a:r>
            <a:endParaRPr lang="en-US" sz="40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What is AngularJS?</a:t>
            </a: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Features</a:t>
            </a: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Why to use AngularJS?</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How is it Works?</a:t>
            </a: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Where to use AngularJS?</a:t>
            </a: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Services, Factory and Providers</a:t>
            </a:r>
          </a:p>
        </p:txBody>
      </p:sp>
    </p:spTree>
    <p:extLst>
      <p:ext uri="{BB962C8B-B14F-4D97-AF65-F5344CB8AC3E}">
        <p14:creationId xmlns:p14="http://schemas.microsoft.com/office/powerpoint/2010/main" val="20283285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Factory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AngularJS Factory Method makes the development process of AngularJS application more robust</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factory is a simple function which allows us to add some logic to a created object and return the created object</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The factory is also used to create/return a function in the form of </a:t>
            </a:r>
            <a:r>
              <a:rPr lang="en-US" b="1" dirty="0">
                <a:latin typeface="Times New Roman" panose="02020603050405020304" pitchFamily="18" charset="0"/>
                <a:cs typeface="Times New Roman" panose="02020603050405020304" pitchFamily="18" charset="0"/>
              </a:rPr>
              <a:t>reusable code</a:t>
            </a:r>
            <a:r>
              <a:rPr lang="en-US" dirty="0">
                <a:latin typeface="Times New Roman" panose="02020603050405020304" pitchFamily="18" charset="0"/>
                <a:cs typeface="Times New Roman" panose="02020603050405020304" pitchFamily="18" charset="0"/>
              </a:rPr>
              <a:t> which can be used anywhere within the application</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Whenever we create an object using factory it always returns a new instance for that object. </a:t>
            </a:r>
          </a:p>
        </p:txBody>
      </p:sp>
    </p:spTree>
    <p:extLst>
      <p:ext uri="{BB962C8B-B14F-4D97-AF65-F5344CB8AC3E}">
        <p14:creationId xmlns:p14="http://schemas.microsoft.com/office/powerpoint/2010/main" val="13425473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Factory(Continued)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object returned by the factory can be integrated(</a:t>
            </a:r>
            <a:r>
              <a:rPr lang="en-US" dirty="0" err="1">
                <a:latin typeface="Times New Roman" panose="02020603050405020304" pitchFamily="18" charset="0"/>
                <a:cs typeface="Times New Roman" panose="02020603050405020304" pitchFamily="18" charset="0"/>
              </a:rPr>
              <a:t>injectible</a:t>
            </a:r>
            <a:r>
              <a:rPr lang="en-US" dirty="0">
                <a:latin typeface="Times New Roman" panose="02020603050405020304" pitchFamily="18" charset="0"/>
                <a:cs typeface="Times New Roman" panose="02020603050405020304" pitchFamily="18" charset="0"/>
              </a:rPr>
              <a:t>) with different components of the </a:t>
            </a:r>
            <a:r>
              <a:rPr lang="en-US" dirty="0" err="1">
                <a:latin typeface="Times New Roman" panose="02020603050405020304" pitchFamily="18" charset="0"/>
                <a:cs typeface="Times New Roman" panose="02020603050405020304" pitchFamily="18" charset="0"/>
              </a:rPr>
              <a:t>Angularjs</a:t>
            </a:r>
            <a:r>
              <a:rPr lang="en-US" dirty="0">
                <a:latin typeface="Times New Roman" panose="02020603050405020304" pitchFamily="18" charset="0"/>
                <a:cs typeface="Times New Roman" panose="02020603050405020304" pitchFamily="18" charset="0"/>
              </a:rPr>
              <a:t> framework such as controller, service, filter or directive</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Syntax</a:t>
            </a:r>
          </a:p>
          <a:p>
            <a:pPr marL="0" indent="0">
              <a:buNone/>
            </a:pPr>
            <a:r>
              <a:rPr lang="en-US" altLang="en-US" dirty="0" smtClean="0">
                <a:solidFill>
                  <a:schemeClr val="tx1"/>
                </a:solidFill>
                <a:latin typeface="Times New Roman" panose="02020603050405020304" pitchFamily="18" charset="0"/>
                <a:cs typeface="Times New Roman" panose="02020603050405020304" pitchFamily="18" charset="0"/>
              </a:rPr>
              <a:t>	</a:t>
            </a:r>
            <a:r>
              <a:rPr lang="en-US" altLang="en-US" dirty="0" err="1" smtClean="0">
                <a:solidFill>
                  <a:schemeClr val="tx1"/>
                </a:solidFill>
                <a:latin typeface="Times New Roman" panose="02020603050405020304" pitchFamily="18" charset="0"/>
                <a:cs typeface="Times New Roman" panose="02020603050405020304" pitchFamily="18" charset="0"/>
              </a:rPr>
              <a:t>module.factory</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factoryName</a:t>
            </a:r>
            <a:r>
              <a:rPr lang="en-US" altLang="en-US" dirty="0">
                <a:solidFill>
                  <a:schemeClr val="tx1"/>
                </a:solidFill>
                <a:latin typeface="Times New Roman" panose="02020603050405020304" pitchFamily="18" charset="0"/>
                <a:cs typeface="Times New Roman" panose="02020603050405020304" pitchFamily="18" charset="0"/>
              </a:rPr>
              <a:t>', function(){ Custom code....});</a:t>
            </a:r>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986837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Factory(Continued)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2424544"/>
            <a:ext cx="9601196" cy="4128655"/>
          </a:xfrm>
        </p:spPr>
        <p:txBody>
          <a:bodyPr>
            <a:normAutofit fontScale="77500" lnSpcReduction="20000"/>
          </a:bodyPr>
          <a:lstStyle/>
          <a:p>
            <a:pPr marL="0" indent="0">
              <a:buNone/>
            </a:pPr>
            <a:r>
              <a:rPr lang="en-US" dirty="0" smtClean="0">
                <a:latin typeface="Times New Roman" panose="02020603050405020304" pitchFamily="18" charset="0"/>
                <a:cs typeface="Times New Roman" panose="02020603050405020304" pitchFamily="18" charset="0"/>
              </a:rPr>
              <a:t>Ex:- var </a:t>
            </a:r>
            <a:r>
              <a:rPr lang="en-US" dirty="0">
                <a:latin typeface="Times New Roman" panose="02020603050405020304" pitchFamily="18" charset="0"/>
                <a:cs typeface="Times New Roman" panose="02020603050405020304" pitchFamily="18" charset="0"/>
              </a:rPr>
              <a:t>app = angular.module("Demo", </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app.factory</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sumFactory</a:t>
            </a:r>
            <a:r>
              <a:rPr lang="en-US" dirty="0">
                <a:latin typeface="Times New Roman" panose="02020603050405020304" pitchFamily="18" charset="0"/>
                <a:cs typeface="Times New Roman" panose="02020603050405020304" pitchFamily="18" charset="0"/>
              </a:rPr>
              <a:t>", ["$log", function ($log)</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$log.log("</a:t>
            </a:r>
            <a:r>
              <a:rPr lang="en-US" dirty="0" err="1">
                <a:latin typeface="Times New Roman" panose="02020603050405020304" pitchFamily="18" charset="0"/>
                <a:cs typeface="Times New Roman" panose="02020603050405020304" pitchFamily="18" charset="0"/>
              </a:rPr>
              <a:t>SumFactory</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var </a:t>
            </a:r>
            <a:r>
              <a:rPr lang="en-US" dirty="0" err="1">
                <a:latin typeface="Times New Roman" panose="02020603050405020304" pitchFamily="18" charset="0"/>
                <a:cs typeface="Times New Roman" panose="02020603050405020304" pitchFamily="18" charset="0"/>
              </a:rPr>
              <a:t>oSum</a:t>
            </a:r>
            <a:r>
              <a:rPr lang="en-US" dirty="0">
                <a:latin typeface="Times New Roman" panose="02020603050405020304" pitchFamily="18" charset="0"/>
                <a:cs typeface="Times New Roman" panose="02020603050405020304" pitchFamily="18" charset="0"/>
              </a:rPr>
              <a:t> = {};</a:t>
            </a:r>
          </a:p>
          <a:p>
            <a:pPr marL="0" indent="0">
              <a:buNone/>
            </a:pP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oSum.getSumFactory</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function (value1, value2) {</a:t>
            </a:r>
          </a:p>
          <a:p>
            <a:pPr marL="0" indent="0">
              <a:buNone/>
            </a:pPr>
            <a:r>
              <a:rPr lang="en-US" dirty="0">
                <a:latin typeface="Times New Roman" panose="02020603050405020304" pitchFamily="18" charset="0"/>
                <a:cs typeface="Times New Roman" panose="02020603050405020304" pitchFamily="18" charset="0"/>
              </a:rPr>
              <a:t>        return </a:t>
            </a:r>
            <a:r>
              <a:rPr lang="en-US" dirty="0" err="1">
                <a:latin typeface="Times New Roman" panose="02020603050405020304" pitchFamily="18" charset="0"/>
                <a:cs typeface="Times New Roman" panose="02020603050405020304" pitchFamily="18" charset="0"/>
              </a:rPr>
              <a:t>parseInt</a:t>
            </a:r>
            <a:r>
              <a:rPr lang="en-US" dirty="0">
                <a:latin typeface="Times New Roman" panose="02020603050405020304" pitchFamily="18" charset="0"/>
                <a:cs typeface="Times New Roman" panose="02020603050405020304" pitchFamily="18" charset="0"/>
              </a:rPr>
              <a:t>(value1) + </a:t>
            </a:r>
            <a:r>
              <a:rPr lang="en-US" dirty="0" err="1">
                <a:latin typeface="Times New Roman" panose="02020603050405020304" pitchFamily="18" charset="0"/>
                <a:cs typeface="Times New Roman" panose="02020603050405020304" pitchFamily="18" charset="0"/>
              </a:rPr>
              <a:t>parseInt</a:t>
            </a:r>
            <a:r>
              <a:rPr lang="en-US" dirty="0">
                <a:latin typeface="Times New Roman" panose="02020603050405020304" pitchFamily="18" charset="0"/>
                <a:cs typeface="Times New Roman" panose="02020603050405020304" pitchFamily="18" charset="0"/>
              </a:rPr>
              <a:t>(value2);</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return </a:t>
            </a:r>
            <a:r>
              <a:rPr lang="en-US" dirty="0" err="1">
                <a:latin typeface="Times New Roman" panose="02020603050405020304" pitchFamily="18" charset="0"/>
                <a:cs typeface="Times New Roman" panose="02020603050405020304" pitchFamily="18" charset="0"/>
              </a:rPr>
              <a:t>oSum</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9355381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Factory(Continued)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2424544"/>
            <a:ext cx="9601196" cy="4128655"/>
          </a:xfrm>
        </p:spPr>
        <p:txBody>
          <a:bodyPr>
            <a:normAutofit fontScale="85000" lnSpcReduction="10000"/>
          </a:bodyPr>
          <a:lstStyle/>
          <a:p>
            <a:pPr marL="0" indent="0">
              <a:buNone/>
            </a:pPr>
            <a:r>
              <a:rPr lang="en-US" dirty="0" smtClean="0">
                <a:latin typeface="Times New Roman" panose="02020603050405020304" pitchFamily="18" charset="0"/>
                <a:cs typeface="Times New Roman" panose="02020603050405020304" pitchFamily="18" charset="0"/>
              </a:rPr>
              <a:t>Use Factory in controller</a:t>
            </a:r>
          </a:p>
          <a:p>
            <a:pPr marL="0" indent="0">
              <a:buNone/>
            </a:pPr>
            <a:r>
              <a:rPr lang="en-US" dirty="0">
                <a:latin typeface="Times New Roman" panose="02020603050405020304" pitchFamily="18" charset="0"/>
                <a:cs typeface="Times New Roman" panose="02020603050405020304" pitchFamily="18" charset="0"/>
              </a:rPr>
              <a:t>app.controller("</a:t>
            </a:r>
            <a:r>
              <a:rPr lang="en-US" dirty="0" err="1">
                <a:latin typeface="Times New Roman" panose="02020603050405020304" pitchFamily="18" charset="0"/>
                <a:cs typeface="Times New Roman" panose="02020603050405020304" pitchFamily="18" charset="0"/>
              </a:rPr>
              <a:t>SumController</a:t>
            </a:r>
            <a:r>
              <a:rPr lang="en-US" dirty="0">
                <a:latin typeface="Times New Roman" panose="02020603050405020304" pitchFamily="18" charset="0"/>
                <a:cs typeface="Times New Roman" panose="02020603050405020304" pitchFamily="18" charset="0"/>
              </a:rPr>
              <a:t>", ["$scope", "</a:t>
            </a:r>
            <a:r>
              <a:rPr lang="en-US" dirty="0" err="1">
                <a:latin typeface="Times New Roman" panose="02020603050405020304" pitchFamily="18" charset="0"/>
                <a:cs typeface="Times New Roman" panose="02020603050405020304" pitchFamily="18" charset="0"/>
              </a:rPr>
              <a:t>sumFactory</a:t>
            </a:r>
            <a:r>
              <a:rPr lang="en-US" dirty="0">
                <a:latin typeface="Times New Roman" panose="02020603050405020304" pitchFamily="18" charset="0"/>
                <a:cs typeface="Times New Roman" panose="02020603050405020304" pitchFamily="18" charset="0"/>
              </a:rPr>
              <a:t>", function ($scope, </a:t>
            </a:r>
            <a:r>
              <a:rPr lang="en-US" dirty="0" err="1">
                <a:latin typeface="Times New Roman" panose="02020603050405020304" pitchFamily="18" charset="0"/>
                <a:cs typeface="Times New Roman" panose="02020603050405020304" pitchFamily="18" charset="0"/>
              </a:rPr>
              <a:t>sumFactory</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$scope.value1 = 10;</a:t>
            </a:r>
          </a:p>
          <a:p>
            <a:pPr marL="0" indent="0">
              <a:buNone/>
            </a:pPr>
            <a:r>
              <a:rPr lang="en-US" dirty="0">
                <a:latin typeface="Times New Roman" panose="02020603050405020304" pitchFamily="18" charset="0"/>
                <a:cs typeface="Times New Roman" panose="02020603050405020304" pitchFamily="18" charset="0"/>
              </a:rPr>
              <a:t>    $scope.value2 = 20;</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scope.doSum</a:t>
            </a:r>
            <a:r>
              <a:rPr lang="en-US" dirty="0">
                <a:latin typeface="Times New Roman" panose="02020603050405020304" pitchFamily="18" charset="0"/>
                <a:cs typeface="Times New Roman" panose="02020603050405020304" pitchFamily="18" charset="0"/>
              </a:rPr>
              <a:t> = function () {</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scope.sum</a:t>
            </a:r>
            <a:r>
              <a:rPr lang="en-US" dirty="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sumFactory.getSumFactory</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scope.value1, $scope.value2);</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    </a:t>
            </a:r>
          </a:p>
          <a:p>
            <a:pPr marL="0" indent="0">
              <a:buNone/>
            </a:pP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769773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Providers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 provider is an object with a $get() method. The injector calls the $get method to create a new instance of a service. The Provider can have additional methods which would allow for configuration of the provider</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 provider is a configurable factory</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35306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Providers(Continued)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To create the service using the provider() function on the module object, we need to:</a:t>
            </a:r>
          </a:p>
          <a:p>
            <a:r>
              <a:rPr lang="en-US" dirty="0">
                <a:latin typeface="Times New Roman" panose="02020603050405020304" pitchFamily="18" charset="0"/>
                <a:cs typeface="Times New Roman" panose="02020603050405020304" pitchFamily="18" charset="0"/>
              </a:rPr>
              <a:t>Create a service using the </a:t>
            </a:r>
            <a:r>
              <a:rPr lang="en-US" dirty="0" err="1">
                <a:latin typeface="Times New Roman" panose="02020603050405020304" pitchFamily="18" charset="0"/>
                <a:cs typeface="Times New Roman" panose="02020603050405020304" pitchFamily="18" charset="0"/>
              </a:rPr>
              <a:t>module.provider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Register the service in the </a:t>
            </a:r>
            <a:r>
              <a:rPr lang="en-US" dirty="0" err="1">
                <a:latin typeface="Times New Roman" panose="02020603050405020304" pitchFamily="18" charset="0"/>
                <a:cs typeface="Times New Roman" panose="02020603050405020304" pitchFamily="18" charset="0"/>
              </a:rPr>
              <a:t>module.config</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While registering the service, we need to append the Provider with the service name. So if the service name is </a:t>
            </a:r>
            <a:r>
              <a:rPr lang="en-US" b="1" dirty="0" err="1" smtClean="0">
                <a:latin typeface="Times New Roman" panose="02020603050405020304" pitchFamily="18" charset="0"/>
                <a:cs typeface="Times New Roman" panose="02020603050405020304" pitchFamily="18" charset="0"/>
              </a:rPr>
              <a:t>sumProvider</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we will register in </a:t>
            </a:r>
            <a:r>
              <a:rPr lang="en-US" dirty="0" err="1">
                <a:latin typeface="Times New Roman" panose="02020603050405020304" pitchFamily="18" charset="0"/>
                <a:cs typeface="Times New Roman" panose="02020603050405020304" pitchFamily="18" charset="0"/>
              </a:rPr>
              <a:t>module.config</a:t>
            </a:r>
            <a:r>
              <a:rPr lang="en-US" dirty="0">
                <a:latin typeface="Times New Roman" panose="02020603050405020304" pitchFamily="18" charset="0"/>
                <a:cs typeface="Times New Roman" panose="02020603050405020304" pitchFamily="18" charset="0"/>
              </a:rPr>
              <a:t> as </a:t>
            </a:r>
            <a:r>
              <a:rPr lang="en-US" b="1" dirty="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sumProviderProvider</a:t>
            </a:r>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4232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Providers(Continued)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2410692"/>
            <a:ext cx="9601196" cy="4253344"/>
          </a:xfrm>
        </p:spPr>
        <p:txBody>
          <a:bodyPr>
            <a:normAutofit fontScale="92500" lnSpcReduction="20000"/>
          </a:bodyPr>
          <a:lstStyle/>
          <a:p>
            <a:pPr marL="0" indent="0">
              <a:buNone/>
            </a:pPr>
            <a:r>
              <a:rPr lang="en-US" dirty="0" smtClean="0">
                <a:latin typeface="Times New Roman" panose="02020603050405020304" pitchFamily="18" charset="0"/>
                <a:cs typeface="Times New Roman" panose="02020603050405020304" pitchFamily="18" charset="0"/>
              </a:rPr>
              <a:t>var </a:t>
            </a:r>
            <a:r>
              <a:rPr lang="en-US" dirty="0">
                <a:latin typeface="Times New Roman" panose="02020603050405020304" pitchFamily="18" charset="0"/>
                <a:cs typeface="Times New Roman" panose="02020603050405020304" pitchFamily="18" charset="0"/>
              </a:rPr>
              <a:t>app = angular.module("Demo", </a:t>
            </a:r>
            <a:r>
              <a:rPr lang="en-US" dirty="0" smtClean="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app.provider</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sumProvider</a:t>
            </a:r>
            <a:r>
              <a:rPr lang="en-US" dirty="0">
                <a:latin typeface="Times New Roman" panose="02020603050405020304" pitchFamily="18" charset="0"/>
                <a:cs typeface="Times New Roman" panose="02020603050405020304" pitchFamily="18" charset="0"/>
              </a:rPr>
              <a:t>", function () {</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this.$get</a:t>
            </a:r>
            <a:r>
              <a:rPr lang="en-US" dirty="0">
                <a:latin typeface="Times New Roman" panose="02020603050405020304" pitchFamily="18" charset="0"/>
                <a:cs typeface="Times New Roman" panose="02020603050405020304" pitchFamily="18" charset="0"/>
              </a:rPr>
              <a:t> = function () {</a:t>
            </a:r>
          </a:p>
          <a:p>
            <a:pPr marL="0" indent="0">
              <a:buNone/>
            </a:pPr>
            <a:r>
              <a:rPr lang="en-US" dirty="0">
                <a:latin typeface="Times New Roman" panose="02020603050405020304" pitchFamily="18" charset="0"/>
                <a:cs typeface="Times New Roman" panose="02020603050405020304" pitchFamily="18" charset="0"/>
              </a:rPr>
              <a:t>        var </a:t>
            </a:r>
            <a:r>
              <a:rPr lang="en-US" dirty="0" err="1">
                <a:latin typeface="Times New Roman" panose="02020603050405020304" pitchFamily="18" charset="0"/>
                <a:cs typeface="Times New Roman" panose="02020603050405020304" pitchFamily="18" charset="0"/>
              </a:rPr>
              <a:t>oSum</a:t>
            </a:r>
            <a:r>
              <a:rPr lang="en-US" dirty="0">
                <a:latin typeface="Times New Roman" panose="02020603050405020304" pitchFamily="18" charset="0"/>
                <a:cs typeface="Times New Roman" panose="02020603050405020304" pitchFamily="18" charset="0"/>
              </a:rPr>
              <a:t> = {};</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oSum.getSumProvider</a:t>
            </a:r>
            <a:r>
              <a:rPr lang="en-US" dirty="0">
                <a:latin typeface="Times New Roman" panose="02020603050405020304" pitchFamily="18" charset="0"/>
                <a:cs typeface="Times New Roman" panose="02020603050405020304" pitchFamily="18" charset="0"/>
              </a:rPr>
              <a:t> = function (value1, value2) {</a:t>
            </a:r>
          </a:p>
          <a:p>
            <a:pPr marL="0" indent="0">
              <a:buNone/>
            </a:pPr>
            <a:r>
              <a:rPr lang="en-US" dirty="0">
                <a:latin typeface="Times New Roman" panose="02020603050405020304" pitchFamily="18" charset="0"/>
                <a:cs typeface="Times New Roman" panose="02020603050405020304" pitchFamily="18" charset="0"/>
              </a:rPr>
              <a:t>            return </a:t>
            </a:r>
            <a:r>
              <a:rPr lang="en-US" dirty="0" err="1">
                <a:latin typeface="Times New Roman" panose="02020603050405020304" pitchFamily="18" charset="0"/>
                <a:cs typeface="Times New Roman" panose="02020603050405020304" pitchFamily="18" charset="0"/>
              </a:rPr>
              <a:t>parseInt</a:t>
            </a:r>
            <a:r>
              <a:rPr lang="en-US" dirty="0">
                <a:latin typeface="Times New Roman" panose="02020603050405020304" pitchFamily="18" charset="0"/>
                <a:cs typeface="Times New Roman" panose="02020603050405020304" pitchFamily="18" charset="0"/>
              </a:rPr>
              <a:t>(value1) + </a:t>
            </a:r>
            <a:r>
              <a:rPr lang="en-US" dirty="0" err="1">
                <a:latin typeface="Times New Roman" panose="02020603050405020304" pitchFamily="18" charset="0"/>
                <a:cs typeface="Times New Roman" panose="02020603050405020304" pitchFamily="18" charset="0"/>
              </a:rPr>
              <a:t>parseInt</a:t>
            </a:r>
            <a:r>
              <a:rPr lang="en-US" dirty="0">
                <a:latin typeface="Times New Roman" panose="02020603050405020304" pitchFamily="18" charset="0"/>
                <a:cs typeface="Times New Roman" panose="02020603050405020304" pitchFamily="18" charset="0"/>
              </a:rPr>
              <a:t>(value2);</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return </a:t>
            </a:r>
            <a:r>
              <a:rPr lang="en-US" dirty="0" err="1">
                <a:latin typeface="Times New Roman" panose="02020603050405020304" pitchFamily="18" charset="0"/>
                <a:cs typeface="Times New Roman" panose="02020603050405020304" pitchFamily="18" charset="0"/>
              </a:rPr>
              <a:t>oSum</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a:t>
            </a:r>
            <a:r>
              <a:rPr lang="en-US" dirty="0"/>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57604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Providers(Continued)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2410692"/>
            <a:ext cx="9601196" cy="4253344"/>
          </a:xfrm>
        </p:spPr>
        <p:txBody>
          <a:bodyPr>
            <a:normAutofit fontScale="85000" lnSpcReduction="10000"/>
          </a:bodyPr>
          <a:lstStyle/>
          <a:p>
            <a:pPr marL="0" indent="0">
              <a:buNone/>
            </a:pPr>
            <a:r>
              <a:rPr lang="en-US" dirty="0" err="1" smtClean="0">
                <a:latin typeface="Times New Roman" panose="02020603050405020304" pitchFamily="18" charset="0"/>
                <a:cs typeface="Times New Roman" panose="02020603050405020304" pitchFamily="18" charset="0"/>
              </a:rPr>
              <a:t>app.config</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sumProviderProvider</a:t>
            </a:r>
            <a:r>
              <a:rPr lang="en-US" dirty="0" smtClean="0">
                <a:latin typeface="Times New Roman" panose="02020603050405020304" pitchFamily="18" charset="0"/>
                <a:cs typeface="Times New Roman" panose="02020603050405020304" pitchFamily="18" charset="0"/>
              </a:rPr>
              <a:t>", function (</a:t>
            </a:r>
            <a:r>
              <a:rPr lang="en-US" dirty="0" err="1" smtClean="0">
                <a:latin typeface="Times New Roman" panose="02020603050405020304" pitchFamily="18" charset="0"/>
                <a:cs typeface="Times New Roman" panose="02020603050405020304" pitchFamily="18" charset="0"/>
              </a:rPr>
              <a:t>sumServiceProvider</a:t>
            </a:r>
            <a:r>
              <a:rPr lang="en-US" dirty="0" smtClean="0">
                <a:latin typeface="Times New Roman" panose="02020603050405020304" pitchFamily="18" charset="0"/>
                <a:cs typeface="Times New Roman" panose="02020603050405020304" pitchFamily="18" charset="0"/>
              </a:rPr>
              <a:t>) { }</a:t>
            </a:r>
          </a:p>
          <a:p>
            <a:pPr marL="0" indent="0">
              <a:buNone/>
            </a:pPr>
            <a:r>
              <a:rPr lang="en-US" dirty="0" smtClean="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app.controller("</a:t>
            </a:r>
            <a:r>
              <a:rPr lang="en-US" dirty="0" err="1">
                <a:latin typeface="Times New Roman" panose="02020603050405020304" pitchFamily="18" charset="0"/>
                <a:cs typeface="Times New Roman" panose="02020603050405020304" pitchFamily="18" charset="0"/>
              </a:rPr>
              <a:t>SumController</a:t>
            </a:r>
            <a:r>
              <a:rPr lang="en-US" dirty="0">
                <a:latin typeface="Times New Roman" panose="02020603050405020304" pitchFamily="18" charset="0"/>
                <a:cs typeface="Times New Roman" panose="02020603050405020304" pitchFamily="18" charset="0"/>
              </a:rPr>
              <a:t>", ["$scope", "</a:t>
            </a:r>
            <a:r>
              <a:rPr lang="en-US" dirty="0" err="1" smtClean="0">
                <a:latin typeface="Times New Roman" panose="02020603050405020304" pitchFamily="18" charset="0"/>
                <a:cs typeface="Times New Roman" panose="02020603050405020304" pitchFamily="18" charset="0"/>
              </a:rPr>
              <a:t>sumProvider</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function ($scope, </a:t>
            </a:r>
            <a:r>
              <a:rPr lang="en-US" dirty="0" err="1" smtClean="0">
                <a:latin typeface="Times New Roman" panose="02020603050405020304" pitchFamily="18" charset="0"/>
                <a:cs typeface="Times New Roman" panose="02020603050405020304" pitchFamily="18" charset="0"/>
              </a:rPr>
              <a:t>sumProvider</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$scope.value1 = 10;</a:t>
            </a:r>
          </a:p>
          <a:p>
            <a:pPr marL="0" indent="0">
              <a:buNone/>
            </a:pPr>
            <a:r>
              <a:rPr lang="en-US" dirty="0">
                <a:latin typeface="Times New Roman" panose="02020603050405020304" pitchFamily="18" charset="0"/>
                <a:cs typeface="Times New Roman" panose="02020603050405020304" pitchFamily="18" charset="0"/>
              </a:rPr>
              <a:t>        $scope.value2 = 20;</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scope.doSum</a:t>
            </a:r>
            <a:r>
              <a:rPr lang="en-US" dirty="0">
                <a:latin typeface="Times New Roman" panose="02020603050405020304" pitchFamily="18" charset="0"/>
                <a:cs typeface="Times New Roman" panose="02020603050405020304" pitchFamily="18" charset="0"/>
              </a:rPr>
              <a:t> = function () {</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scope.sum</a:t>
            </a:r>
            <a:r>
              <a:rPr lang="en-US" dirty="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sumProvider.getSumProvider</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scope.value1, $scope.value2);</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7411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Configuration </a:t>
            </a:r>
            <a:r>
              <a:rPr lang="en-US" dirty="0" smtClean="0">
                <a:latin typeface="Times New Roman" panose="02020603050405020304" pitchFamily="18" charset="0"/>
                <a:cs typeface="Times New Roman" panose="02020603050405020304" pitchFamily="18" charset="0"/>
              </a:rPr>
              <a:t>blocks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2410692"/>
            <a:ext cx="9601196" cy="4253344"/>
          </a:xfrm>
        </p:spPr>
        <p:txBody>
          <a:bodyPr>
            <a:normAutofit/>
          </a:bodyPr>
          <a:lstStyle/>
          <a:p>
            <a:r>
              <a:rPr lang="en-US" dirty="0">
                <a:latin typeface="Times New Roman" panose="02020603050405020304" pitchFamily="18" charset="0"/>
                <a:cs typeface="Times New Roman" panose="02020603050405020304" pitchFamily="18" charset="0"/>
              </a:rPr>
              <a:t>We can use config() block to inject only providers and constants in our AngularJS application.</a:t>
            </a:r>
            <a:r>
              <a:rPr lang="en-US" dirty="0" smtClean="0">
                <a:latin typeface="Times New Roman" panose="02020603050405020304" pitchFamily="18" charset="0"/>
                <a:cs typeface="Times New Roman" panose="02020603050405020304" pitchFamily="18" charset="0"/>
              </a:rPr>
              <a:t> e.g</a:t>
            </a:r>
            <a:r>
              <a:rPr lang="en-US" dirty="0">
                <a:latin typeface="Times New Roman" panose="02020603050405020304" pitchFamily="18" charset="0"/>
                <a:cs typeface="Times New Roman" panose="02020603050405020304" pitchFamily="18" charset="0"/>
              </a:rPr>
              <a:t>. for adding routes to the </a:t>
            </a:r>
            <a:r>
              <a:rPr lang="en-US" dirty="0" smtClean="0">
                <a:latin typeface="Times New Roman" panose="02020603050405020304" pitchFamily="18" charset="0"/>
                <a:cs typeface="Times New Roman" panose="02020603050405020304" pitchFamily="18" charset="0"/>
              </a:rPr>
              <a:t>$routeProvider.</a:t>
            </a:r>
          </a:p>
          <a:p>
            <a:r>
              <a:rPr lang="en-US" dirty="0">
                <a:latin typeface="Times New Roman" panose="02020603050405020304" pitchFamily="18" charset="0"/>
                <a:cs typeface="Times New Roman" panose="02020603050405020304" pitchFamily="18" charset="0"/>
              </a:rPr>
              <a:t>This block executed in AngularJS application during the provider registrations and configuration phase</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Configuration blocks are added by </a:t>
            </a:r>
            <a:r>
              <a:rPr lang="en-US" dirty="0" smtClean="0">
                <a:latin typeface="Times New Roman" panose="02020603050405020304" pitchFamily="18" charset="0"/>
                <a:cs typeface="Times New Roman" panose="02020603050405020304" pitchFamily="18" charset="0"/>
              </a:rPr>
              <a:t>using .config() on module.</a:t>
            </a:r>
          </a:p>
          <a:p>
            <a:r>
              <a:rPr lang="en-US" dirty="0" smtClean="0">
                <a:latin typeface="Times New Roman" panose="02020603050405020304" pitchFamily="18" charset="0"/>
                <a:cs typeface="Times New Roman" panose="02020603050405020304" pitchFamily="18" charset="0"/>
              </a:rPr>
              <a:t>Example:-</a:t>
            </a:r>
            <a:r>
              <a:rPr lang="en-US" dirty="0" err="1" smtClean="0">
                <a:latin typeface="Times New Roman" panose="02020603050405020304" pitchFamily="18" charset="0"/>
                <a:cs typeface="Times New Roman" panose="02020603050405020304" pitchFamily="18" charset="0"/>
              </a:rPr>
              <a:t>Angular.module</a:t>
            </a:r>
            <a:r>
              <a:rPr lang="en-US" dirty="0" smtClean="0">
                <a:latin typeface="Times New Roman" panose="02020603050405020304" pitchFamily="18" charset="0"/>
                <a:cs typeface="Times New Roman" panose="02020603050405020304" pitchFamily="18" charset="0"/>
              </a:rPr>
              <a:t>(“app”).</a:t>
            </a:r>
            <a:r>
              <a:rPr lang="en-US" dirty="0" err="1" smtClean="0">
                <a:latin typeface="Times New Roman" panose="02020603050405020304" pitchFamily="18" charset="0"/>
                <a:cs typeface="Times New Roman" panose="02020603050405020304" pitchFamily="18" charset="0"/>
              </a:rPr>
              <a:t>config</a:t>
            </a:r>
            <a:r>
              <a:rPr lang="en-US" dirty="0" smtClean="0">
                <a:latin typeface="Times New Roman" panose="02020603050405020304" pitchFamily="18" charset="0"/>
                <a:cs typeface="Times New Roman" panose="02020603050405020304" pitchFamily="18" charset="0"/>
              </a:rPr>
              <a:t>(function(){});</a:t>
            </a:r>
          </a:p>
          <a:p>
            <a:pPr marL="1371600" lvl="3"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p>
          <a:p>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61830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Run blocks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2410692"/>
            <a:ext cx="9601196" cy="4253344"/>
          </a:xfrm>
        </p:spPr>
        <p:txBody>
          <a:bodyPr>
            <a:normAutofit/>
          </a:bodyPr>
          <a:lstStyle/>
          <a:p>
            <a:r>
              <a:rPr lang="en-US" dirty="0">
                <a:latin typeface="Times New Roman" panose="02020603050405020304" pitchFamily="18" charset="0"/>
                <a:cs typeface="Times New Roman" panose="02020603050405020304" pitchFamily="18" charset="0"/>
              </a:rPr>
              <a:t>Run blocks are the closest thing in AngularJS to the main method</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 run block is the code which needs to run to </a:t>
            </a:r>
            <a:r>
              <a:rPr lang="en-US" dirty="0" err="1">
                <a:latin typeface="Times New Roman" panose="02020603050405020304" pitchFamily="18" charset="0"/>
                <a:cs typeface="Times New Roman" panose="02020603050405020304" pitchFamily="18" charset="0"/>
              </a:rPr>
              <a:t>kickstart</a:t>
            </a:r>
            <a:r>
              <a:rPr lang="en-US" dirty="0">
                <a:latin typeface="Times New Roman" panose="02020603050405020304" pitchFamily="18" charset="0"/>
                <a:cs typeface="Times New Roman" panose="02020603050405020304" pitchFamily="18" charset="0"/>
              </a:rPr>
              <a:t> the application</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It is executed after all of the services have been configured and the injector has been created</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This block is a great place to put any event handlers that we need to be executed at the root level for the application. For example, authentication handlers.</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78095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What is AngularJS?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AngularJS is an open-source Javascript framework, maintained by Google, that assist with running Single page application(SPA). Its goal is to augment browser-based Applications with Model-View Controller(MVC) capability, in an effort to make development and testing easier.</a:t>
            </a:r>
          </a:p>
          <a:p>
            <a:r>
              <a:rPr lang="en-US" dirty="0">
                <a:latin typeface="Times New Roman" panose="02020603050405020304" pitchFamily="18" charset="0"/>
                <a:cs typeface="Times New Roman" panose="02020603050405020304" pitchFamily="18" charset="0"/>
              </a:rPr>
              <a:t>It extends HTML DOM with additional attributes and makes it more responsive to user actions.</a:t>
            </a:r>
          </a:p>
        </p:txBody>
      </p:sp>
    </p:spTree>
    <p:extLst>
      <p:ext uri="{BB962C8B-B14F-4D97-AF65-F5344CB8AC3E}">
        <p14:creationId xmlns:p14="http://schemas.microsoft.com/office/powerpoint/2010/main" val="28530394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Run blocks(Continued)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2410692"/>
            <a:ext cx="9601196" cy="4253344"/>
          </a:xfrm>
        </p:spPr>
        <p:txBody>
          <a:bodyPr>
            <a:normAutofit/>
          </a:bodyPr>
          <a:lstStyle/>
          <a:p>
            <a:r>
              <a:rPr lang="en-US" dirty="0" smtClean="0">
                <a:latin typeface="Times New Roman" panose="02020603050405020304" pitchFamily="18" charset="0"/>
                <a:cs typeface="Times New Roman" panose="02020603050405020304" pitchFamily="18" charset="0"/>
              </a:rPr>
              <a:t>Run </a:t>
            </a:r>
            <a:r>
              <a:rPr lang="en-US" dirty="0">
                <a:latin typeface="Times New Roman" panose="02020603050405020304" pitchFamily="18" charset="0"/>
                <a:cs typeface="Times New Roman" panose="02020603050405020304" pitchFamily="18" charset="0"/>
              </a:rPr>
              <a:t>blocks are added by using </a:t>
            </a:r>
            <a:r>
              <a:rPr lang="en-US" dirty="0" smtClean="0">
                <a:latin typeface="Times New Roman" panose="02020603050405020304" pitchFamily="18" charset="0"/>
                <a:cs typeface="Times New Roman" panose="02020603050405020304" pitchFamily="18" charset="0"/>
              </a:rPr>
              <a:t>.run() </a:t>
            </a:r>
            <a:r>
              <a:rPr lang="en-US" dirty="0">
                <a:latin typeface="Times New Roman" panose="02020603050405020304" pitchFamily="18" charset="0"/>
                <a:cs typeface="Times New Roman" panose="02020603050405020304" pitchFamily="18" charset="0"/>
              </a:rPr>
              <a:t>on module.</a:t>
            </a:r>
          </a:p>
          <a:p>
            <a:r>
              <a:rPr lang="en-US" dirty="0">
                <a:latin typeface="Times New Roman" panose="02020603050405020304" pitchFamily="18" charset="0"/>
                <a:cs typeface="Times New Roman" panose="02020603050405020304" pitchFamily="18" charset="0"/>
              </a:rPr>
              <a:t>Example:-</a:t>
            </a:r>
            <a:r>
              <a:rPr lang="en-US" dirty="0" err="1">
                <a:latin typeface="Times New Roman" panose="02020603050405020304" pitchFamily="18" charset="0"/>
                <a:cs typeface="Times New Roman" panose="02020603050405020304" pitchFamily="18" charset="0"/>
              </a:rPr>
              <a:t>Angular.module</a:t>
            </a:r>
            <a:r>
              <a:rPr lang="en-US" dirty="0">
                <a:latin typeface="Times New Roman" panose="02020603050405020304" pitchFamily="18" charset="0"/>
                <a:cs typeface="Times New Roman" panose="02020603050405020304" pitchFamily="18" charset="0"/>
              </a:rPr>
              <a:t>(“app</a:t>
            </a:r>
            <a:r>
              <a:rPr lang="en-US" dirty="0" smtClean="0">
                <a:latin typeface="Times New Roman" panose="02020603050405020304" pitchFamily="18" charset="0"/>
                <a:cs typeface="Times New Roman" panose="02020603050405020304" pitchFamily="18" charset="0"/>
              </a:rPr>
              <a:t>”).run(function</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7916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Components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2410692"/>
            <a:ext cx="9601196" cy="4253344"/>
          </a:xfrm>
        </p:spPr>
        <p:txBody>
          <a:bodyPr>
            <a:normAutofit/>
          </a:bodyPr>
          <a:lstStyle/>
          <a:p>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Component is a special kind of directive that uses a simpler configuration which is suitable for a component-based application </a:t>
            </a:r>
            <a:r>
              <a:rPr lang="en-US" dirty="0" smtClean="0">
                <a:latin typeface="Times New Roman" panose="02020603050405020304" pitchFamily="18" charset="0"/>
                <a:cs typeface="Times New Roman" panose="02020603050405020304" pitchFamily="18" charset="0"/>
              </a:rPr>
              <a:t>structure</a:t>
            </a:r>
          </a:p>
          <a:p>
            <a:r>
              <a:rPr lang="en-US" dirty="0">
                <a:latin typeface="Times New Roman" panose="02020603050405020304" pitchFamily="18" charset="0"/>
                <a:cs typeface="Times New Roman" panose="02020603050405020304" pitchFamily="18" charset="0"/>
              </a:rPr>
              <a:t>This makes it easier to write an app in a way that's similar to using Web Components or using the new Angular's style of application architecture</a:t>
            </a:r>
          </a:p>
        </p:txBody>
      </p:sp>
    </p:spTree>
    <p:extLst>
      <p:ext uri="{BB962C8B-B14F-4D97-AF65-F5344CB8AC3E}">
        <p14:creationId xmlns:p14="http://schemas.microsoft.com/office/powerpoint/2010/main" val="42178004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Components(Continued)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2410692"/>
            <a:ext cx="9601196" cy="4253344"/>
          </a:xfrm>
        </p:spPr>
        <p:txBody>
          <a:bodyPr>
            <a:normAutofit/>
          </a:bodyPr>
          <a:lstStyle/>
          <a:p>
            <a:r>
              <a:rPr lang="en-US" dirty="0">
                <a:latin typeface="Times New Roman" panose="02020603050405020304" pitchFamily="18" charset="0"/>
                <a:cs typeface="Times New Roman" panose="02020603050405020304" pitchFamily="18" charset="0"/>
              </a:rPr>
              <a:t>Advantages of Components:</a:t>
            </a:r>
          </a:p>
          <a:p>
            <a:pPr lvl="1">
              <a:buSzPct val="80000"/>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simpler configuration than plain directives</a:t>
            </a:r>
          </a:p>
          <a:p>
            <a:pPr lvl="1">
              <a:buSzPct val="80000"/>
              <a:buFont typeface="Courier New" panose="02070309020205020404" pitchFamily="49" charset="0"/>
              <a:buChar char="o"/>
            </a:pPr>
            <a:r>
              <a:rPr lang="en-US" sz="2200" dirty="0" smtClean="0">
                <a:latin typeface="Times New Roman" panose="02020603050405020304" pitchFamily="18" charset="0"/>
                <a:cs typeface="Times New Roman" panose="02020603050405020304" pitchFamily="18" charset="0"/>
              </a:rPr>
              <a:t>optimized </a:t>
            </a:r>
            <a:r>
              <a:rPr lang="en-US" sz="2200" dirty="0">
                <a:latin typeface="Times New Roman" panose="02020603050405020304" pitchFamily="18" charset="0"/>
                <a:cs typeface="Times New Roman" panose="02020603050405020304" pitchFamily="18" charset="0"/>
              </a:rPr>
              <a:t>for component-based architecture</a:t>
            </a:r>
          </a:p>
          <a:p>
            <a:pPr lvl="1">
              <a:buSzPct val="80000"/>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writing component directives will make it easier to upgrade to Angular</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15947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Components(Continued)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2410692"/>
            <a:ext cx="9601196" cy="4253344"/>
          </a:xfrm>
        </p:spPr>
        <p:txBody>
          <a:bodyPr>
            <a:normAutofit/>
          </a:bodyPr>
          <a:lstStyle/>
          <a:p>
            <a:r>
              <a:rPr lang="en-US" dirty="0">
                <a:latin typeface="Times New Roman" panose="02020603050405020304" pitchFamily="18" charset="0"/>
                <a:cs typeface="Times New Roman" panose="02020603050405020304" pitchFamily="18" charset="0"/>
              </a:rPr>
              <a:t>When not to use Components:</a:t>
            </a:r>
          </a:p>
          <a:p>
            <a:pPr lvl="1">
              <a:buSzPct val="80000"/>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for directives that need to perform actions in compile and pre-link functions, because they aren't available</a:t>
            </a:r>
          </a:p>
          <a:p>
            <a:pPr lvl="1">
              <a:buSzPct val="80000"/>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when you need advanced directive definition options like priority, terminal, multi-element</a:t>
            </a:r>
          </a:p>
          <a:p>
            <a:pPr lvl="1">
              <a:buSzPct val="80000"/>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when you want a directive that is triggered by an attribute or CSS class, rather than an element</a:t>
            </a:r>
          </a:p>
        </p:txBody>
      </p:sp>
    </p:spTree>
    <p:extLst>
      <p:ext uri="{BB962C8B-B14F-4D97-AF65-F5344CB8AC3E}">
        <p14:creationId xmlns:p14="http://schemas.microsoft.com/office/powerpoint/2010/main" val="4123628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Components(Continued)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2410692"/>
            <a:ext cx="9601196" cy="4253344"/>
          </a:xfrm>
        </p:spPr>
        <p:txBody>
          <a:bodyPr>
            <a:normAutofit/>
          </a:bodyPr>
          <a:lstStyle/>
          <a:p>
            <a:r>
              <a:rPr lang="en-US" dirty="0">
                <a:latin typeface="Times New Roman" panose="02020603050405020304" pitchFamily="18" charset="0"/>
                <a:cs typeface="Times New Roman" panose="02020603050405020304" pitchFamily="18" charset="0"/>
              </a:rPr>
              <a:t>Creating and configuring a </a:t>
            </a:r>
            <a:r>
              <a:rPr lang="en-US" dirty="0" smtClean="0">
                <a:latin typeface="Times New Roman" panose="02020603050405020304" pitchFamily="18" charset="0"/>
                <a:cs typeface="Times New Roman" panose="02020603050405020304" pitchFamily="18" charset="0"/>
              </a:rPr>
              <a:t>Component</a:t>
            </a:r>
          </a:p>
          <a:p>
            <a:pPr marL="0" indent="0">
              <a:buNone/>
            </a:pPr>
            <a:r>
              <a:rPr lang="en-US" sz="2200" dirty="0" smtClean="0">
                <a:latin typeface="Times New Roman" panose="02020603050405020304" pitchFamily="18" charset="0"/>
                <a:cs typeface="Times New Roman" panose="02020603050405020304" pitchFamily="18" charset="0"/>
              </a:rPr>
              <a:t>    Components </a:t>
            </a:r>
            <a:r>
              <a:rPr lang="en-US" sz="2200" dirty="0">
                <a:latin typeface="Times New Roman" panose="02020603050405020304" pitchFamily="18" charset="0"/>
                <a:cs typeface="Times New Roman" panose="02020603050405020304" pitchFamily="18" charset="0"/>
              </a:rPr>
              <a:t>can be registered using </a:t>
            </a:r>
            <a:r>
              <a:rPr lang="en-US" sz="2200" dirty="0" smtClean="0">
                <a:latin typeface="Times New Roman" panose="02020603050405020304" pitchFamily="18" charset="0"/>
                <a:cs typeface="Times New Roman" panose="02020603050405020304" pitchFamily="18" charset="0"/>
              </a:rPr>
              <a:t>the .component() method of an AngularJS </a:t>
            </a:r>
            <a:r>
              <a:rPr lang="en-US" sz="2200" dirty="0" smtClean="0">
                <a:latin typeface="Times New Roman" panose="02020603050405020304" pitchFamily="18" charset="0"/>
                <a:cs typeface="Times New Roman" panose="02020603050405020304" pitchFamily="18" charset="0"/>
              </a:rPr>
              <a:t>    module</a:t>
            </a:r>
            <a:r>
              <a:rPr lang="en-US" sz="2200" dirty="0" smtClean="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The method takes two arguments:</a:t>
            </a:r>
          </a:p>
          <a:p>
            <a:pPr lvl="1"/>
            <a:r>
              <a:rPr lang="en-US" sz="2200" dirty="0">
                <a:latin typeface="Times New Roman" panose="02020603050405020304" pitchFamily="18" charset="0"/>
                <a:cs typeface="Times New Roman" panose="02020603050405020304" pitchFamily="18" charset="0"/>
              </a:rPr>
              <a:t>The name of the Component (as string</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lvl="1"/>
            <a:r>
              <a:rPr lang="en-US" sz="2200" dirty="0">
                <a:latin typeface="Times New Roman" panose="02020603050405020304" pitchFamily="18" charset="0"/>
                <a:cs typeface="Times New Roman" panose="02020603050405020304" pitchFamily="18" charset="0"/>
              </a:rPr>
              <a:t>The Component config </a:t>
            </a:r>
            <a:r>
              <a:rPr lang="en-US" sz="2200" dirty="0" smtClean="0">
                <a:latin typeface="Times New Roman" panose="02020603050405020304" pitchFamily="18" charset="0"/>
                <a:cs typeface="Times New Roman" panose="02020603050405020304" pitchFamily="18" charset="0"/>
              </a:rPr>
              <a:t>object</a:t>
            </a:r>
          </a:p>
          <a:p>
            <a:r>
              <a:rPr lang="en-US" dirty="0" smtClean="0">
                <a:latin typeface="Times New Roman" panose="02020603050405020304" pitchFamily="18" charset="0"/>
                <a:cs typeface="Times New Roman" panose="02020603050405020304" pitchFamily="18" charset="0"/>
              </a:rPr>
              <a:t>Ex.</a:t>
            </a:r>
          </a:p>
          <a:p>
            <a:pPr marL="457200" lvl="1" indent="0">
              <a:buNone/>
            </a:pPr>
            <a:r>
              <a:rPr lang="en-US" sz="2200" dirty="0" err="1">
                <a:latin typeface="Times New Roman" panose="02020603050405020304" pitchFamily="18" charset="0"/>
                <a:cs typeface="Times New Roman" panose="02020603050405020304" pitchFamily="18" charset="0"/>
              </a:rPr>
              <a:t>angular.module</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myApp</a:t>
            </a:r>
            <a:r>
              <a:rPr lang="en-US" sz="2200" dirty="0">
                <a:latin typeface="Times New Roman" panose="02020603050405020304" pitchFamily="18" charset="0"/>
                <a:cs typeface="Times New Roman" panose="02020603050405020304" pitchFamily="18" charset="0"/>
              </a:rPr>
              <a:t>", []) </a:t>
            </a:r>
            <a:endParaRPr lang="en-US" sz="2200" dirty="0" smtClean="0">
              <a:latin typeface="Times New Roman" panose="02020603050405020304" pitchFamily="18" charset="0"/>
              <a:cs typeface="Times New Roman" panose="02020603050405020304" pitchFamily="18" charset="0"/>
            </a:endParaRPr>
          </a:p>
          <a:p>
            <a:pPr marL="457200" lvl="1" indent="0">
              <a:buNone/>
            </a:pPr>
            <a:r>
              <a:rPr lang="en-US" sz="2200" dirty="0" smtClean="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component("</a:t>
            </a:r>
            <a:r>
              <a:rPr lang="en-US" sz="2200" dirty="0" err="1">
                <a:latin typeface="Times New Roman" panose="02020603050405020304" pitchFamily="18" charset="0"/>
                <a:cs typeface="Times New Roman" panose="02020603050405020304" pitchFamily="18" charset="0"/>
              </a:rPr>
              <a:t>helloWorld</a:t>
            </a:r>
            <a:r>
              <a:rPr lang="en-US" sz="2200" dirty="0">
                <a:latin typeface="Times New Roman" panose="02020603050405020304" pitchFamily="18" charset="0"/>
                <a:cs typeface="Times New Roman" panose="02020603050405020304" pitchFamily="18" charset="0"/>
              </a:rPr>
              <a:t>",{ template: 'Hello World!' });</a:t>
            </a:r>
            <a:endParaRPr lang="en-US" sz="2200" dirty="0">
              <a:latin typeface="Times New Roman" panose="02020603050405020304" pitchFamily="18" charset="0"/>
              <a:cs typeface="Times New Roman" panose="02020603050405020304" pitchFamily="18" charset="0"/>
            </a:endParaRPr>
          </a:p>
          <a:p>
            <a:pPr lvl="1"/>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23618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Components(Continued)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2410692"/>
            <a:ext cx="9601196" cy="4253344"/>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Use that component in our html like this</a:t>
            </a:r>
          </a:p>
          <a:p>
            <a:pPr marL="0" indent="0">
              <a:buNone/>
            </a:pPr>
            <a:r>
              <a:rPr 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&lt;div ng-app="</a:t>
            </a:r>
            <a:r>
              <a:rPr lang="en-US" sz="2200" dirty="0" err="1">
                <a:latin typeface="Times New Roman" panose="02020603050405020304" pitchFamily="18" charset="0"/>
                <a:cs typeface="Times New Roman" panose="02020603050405020304" pitchFamily="18" charset="0"/>
              </a:rPr>
              <a:t>myApp</a:t>
            </a:r>
            <a:r>
              <a:rPr lang="en-US" sz="2200" dirty="0">
                <a:latin typeface="Times New Roman" panose="02020603050405020304" pitchFamily="18" charset="0"/>
                <a:cs typeface="Times New Roman" panose="02020603050405020304" pitchFamily="18" charset="0"/>
              </a:rPr>
              <a:t>"&gt;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&lt;</a:t>
            </a:r>
            <a:r>
              <a:rPr lang="en-US" sz="2200" dirty="0">
                <a:latin typeface="Times New Roman" panose="02020603050405020304" pitchFamily="18" charset="0"/>
                <a:cs typeface="Times New Roman" panose="02020603050405020304" pitchFamily="18" charset="0"/>
              </a:rPr>
              <a:t>hello-world&gt; &lt;/hello-world</a:t>
            </a:r>
            <a:r>
              <a:rPr lang="en-US" sz="2200" dirty="0" smtClean="0">
                <a:latin typeface="Times New Roman" panose="02020603050405020304" pitchFamily="18" charset="0"/>
                <a:cs typeface="Times New Roman" panose="02020603050405020304" pitchFamily="18" charset="0"/>
              </a:rPr>
              <a:t>&gt;</a:t>
            </a: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&lt;/div&gt;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26542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Decorators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2410692"/>
            <a:ext cx="9601196" cy="4253344"/>
          </a:xfrm>
        </p:spPr>
        <p:txBody>
          <a:bodyPr>
            <a:normAutofit/>
          </a:bodyPr>
          <a:lstStyle/>
          <a:p>
            <a:r>
              <a:rPr lang="en-US" dirty="0">
                <a:latin typeface="Times New Roman" panose="02020603050405020304" pitchFamily="18" charset="0"/>
                <a:cs typeface="Times New Roman" panose="02020603050405020304" pitchFamily="18" charset="0"/>
              </a:rPr>
              <a:t>Decorator is function that allow a service, factory, directive or filter to be modified prior to its </a:t>
            </a:r>
            <a:r>
              <a:rPr lang="en-US" dirty="0" smtClean="0">
                <a:latin typeface="Times New Roman" panose="02020603050405020304" pitchFamily="18" charset="0"/>
                <a:cs typeface="Times New Roman" panose="02020603050405020304" pitchFamily="18" charset="0"/>
              </a:rPr>
              <a:t>usage</a:t>
            </a:r>
          </a:p>
          <a:p>
            <a:r>
              <a:rPr lang="en-US" dirty="0" smtClean="0">
                <a:latin typeface="Times New Roman" panose="02020603050405020304" pitchFamily="18" charset="0"/>
                <a:cs typeface="Times New Roman" panose="02020603050405020304" pitchFamily="18" charset="0"/>
              </a:rPr>
              <a:t>Decorator </a:t>
            </a:r>
            <a:r>
              <a:rPr lang="en-US" dirty="0">
                <a:latin typeface="Times New Roman" panose="02020603050405020304" pitchFamily="18" charset="0"/>
                <a:cs typeface="Times New Roman" panose="02020603050405020304" pitchFamily="18" charset="0"/>
              </a:rPr>
              <a:t>is used to override or modify the behavior of the </a:t>
            </a:r>
            <a:r>
              <a:rPr lang="en-US" dirty="0" smtClean="0">
                <a:latin typeface="Times New Roman" panose="02020603050405020304" pitchFamily="18" charset="0"/>
                <a:cs typeface="Times New Roman" panose="02020603050405020304" pitchFamily="18" charset="0"/>
              </a:rPr>
              <a:t>service</a:t>
            </a:r>
          </a:p>
          <a:p>
            <a:r>
              <a:rPr lang="en-US" dirty="0">
                <a:latin typeface="Times New Roman" panose="02020603050405020304" pitchFamily="18" charset="0"/>
                <a:cs typeface="Times New Roman" panose="02020603050405020304" pitchFamily="18" charset="0"/>
              </a:rPr>
              <a:t>The return value of the decorator function may be the original service, or a new service that replaces, or wraps and delegates to, the original </a:t>
            </a:r>
            <a:r>
              <a:rPr lang="en-US" dirty="0" smtClean="0">
                <a:latin typeface="Times New Roman" panose="02020603050405020304" pitchFamily="18" charset="0"/>
                <a:cs typeface="Times New Roman" panose="02020603050405020304" pitchFamily="18" charset="0"/>
              </a:rPr>
              <a:t>service</a:t>
            </a:r>
          </a:p>
          <a:p>
            <a:r>
              <a:rPr lang="en-US" dirty="0">
                <a:latin typeface="Times New Roman" panose="02020603050405020304" pitchFamily="18" charset="0"/>
                <a:cs typeface="Times New Roman" panose="02020603050405020304" pitchFamily="18" charset="0"/>
              </a:rPr>
              <a:t>Any decorating must be done in angular application's </a:t>
            </a:r>
            <a:r>
              <a:rPr lang="en-US" dirty="0" smtClean="0">
                <a:latin typeface="Times New Roman" panose="02020603050405020304" pitchFamily="18" charset="0"/>
                <a:cs typeface="Times New Roman" panose="02020603050405020304" pitchFamily="18" charset="0"/>
              </a:rPr>
              <a:t>config phase by injecting $provide and using it’s </a:t>
            </a:r>
            <a:r>
              <a:rPr lang="en-US" i="1" dirty="0" smtClean="0">
                <a:latin typeface="Times New Roman" panose="02020603050405020304" pitchFamily="18" charset="0"/>
                <a:cs typeface="Times New Roman" panose="02020603050405020304" pitchFamily="18" charset="0"/>
              </a:rPr>
              <a:t>$provide.decorator </a:t>
            </a:r>
            <a:r>
              <a:rPr lang="en-US" dirty="0" smtClean="0">
                <a:latin typeface="Times New Roman" panose="02020603050405020304" pitchFamily="18" charset="0"/>
                <a:cs typeface="Times New Roman" panose="02020603050405020304" pitchFamily="18" charset="0"/>
              </a:rPr>
              <a:t>function</a:t>
            </a:r>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2983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Decorators(Continued)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2410692"/>
            <a:ext cx="9601196" cy="4253344"/>
          </a:xfrm>
        </p:spPr>
        <p:txBody>
          <a:bodyPr>
            <a:normAutofit/>
          </a:bodyPr>
          <a:lstStyle/>
          <a:p>
            <a:r>
              <a:rPr lang="en-US" dirty="0">
                <a:latin typeface="Times New Roman" panose="02020603050405020304" pitchFamily="18" charset="0"/>
                <a:cs typeface="Times New Roman" panose="02020603050405020304" pitchFamily="18" charset="0"/>
              </a:rPr>
              <a:t>The decorator function has </a:t>
            </a:r>
            <a:r>
              <a:rPr lang="en-US" dirty="0" smtClean="0">
                <a:latin typeface="Times New Roman" panose="02020603050405020304" pitchFamily="18" charset="0"/>
                <a:cs typeface="Times New Roman" panose="02020603050405020304" pitchFamily="18" charset="0"/>
              </a:rPr>
              <a:t>a $delegate </a:t>
            </a:r>
            <a:r>
              <a:rPr lang="en-US" dirty="0">
                <a:latin typeface="Times New Roman" panose="02020603050405020304" pitchFamily="18" charset="0"/>
                <a:cs typeface="Times New Roman" panose="02020603050405020304" pitchFamily="18" charset="0"/>
              </a:rPr>
              <a:t>object injected to provide access to the service that matches the selector in the </a:t>
            </a:r>
            <a:r>
              <a:rPr lang="en-US" dirty="0" smtClean="0">
                <a:latin typeface="Times New Roman" panose="02020603050405020304" pitchFamily="18" charset="0"/>
                <a:cs typeface="Times New Roman" panose="02020603050405020304" pitchFamily="18" charset="0"/>
              </a:rPr>
              <a:t>decorator</a:t>
            </a:r>
          </a:p>
          <a:p>
            <a:r>
              <a:rPr lang="en-US" dirty="0" smtClean="0">
                <a:latin typeface="Times New Roman" panose="02020603050405020304" pitchFamily="18" charset="0"/>
                <a:cs typeface="Times New Roman" panose="02020603050405020304" pitchFamily="18" charset="0"/>
              </a:rPr>
              <a:t>This $delegate </a:t>
            </a:r>
            <a:r>
              <a:rPr lang="en-US" dirty="0">
                <a:latin typeface="Times New Roman" panose="02020603050405020304" pitchFamily="18" charset="0"/>
                <a:cs typeface="Times New Roman" panose="02020603050405020304" pitchFamily="18" charset="0"/>
              </a:rPr>
              <a:t>will be the service you are </a:t>
            </a:r>
            <a:r>
              <a:rPr lang="en-US" dirty="0" smtClean="0">
                <a:latin typeface="Times New Roman" panose="02020603050405020304" pitchFamily="18" charset="0"/>
                <a:cs typeface="Times New Roman" panose="02020603050405020304" pitchFamily="18" charset="0"/>
              </a:rPr>
              <a:t>decorating</a:t>
            </a:r>
          </a:p>
          <a:p>
            <a:r>
              <a:rPr lang="en-US" dirty="0">
                <a:latin typeface="Times New Roman" panose="02020603050405020304" pitchFamily="18" charset="0"/>
                <a:cs typeface="Times New Roman" panose="02020603050405020304" pitchFamily="18" charset="0"/>
              </a:rPr>
              <a:t>The return value of the function provided to the decorator will take place of the service, directive, or filter being </a:t>
            </a:r>
            <a:r>
              <a:rPr lang="en-US" dirty="0" smtClean="0">
                <a:latin typeface="Times New Roman" panose="02020603050405020304" pitchFamily="18" charset="0"/>
                <a:cs typeface="Times New Roman" panose="02020603050405020304" pitchFamily="18" charset="0"/>
              </a:rPr>
              <a:t>decorated</a:t>
            </a:r>
          </a:p>
          <a:p>
            <a:r>
              <a:rPr lang="en-US" dirty="0" smtClean="0">
                <a:latin typeface="Times New Roman" panose="02020603050405020304" pitchFamily="18" charset="0"/>
                <a:cs typeface="Times New Roman" panose="02020603050405020304" pitchFamily="18" charset="0"/>
              </a:rPr>
              <a:t>example given in next slide </a:t>
            </a:r>
            <a:r>
              <a:rPr lang="en-US" dirty="0">
                <a:latin typeface="Times New Roman" panose="02020603050405020304" pitchFamily="18" charset="0"/>
                <a:cs typeface="Times New Roman" panose="02020603050405020304" pitchFamily="18" charset="0"/>
              </a:rPr>
              <a:t>service decorator, </a:t>
            </a:r>
            <a:r>
              <a:rPr lang="en-US" dirty="0" smtClean="0">
                <a:latin typeface="Times New Roman" panose="02020603050405020304" pitchFamily="18" charset="0"/>
                <a:cs typeface="Times New Roman" panose="02020603050405020304" pitchFamily="18" charset="0"/>
              </a:rPr>
              <a:t>overriding null date </a:t>
            </a:r>
            <a:r>
              <a:rPr lang="en-US" dirty="0">
                <a:latin typeface="Times New Roman" panose="02020603050405020304" pitchFamily="18" charset="0"/>
                <a:cs typeface="Times New Roman" panose="02020603050405020304" pitchFamily="18" charset="0"/>
              </a:rPr>
              <a:t>returned by </a:t>
            </a:r>
            <a:r>
              <a:rPr lang="en-US" dirty="0" smtClean="0">
                <a:latin typeface="Times New Roman" panose="02020603050405020304" pitchFamily="18" charset="0"/>
                <a:cs typeface="Times New Roman" panose="02020603050405020304" pitchFamily="18" charset="0"/>
              </a:rPr>
              <a:t>service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05049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Decorators(Continued)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2" y="2466108"/>
            <a:ext cx="9601196" cy="4253344"/>
          </a:xfrm>
        </p:spPr>
        <p:txBody>
          <a:bodyPr>
            <a:normAutofit fontScale="92500" lnSpcReduction="20000"/>
          </a:bodyPr>
          <a:lstStyle/>
          <a:p>
            <a:pPr marL="0" indent="0">
              <a:buNone/>
            </a:pPr>
            <a:r>
              <a:rPr lang="en-US" dirty="0">
                <a:latin typeface="Times New Roman" panose="02020603050405020304" pitchFamily="18" charset="0"/>
                <a:cs typeface="Times New Roman" panose="02020603050405020304" pitchFamily="18" charset="0"/>
              </a:rPr>
              <a:t>v</a:t>
            </a:r>
            <a:r>
              <a:rPr lang="en-US" dirty="0" smtClean="0">
                <a:latin typeface="Times New Roman" panose="02020603050405020304" pitchFamily="18" charset="0"/>
                <a:cs typeface="Times New Roman" panose="02020603050405020304" pitchFamily="18" charset="0"/>
              </a:rPr>
              <a:t>ar app=</a:t>
            </a:r>
            <a:r>
              <a:rPr lang="en-US" dirty="0" err="1" smtClean="0">
                <a:latin typeface="Times New Roman" panose="02020603050405020304" pitchFamily="18" charset="0"/>
                <a:cs typeface="Times New Roman" panose="02020603050405020304" pitchFamily="18" charset="0"/>
              </a:rPr>
              <a:t>angular.module</a:t>
            </a:r>
            <a:r>
              <a:rPr lang="en-US" dirty="0">
                <a:latin typeface="Times New Roman" panose="02020603050405020304" pitchFamily="18" charset="0"/>
                <a:cs typeface="Times New Roman" panose="02020603050405020304" pitchFamily="18" charset="0"/>
              </a:rPr>
              <a:t>('app', </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app.service</a:t>
            </a:r>
            <a:r>
              <a:rPr lang="en-US" dirty="0">
                <a:latin typeface="Times New Roman" panose="02020603050405020304" pitchFamily="18" charset="0"/>
                <a:cs typeface="Times New Roman" panose="02020603050405020304" pitchFamily="18" charset="0"/>
              </a:rPr>
              <a:t>('myService', function () {</a:t>
            </a:r>
          </a:p>
          <a:p>
            <a:pPr marL="0" indent="0">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this.getDate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function () {</a:t>
            </a:r>
          </a:p>
          <a:p>
            <a:pPr marL="0" indent="0">
              <a:buNone/>
            </a:pPr>
            <a:r>
              <a:rPr lang="en-US" dirty="0" smtClean="0">
                <a:latin typeface="Times New Roman" panose="02020603050405020304" pitchFamily="18" charset="0"/>
                <a:cs typeface="Times New Roman" panose="02020603050405020304" pitchFamily="18" charset="0"/>
              </a:rPr>
              <a:t>	return </a:t>
            </a:r>
            <a:r>
              <a:rPr lang="en-US" dirty="0">
                <a:latin typeface="Times New Roman" panose="02020603050405020304" pitchFamily="18" charset="0"/>
                <a:cs typeface="Times New Roman" panose="02020603050405020304" pitchFamily="18" charset="0"/>
              </a:rPr>
              <a:t>null; </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app.controller</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myController</a:t>
            </a:r>
            <a:r>
              <a:rPr lang="en-US" dirty="0">
                <a:latin typeface="Times New Roman" panose="02020603050405020304" pitchFamily="18" charset="0"/>
                <a:cs typeface="Times New Roman" panose="02020603050405020304" pitchFamily="18" charset="0"/>
              </a:rPr>
              <a:t>', function (myService) {</a:t>
            </a:r>
          </a:p>
          <a:p>
            <a:pPr marL="0" indent="0">
              <a:buNone/>
            </a:pPr>
            <a:r>
              <a:rPr lang="en-US" dirty="0" smtClean="0">
                <a:latin typeface="Times New Roman" panose="02020603050405020304" pitchFamily="18" charset="0"/>
                <a:cs typeface="Times New Roman" panose="02020603050405020304" pitchFamily="18" charset="0"/>
              </a:rPr>
              <a:t>	  var </a:t>
            </a:r>
            <a:r>
              <a:rPr lang="en-US" dirty="0" err="1">
                <a:latin typeface="Times New Roman" panose="02020603050405020304" pitchFamily="18" charset="0"/>
                <a:cs typeface="Times New Roman" panose="02020603050405020304" pitchFamily="18" charset="0"/>
              </a:rPr>
              <a:t>vm</a:t>
            </a:r>
            <a:r>
              <a:rPr lang="en-US" dirty="0">
                <a:latin typeface="Times New Roman" panose="02020603050405020304" pitchFamily="18" charset="0"/>
                <a:cs typeface="Times New Roman" panose="02020603050405020304" pitchFamily="18" charset="0"/>
              </a:rPr>
              <a:t> = this;</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vm.date</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myService.getDate</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92509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Decorators(Continued)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2" y="2466108"/>
            <a:ext cx="9601196" cy="3837710"/>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app.config</a:t>
            </a:r>
            <a:r>
              <a:rPr lang="en-US" dirty="0" smtClean="0">
                <a:latin typeface="Times New Roman" panose="02020603050405020304" pitchFamily="18" charset="0"/>
                <a:cs typeface="Times New Roman" panose="02020603050405020304" pitchFamily="18" charset="0"/>
              </a:rPr>
              <a:t>(function </a:t>
            </a:r>
            <a:r>
              <a:rPr lang="en-US" dirty="0">
                <a:latin typeface="Times New Roman" panose="02020603050405020304" pitchFamily="18" charset="0"/>
                <a:cs typeface="Times New Roman" panose="02020603050405020304" pitchFamily="18" charset="0"/>
              </a:rPr>
              <a:t>($provide) {</a:t>
            </a:r>
          </a:p>
          <a:p>
            <a:pPr marL="0" indent="0">
              <a:buNone/>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provide.decorator('myService', function ($delegate) {</a:t>
            </a:r>
          </a:p>
          <a:p>
            <a:pPr marL="0" indent="0">
              <a:buNone/>
            </a:pP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delegate.getDate</a:t>
            </a:r>
            <a:r>
              <a:rPr lang="en-US" dirty="0">
                <a:latin typeface="Times New Roman" panose="02020603050405020304" pitchFamily="18" charset="0"/>
                <a:cs typeface="Times New Roman" panose="02020603050405020304" pitchFamily="18" charset="0"/>
              </a:rPr>
              <a:t> = function () {</a:t>
            </a:r>
          </a:p>
          <a:p>
            <a:pPr marL="0" indent="0">
              <a:buNone/>
            </a:pPr>
            <a:r>
              <a:rPr lang="en-US" dirty="0">
                <a:latin typeface="Times New Roman" panose="02020603050405020304" pitchFamily="18" charset="0"/>
                <a:cs typeface="Times New Roman" panose="02020603050405020304" pitchFamily="18" charset="0"/>
              </a:rPr>
              <a:t>                return new Date();</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return $delegate;</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4432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95987"/>
            <a:ext cx="9601196" cy="1303867"/>
          </a:xfrm>
        </p:spPr>
        <p:txBody>
          <a:bodyPr/>
          <a:lstStyle/>
          <a:p>
            <a:r>
              <a:rPr lang="en-US" dirty="0" smtClean="0">
                <a:latin typeface="Times New Roman" panose="02020603050405020304" pitchFamily="18" charset="0"/>
                <a:cs typeface="Times New Roman" panose="02020603050405020304" pitchFamily="18" charset="0"/>
              </a:rPr>
              <a:t>What is AngularJS?(Continued)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2570787"/>
            <a:ext cx="9601196" cy="3318936"/>
          </a:xfrm>
        </p:spPr>
        <p:txBody>
          <a:bodyPr/>
          <a:lstStyle/>
          <a:p>
            <a:pPr marL="0" indent="0">
              <a:buNone/>
            </a:pPr>
            <a:r>
              <a:rPr lang="en-US" dirty="0">
                <a:latin typeface="Times New Roman" panose="02020603050405020304" pitchFamily="18" charset="0"/>
                <a:cs typeface="Times New Roman" panose="02020603050405020304" pitchFamily="18" charset="0"/>
              </a:rPr>
              <a:t>Definition of AngularJS as put by its official documentation is as follows: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AngularJS </a:t>
            </a:r>
            <a:r>
              <a:rPr lang="en-US" dirty="0">
                <a:latin typeface="Times New Roman" panose="02020603050405020304" pitchFamily="18" charset="0"/>
                <a:cs typeface="Times New Roman" panose="02020603050405020304" pitchFamily="18" charset="0"/>
              </a:rPr>
              <a:t>is a structural framework for dynamic web applications. It lets you use HTML as your template language and lets you extend HTML's syntax to express your application components clearly and succinctly. Its data binding and dependency injection eliminate much of the code you currently have to write. And it all happens within the browser, making it an ideal partner with any server technology.</a:t>
            </a:r>
          </a:p>
        </p:txBody>
      </p:sp>
    </p:spTree>
    <p:extLst>
      <p:ext uri="{BB962C8B-B14F-4D97-AF65-F5344CB8AC3E}">
        <p14:creationId xmlns:p14="http://schemas.microsoft.com/office/powerpoint/2010/main" val="13191302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References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docs.angularjs.org/guide</a:t>
            </a:r>
            <a:endParaRPr lang="en-US" dirty="0" smtClean="0"/>
          </a:p>
          <a:p>
            <a:r>
              <a:rPr lang="en-US" dirty="0">
                <a:hlinkClick r:id="rId3"/>
              </a:rPr>
              <a:t>https://thinkmobiles.com/blog/best-angularjs-apps-examples/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53451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8959B8-1433-436C-BC39-C7B068314520}"/>
              </a:ext>
            </a:extLst>
          </p:cNvPr>
          <p:cNvSpPr txBox="1"/>
          <p:nvPr/>
        </p:nvSpPr>
        <p:spPr>
          <a:xfrm>
            <a:off x="2756453" y="2474892"/>
            <a:ext cx="6361043" cy="1908215"/>
          </a:xfrm>
          <a:prstGeom prst="rect">
            <a:avLst/>
          </a:prstGeom>
          <a:noFill/>
        </p:spPr>
        <p:txBody>
          <a:bodyPr wrap="square" rtlCol="0">
            <a:spAutoFit/>
          </a:bodyPr>
          <a:lstStyle/>
          <a:p>
            <a:r>
              <a:rPr lang="en-US" sz="10000" b="1" dirty="0"/>
              <a:t>Thank You</a:t>
            </a:r>
          </a:p>
          <a:p>
            <a:r>
              <a:rPr lang="en-US" dirty="0"/>
              <a:t> </a:t>
            </a:r>
          </a:p>
        </p:txBody>
      </p:sp>
    </p:spTree>
    <p:extLst>
      <p:ext uri="{BB962C8B-B14F-4D97-AF65-F5344CB8AC3E}">
        <p14:creationId xmlns:p14="http://schemas.microsoft.com/office/powerpoint/2010/main" val="14815483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Features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2" y="2446094"/>
            <a:ext cx="9601196" cy="3705323"/>
          </a:xfrm>
        </p:spPr>
        <p:txBody>
          <a:bodyPr>
            <a:normAutofit/>
          </a:bodyPr>
          <a:lstStyle/>
          <a:p>
            <a:r>
              <a:rPr lang="en-US" dirty="0" smtClean="0">
                <a:latin typeface="Times New Roman" panose="02020603050405020304" pitchFamily="18" charset="0"/>
                <a:cs typeface="Times New Roman" panose="02020603050405020304" pitchFamily="18" charset="0"/>
              </a:rPr>
              <a:t>Data binding</a:t>
            </a:r>
          </a:p>
          <a:p>
            <a:r>
              <a:rPr lang="en-US" dirty="0" smtClean="0">
                <a:latin typeface="Times New Roman" panose="02020603050405020304" pitchFamily="18" charset="0"/>
                <a:cs typeface="Times New Roman" panose="02020603050405020304" pitchFamily="18" charset="0"/>
              </a:rPr>
              <a:t>Scope</a:t>
            </a:r>
          </a:p>
          <a:p>
            <a:r>
              <a:rPr lang="en-US" dirty="0" smtClean="0">
                <a:latin typeface="Times New Roman" panose="02020603050405020304" pitchFamily="18" charset="0"/>
                <a:cs typeface="Times New Roman" panose="02020603050405020304" pitchFamily="18" charset="0"/>
              </a:rPr>
              <a:t>Controller</a:t>
            </a:r>
          </a:p>
          <a:p>
            <a:r>
              <a:rPr lang="en-US" dirty="0" smtClean="0">
                <a:latin typeface="Times New Roman" panose="02020603050405020304" pitchFamily="18" charset="0"/>
                <a:cs typeface="Times New Roman" panose="02020603050405020304" pitchFamily="18" charset="0"/>
              </a:rPr>
              <a:t>Service</a:t>
            </a:r>
          </a:p>
          <a:p>
            <a:r>
              <a:rPr lang="en-US" dirty="0" smtClean="0">
                <a:latin typeface="Times New Roman" panose="02020603050405020304" pitchFamily="18" charset="0"/>
                <a:cs typeface="Times New Roman" panose="02020603050405020304" pitchFamily="18" charset="0"/>
              </a:rPr>
              <a:t>Filter</a:t>
            </a:r>
          </a:p>
          <a:p>
            <a:r>
              <a:rPr lang="en-US" dirty="0" smtClean="0">
                <a:latin typeface="Times New Roman" panose="02020603050405020304" pitchFamily="18" charset="0"/>
                <a:cs typeface="Times New Roman" panose="02020603050405020304" pitchFamily="18" charset="0"/>
              </a:rPr>
              <a:t>Dependency Injection</a:t>
            </a:r>
          </a:p>
          <a:p>
            <a:r>
              <a:rPr lang="en-US" dirty="0" smtClean="0">
                <a:latin typeface="Times New Roman" panose="02020603050405020304" pitchFamily="18" charset="0"/>
                <a:cs typeface="Times New Roman" panose="02020603050405020304" pitchFamily="18" charset="0"/>
              </a:rPr>
              <a:t>Deep Linking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47017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Why to use AngularJS?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HTML is great for declaring static documents, but it falters when we try to use it for declaring dynamic views in web-applications. AngularJS lets you extend HTML vocabulary for your application. The resulting environment is extraordinarily expressive, readable, and quick to develop</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AngularJS is a efficient framework that can create Rich Internet Applications (RIA</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AngularJS provides developers an options to write client side applications using JavaScript in a clean Model View Controller (MVC) way.</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79030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Why to use AngularJS?(Continued)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Applications </a:t>
            </a:r>
            <a:r>
              <a:rPr lang="en-US" dirty="0">
                <a:latin typeface="Times New Roman" panose="02020603050405020304" pitchFamily="18" charset="0"/>
                <a:cs typeface="Times New Roman" panose="02020603050405020304" pitchFamily="18" charset="0"/>
              </a:rPr>
              <a:t>written in AngularJS are cross-browser compliant. AngularJS automatically handles JavaScript code suitable for each browser</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AngularJS uses dependency injection and make use of separation of concerns.</a:t>
            </a:r>
          </a:p>
          <a:p>
            <a:r>
              <a:rPr lang="en-US" dirty="0">
                <a:latin typeface="Times New Roman" panose="02020603050405020304" pitchFamily="18" charset="0"/>
                <a:cs typeface="Times New Roman" panose="02020603050405020304" pitchFamily="18" charset="0"/>
              </a:rPr>
              <a:t>AngularJS allows to write and test module code separately from the rest of an app. As a result, only necessary parts of apps and chosen services will be tested.</a:t>
            </a: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54246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Why to use AngularJS?(Continued)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dirty="0" smtClean="0">
                <a:latin typeface="Times New Roman" panose="02020603050405020304" pitchFamily="18" charset="0"/>
                <a:cs typeface="Times New Roman" panose="02020603050405020304" pitchFamily="18" charset="0"/>
              </a:rPr>
              <a:t>With </a:t>
            </a:r>
            <a:r>
              <a:rPr lang="en-US" dirty="0">
                <a:latin typeface="Times New Roman" panose="02020603050405020304" pitchFamily="18" charset="0"/>
                <a:cs typeface="Times New Roman" panose="02020603050405020304" pitchFamily="18" charset="0"/>
              </a:rPr>
              <a:t>AngularJS, the developers can achieve more functionality with short code</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Filters allow developer to manipulate the data on the view level without changing any of your controllers</a:t>
            </a:r>
          </a:p>
        </p:txBody>
      </p:sp>
    </p:spTree>
    <p:extLst>
      <p:ext uri="{BB962C8B-B14F-4D97-AF65-F5344CB8AC3E}">
        <p14:creationId xmlns:p14="http://schemas.microsoft.com/office/powerpoint/2010/main" val="24385751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How is it works?</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2800" y="2419638"/>
            <a:ext cx="5500255" cy="3565526"/>
          </a:xfrm>
        </p:spPr>
      </p:pic>
    </p:spTree>
    <p:extLst>
      <p:ext uri="{BB962C8B-B14F-4D97-AF65-F5344CB8AC3E}">
        <p14:creationId xmlns:p14="http://schemas.microsoft.com/office/powerpoint/2010/main" val="17325148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
  <TotalTime>4484</TotalTime>
  <Words>1551</Words>
  <Application>Microsoft Office PowerPoint</Application>
  <PresentationFormat>Widescreen</PresentationFormat>
  <Paragraphs>237</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Courier New</vt:lpstr>
      <vt:lpstr>Garamond</vt:lpstr>
      <vt:lpstr>Times New Roman</vt:lpstr>
      <vt:lpstr>Wingdings</vt:lpstr>
      <vt:lpstr>Organic</vt:lpstr>
      <vt:lpstr>PowerPoint Presentation</vt:lpstr>
      <vt:lpstr>Topic</vt:lpstr>
      <vt:lpstr>What is AngularJS?</vt:lpstr>
      <vt:lpstr>What is AngularJS?(Continued)</vt:lpstr>
      <vt:lpstr>Features</vt:lpstr>
      <vt:lpstr>Why to use AngularJS?</vt:lpstr>
      <vt:lpstr>Why to use AngularJS?(Continued)</vt:lpstr>
      <vt:lpstr>Why to use AngularJS?(Continued)</vt:lpstr>
      <vt:lpstr>How is it works?</vt:lpstr>
      <vt:lpstr>How is it works?(Continued)</vt:lpstr>
      <vt:lpstr>How is it works?(Continued)</vt:lpstr>
      <vt:lpstr>Where to use AngularJS?</vt:lpstr>
      <vt:lpstr>Where to use AngularJS?(Continued)</vt:lpstr>
      <vt:lpstr>Where to use AngularJS?(Continued)</vt:lpstr>
      <vt:lpstr>Where to use AngularJS?(Continued)</vt:lpstr>
      <vt:lpstr>Services</vt:lpstr>
      <vt:lpstr>Services(Continued)</vt:lpstr>
      <vt:lpstr>Services(Continued)</vt:lpstr>
      <vt:lpstr>Services(Continued)</vt:lpstr>
      <vt:lpstr>Factory</vt:lpstr>
      <vt:lpstr>Factory(Continued)</vt:lpstr>
      <vt:lpstr>Factory(Continued)</vt:lpstr>
      <vt:lpstr>Factory(Continued)</vt:lpstr>
      <vt:lpstr>Providers</vt:lpstr>
      <vt:lpstr>Providers(Continued)</vt:lpstr>
      <vt:lpstr>Providers(Continued)</vt:lpstr>
      <vt:lpstr>Providers(Continued)</vt:lpstr>
      <vt:lpstr>Configuration blocks</vt:lpstr>
      <vt:lpstr>Run blocks</vt:lpstr>
      <vt:lpstr>Run blocks(Continued)</vt:lpstr>
      <vt:lpstr>Components </vt:lpstr>
      <vt:lpstr>Components(Continued) </vt:lpstr>
      <vt:lpstr>Components(Continued) </vt:lpstr>
      <vt:lpstr>Components(Continued) </vt:lpstr>
      <vt:lpstr>Components(Continued) </vt:lpstr>
      <vt:lpstr>Decorators </vt:lpstr>
      <vt:lpstr>Decorators(Continued) </vt:lpstr>
      <vt:lpstr>Decorators(Continued) </vt:lpstr>
      <vt:lpstr>Decorators(Continued)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munjal jani</dc:creator>
  <cp:lastModifiedBy>hp</cp:lastModifiedBy>
  <cp:revision>178</cp:revision>
  <dcterms:created xsi:type="dcterms:W3CDTF">2018-07-11T17:07:41Z</dcterms:created>
  <dcterms:modified xsi:type="dcterms:W3CDTF">2020-07-22T10:04:46Z</dcterms:modified>
</cp:coreProperties>
</file>