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62"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115" d="100"/>
          <a:sy n="115" d="100"/>
        </p:scale>
        <p:origin x="3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124" y="1751391"/>
            <a:ext cx="7766936" cy="1646302"/>
          </a:xfrm>
        </p:spPr>
        <p:txBody>
          <a:bodyPr/>
          <a:lstStyle/>
          <a:p>
            <a:pPr algn="ctr"/>
            <a:r>
              <a:rPr lang="en-US" sz="6000" b="1" dirty="0" smtClean="0"/>
              <a:t>Floodlight Tag</a:t>
            </a:r>
            <a:endParaRPr lang="en-US" sz="6000" b="1" dirty="0"/>
          </a:p>
        </p:txBody>
      </p:sp>
      <p:sp>
        <p:nvSpPr>
          <p:cNvPr id="3" name="Subtitle 2"/>
          <p:cNvSpPr>
            <a:spLocks noGrp="1"/>
          </p:cNvSpPr>
          <p:nvPr>
            <p:ph type="subTitle" idx="1"/>
          </p:nvPr>
        </p:nvSpPr>
        <p:spPr/>
        <p:txBody>
          <a:bodyPr/>
          <a:lstStyle/>
          <a:p>
            <a:pPr algn="l"/>
            <a:r>
              <a:rPr lang="en-US" dirty="0" smtClean="0"/>
              <a:t>Prepared by:- Manish </a:t>
            </a:r>
            <a:r>
              <a:rPr lang="en-US" dirty="0" err="1" smtClean="0"/>
              <a:t>Parmar</a:t>
            </a:r>
            <a:endParaRPr lang="en-US" dirty="0"/>
          </a:p>
        </p:txBody>
      </p:sp>
    </p:spTree>
    <p:extLst>
      <p:ext uri="{BB962C8B-B14F-4D97-AF65-F5344CB8AC3E}">
        <p14:creationId xmlns:p14="http://schemas.microsoft.com/office/powerpoint/2010/main" val="249094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654" y="2856411"/>
            <a:ext cx="8596668" cy="1320800"/>
          </a:xfrm>
        </p:spPr>
        <p:txBody>
          <a:bodyPr>
            <a:normAutofit/>
          </a:bodyPr>
          <a:lstStyle/>
          <a:p>
            <a:pPr algn="ctr"/>
            <a:r>
              <a:rPr lang="en-US" sz="6000" b="1" dirty="0" smtClean="0"/>
              <a:t>Thank You</a:t>
            </a:r>
            <a:endParaRPr lang="en-US" sz="6000" b="1" dirty="0"/>
          </a:p>
        </p:txBody>
      </p:sp>
    </p:spTree>
    <p:extLst>
      <p:ext uri="{BB962C8B-B14F-4D97-AF65-F5344CB8AC3E}">
        <p14:creationId xmlns:p14="http://schemas.microsoft.com/office/powerpoint/2010/main" val="82088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p:txBody>
          <a:bodyPr>
            <a:normAutofit/>
          </a:bodyPr>
          <a:lstStyle/>
          <a:p>
            <a:r>
              <a:rPr lang="en-US" sz="2000" dirty="0" smtClean="0"/>
              <a:t>What is </a:t>
            </a:r>
            <a:r>
              <a:rPr lang="en-US" sz="2000" dirty="0" smtClean="0"/>
              <a:t>Floodlight</a:t>
            </a:r>
          </a:p>
          <a:p>
            <a:r>
              <a:rPr lang="en-US" sz="2000" dirty="0" smtClean="0"/>
              <a:t>Types of Floodlight </a:t>
            </a:r>
            <a:r>
              <a:rPr lang="en-IN" sz="2000" dirty="0" smtClean="0"/>
              <a:t>activities </a:t>
            </a:r>
            <a:endParaRPr lang="en-US" sz="2000" dirty="0" smtClean="0"/>
          </a:p>
          <a:p>
            <a:r>
              <a:rPr lang="en-US" sz="2000" dirty="0" smtClean="0"/>
              <a:t>Why to use </a:t>
            </a:r>
            <a:r>
              <a:rPr lang="en-US" sz="2000" dirty="0" smtClean="0"/>
              <a:t>Floodlight?</a:t>
            </a:r>
            <a:endParaRPr lang="en-US" sz="2000" dirty="0" smtClean="0"/>
          </a:p>
          <a:p>
            <a:r>
              <a:rPr lang="en-US" sz="2000" dirty="0" smtClean="0"/>
              <a:t>When to use </a:t>
            </a:r>
            <a:r>
              <a:rPr lang="en-US" sz="2000" dirty="0" smtClean="0"/>
              <a:t>Floodlight?</a:t>
            </a:r>
            <a:endParaRPr lang="en-US" sz="2000" dirty="0" smtClean="0"/>
          </a:p>
          <a:p>
            <a:r>
              <a:rPr lang="en-US" sz="2000" dirty="0" smtClean="0"/>
              <a:t>How </a:t>
            </a:r>
            <a:r>
              <a:rPr lang="en-US" sz="2000" dirty="0" smtClean="0"/>
              <a:t>does </a:t>
            </a:r>
            <a:r>
              <a:rPr lang="en-US" sz="2000" dirty="0" smtClean="0"/>
              <a:t>Floodlight </a:t>
            </a:r>
            <a:r>
              <a:rPr lang="en-US" sz="2000" dirty="0" smtClean="0"/>
              <a:t>work?</a:t>
            </a:r>
          </a:p>
          <a:p>
            <a:r>
              <a:rPr lang="en-US" sz="2000" dirty="0" smtClean="0"/>
              <a:t>How to use Floodlight in web?</a:t>
            </a:r>
          </a:p>
          <a:p>
            <a:endParaRPr lang="en-US" sz="2000" dirty="0"/>
          </a:p>
        </p:txBody>
      </p:sp>
    </p:spTree>
    <p:extLst>
      <p:ext uri="{BB962C8B-B14F-4D97-AF65-F5344CB8AC3E}">
        <p14:creationId xmlns:p14="http://schemas.microsoft.com/office/powerpoint/2010/main" val="123783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Floodlight?</a:t>
            </a:r>
            <a:endParaRPr lang="en-IN" dirty="0"/>
          </a:p>
        </p:txBody>
      </p:sp>
      <p:sp>
        <p:nvSpPr>
          <p:cNvPr id="3" name="Content Placeholder 2"/>
          <p:cNvSpPr>
            <a:spLocks noGrp="1"/>
          </p:cNvSpPr>
          <p:nvPr>
            <p:ph idx="1"/>
          </p:nvPr>
        </p:nvSpPr>
        <p:spPr/>
        <p:txBody>
          <a:bodyPr/>
          <a:lstStyle/>
          <a:p>
            <a:r>
              <a:rPr lang="en-IN" dirty="0" smtClean="0"/>
              <a:t>Floodlight tag are to track and report on conversions, the action of user who visit your sites after viewing or clicking on one of your ads and to set up an audience, which compiles lists of users who have performed specific action on a site, then makes those users available for targeting by subsequent  campaign </a:t>
            </a:r>
          </a:p>
          <a:p>
            <a:r>
              <a:rPr lang="en-US" dirty="0"/>
              <a:t>A floodlight tag is a piece of code generated in Campaign Manager that is placed on a website’s individual pages, allowing marketers to track what a user is doing when visiting their </a:t>
            </a:r>
            <a:r>
              <a:rPr lang="en-US" dirty="0" smtClean="0"/>
              <a:t>site</a:t>
            </a:r>
            <a:endParaRPr lang="en-IN" dirty="0" smtClean="0"/>
          </a:p>
          <a:p>
            <a:r>
              <a:rPr lang="en-IN" dirty="0" smtClean="0"/>
              <a:t>A Floodlight tag is an iframe or image tag that you install on a conversion page in the advertise’s site</a:t>
            </a:r>
          </a:p>
          <a:p>
            <a:r>
              <a:rPr lang="en-IN" dirty="0" smtClean="0"/>
              <a:t>The conversion data is stored in a floodlight activity, which you can include in reports </a:t>
            </a:r>
          </a:p>
        </p:txBody>
      </p:sp>
    </p:spTree>
    <p:extLst>
      <p:ext uri="{BB962C8B-B14F-4D97-AF65-F5344CB8AC3E}">
        <p14:creationId xmlns:p14="http://schemas.microsoft.com/office/powerpoint/2010/main" val="273019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Floodlight activities </a:t>
            </a:r>
            <a:endParaRPr lang="en-IN" dirty="0"/>
          </a:p>
        </p:txBody>
      </p:sp>
      <p:sp>
        <p:nvSpPr>
          <p:cNvPr id="3" name="Content Placeholder 2"/>
          <p:cNvSpPr>
            <a:spLocks noGrp="1"/>
          </p:cNvSpPr>
          <p:nvPr>
            <p:ph idx="1"/>
          </p:nvPr>
        </p:nvSpPr>
        <p:spPr/>
        <p:txBody>
          <a:bodyPr/>
          <a:lstStyle/>
          <a:p>
            <a:r>
              <a:rPr lang="en-US" dirty="0"/>
              <a:t>For every floodlight tag that is created, Campaign Manager requires you to pick a counting method to specify exactly how that floodlight activity should measure the conversion or event; the two options are </a:t>
            </a:r>
            <a:r>
              <a:rPr lang="en-US" b="1" dirty="0"/>
              <a:t>Counter or Sales</a:t>
            </a:r>
            <a:r>
              <a:rPr lang="en-US" b="1" dirty="0" smtClean="0"/>
              <a:t>.</a:t>
            </a:r>
          </a:p>
          <a:p>
            <a:r>
              <a:rPr lang="en-US" dirty="0"/>
              <a:t>A counter activity will track the number of conversions associated by a specific event, for example, a floodlight tag set to </a:t>
            </a:r>
            <a:r>
              <a:rPr lang="en-US" b="1" dirty="0"/>
              <a:t>count</a:t>
            </a:r>
            <a:r>
              <a:rPr lang="en-US" dirty="0"/>
              <a:t> the number of times a user visits a particular webpage. A sales activity will either track the number of </a:t>
            </a:r>
            <a:r>
              <a:rPr lang="en-US" b="1" dirty="0"/>
              <a:t>sales</a:t>
            </a:r>
            <a:r>
              <a:rPr lang="en-US" dirty="0"/>
              <a:t> or the number of item purchased per </a:t>
            </a:r>
            <a:r>
              <a:rPr lang="en-US" b="1" dirty="0"/>
              <a:t>sale.</a:t>
            </a:r>
            <a:r>
              <a:rPr lang="en-US" dirty="0"/>
              <a:t> </a:t>
            </a:r>
            <a:endParaRPr lang="en-US" dirty="0" smtClean="0"/>
          </a:p>
          <a:p>
            <a:endParaRPr lang="en-US" b="1" dirty="0" smtClean="0"/>
          </a:p>
        </p:txBody>
      </p:sp>
    </p:spTree>
    <p:extLst>
      <p:ext uri="{BB962C8B-B14F-4D97-AF65-F5344CB8AC3E}">
        <p14:creationId xmlns:p14="http://schemas.microsoft.com/office/powerpoint/2010/main" val="225251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to use Floodlight?</a:t>
            </a:r>
            <a:endParaRPr lang="en-IN" dirty="0"/>
          </a:p>
        </p:txBody>
      </p:sp>
      <p:sp>
        <p:nvSpPr>
          <p:cNvPr id="3" name="Content Placeholder 2"/>
          <p:cNvSpPr>
            <a:spLocks noGrp="1"/>
          </p:cNvSpPr>
          <p:nvPr>
            <p:ph idx="1"/>
          </p:nvPr>
        </p:nvSpPr>
        <p:spPr/>
        <p:txBody>
          <a:bodyPr/>
          <a:lstStyle/>
          <a:p>
            <a:r>
              <a:rPr lang="en-IN" dirty="0" smtClean="0"/>
              <a:t>Conversation tracking</a:t>
            </a:r>
          </a:p>
          <a:p>
            <a:r>
              <a:rPr lang="en-IN" dirty="0" smtClean="0"/>
              <a:t>Creative informing</a:t>
            </a:r>
          </a:p>
          <a:p>
            <a:endParaRPr lang="en-IN" dirty="0"/>
          </a:p>
        </p:txBody>
      </p:sp>
    </p:spTree>
    <p:extLst>
      <p:ext uri="{BB962C8B-B14F-4D97-AF65-F5344CB8AC3E}">
        <p14:creationId xmlns:p14="http://schemas.microsoft.com/office/powerpoint/2010/main" val="133577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to use Floodlight?</a:t>
            </a:r>
            <a:endParaRPr lang="en-IN" dirty="0"/>
          </a:p>
        </p:txBody>
      </p:sp>
      <p:sp>
        <p:nvSpPr>
          <p:cNvPr id="3" name="Content Placeholder 2"/>
          <p:cNvSpPr>
            <a:spLocks noGrp="1"/>
          </p:cNvSpPr>
          <p:nvPr>
            <p:ph idx="1"/>
          </p:nvPr>
        </p:nvSpPr>
        <p:spPr/>
        <p:txBody>
          <a:bodyPr/>
          <a:lstStyle/>
          <a:p>
            <a:r>
              <a:rPr lang="en-US" dirty="0"/>
              <a:t>Floodlight is a conversion tag that helps you determine how effective an online marketing campaign has been in terms of activity and sales from the users that have landed in the advertiser’s web page after viewing or clicking one of the advertiser’s </a:t>
            </a:r>
            <a:r>
              <a:rPr lang="en-US" dirty="0" smtClean="0"/>
              <a:t>ads</a:t>
            </a:r>
          </a:p>
          <a:p>
            <a:r>
              <a:rPr lang="en-US" dirty="0"/>
              <a:t>There are two measures that floodlight can report, the counter activity such as conversions and the sales activity, which is the monetary amount of those </a:t>
            </a:r>
            <a:r>
              <a:rPr lang="en-US" dirty="0" smtClean="0"/>
              <a:t>conversions</a:t>
            </a:r>
          </a:p>
          <a:p>
            <a:r>
              <a:rPr lang="en-US" dirty="0"/>
              <a:t>It is highly important to understand that the information recorded by this tag will depend on the kind of configuration and the location of those tags within the advertiser’s webpage</a:t>
            </a:r>
            <a:endParaRPr lang="en-IN" dirty="0"/>
          </a:p>
        </p:txBody>
      </p:sp>
    </p:spTree>
    <p:extLst>
      <p:ext uri="{BB962C8B-B14F-4D97-AF65-F5344CB8AC3E}">
        <p14:creationId xmlns:p14="http://schemas.microsoft.com/office/powerpoint/2010/main" val="35043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does Floodlight work?</a:t>
            </a:r>
            <a:endParaRPr lang="en-IN" dirty="0"/>
          </a:p>
        </p:txBody>
      </p:sp>
      <p:sp>
        <p:nvSpPr>
          <p:cNvPr id="3" name="Content Placeholder 2"/>
          <p:cNvSpPr>
            <a:spLocks noGrp="1"/>
          </p:cNvSpPr>
          <p:nvPr>
            <p:ph idx="1"/>
          </p:nvPr>
        </p:nvSpPr>
        <p:spPr/>
        <p:txBody>
          <a:bodyPr>
            <a:normAutofit fontScale="92500"/>
          </a:bodyPr>
          <a:lstStyle/>
          <a:p>
            <a:r>
              <a:rPr lang="en-US" dirty="0"/>
              <a:t>Firstly, a user has to be impacted by our ads and either view it or click on it so DoubleClick can give a cookie to that user (if he doesn’t already have one). Afterwards, the same user will visit our webpage and decide to either convert or </a:t>
            </a:r>
            <a:r>
              <a:rPr lang="en-US" dirty="0" smtClean="0"/>
              <a:t>not</a:t>
            </a:r>
          </a:p>
          <a:p>
            <a:r>
              <a:rPr lang="en-US" dirty="0" smtClean="0"/>
              <a:t>Within </a:t>
            </a:r>
            <a:r>
              <a:rPr lang="en-US" dirty="0"/>
              <a:t>this process, the user will be checked for his cookie to see if he has had a previous interaction with our ad. Either way, this page view will be counted as a post-impression activity. Following, the same user decides to convert, after the thank you page he will be taken to a webpage confirming his </a:t>
            </a:r>
            <a:r>
              <a:rPr lang="en-US" dirty="0" smtClean="0"/>
              <a:t>purchase/action</a:t>
            </a:r>
          </a:p>
          <a:p>
            <a:r>
              <a:rPr lang="en-US" dirty="0" smtClean="0"/>
              <a:t>The </a:t>
            </a:r>
            <a:r>
              <a:rPr lang="en-US" dirty="0"/>
              <a:t>tag will activate again and check that the user has the cookie already inserted or not. If the user has the DoubleClick cookie, this interaction will be counted as a second post-impression </a:t>
            </a:r>
            <a:r>
              <a:rPr lang="en-US" dirty="0" smtClean="0"/>
              <a:t>activity</a:t>
            </a:r>
          </a:p>
          <a:p>
            <a:r>
              <a:rPr lang="en-US" dirty="0" smtClean="0"/>
              <a:t>In </a:t>
            </a:r>
            <a:r>
              <a:rPr lang="en-US" dirty="0"/>
              <a:t>the end, the advertiser will be able to generate a </a:t>
            </a:r>
            <a:r>
              <a:rPr lang="en-US" dirty="0" smtClean="0"/>
              <a:t>report </a:t>
            </a:r>
            <a:r>
              <a:rPr lang="en-US" dirty="0"/>
              <a:t>with all the process a user has gone through before ending up as a conversion.</a:t>
            </a:r>
            <a:endParaRPr lang="en-IN" dirty="0"/>
          </a:p>
        </p:txBody>
      </p:sp>
    </p:spTree>
    <p:extLst>
      <p:ext uri="{BB962C8B-B14F-4D97-AF65-F5344CB8AC3E}">
        <p14:creationId xmlns:p14="http://schemas.microsoft.com/office/powerpoint/2010/main" val="361059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Floodlight in web?</a:t>
            </a:r>
            <a:endParaRPr lang="en-IN" dirty="0"/>
          </a:p>
        </p:txBody>
      </p:sp>
      <p:sp>
        <p:nvSpPr>
          <p:cNvPr id="3" name="Content Placeholder 2"/>
          <p:cNvSpPr>
            <a:spLocks noGrp="1"/>
          </p:cNvSpPr>
          <p:nvPr>
            <p:ph idx="1"/>
          </p:nvPr>
        </p:nvSpPr>
        <p:spPr>
          <a:xfrm>
            <a:off x="677334" y="2160589"/>
            <a:ext cx="8596668" cy="4423091"/>
          </a:xfrm>
        </p:spPr>
        <p:txBody>
          <a:bodyPr>
            <a:normAutofit/>
          </a:bodyPr>
          <a:lstStyle/>
          <a:p>
            <a:r>
              <a:rPr lang="en-US" dirty="0"/>
              <a:t>Insert the </a:t>
            </a:r>
            <a:r>
              <a:rPr lang="en-US" dirty="0" smtClean="0"/>
              <a:t>Floodlight </a:t>
            </a:r>
            <a:r>
              <a:rPr lang="en-US" dirty="0"/>
              <a:t>tags between </a:t>
            </a:r>
            <a:r>
              <a:rPr lang="en-US" dirty="0" smtClean="0"/>
              <a:t>the &lt;body&gt; and &lt;/body&gt; tags,</a:t>
            </a:r>
            <a:r>
              <a:rPr lang="en-US" dirty="0"/>
              <a:t> as close to the top of the webpage and the opening tag as possible. This will help ensure that the Floodlight request is sent to Campaign Manager even if the user presses "Stop" or navigates away from the </a:t>
            </a:r>
            <a:r>
              <a:rPr lang="en-US" dirty="0" smtClean="0"/>
              <a:t>page</a:t>
            </a:r>
          </a:p>
          <a:p>
            <a:r>
              <a:rPr lang="en-US" dirty="0"/>
              <a:t>To defeat caching and ensure accurate counts, you need to insert a numeric value for </a:t>
            </a:r>
            <a:r>
              <a:rPr lang="en-US" dirty="0" smtClean="0"/>
              <a:t>the </a:t>
            </a:r>
            <a:r>
              <a:rPr lang="en-US" i="1" dirty="0" smtClean="0"/>
              <a:t>ord= </a:t>
            </a:r>
            <a:r>
              <a:rPr lang="en-US" dirty="0"/>
              <a:t>parameter. The value cannot contain semicolons or special characters. For standard Floodlight tags, use a random number. For unique user tags, use a constant value. For sales tags, use an order confirmation number. Unique user tags also require a random number as the value of </a:t>
            </a:r>
            <a:r>
              <a:rPr lang="en-US" dirty="0" smtClean="0"/>
              <a:t>the </a:t>
            </a:r>
            <a:r>
              <a:rPr lang="en-US" i="1" dirty="0" err="1" smtClean="0"/>
              <a:t>num</a:t>
            </a:r>
            <a:r>
              <a:rPr lang="en-US" i="1" dirty="0" smtClean="0"/>
              <a:t>= </a:t>
            </a:r>
            <a:r>
              <a:rPr lang="en-IN" dirty="0" smtClean="0"/>
              <a:t>parameter</a:t>
            </a:r>
          </a:p>
          <a:p>
            <a:r>
              <a:rPr lang="en-US" dirty="0"/>
              <a:t>Choose the "Secure Servers Only (https)" option if the Floodlight tag will be placed on a webpage hosted on a secure server. This option changes http:// to https:// in the Floodlight tag. If this change isn't made, Floodlight data will not be captured, and certain browsers will display a security warning.</a:t>
            </a:r>
            <a:endParaRPr lang="en-US" i="1" dirty="0" smtClean="0"/>
          </a:p>
          <a:p>
            <a:endParaRPr lang="en-IN" dirty="0"/>
          </a:p>
        </p:txBody>
      </p:sp>
    </p:spTree>
    <p:extLst>
      <p:ext uri="{BB962C8B-B14F-4D97-AF65-F5344CB8AC3E}">
        <p14:creationId xmlns:p14="http://schemas.microsoft.com/office/powerpoint/2010/main" val="70460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How to use floodlight in web?(Continued)</a:t>
            </a:r>
            <a:endParaRPr lang="en-IN" sz="3200" dirty="0"/>
          </a:p>
        </p:txBody>
      </p:sp>
      <p:sp>
        <p:nvSpPr>
          <p:cNvPr id="3" name="Content Placeholder 2"/>
          <p:cNvSpPr>
            <a:spLocks noGrp="1"/>
          </p:cNvSpPr>
          <p:nvPr>
            <p:ph idx="1"/>
          </p:nvPr>
        </p:nvSpPr>
        <p:spPr>
          <a:xfrm>
            <a:off x="677334" y="2160589"/>
            <a:ext cx="8596668" cy="4423091"/>
          </a:xfrm>
        </p:spPr>
        <p:txBody>
          <a:bodyPr>
            <a:normAutofit lnSpcReduction="10000"/>
          </a:bodyPr>
          <a:lstStyle/>
          <a:p>
            <a:pPr lvl="0"/>
            <a:r>
              <a:rPr lang="en-US" dirty="0"/>
              <a:t>Here's an example of an image tag, with the unique elements in bold; the example is a counter activity tag, but the same changes are made for a sales activity tag:</a:t>
            </a:r>
            <a:endParaRPr lang="en-US" altLang="en-US" dirty="0" smtClean="0">
              <a:solidFill>
                <a:schemeClr val="tx1"/>
              </a:solidFill>
              <a:cs typeface="Courier New" panose="02070309020205020404" pitchFamily="49" charset="0"/>
            </a:endParaRPr>
          </a:p>
          <a:p>
            <a:pPr marL="400050" lvl="1" indent="0">
              <a:buNone/>
            </a:pPr>
            <a:r>
              <a:rPr lang="en-US" altLang="en-US" dirty="0" smtClean="0">
                <a:solidFill>
                  <a:schemeClr val="accent1"/>
                </a:solidFill>
                <a:cs typeface="Courier New" panose="02070309020205020404" pitchFamily="49" charset="0"/>
              </a:rPr>
              <a:t>&lt;img</a:t>
            </a:r>
            <a:r>
              <a:rPr lang="en-US" altLang="en-US" dirty="0">
                <a:solidFill>
                  <a:schemeClr val="accent1"/>
                </a:solidFill>
                <a:cs typeface="Courier New" panose="02070309020205020404" pitchFamily="49" charset="0"/>
              </a:rPr>
              <a:t> </a:t>
            </a:r>
            <a:r>
              <a:rPr lang="en-US" altLang="en-US" dirty="0" smtClean="0">
                <a:solidFill>
                  <a:schemeClr val="accent1"/>
                </a:solidFill>
                <a:cs typeface="Courier New" panose="02070309020205020404" pitchFamily="49" charset="0"/>
              </a:rPr>
              <a:t>src</a:t>
            </a:r>
            <a:r>
              <a:rPr lang="en-US" altLang="en-US" dirty="0">
                <a:solidFill>
                  <a:schemeClr val="accent1"/>
                </a:solidFill>
                <a:cs typeface="Courier New" panose="02070309020205020404" pitchFamily="49" charset="0"/>
              </a:rPr>
              <a:t>="http://ad.doubleclick.net/activity/src=</a:t>
            </a:r>
            <a:r>
              <a:rPr lang="en-US" altLang="en-US" i="1" dirty="0">
                <a:solidFill>
                  <a:schemeClr val="accent1"/>
                </a:solidFill>
                <a:cs typeface="Courier New" panose="02070309020205020404" pitchFamily="49" charset="0"/>
              </a:rPr>
              <a:t>1234567</a:t>
            </a:r>
            <a:r>
              <a:rPr lang="en-US" altLang="en-US" dirty="0">
                <a:solidFill>
                  <a:schemeClr val="accent1"/>
                </a:solidFill>
                <a:cs typeface="Courier New" panose="02070309020205020404" pitchFamily="49" charset="0"/>
              </a:rPr>
              <a:t>;type=</a:t>
            </a:r>
            <a:r>
              <a:rPr lang="en-US" altLang="en-US" i="1" dirty="0">
                <a:solidFill>
                  <a:schemeClr val="accent1"/>
                </a:solidFill>
                <a:cs typeface="Courier New" panose="02070309020205020404" pitchFamily="49" charset="0"/>
              </a:rPr>
              <a:t>abcde123</a:t>
            </a:r>
            <a:r>
              <a:rPr lang="en-US" altLang="en-US" dirty="0">
                <a:solidFill>
                  <a:schemeClr val="accent1"/>
                </a:solidFill>
                <a:cs typeface="Courier New" panose="02070309020205020404" pitchFamily="49" charset="0"/>
              </a:rPr>
              <a:t>;cat=</a:t>
            </a:r>
            <a:r>
              <a:rPr lang="en-US" altLang="en-US" i="1" dirty="0">
                <a:solidFill>
                  <a:schemeClr val="accent1"/>
                </a:solidFill>
                <a:cs typeface="Courier New" panose="02070309020205020404" pitchFamily="49" charset="0"/>
              </a:rPr>
              <a:t>fghij456</a:t>
            </a:r>
            <a:r>
              <a:rPr lang="en-US" altLang="en-US" dirty="0">
                <a:solidFill>
                  <a:schemeClr val="accent1"/>
                </a:solidFill>
                <a:cs typeface="Courier New" panose="02070309020205020404" pitchFamily="49" charset="0"/>
              </a:rPr>
              <a:t>;u1=[</a:t>
            </a:r>
            <a:r>
              <a:rPr lang="en-US" altLang="en-US" i="1" dirty="0">
                <a:solidFill>
                  <a:schemeClr val="accent1"/>
                </a:solidFill>
                <a:cs typeface="Courier New" panose="02070309020205020404" pitchFamily="49" charset="0"/>
              </a:rPr>
              <a:t>friendlyname1</a:t>
            </a:r>
            <a:r>
              <a:rPr lang="en-US" altLang="en-US" dirty="0">
                <a:solidFill>
                  <a:schemeClr val="accent1"/>
                </a:solidFill>
                <a:cs typeface="Courier New" panose="02070309020205020404" pitchFamily="49" charset="0"/>
              </a:rPr>
              <a:t>];u2=[</a:t>
            </a:r>
            <a:r>
              <a:rPr lang="en-US" altLang="en-US" i="1" dirty="0">
                <a:solidFill>
                  <a:schemeClr val="accent1"/>
                </a:solidFill>
                <a:cs typeface="Courier New" panose="02070309020205020404" pitchFamily="49" charset="0"/>
              </a:rPr>
              <a:t>friendlyname2</a:t>
            </a:r>
            <a:r>
              <a:rPr lang="en-US" altLang="en-US" dirty="0">
                <a:solidFill>
                  <a:schemeClr val="accent1"/>
                </a:solidFill>
                <a:cs typeface="Courier New" panose="02070309020205020404" pitchFamily="49" charset="0"/>
              </a:rPr>
              <a:t>];ord=[Random Number]?" width="1" height="1" alt=""/&gt;</a:t>
            </a:r>
            <a:r>
              <a:rPr lang="en-US" altLang="en-US" sz="1200" dirty="0">
                <a:solidFill>
                  <a:schemeClr val="accent1"/>
                </a:solidFill>
              </a:rPr>
              <a:t> </a:t>
            </a:r>
            <a:endParaRPr lang="en-US" altLang="en-US" sz="3800" dirty="0">
              <a:solidFill>
                <a:schemeClr val="accent1"/>
              </a:solidFill>
            </a:endParaRPr>
          </a:p>
          <a:p>
            <a:r>
              <a:rPr lang="en-IN" dirty="0">
                <a:solidFill>
                  <a:schemeClr val="accent1"/>
                </a:solidFill>
              </a:rPr>
              <a:t>i</a:t>
            </a:r>
            <a:r>
              <a:rPr lang="en-IN" dirty="0" smtClean="0">
                <a:solidFill>
                  <a:schemeClr val="accent1"/>
                </a:solidFill>
              </a:rPr>
              <a:t>mg src</a:t>
            </a:r>
            <a:r>
              <a:rPr lang="en-IN" dirty="0" smtClean="0">
                <a:solidFill>
                  <a:schemeClr val="tx1"/>
                </a:solidFill>
              </a:rPr>
              <a:t>: </a:t>
            </a:r>
            <a:r>
              <a:rPr lang="en-IN" dirty="0"/>
              <a:t>An HTML image tag. </a:t>
            </a:r>
            <a:r>
              <a:rPr lang="en-IN" dirty="0" smtClean="0"/>
              <a:t>The </a:t>
            </a:r>
            <a:r>
              <a:rPr lang="en-IN" i="1" dirty="0" smtClean="0"/>
              <a:t>src</a:t>
            </a:r>
            <a:r>
              <a:rPr lang="en-IN" dirty="0" smtClean="0"/>
              <a:t> </a:t>
            </a:r>
            <a:r>
              <a:rPr lang="en-US" dirty="0"/>
              <a:t>parameter tells the browser where to find the requested image, which in this case is a 1x1 pixel transparent </a:t>
            </a:r>
            <a:r>
              <a:rPr lang="en-US" dirty="0" smtClean="0"/>
              <a:t>GIF</a:t>
            </a:r>
          </a:p>
          <a:p>
            <a:r>
              <a:rPr lang="en-US" altLang="en-US" dirty="0" smtClean="0">
                <a:solidFill>
                  <a:schemeClr val="accent1"/>
                </a:solidFill>
                <a:cs typeface="Courier New" panose="02070309020205020404" pitchFamily="49" charset="0"/>
              </a:rPr>
              <a:t>ad.doubleclick.net </a:t>
            </a:r>
            <a:r>
              <a:rPr lang="en-US" altLang="en-US" dirty="0" smtClean="0">
                <a:solidFill>
                  <a:schemeClr val="tx1"/>
                </a:solidFill>
                <a:cs typeface="Courier New" panose="02070309020205020404" pitchFamily="49" charset="0"/>
              </a:rPr>
              <a:t>: </a:t>
            </a:r>
            <a:r>
              <a:rPr lang="en-US" dirty="0"/>
              <a:t>The web address of the Campaign Manager ad servers, which are used to deliver the image </a:t>
            </a:r>
            <a:r>
              <a:rPr lang="en-US" dirty="0" smtClean="0"/>
              <a:t>file</a:t>
            </a:r>
          </a:p>
          <a:p>
            <a:r>
              <a:rPr lang="en-US" altLang="en-US" dirty="0">
                <a:solidFill>
                  <a:schemeClr val="accent1"/>
                </a:solidFill>
                <a:cs typeface="Courier New" panose="02070309020205020404" pitchFamily="49" charset="0"/>
              </a:rPr>
              <a:t>a</a:t>
            </a:r>
            <a:r>
              <a:rPr lang="en-US" altLang="en-US" dirty="0" smtClean="0">
                <a:solidFill>
                  <a:schemeClr val="accent1"/>
                </a:solidFill>
                <a:cs typeface="Courier New" panose="02070309020205020404" pitchFamily="49" charset="0"/>
              </a:rPr>
              <a:t>ctivity </a:t>
            </a:r>
            <a:r>
              <a:rPr lang="en-US" altLang="en-US" dirty="0" smtClean="0">
                <a:solidFill>
                  <a:schemeClr val="tx1"/>
                </a:solidFill>
                <a:cs typeface="Courier New" panose="02070309020205020404" pitchFamily="49" charset="0"/>
              </a:rPr>
              <a:t>: </a:t>
            </a:r>
            <a:r>
              <a:rPr lang="en-US" dirty="0"/>
              <a:t>Identifies the tag as </a:t>
            </a:r>
            <a:r>
              <a:rPr lang="en-US" dirty="0" smtClean="0"/>
              <a:t>a </a:t>
            </a:r>
            <a:r>
              <a:rPr lang="en-US" dirty="0"/>
              <a:t>Floodlight activity tag that uses an image tag </a:t>
            </a:r>
            <a:r>
              <a:rPr lang="en-US" dirty="0" smtClean="0"/>
              <a:t>format</a:t>
            </a:r>
          </a:p>
          <a:p>
            <a:r>
              <a:rPr lang="en-US" altLang="en-US">
                <a:solidFill>
                  <a:schemeClr val="accent1"/>
                </a:solidFill>
                <a:cs typeface="Courier New" panose="02070309020205020404" pitchFamily="49" charset="0"/>
              </a:rPr>
              <a:t>alt</a:t>
            </a:r>
            <a:r>
              <a:rPr lang="en-US" altLang="en-US" smtClean="0">
                <a:solidFill>
                  <a:schemeClr val="accent1"/>
                </a:solidFill>
                <a:cs typeface="Courier New" panose="02070309020205020404" pitchFamily="49" charset="0"/>
              </a:rPr>
              <a:t>=“” </a:t>
            </a:r>
            <a:r>
              <a:rPr lang="en-US" altLang="en-US" dirty="0" smtClean="0">
                <a:solidFill>
                  <a:schemeClr val="tx1"/>
                </a:solidFill>
                <a:cs typeface="Courier New" panose="02070309020205020404" pitchFamily="49" charset="0"/>
              </a:rPr>
              <a:t>: </a:t>
            </a:r>
            <a:r>
              <a:rPr lang="en-US" dirty="0"/>
              <a:t>Specifies that there is no alt text for the </a:t>
            </a:r>
            <a:r>
              <a:rPr lang="en-US" dirty="0" smtClean="0"/>
              <a:t>image</a:t>
            </a:r>
            <a:endParaRPr lang="en-IN" dirty="0">
              <a:solidFill>
                <a:schemeClr val="tx1"/>
              </a:solidFill>
            </a:endParaRPr>
          </a:p>
        </p:txBody>
      </p:sp>
    </p:spTree>
    <p:extLst>
      <p:ext uri="{BB962C8B-B14F-4D97-AF65-F5344CB8AC3E}">
        <p14:creationId xmlns:p14="http://schemas.microsoft.com/office/powerpoint/2010/main" val="18091941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203</TotalTime>
  <Words>816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Trebuchet MS</vt:lpstr>
      <vt:lpstr>Wingdings 3</vt:lpstr>
      <vt:lpstr>Facet</vt:lpstr>
      <vt:lpstr>Floodlight Tag</vt:lpstr>
      <vt:lpstr>Topics </vt:lpstr>
      <vt:lpstr>What is Floodlight?</vt:lpstr>
      <vt:lpstr>Types of Floodlight activities </vt:lpstr>
      <vt:lpstr>Why to use Floodlight?</vt:lpstr>
      <vt:lpstr>When to use Floodlight?</vt:lpstr>
      <vt:lpstr>How does Floodlight work?</vt:lpstr>
      <vt:lpstr>How to use Floodlight in web?</vt:lpstr>
      <vt:lpstr>How to use floodlight in web?(Continued)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Floodlight</dc:title>
  <dc:creator>hp</dc:creator>
  <cp:lastModifiedBy>radix</cp:lastModifiedBy>
  <cp:revision>32</cp:revision>
  <dcterms:created xsi:type="dcterms:W3CDTF">2020-08-04T14:33:09Z</dcterms:created>
  <dcterms:modified xsi:type="dcterms:W3CDTF">2020-08-10T06:34:31Z</dcterms:modified>
</cp:coreProperties>
</file>