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9" r:id="rId13"/>
    <p:sldId id="268"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ngular-observal.stackblitz.i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Observables and Observers </a:t>
            </a:r>
            <a:r>
              <a:rPr lang="en-IN" dirty="0" smtClean="0"/>
              <a:t>in </a:t>
            </a:r>
            <a:r>
              <a:rPr lang="en-IN" dirty="0" smtClean="0"/>
              <a:t>Angular </a:t>
            </a:r>
            <a:endParaRPr lang="en-IN" dirty="0"/>
          </a:p>
        </p:txBody>
      </p:sp>
      <p:sp>
        <p:nvSpPr>
          <p:cNvPr id="3" name="Subtitle 2"/>
          <p:cNvSpPr>
            <a:spLocks noGrp="1"/>
          </p:cNvSpPr>
          <p:nvPr>
            <p:ph type="subTitle" idx="1"/>
          </p:nvPr>
        </p:nvSpPr>
        <p:spPr/>
        <p:txBody>
          <a:bodyPr/>
          <a:lstStyle/>
          <a:p>
            <a:r>
              <a:rPr lang="en-IN" dirty="0" smtClean="0"/>
              <a:t>Prepared By: Manish Parmar</a:t>
            </a:r>
            <a:endParaRPr lang="en-IN" dirty="0"/>
          </a:p>
        </p:txBody>
      </p:sp>
    </p:spTree>
    <p:extLst>
      <p:ext uri="{BB962C8B-B14F-4D97-AF65-F5344CB8AC3E}">
        <p14:creationId xmlns:p14="http://schemas.microsoft.com/office/powerpoint/2010/main" val="3865465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observables</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smtClean="0"/>
              <a:t>OUTPUT:</a:t>
            </a:r>
          </a:p>
          <a:p>
            <a:pPr marL="0" indent="0">
              <a:buNone/>
            </a:pPr>
            <a:r>
              <a:rPr lang="en-IN" dirty="0"/>
              <a:t>	</a:t>
            </a:r>
            <a:endParaRPr lang="en-IN" dirty="0" smtClean="0"/>
          </a:p>
        </p:txBody>
      </p:sp>
      <p:pic>
        <p:nvPicPr>
          <p:cNvPr id="4" name="Picture 3"/>
          <p:cNvPicPr>
            <a:picLocks noChangeAspect="1"/>
          </p:cNvPicPr>
          <p:nvPr/>
        </p:nvPicPr>
        <p:blipFill>
          <a:blip r:embed="rId2"/>
          <a:stretch>
            <a:fillRect/>
          </a:stretch>
        </p:blipFill>
        <p:spPr>
          <a:xfrm>
            <a:off x="2745018" y="2698436"/>
            <a:ext cx="2562225" cy="1323975"/>
          </a:xfrm>
          <a:prstGeom prst="rect">
            <a:avLst/>
          </a:prstGeom>
        </p:spPr>
      </p:pic>
    </p:spTree>
    <p:extLst>
      <p:ext uri="{BB962C8B-B14F-4D97-AF65-F5344CB8AC3E}">
        <p14:creationId xmlns:p14="http://schemas.microsoft.com/office/powerpoint/2010/main" val="1759800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Observable vs Promise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0854937"/>
              </p:ext>
            </p:extLst>
          </p:nvPr>
        </p:nvGraphicFramePr>
        <p:xfrm>
          <a:off x="2589213" y="1978023"/>
          <a:ext cx="8915400" cy="4293726"/>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749898301"/>
                    </a:ext>
                  </a:extLst>
                </a:gridCol>
                <a:gridCol w="4457700">
                  <a:extLst>
                    <a:ext uri="{9D8B030D-6E8A-4147-A177-3AD203B41FA5}">
                      <a16:colId xmlns:a16="http://schemas.microsoft.com/office/drawing/2014/main" val="4259537860"/>
                    </a:ext>
                  </a:extLst>
                </a:gridCol>
              </a:tblGrid>
              <a:tr h="516842">
                <a:tc>
                  <a:txBody>
                    <a:bodyPr/>
                    <a:lstStyle/>
                    <a:p>
                      <a:pPr algn="ctr"/>
                      <a:r>
                        <a:rPr lang="en-IN" dirty="0" smtClean="0"/>
                        <a:t>Observable </a:t>
                      </a:r>
                      <a:endParaRPr lang="en-IN" dirty="0"/>
                    </a:p>
                  </a:txBody>
                  <a:tcPr/>
                </a:tc>
                <a:tc>
                  <a:txBody>
                    <a:bodyPr/>
                    <a:lstStyle/>
                    <a:p>
                      <a:pPr algn="ctr"/>
                      <a:r>
                        <a:rPr lang="en-IN" dirty="0" smtClean="0"/>
                        <a:t>Promise</a:t>
                      </a:r>
                      <a:endParaRPr lang="en-IN" dirty="0"/>
                    </a:p>
                  </a:txBody>
                  <a:tcPr/>
                </a:tc>
                <a:extLst>
                  <a:ext uri="{0D108BD9-81ED-4DB2-BD59-A6C34878D82A}">
                    <a16:rowId xmlns:a16="http://schemas.microsoft.com/office/drawing/2014/main" val="3732328767"/>
                  </a:ext>
                </a:extLst>
              </a:tr>
              <a:tr h="516842">
                <a:tc>
                  <a:txBody>
                    <a:bodyPr/>
                    <a:lstStyle/>
                    <a:p>
                      <a:r>
                        <a:rPr lang="en-US" sz="1800" b="0" i="0" kern="1200" dirty="0" smtClean="0">
                          <a:solidFill>
                            <a:schemeClr val="dk1"/>
                          </a:solidFill>
                          <a:effectLst/>
                          <a:latin typeface="+mn-lt"/>
                          <a:ea typeface="+mn-ea"/>
                          <a:cs typeface="+mn-cs"/>
                        </a:rPr>
                        <a:t>Emit multiple values over a period of time</a:t>
                      </a:r>
                      <a:endParaRPr lang="en-IN" dirty="0"/>
                    </a:p>
                  </a:txBody>
                  <a:tcPr/>
                </a:tc>
                <a:tc>
                  <a:txBody>
                    <a:bodyPr/>
                    <a:lstStyle/>
                    <a:p>
                      <a:r>
                        <a:rPr lang="en-US" sz="1800" b="0" i="0" kern="1200" dirty="0" smtClean="0">
                          <a:solidFill>
                            <a:schemeClr val="dk1"/>
                          </a:solidFill>
                          <a:effectLst/>
                          <a:latin typeface="+mn-lt"/>
                          <a:ea typeface="+mn-ea"/>
                          <a:cs typeface="+mn-cs"/>
                        </a:rPr>
                        <a:t>Emit a single value at a time</a:t>
                      </a:r>
                      <a:endParaRPr lang="en-IN" dirty="0"/>
                    </a:p>
                  </a:txBody>
                  <a:tcPr/>
                </a:tc>
                <a:extLst>
                  <a:ext uri="{0D108BD9-81ED-4DB2-BD59-A6C34878D82A}">
                    <a16:rowId xmlns:a16="http://schemas.microsoft.com/office/drawing/2014/main" val="2695483957"/>
                  </a:ext>
                </a:extLst>
              </a:tr>
              <a:tr h="516842">
                <a:tc>
                  <a:txBody>
                    <a:bodyPr/>
                    <a:lstStyle/>
                    <a:p>
                      <a:r>
                        <a:rPr lang="en-US" sz="1800" b="0" i="0" kern="1200" dirty="0" smtClean="0">
                          <a:solidFill>
                            <a:schemeClr val="dk1"/>
                          </a:solidFill>
                          <a:effectLst/>
                          <a:latin typeface="+mn-lt"/>
                          <a:ea typeface="+mn-ea"/>
                          <a:cs typeface="+mn-cs"/>
                        </a:rPr>
                        <a:t>Are lazy: they’re not executed until we subscribe to them using the subscribe() method.</a:t>
                      </a:r>
                      <a:endParaRPr lang="en-IN" dirty="0"/>
                    </a:p>
                  </a:txBody>
                  <a:tcPr/>
                </a:tc>
                <a:tc>
                  <a:txBody>
                    <a:bodyPr/>
                    <a:lstStyle/>
                    <a:p>
                      <a:r>
                        <a:rPr lang="en-US" sz="1800" b="0" i="0" kern="1200" dirty="0" smtClean="0">
                          <a:solidFill>
                            <a:schemeClr val="dk1"/>
                          </a:solidFill>
                          <a:effectLst/>
                          <a:latin typeface="+mn-lt"/>
                          <a:ea typeface="+mn-ea"/>
                          <a:cs typeface="+mn-cs"/>
                        </a:rPr>
                        <a:t>Are not lazy: execute immediately after creation</a:t>
                      </a:r>
                      <a:endParaRPr lang="en-IN" dirty="0"/>
                    </a:p>
                  </a:txBody>
                  <a:tcPr/>
                </a:tc>
                <a:extLst>
                  <a:ext uri="{0D108BD9-81ED-4DB2-BD59-A6C34878D82A}">
                    <a16:rowId xmlns:a16="http://schemas.microsoft.com/office/drawing/2014/main" val="1332039409"/>
                  </a:ext>
                </a:extLst>
              </a:tr>
              <a:tr h="516842">
                <a:tc>
                  <a:txBody>
                    <a:bodyPr/>
                    <a:lstStyle/>
                    <a:p>
                      <a:r>
                        <a:rPr lang="en-US" sz="1800" b="0" i="0" kern="1200" dirty="0" smtClean="0">
                          <a:solidFill>
                            <a:schemeClr val="dk1"/>
                          </a:solidFill>
                          <a:effectLst/>
                          <a:latin typeface="+mn-lt"/>
                          <a:ea typeface="+mn-ea"/>
                          <a:cs typeface="+mn-cs"/>
                        </a:rPr>
                        <a:t>Have subscriptions that are cancellable using the unsubscribe() method, which stops the listener from receiving further values</a:t>
                      </a:r>
                      <a:endParaRPr lang="en-IN" dirty="0"/>
                    </a:p>
                  </a:txBody>
                  <a:tcPr/>
                </a:tc>
                <a:tc>
                  <a:txBody>
                    <a:bodyPr/>
                    <a:lstStyle/>
                    <a:p>
                      <a:r>
                        <a:rPr lang="en-IN" sz="1800" b="0" i="0" kern="1200" dirty="0" smtClean="0">
                          <a:solidFill>
                            <a:schemeClr val="dk1"/>
                          </a:solidFill>
                          <a:effectLst/>
                          <a:latin typeface="+mn-lt"/>
                          <a:ea typeface="+mn-ea"/>
                          <a:cs typeface="+mn-cs"/>
                        </a:rPr>
                        <a:t>Are not cancellable</a:t>
                      </a:r>
                      <a:endParaRPr lang="en-IN" dirty="0"/>
                    </a:p>
                  </a:txBody>
                  <a:tcPr/>
                </a:tc>
                <a:extLst>
                  <a:ext uri="{0D108BD9-81ED-4DB2-BD59-A6C34878D82A}">
                    <a16:rowId xmlns:a16="http://schemas.microsoft.com/office/drawing/2014/main" val="188655370"/>
                  </a:ext>
                </a:extLst>
              </a:tr>
              <a:tr h="516842">
                <a:tc>
                  <a:txBody>
                    <a:bodyPr/>
                    <a:lstStyle/>
                    <a:p>
                      <a:r>
                        <a:rPr lang="en-US" sz="1800" b="0" i="0" kern="1200" dirty="0" smtClean="0">
                          <a:solidFill>
                            <a:schemeClr val="dk1"/>
                          </a:solidFill>
                          <a:effectLst/>
                          <a:latin typeface="+mn-lt"/>
                          <a:ea typeface="+mn-ea"/>
                          <a:cs typeface="+mn-cs"/>
                        </a:rPr>
                        <a:t>Provide the map for </a:t>
                      </a:r>
                      <a:r>
                        <a:rPr lang="en-US" sz="1800" b="0" i="0" kern="1200" dirty="0" err="1" smtClean="0">
                          <a:solidFill>
                            <a:schemeClr val="dk1"/>
                          </a:solidFill>
                          <a:effectLst/>
                          <a:latin typeface="+mn-lt"/>
                          <a:ea typeface="+mn-ea"/>
                          <a:cs typeface="+mn-cs"/>
                        </a:rPr>
                        <a:t>forEach</a:t>
                      </a:r>
                      <a:r>
                        <a:rPr lang="en-US" sz="1800" b="0" i="0" kern="1200" dirty="0" smtClean="0">
                          <a:solidFill>
                            <a:schemeClr val="dk1"/>
                          </a:solidFill>
                          <a:effectLst/>
                          <a:latin typeface="+mn-lt"/>
                          <a:ea typeface="+mn-ea"/>
                          <a:cs typeface="+mn-cs"/>
                        </a:rPr>
                        <a:t>, filter, reduce, retry, and </a:t>
                      </a:r>
                      <a:r>
                        <a:rPr lang="en-US" sz="1800" b="0" i="0" kern="1200" dirty="0" err="1" smtClean="0">
                          <a:solidFill>
                            <a:schemeClr val="dk1"/>
                          </a:solidFill>
                          <a:effectLst/>
                          <a:latin typeface="+mn-lt"/>
                          <a:ea typeface="+mn-ea"/>
                          <a:cs typeface="+mn-cs"/>
                        </a:rPr>
                        <a:t>retryWhen</a:t>
                      </a:r>
                      <a:r>
                        <a:rPr lang="en-US" sz="1800" b="0" i="0" kern="1200" dirty="0" smtClean="0">
                          <a:solidFill>
                            <a:schemeClr val="dk1"/>
                          </a:solidFill>
                          <a:effectLst/>
                          <a:latin typeface="+mn-lt"/>
                          <a:ea typeface="+mn-ea"/>
                          <a:cs typeface="+mn-cs"/>
                        </a:rPr>
                        <a:t> operators</a:t>
                      </a:r>
                      <a:endParaRPr lang="en-IN" b="0" dirty="0"/>
                    </a:p>
                  </a:txBody>
                  <a:tcPr/>
                </a:tc>
                <a:tc>
                  <a:txBody>
                    <a:bodyPr/>
                    <a:lstStyle/>
                    <a:p>
                      <a:r>
                        <a:rPr lang="en-IN" sz="1800" b="0" i="0" kern="1200" dirty="0" smtClean="0">
                          <a:solidFill>
                            <a:schemeClr val="dk1"/>
                          </a:solidFill>
                          <a:effectLst/>
                          <a:latin typeface="+mn-lt"/>
                          <a:ea typeface="+mn-ea"/>
                          <a:cs typeface="+mn-cs"/>
                        </a:rPr>
                        <a:t>Don’t provide any operations</a:t>
                      </a:r>
                      <a:endParaRPr lang="en-IN" dirty="0"/>
                    </a:p>
                  </a:txBody>
                  <a:tcPr/>
                </a:tc>
                <a:extLst>
                  <a:ext uri="{0D108BD9-81ED-4DB2-BD59-A6C34878D82A}">
                    <a16:rowId xmlns:a16="http://schemas.microsoft.com/office/drawing/2014/main" val="3861623776"/>
                  </a:ext>
                </a:extLst>
              </a:tr>
              <a:tr h="516842">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4826451"/>
                  </a:ext>
                </a:extLst>
              </a:tr>
            </a:tbl>
          </a:graphicData>
        </a:graphic>
      </p:graphicFrame>
    </p:spTree>
    <p:extLst>
      <p:ext uri="{BB962C8B-B14F-4D97-AF65-F5344CB8AC3E}">
        <p14:creationId xmlns:p14="http://schemas.microsoft.com/office/powerpoint/2010/main" val="479467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Observable vs Promise</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16886467"/>
              </p:ext>
            </p:extLst>
          </p:nvPr>
        </p:nvGraphicFramePr>
        <p:xfrm>
          <a:off x="2589213" y="2133600"/>
          <a:ext cx="8915400" cy="2941320"/>
        </p:xfrm>
        <a:graphic>
          <a:graphicData uri="http://schemas.openxmlformats.org/drawingml/2006/table">
            <a:tbl>
              <a:tblPr firstRow="1" bandRow="1">
                <a:tableStyleId>{5C22544A-7EE6-4342-B048-85BDC9FD1C3A}</a:tableStyleId>
              </a:tblPr>
              <a:tblGrid>
                <a:gridCol w="2581303">
                  <a:extLst>
                    <a:ext uri="{9D8B030D-6E8A-4147-A177-3AD203B41FA5}">
                      <a16:colId xmlns:a16="http://schemas.microsoft.com/office/drawing/2014/main" val="659619865"/>
                    </a:ext>
                  </a:extLst>
                </a:gridCol>
                <a:gridCol w="3362297">
                  <a:extLst>
                    <a:ext uri="{9D8B030D-6E8A-4147-A177-3AD203B41FA5}">
                      <a16:colId xmlns:a16="http://schemas.microsoft.com/office/drawing/2014/main" val="3211867994"/>
                    </a:ext>
                  </a:extLst>
                </a:gridCol>
                <a:gridCol w="2971800">
                  <a:extLst>
                    <a:ext uri="{9D8B030D-6E8A-4147-A177-3AD203B41FA5}">
                      <a16:colId xmlns:a16="http://schemas.microsoft.com/office/drawing/2014/main" val="1205015311"/>
                    </a:ext>
                  </a:extLst>
                </a:gridCol>
              </a:tblGrid>
              <a:tr h="370840">
                <a:tc>
                  <a:txBody>
                    <a:bodyPr/>
                    <a:lstStyle/>
                    <a:p>
                      <a:pPr algn="ctr"/>
                      <a:r>
                        <a:rPr lang="en-IN" dirty="0" smtClean="0"/>
                        <a:t>Operation</a:t>
                      </a:r>
                      <a:endParaRPr lang="en-IN" dirty="0"/>
                    </a:p>
                  </a:txBody>
                  <a:tcPr/>
                </a:tc>
                <a:tc>
                  <a:txBody>
                    <a:bodyPr/>
                    <a:lstStyle/>
                    <a:p>
                      <a:pPr algn="ctr"/>
                      <a:r>
                        <a:rPr lang="en-IN" dirty="0" smtClean="0"/>
                        <a:t>Observable</a:t>
                      </a:r>
                      <a:endParaRPr lang="en-IN" dirty="0"/>
                    </a:p>
                  </a:txBody>
                  <a:tcPr/>
                </a:tc>
                <a:tc>
                  <a:txBody>
                    <a:bodyPr/>
                    <a:lstStyle/>
                    <a:p>
                      <a:pPr algn="ctr"/>
                      <a:r>
                        <a:rPr lang="en-IN" dirty="0" smtClean="0"/>
                        <a:t>Promise</a:t>
                      </a:r>
                      <a:endParaRPr lang="en-IN" dirty="0"/>
                    </a:p>
                  </a:txBody>
                  <a:tcPr/>
                </a:tc>
                <a:extLst>
                  <a:ext uri="{0D108BD9-81ED-4DB2-BD59-A6C34878D82A}">
                    <a16:rowId xmlns:a16="http://schemas.microsoft.com/office/drawing/2014/main" val="848659890"/>
                  </a:ext>
                </a:extLst>
              </a:tr>
              <a:tr h="370840">
                <a:tc>
                  <a:txBody>
                    <a:bodyPr/>
                    <a:lstStyle/>
                    <a:p>
                      <a:pPr algn="ctr"/>
                      <a:r>
                        <a:rPr lang="en-IN" sz="1800" b="0" i="0" kern="1200" dirty="0" smtClean="0">
                          <a:solidFill>
                            <a:schemeClr val="dk1"/>
                          </a:solidFill>
                          <a:effectLst/>
                          <a:latin typeface="+mn-lt"/>
                          <a:ea typeface="+mn-ea"/>
                          <a:cs typeface="+mn-cs"/>
                        </a:rPr>
                        <a:t>Creation</a:t>
                      </a:r>
                      <a:endParaRPr lang="en-IN" dirty="0"/>
                    </a:p>
                  </a:txBody>
                  <a:tcPr/>
                </a:tc>
                <a:tc>
                  <a:txBody>
                    <a:bodyPr/>
                    <a:lstStyle/>
                    <a:p>
                      <a:pPr algn="l"/>
                      <a:r>
                        <a:rPr lang="en-IN" dirty="0" smtClean="0"/>
                        <a:t>new Observable((observer) =&gt;{</a:t>
                      </a:r>
                    </a:p>
                    <a:p>
                      <a:pPr algn="l"/>
                      <a:r>
                        <a:rPr lang="en-IN" dirty="0" smtClean="0"/>
                        <a:t> observer.next(123);</a:t>
                      </a:r>
                    </a:p>
                    <a:p>
                      <a:pPr algn="l"/>
                      <a:r>
                        <a:rPr lang="en-IN" dirty="0" smtClean="0"/>
                        <a:t> });</a:t>
                      </a:r>
                      <a:endParaRPr lang="en-IN" dirty="0"/>
                    </a:p>
                  </a:txBody>
                  <a:tcPr/>
                </a:tc>
                <a:tc>
                  <a:txBody>
                    <a:bodyPr/>
                    <a:lstStyle/>
                    <a:p>
                      <a:r>
                        <a:rPr lang="en-US" dirty="0" smtClean="0"/>
                        <a:t>new Promise((resolve, reject) =&gt; { resolve(123); });</a:t>
                      </a:r>
                      <a:endParaRPr lang="en-IN" dirty="0"/>
                    </a:p>
                  </a:txBody>
                  <a:tcPr/>
                </a:tc>
                <a:extLst>
                  <a:ext uri="{0D108BD9-81ED-4DB2-BD59-A6C34878D82A}">
                    <a16:rowId xmlns:a16="http://schemas.microsoft.com/office/drawing/2014/main" val="4132531211"/>
                  </a:ext>
                </a:extLst>
              </a:tr>
              <a:tr h="370840">
                <a:tc>
                  <a:txBody>
                    <a:bodyPr/>
                    <a:lstStyle/>
                    <a:p>
                      <a:pPr algn="ctr"/>
                      <a:r>
                        <a:rPr lang="en-IN" sz="1800" b="0" i="0" kern="1200" dirty="0" smtClean="0">
                          <a:solidFill>
                            <a:schemeClr val="dk1"/>
                          </a:solidFill>
                          <a:effectLst/>
                          <a:latin typeface="+mn-lt"/>
                          <a:ea typeface="+mn-ea"/>
                          <a:cs typeface="+mn-cs"/>
                        </a:rPr>
                        <a:t>Subscribe</a:t>
                      </a:r>
                      <a:endParaRPr lang="en-IN" dirty="0"/>
                    </a:p>
                  </a:txBody>
                  <a:tcPr/>
                </a:tc>
                <a:tc>
                  <a:txBody>
                    <a:bodyPr/>
                    <a:lstStyle/>
                    <a:p>
                      <a:r>
                        <a:rPr lang="en-IN" dirty="0" smtClean="0"/>
                        <a:t>sub = </a:t>
                      </a:r>
                      <a:r>
                        <a:rPr lang="en-IN" dirty="0" err="1" smtClean="0"/>
                        <a:t>obs.subscribe</a:t>
                      </a:r>
                      <a:r>
                        <a:rPr lang="en-IN" dirty="0" smtClean="0"/>
                        <a:t>((value) =&gt; { console.log(value); </a:t>
                      </a:r>
                    </a:p>
                    <a:p>
                      <a:r>
                        <a:rPr lang="en-IN" dirty="0" smtClean="0"/>
                        <a:t>});</a:t>
                      </a:r>
                      <a:endParaRPr lang="en-IN" dirty="0"/>
                    </a:p>
                  </a:txBody>
                  <a:tcPr/>
                </a:tc>
                <a:tc>
                  <a:txBody>
                    <a:bodyPr/>
                    <a:lstStyle/>
                    <a:p>
                      <a:r>
                        <a:rPr lang="en-IN" dirty="0" err="1" smtClean="0"/>
                        <a:t>promise.then</a:t>
                      </a:r>
                      <a:r>
                        <a:rPr lang="en-IN" dirty="0" smtClean="0"/>
                        <a:t>((value) =&gt; { console.log(value); </a:t>
                      </a:r>
                    </a:p>
                    <a:p>
                      <a:r>
                        <a:rPr lang="en-IN" dirty="0" smtClean="0"/>
                        <a:t>});</a:t>
                      </a:r>
                      <a:endParaRPr lang="en-IN" dirty="0"/>
                    </a:p>
                  </a:txBody>
                  <a:tcPr/>
                </a:tc>
                <a:extLst>
                  <a:ext uri="{0D108BD9-81ED-4DB2-BD59-A6C34878D82A}">
                    <a16:rowId xmlns:a16="http://schemas.microsoft.com/office/drawing/2014/main" val="3597930362"/>
                  </a:ext>
                </a:extLst>
              </a:tr>
              <a:tr h="370840">
                <a:tc>
                  <a:txBody>
                    <a:bodyPr/>
                    <a:lstStyle/>
                    <a:p>
                      <a:pPr algn="ctr"/>
                      <a:r>
                        <a:rPr lang="en-IN" sz="1800" b="0" i="0" kern="1200" dirty="0" smtClean="0">
                          <a:solidFill>
                            <a:schemeClr val="dk1"/>
                          </a:solidFill>
                          <a:effectLst/>
                          <a:latin typeface="+mn-lt"/>
                          <a:ea typeface="+mn-ea"/>
                          <a:cs typeface="+mn-cs"/>
                        </a:rPr>
                        <a:t>Unsubscribe</a:t>
                      </a:r>
                      <a:endParaRPr lang="en-IN" dirty="0"/>
                    </a:p>
                  </a:txBody>
                  <a:tcPr/>
                </a:tc>
                <a:tc>
                  <a:txBody>
                    <a:bodyPr/>
                    <a:lstStyle/>
                    <a:p>
                      <a:r>
                        <a:rPr lang="en-IN" dirty="0" err="1" smtClean="0"/>
                        <a:t>sub.unsubscribe</a:t>
                      </a:r>
                      <a:r>
                        <a:rPr lang="en-IN" dirty="0" smtClean="0"/>
                        <a:t>();</a:t>
                      </a:r>
                      <a:endParaRPr lang="en-IN" dirty="0"/>
                    </a:p>
                  </a:txBody>
                  <a:tcPr/>
                </a:tc>
                <a:tc>
                  <a:txBody>
                    <a:bodyPr/>
                    <a:lstStyle/>
                    <a:p>
                      <a:r>
                        <a:rPr lang="en-IN" dirty="0" smtClean="0"/>
                        <a:t>Not Unsubscribe </a:t>
                      </a:r>
                      <a:endParaRPr lang="en-IN" dirty="0"/>
                    </a:p>
                  </a:txBody>
                  <a:tcPr/>
                </a:tc>
                <a:extLst>
                  <a:ext uri="{0D108BD9-81ED-4DB2-BD59-A6C34878D82A}">
                    <a16:rowId xmlns:a16="http://schemas.microsoft.com/office/drawing/2014/main" val="3593712267"/>
                  </a:ext>
                </a:extLst>
              </a:tr>
              <a:tr h="370840">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197873775"/>
                  </a:ext>
                </a:extLst>
              </a:tr>
            </a:tbl>
          </a:graphicData>
        </a:graphic>
      </p:graphicFrame>
    </p:spTree>
    <p:extLst>
      <p:ext uri="{BB962C8B-B14F-4D97-AF65-F5344CB8AC3E}">
        <p14:creationId xmlns:p14="http://schemas.microsoft.com/office/powerpoint/2010/main" val="1814244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Example URL: </a:t>
            </a:r>
            <a:endParaRPr lang="en-IN" dirty="0" smtClean="0"/>
          </a:p>
          <a:p>
            <a:pPr marL="0" indent="0">
              <a:buNone/>
            </a:pPr>
            <a:r>
              <a:rPr lang="en-IN" dirty="0"/>
              <a:t>	</a:t>
            </a:r>
            <a:r>
              <a:rPr lang="en-IN" dirty="0" smtClean="0">
                <a:hlinkClick r:id="rId2"/>
              </a:rPr>
              <a:t>https</a:t>
            </a:r>
            <a:r>
              <a:rPr lang="en-IN" dirty="0">
                <a:hlinkClick r:id="rId2"/>
              </a:rPr>
              <a:t>://</a:t>
            </a:r>
            <a:r>
              <a:rPr lang="en-IN" dirty="0" smtClean="0">
                <a:hlinkClick r:id="rId2"/>
              </a:rPr>
              <a:t>angular-observal.stackblitz.io</a:t>
            </a:r>
            <a:endParaRPr lang="en-IN" dirty="0" smtClean="0"/>
          </a:p>
          <a:p>
            <a:pPr marL="0" indent="0">
              <a:buNone/>
            </a:pPr>
            <a:endParaRPr lang="en-IN" dirty="0"/>
          </a:p>
        </p:txBody>
      </p:sp>
    </p:spTree>
    <p:extLst>
      <p:ext uri="{BB962C8B-B14F-4D97-AF65-F5344CB8AC3E}">
        <p14:creationId xmlns:p14="http://schemas.microsoft.com/office/powerpoint/2010/main" val="3379453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900" y="2968299"/>
            <a:ext cx="8911687" cy="1280890"/>
          </a:xfrm>
        </p:spPr>
        <p:txBody>
          <a:bodyPr>
            <a:normAutofit/>
          </a:bodyPr>
          <a:lstStyle/>
          <a:p>
            <a:pPr algn="ctr"/>
            <a:r>
              <a:rPr lang="en-IN" sz="6600" dirty="0" smtClean="0"/>
              <a:t>Thank You</a:t>
            </a:r>
            <a:endParaRPr lang="en-IN" sz="6600" dirty="0"/>
          </a:p>
        </p:txBody>
      </p:sp>
    </p:spTree>
    <p:extLst>
      <p:ext uri="{BB962C8B-B14F-4D97-AF65-F5344CB8AC3E}">
        <p14:creationId xmlns:p14="http://schemas.microsoft.com/office/powerpoint/2010/main" val="3850355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Observables </a:t>
            </a:r>
            <a:endParaRPr lang="en-IN" dirty="0"/>
          </a:p>
        </p:txBody>
      </p:sp>
      <p:sp>
        <p:nvSpPr>
          <p:cNvPr id="3" name="Content Placeholder 2"/>
          <p:cNvSpPr>
            <a:spLocks noGrp="1"/>
          </p:cNvSpPr>
          <p:nvPr>
            <p:ph idx="1"/>
          </p:nvPr>
        </p:nvSpPr>
        <p:spPr/>
        <p:txBody>
          <a:bodyPr/>
          <a:lstStyle/>
          <a:p>
            <a:r>
              <a:rPr lang="en-US" dirty="0"/>
              <a:t>Angular Observables provide the support for passing the messages between publishers(Creator of Observables) and subscribers(User of Observables) in your </a:t>
            </a:r>
            <a:r>
              <a:rPr lang="en-US" dirty="0" smtClean="0"/>
              <a:t>application</a:t>
            </a:r>
          </a:p>
          <a:p>
            <a:r>
              <a:rPr lang="en-US" dirty="0"/>
              <a:t>Observables are declarative that is, you define the function for publishing values, but it is not executed until the consumer subscribes to </a:t>
            </a:r>
            <a:r>
              <a:rPr lang="en-US" dirty="0" smtClean="0"/>
              <a:t>it. </a:t>
            </a:r>
            <a:r>
              <a:rPr lang="en-US" dirty="0"/>
              <a:t>The subscribed consumer then receives notifications until the function completes, or until they unsubscribe</a:t>
            </a:r>
            <a:endParaRPr lang="en-US" dirty="0" smtClean="0"/>
          </a:p>
          <a:p>
            <a:r>
              <a:rPr lang="en-US" dirty="0"/>
              <a:t>The observable can deliver the multiple values of any type like literals, messages, or events, depending on the </a:t>
            </a:r>
            <a:r>
              <a:rPr lang="en-US" dirty="0" smtClean="0"/>
              <a:t>context. </a:t>
            </a:r>
            <a:r>
              <a:rPr lang="en-US" dirty="0"/>
              <a:t>As a publisher, you can create an Observable instance that defines a </a:t>
            </a:r>
            <a:r>
              <a:rPr lang="en-US" b="1" dirty="0"/>
              <a:t>subscriber</a:t>
            </a:r>
            <a:r>
              <a:rPr lang="en-US" dirty="0"/>
              <a:t> function. This is a function that is executed when the consumer calls the subscribe() </a:t>
            </a:r>
            <a:r>
              <a:rPr lang="en-US" dirty="0" smtClean="0"/>
              <a:t>method	</a:t>
            </a:r>
            <a:endParaRPr lang="en-IN" dirty="0"/>
          </a:p>
        </p:txBody>
      </p:sp>
    </p:spTree>
    <p:extLst>
      <p:ext uri="{BB962C8B-B14F-4D97-AF65-F5344CB8AC3E}">
        <p14:creationId xmlns:p14="http://schemas.microsoft.com/office/powerpoint/2010/main" val="221110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usage and terms</a:t>
            </a:r>
            <a:br>
              <a:rPr lang="en-IN" dirty="0"/>
            </a:br>
            <a:endParaRPr lang="en-IN" dirty="0"/>
          </a:p>
        </p:txBody>
      </p:sp>
      <p:sp>
        <p:nvSpPr>
          <p:cNvPr id="3" name="Content Placeholder 2"/>
          <p:cNvSpPr>
            <a:spLocks noGrp="1"/>
          </p:cNvSpPr>
          <p:nvPr>
            <p:ph idx="1"/>
          </p:nvPr>
        </p:nvSpPr>
        <p:spPr/>
        <p:txBody>
          <a:bodyPr/>
          <a:lstStyle/>
          <a:p>
            <a:r>
              <a:rPr lang="en-US" dirty="0"/>
              <a:t>As a publisher, you create an Observable instance that defines a subscriber function. This is the function that is executed when a consumer calls the subscribe() method. The subscriber function defines how to obtain or generate values or messages to </a:t>
            </a:r>
            <a:r>
              <a:rPr lang="en-US" dirty="0" smtClean="0"/>
              <a:t>be published</a:t>
            </a:r>
          </a:p>
          <a:p>
            <a:r>
              <a:rPr lang="en-US" dirty="0"/>
              <a:t>To execute the observable you have created and begin receiving notifications, you call its subscribe() method, passing an observer. This is a JavaScript object that defines the handlers for the notifications you receive. The subscribe() call returns a Subscription object that has an unsubscribe() method, which you call to stop receiving </a:t>
            </a:r>
            <a:r>
              <a:rPr lang="en-US" dirty="0" smtClean="0"/>
              <a:t>notifications</a:t>
            </a:r>
            <a:endParaRPr lang="en-IN" dirty="0"/>
          </a:p>
        </p:txBody>
      </p:sp>
    </p:spTree>
    <p:extLst>
      <p:ext uri="{BB962C8B-B14F-4D97-AF65-F5344CB8AC3E}">
        <p14:creationId xmlns:p14="http://schemas.microsoft.com/office/powerpoint/2010/main" val="3507114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Observers </a:t>
            </a:r>
            <a:endParaRPr lang="en-IN" dirty="0"/>
          </a:p>
        </p:txBody>
      </p:sp>
      <p:sp>
        <p:nvSpPr>
          <p:cNvPr id="3" name="Content Placeholder 2"/>
          <p:cNvSpPr>
            <a:spLocks noGrp="1"/>
          </p:cNvSpPr>
          <p:nvPr>
            <p:ph idx="1"/>
          </p:nvPr>
        </p:nvSpPr>
        <p:spPr/>
        <p:txBody>
          <a:bodyPr/>
          <a:lstStyle/>
          <a:p>
            <a:r>
              <a:rPr lang="en-US" dirty="0"/>
              <a:t>A handler for receiving observable notifications implements the Observer interface. It is an object that defines callback methods to handle the three types of notifications that an observable can send</a:t>
            </a:r>
            <a:r>
              <a:rPr lang="en-US" dirty="0" smtClean="0"/>
              <a:t>:</a:t>
            </a:r>
          </a:p>
          <a:p>
            <a:pPr lvl="1"/>
            <a:r>
              <a:rPr lang="en-US" b="1" dirty="0" smtClean="0"/>
              <a:t>next</a:t>
            </a:r>
            <a:r>
              <a:rPr lang="en-US" dirty="0" smtClean="0"/>
              <a:t>: </a:t>
            </a:r>
            <a:r>
              <a:rPr lang="en-US" dirty="0"/>
              <a:t>Required. A handler for each delivered value. Called zero or more times after execution </a:t>
            </a:r>
            <a:r>
              <a:rPr lang="en-US" dirty="0" smtClean="0"/>
              <a:t>starts</a:t>
            </a:r>
          </a:p>
          <a:p>
            <a:pPr lvl="1"/>
            <a:r>
              <a:rPr lang="en-IN" b="1" dirty="0" smtClean="0"/>
              <a:t>error: </a:t>
            </a:r>
            <a:r>
              <a:rPr lang="en-US" dirty="0"/>
              <a:t>Optional. A handler for an error notification. An error halts execution of the observable </a:t>
            </a:r>
            <a:r>
              <a:rPr lang="en-US" dirty="0" smtClean="0"/>
              <a:t>instance</a:t>
            </a:r>
          </a:p>
          <a:p>
            <a:pPr lvl="1"/>
            <a:r>
              <a:rPr lang="en-US" b="1" dirty="0"/>
              <a:t>c</a:t>
            </a:r>
            <a:r>
              <a:rPr lang="en-US" b="1" dirty="0" smtClean="0"/>
              <a:t>omplete: </a:t>
            </a:r>
            <a:r>
              <a:rPr lang="en-US" dirty="0"/>
              <a:t>Optional. A handler for the execution-complete notification. Delayed values can continue to be delivered to the next handler after execution is complete</a:t>
            </a:r>
            <a:r>
              <a:rPr lang="en-US" b="1" dirty="0" smtClean="0"/>
              <a:t> </a:t>
            </a:r>
            <a:endParaRPr lang="en-IN" b="1" dirty="0"/>
          </a:p>
        </p:txBody>
      </p:sp>
    </p:spTree>
    <p:extLst>
      <p:ext uri="{BB962C8B-B14F-4D97-AF65-F5344CB8AC3E}">
        <p14:creationId xmlns:p14="http://schemas.microsoft.com/office/powerpoint/2010/main" val="1142450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Subscribing</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t>An Observable instance begins publishing values only when someone subscribes to it. You subscribe by calling the subscribe() method of the instance, passing an observer object to receive the </a:t>
            </a:r>
            <a:r>
              <a:rPr lang="en-US" dirty="0" smtClean="0"/>
              <a:t>notifications</a:t>
            </a:r>
          </a:p>
          <a:p>
            <a:r>
              <a:rPr lang="en-US" dirty="0"/>
              <a:t>In order to show how subscribing works, we need to create a new observable. There is a constructor that you use to create new instances, but for illustration, we can use some methods from the </a:t>
            </a:r>
            <a:r>
              <a:rPr lang="en-US" dirty="0" err="1"/>
              <a:t>RxJS</a:t>
            </a:r>
            <a:r>
              <a:rPr lang="en-US" dirty="0"/>
              <a:t> library that create simple observables of frequently used types</a:t>
            </a:r>
            <a:r>
              <a:rPr lang="en-US" dirty="0" smtClean="0"/>
              <a:t>:</a:t>
            </a:r>
          </a:p>
          <a:p>
            <a:pPr lvl="1"/>
            <a:r>
              <a:rPr lang="en-IN" dirty="0" smtClean="0"/>
              <a:t>of(…items): </a:t>
            </a:r>
            <a:r>
              <a:rPr lang="en-US" dirty="0"/>
              <a:t>Returns an Observable instance that synchronously delivers the values provided as </a:t>
            </a:r>
            <a:r>
              <a:rPr lang="en-US" dirty="0" smtClean="0"/>
              <a:t>arguments</a:t>
            </a:r>
            <a:endParaRPr lang="en-IN" dirty="0" smtClean="0"/>
          </a:p>
          <a:p>
            <a:pPr lvl="1"/>
            <a:r>
              <a:rPr lang="en-IN" dirty="0" smtClean="0"/>
              <a:t>From(</a:t>
            </a:r>
            <a:r>
              <a:rPr lang="en-IN" dirty="0" err="1" smtClean="0"/>
              <a:t>iterable</a:t>
            </a:r>
            <a:r>
              <a:rPr lang="en-IN" dirty="0" smtClean="0"/>
              <a:t>): </a:t>
            </a:r>
            <a:r>
              <a:rPr lang="en-US" dirty="0"/>
              <a:t>Converts its argument to an Observable instance. The method is commonly used to convert the array to an observable</a:t>
            </a:r>
            <a:endParaRPr lang="en-US" dirty="0" smtClean="0"/>
          </a:p>
        </p:txBody>
      </p:sp>
    </p:spTree>
    <p:extLst>
      <p:ext uri="{BB962C8B-B14F-4D97-AF65-F5344CB8AC3E}">
        <p14:creationId xmlns:p14="http://schemas.microsoft.com/office/powerpoint/2010/main" val="946221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Subscribe using observer</a:t>
            </a:r>
            <a:endParaRPr lang="en-IN" dirty="0"/>
          </a:p>
        </p:txBody>
      </p:sp>
      <p:sp>
        <p:nvSpPr>
          <p:cNvPr id="3" name="Content Placeholder 2"/>
          <p:cNvSpPr>
            <a:spLocks noGrp="1"/>
          </p:cNvSpPr>
          <p:nvPr>
            <p:ph idx="1"/>
          </p:nvPr>
        </p:nvSpPr>
        <p:spPr>
          <a:xfrm>
            <a:off x="2589212" y="1905000"/>
            <a:ext cx="8915400" cy="3777622"/>
          </a:xfrm>
        </p:spPr>
        <p:txBody>
          <a:bodyPr>
            <a:normAutofit lnSpcReduction="10000"/>
          </a:bodyPr>
          <a:lstStyle/>
          <a:p>
            <a:pPr marL="0" indent="0">
              <a:buNone/>
            </a:pPr>
            <a:r>
              <a:rPr lang="en-IN" sz="1600" dirty="0"/>
              <a:t>// Create simple observable that emits three </a:t>
            </a:r>
            <a:r>
              <a:rPr lang="en-IN" sz="1600" dirty="0" smtClean="0"/>
              <a:t>values</a:t>
            </a:r>
          </a:p>
          <a:p>
            <a:pPr marL="0" indent="0">
              <a:buNone/>
            </a:pPr>
            <a:r>
              <a:rPr lang="en-IN" sz="1600" dirty="0" smtClean="0"/>
              <a:t> </a:t>
            </a:r>
            <a:r>
              <a:rPr lang="en-IN" sz="1600" dirty="0"/>
              <a:t>const myObservable = of(1, 2, 3); </a:t>
            </a:r>
            <a:endParaRPr lang="en-IN" sz="1600" dirty="0" smtClean="0"/>
          </a:p>
          <a:p>
            <a:pPr marL="0" indent="0">
              <a:buNone/>
            </a:pPr>
            <a:r>
              <a:rPr lang="en-IN" sz="1600" dirty="0" smtClean="0"/>
              <a:t>// </a:t>
            </a:r>
            <a:r>
              <a:rPr lang="en-IN" sz="1600" dirty="0"/>
              <a:t>Create observer </a:t>
            </a:r>
            <a:r>
              <a:rPr lang="en-IN" sz="1600" dirty="0" smtClean="0"/>
              <a:t>object</a:t>
            </a:r>
          </a:p>
          <a:p>
            <a:pPr marL="0" indent="0">
              <a:buNone/>
            </a:pPr>
            <a:r>
              <a:rPr lang="en-IN" sz="1600" dirty="0" smtClean="0"/>
              <a:t> </a:t>
            </a:r>
            <a:r>
              <a:rPr lang="en-IN" sz="1600" dirty="0"/>
              <a:t>const myObserver = </a:t>
            </a:r>
            <a:endParaRPr lang="en-IN" sz="1600" dirty="0" smtClean="0"/>
          </a:p>
          <a:p>
            <a:pPr marL="0" indent="0">
              <a:buNone/>
            </a:pPr>
            <a:r>
              <a:rPr lang="en-IN" sz="1600" dirty="0" smtClean="0"/>
              <a:t>{</a:t>
            </a:r>
          </a:p>
          <a:p>
            <a:pPr marL="0" indent="0">
              <a:buNone/>
            </a:pPr>
            <a:r>
              <a:rPr lang="en-IN" sz="1600" dirty="0" smtClean="0"/>
              <a:t> </a:t>
            </a:r>
            <a:r>
              <a:rPr lang="en-IN" sz="1600" dirty="0"/>
              <a:t>next: x =&gt; console.log('Observer got a next value: ' + x), </a:t>
            </a:r>
            <a:endParaRPr lang="en-IN" sz="1600" dirty="0" smtClean="0"/>
          </a:p>
          <a:p>
            <a:pPr marL="0" indent="0">
              <a:buNone/>
            </a:pPr>
            <a:r>
              <a:rPr lang="en-IN" sz="1600" dirty="0" smtClean="0"/>
              <a:t>error</a:t>
            </a:r>
            <a:r>
              <a:rPr lang="en-IN" sz="1600" dirty="0"/>
              <a:t>: err =&gt; console.error('Observer got an error: ' + err), </a:t>
            </a:r>
            <a:endParaRPr lang="en-IN" sz="1600" dirty="0" smtClean="0"/>
          </a:p>
          <a:p>
            <a:pPr marL="0" indent="0">
              <a:buNone/>
            </a:pPr>
            <a:r>
              <a:rPr lang="en-IN" sz="1600" dirty="0" smtClean="0"/>
              <a:t>complete</a:t>
            </a:r>
            <a:r>
              <a:rPr lang="en-IN" sz="1600" dirty="0"/>
              <a:t>: () =&gt; console.log('Observer got a complete notification</a:t>
            </a:r>
            <a:r>
              <a:rPr lang="en-IN" sz="1600" dirty="0" smtClean="0"/>
              <a:t>'),</a:t>
            </a:r>
          </a:p>
          <a:p>
            <a:pPr marL="0" indent="0">
              <a:buNone/>
            </a:pPr>
            <a:r>
              <a:rPr lang="en-IN" sz="1600" dirty="0" smtClean="0"/>
              <a:t> };</a:t>
            </a:r>
          </a:p>
          <a:p>
            <a:pPr marL="0" indent="0">
              <a:buNone/>
            </a:pPr>
            <a:r>
              <a:rPr lang="en-IN" sz="1600" dirty="0" smtClean="0"/>
              <a:t> </a:t>
            </a:r>
            <a:r>
              <a:rPr lang="en-IN" sz="1600" dirty="0"/>
              <a:t>// Execute with the observer </a:t>
            </a:r>
            <a:r>
              <a:rPr lang="en-IN" sz="1600" dirty="0" smtClean="0"/>
              <a:t>object</a:t>
            </a:r>
          </a:p>
          <a:p>
            <a:pPr marL="0" indent="0">
              <a:buNone/>
            </a:pPr>
            <a:r>
              <a:rPr lang="en-IN" sz="1600" dirty="0" smtClean="0"/>
              <a:t> </a:t>
            </a:r>
            <a:r>
              <a:rPr lang="en-IN" sz="1600" dirty="0"/>
              <a:t>myObservable.subscribe(myObserver);</a:t>
            </a:r>
            <a:endParaRPr lang="en-IN" sz="1600" dirty="0"/>
          </a:p>
        </p:txBody>
      </p:sp>
      <p:pic>
        <p:nvPicPr>
          <p:cNvPr id="5" name="Picture 4"/>
          <p:cNvPicPr>
            <a:picLocks noChangeAspect="1"/>
          </p:cNvPicPr>
          <p:nvPr/>
        </p:nvPicPr>
        <p:blipFill>
          <a:blip r:embed="rId2"/>
          <a:stretch>
            <a:fillRect/>
          </a:stretch>
        </p:blipFill>
        <p:spPr>
          <a:xfrm>
            <a:off x="8905529" y="4985124"/>
            <a:ext cx="2876550" cy="866775"/>
          </a:xfrm>
          <a:prstGeom prst="rect">
            <a:avLst/>
          </a:prstGeom>
        </p:spPr>
      </p:pic>
      <p:sp>
        <p:nvSpPr>
          <p:cNvPr id="6" name="TextBox 5"/>
          <p:cNvSpPr txBox="1"/>
          <p:nvPr/>
        </p:nvSpPr>
        <p:spPr>
          <a:xfrm>
            <a:off x="9770226" y="4646570"/>
            <a:ext cx="1147156" cy="338554"/>
          </a:xfrm>
          <a:prstGeom prst="rect">
            <a:avLst/>
          </a:prstGeom>
          <a:noFill/>
        </p:spPr>
        <p:txBody>
          <a:bodyPr wrap="square" rtlCol="0">
            <a:spAutoFit/>
          </a:bodyPr>
          <a:lstStyle/>
          <a:p>
            <a:r>
              <a:rPr lang="en-IN" sz="1600" b="1" dirty="0" smtClean="0"/>
              <a:t>OUTPUT</a:t>
            </a:r>
            <a:endParaRPr lang="en-IN" sz="1600" b="1" dirty="0"/>
          </a:p>
        </p:txBody>
      </p:sp>
    </p:spTree>
    <p:extLst>
      <p:ext uri="{BB962C8B-B14F-4D97-AF65-F5344CB8AC3E}">
        <p14:creationId xmlns:p14="http://schemas.microsoft.com/office/powerpoint/2010/main" val="2757736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Subscribe using observer</a:t>
            </a:r>
          </a:p>
        </p:txBody>
      </p:sp>
      <p:sp>
        <p:nvSpPr>
          <p:cNvPr id="3" name="Content Placeholder 2"/>
          <p:cNvSpPr>
            <a:spLocks noGrp="1"/>
          </p:cNvSpPr>
          <p:nvPr>
            <p:ph idx="1"/>
          </p:nvPr>
        </p:nvSpPr>
        <p:spPr>
          <a:xfrm>
            <a:off x="2589212" y="1905000"/>
            <a:ext cx="8915400" cy="4109258"/>
          </a:xfrm>
        </p:spPr>
        <p:txBody>
          <a:bodyPr>
            <a:normAutofit fontScale="92500" lnSpcReduction="10000"/>
          </a:bodyPr>
          <a:lstStyle/>
          <a:p>
            <a:r>
              <a:rPr lang="en-US" dirty="0"/>
              <a:t>Alternatively, the subscribe() method can accept callback function definitions in line, for next, error, and complete handlers. For example, the following subscribe() call is the same as the one that specifies the predefined observer</a:t>
            </a:r>
            <a:r>
              <a:rPr lang="en-US" dirty="0" smtClean="0"/>
              <a:t>:</a:t>
            </a:r>
          </a:p>
          <a:p>
            <a:pPr marL="457200" lvl="1" indent="0">
              <a:buNone/>
            </a:pPr>
            <a:r>
              <a:rPr lang="en-IN" i="1" dirty="0"/>
              <a:t>myObservable.subscribe</a:t>
            </a:r>
            <a:r>
              <a:rPr lang="en-IN" i="1" dirty="0" smtClean="0"/>
              <a:t>(</a:t>
            </a:r>
          </a:p>
          <a:p>
            <a:pPr marL="457200" lvl="1" indent="0">
              <a:buNone/>
            </a:pPr>
            <a:r>
              <a:rPr lang="en-IN" i="1" dirty="0" smtClean="0"/>
              <a:t> </a:t>
            </a:r>
            <a:r>
              <a:rPr lang="en-IN" i="1" dirty="0"/>
              <a:t>x =&gt; console.log('Observer got a next value: ' + x), </a:t>
            </a:r>
            <a:endParaRPr lang="en-IN" i="1" dirty="0" smtClean="0"/>
          </a:p>
          <a:p>
            <a:pPr marL="457200" lvl="1" indent="0">
              <a:buNone/>
            </a:pPr>
            <a:r>
              <a:rPr lang="en-IN" i="1" dirty="0" smtClean="0"/>
              <a:t>err </a:t>
            </a:r>
            <a:r>
              <a:rPr lang="en-IN" i="1" dirty="0"/>
              <a:t>=&gt; console.error('Observer got an error: ' + err</a:t>
            </a:r>
            <a:r>
              <a:rPr lang="en-IN" i="1" dirty="0" smtClean="0"/>
              <a:t>),</a:t>
            </a:r>
          </a:p>
          <a:p>
            <a:pPr marL="457200" lvl="1" indent="0">
              <a:buNone/>
            </a:pPr>
            <a:r>
              <a:rPr lang="en-IN" i="1" dirty="0" smtClean="0"/>
              <a:t> </a:t>
            </a:r>
            <a:r>
              <a:rPr lang="en-IN" i="1" dirty="0"/>
              <a:t>() =&gt; console.log('Observer got a complete notification</a:t>
            </a:r>
            <a:r>
              <a:rPr lang="en-IN" i="1" dirty="0" smtClean="0"/>
              <a:t>')</a:t>
            </a:r>
          </a:p>
          <a:p>
            <a:pPr marL="457200" lvl="1" indent="0">
              <a:buNone/>
            </a:pPr>
            <a:r>
              <a:rPr lang="en-IN" i="1" dirty="0" smtClean="0"/>
              <a:t> );</a:t>
            </a:r>
          </a:p>
          <a:p>
            <a:pPr indent="-285750"/>
            <a:r>
              <a:rPr lang="en-US" dirty="0"/>
              <a:t>In either case, a next handler is required. The error and complete handlers are </a:t>
            </a:r>
            <a:r>
              <a:rPr lang="en-US" dirty="0" smtClean="0"/>
              <a:t>optional</a:t>
            </a:r>
          </a:p>
          <a:p>
            <a:pPr indent="-285750"/>
            <a:r>
              <a:rPr lang="en-US" dirty="0"/>
              <a:t>Note that a next() function could receive, for instance, message strings, or event objects, numeric values, or structures, depending on context. As a general term, we refer to data published by an observable as a stream. Any type of value can be represented with an observable, and the values are published as a stream.</a:t>
            </a:r>
            <a:endParaRPr lang="en-IN" dirty="0"/>
          </a:p>
        </p:txBody>
      </p:sp>
    </p:spTree>
    <p:extLst>
      <p:ext uri="{BB962C8B-B14F-4D97-AF65-F5344CB8AC3E}">
        <p14:creationId xmlns:p14="http://schemas.microsoft.com/office/powerpoint/2010/main" val="290200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observables</a:t>
            </a:r>
            <a:br>
              <a:rPr lang="en-IN" dirty="0"/>
            </a:br>
            <a:endParaRPr lang="en-IN" dirty="0"/>
          </a:p>
        </p:txBody>
      </p:sp>
      <p:sp>
        <p:nvSpPr>
          <p:cNvPr id="3" name="Content Placeholder 2"/>
          <p:cNvSpPr>
            <a:spLocks noGrp="1"/>
          </p:cNvSpPr>
          <p:nvPr>
            <p:ph idx="1"/>
          </p:nvPr>
        </p:nvSpPr>
        <p:spPr/>
        <p:txBody>
          <a:bodyPr/>
          <a:lstStyle/>
          <a:p>
            <a:r>
              <a:rPr lang="en-US" dirty="0"/>
              <a:t>Use the Observable constructor to create an observable stream of any type. The constructor takes as its argument the subscriber function to run when the observable’s subscribe() method executes. A subscriber function receives an Observer object, and can publish values to the observer's next() </a:t>
            </a:r>
            <a:r>
              <a:rPr lang="en-US" dirty="0" smtClean="0"/>
              <a:t>method</a:t>
            </a:r>
          </a:p>
          <a:p>
            <a:r>
              <a:rPr lang="en-US" dirty="0" smtClean="0"/>
              <a:t>See the example in next slide</a:t>
            </a:r>
          </a:p>
          <a:p>
            <a:endParaRPr lang="en-IN" dirty="0"/>
          </a:p>
        </p:txBody>
      </p:sp>
    </p:spTree>
    <p:extLst>
      <p:ext uri="{BB962C8B-B14F-4D97-AF65-F5344CB8AC3E}">
        <p14:creationId xmlns:p14="http://schemas.microsoft.com/office/powerpoint/2010/main" val="779158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observables</a:t>
            </a:r>
            <a:br>
              <a:rPr lang="en-IN" dirty="0"/>
            </a:br>
            <a:endParaRPr lang="en-IN" dirty="0"/>
          </a:p>
        </p:txBody>
      </p:sp>
      <p:sp>
        <p:nvSpPr>
          <p:cNvPr id="3" name="Content Placeholder 2"/>
          <p:cNvSpPr>
            <a:spLocks noGrp="1"/>
          </p:cNvSpPr>
          <p:nvPr>
            <p:ph idx="1"/>
          </p:nvPr>
        </p:nvSpPr>
        <p:spPr>
          <a:xfrm>
            <a:off x="1969471" y="2136371"/>
            <a:ext cx="5445482" cy="3777622"/>
          </a:xfrm>
        </p:spPr>
        <p:txBody>
          <a:bodyPr>
            <a:normAutofit/>
          </a:bodyPr>
          <a:lstStyle/>
          <a:p>
            <a:pPr marL="0" indent="0">
              <a:buNone/>
            </a:pPr>
            <a:r>
              <a:rPr lang="en-US" sz="1600" dirty="0"/>
              <a:t> // Create a new Observable  </a:t>
            </a:r>
          </a:p>
          <a:p>
            <a:pPr marL="0" indent="0">
              <a:buNone/>
            </a:pPr>
            <a:r>
              <a:rPr lang="en-US" sz="1600" dirty="0"/>
              <a:t>        </a:t>
            </a:r>
            <a:r>
              <a:rPr lang="en-US" sz="1600" dirty="0" err="1"/>
              <a:t>const</a:t>
            </a:r>
            <a:r>
              <a:rPr lang="en-US" sz="1600" dirty="0"/>
              <a:t> sqnc = new Observable(</a:t>
            </a:r>
            <a:r>
              <a:rPr lang="en-US" sz="1600" dirty="0" err="1"/>
              <a:t>countOnetoTen</a:t>
            </a:r>
            <a:r>
              <a:rPr lang="en-US" sz="1600" dirty="0"/>
              <a:t>);        </a:t>
            </a:r>
          </a:p>
          <a:p>
            <a:pPr marL="0" indent="0">
              <a:buNone/>
            </a:pPr>
            <a:r>
              <a:rPr lang="en-US" sz="1600" dirty="0"/>
              <a:t>        // Execute the Observable and print the </a:t>
            </a:r>
          </a:p>
          <a:p>
            <a:pPr marL="0" indent="0">
              <a:buNone/>
            </a:pPr>
            <a:r>
              <a:rPr lang="en-US" sz="1600" dirty="0"/>
              <a:t>        // result of each notification </a:t>
            </a:r>
          </a:p>
          <a:p>
            <a:pPr marL="0" indent="0">
              <a:buNone/>
            </a:pPr>
            <a:r>
              <a:rPr lang="en-US" sz="1600" dirty="0"/>
              <a:t>        // next() is a call to </a:t>
            </a:r>
            <a:r>
              <a:rPr lang="en-US" sz="1600" dirty="0" err="1"/>
              <a:t>countOnetoTen</a:t>
            </a:r>
            <a:r>
              <a:rPr lang="en-US" sz="1600" dirty="0"/>
              <a:t> method  </a:t>
            </a:r>
          </a:p>
          <a:p>
            <a:pPr marL="0" indent="0">
              <a:buNone/>
            </a:pPr>
            <a:r>
              <a:rPr lang="en-US" sz="1600" dirty="0"/>
              <a:t>        // to get the next value from the observable  </a:t>
            </a:r>
          </a:p>
          <a:p>
            <a:pPr marL="0" indent="0">
              <a:buNone/>
            </a:pPr>
            <a:r>
              <a:rPr lang="en-US" sz="1600" dirty="0"/>
              <a:t>        sqnc.subscribe({ </a:t>
            </a:r>
          </a:p>
          <a:p>
            <a:pPr marL="0" indent="0">
              <a:buNone/>
            </a:pPr>
            <a:r>
              <a:rPr lang="en-US" sz="1600" dirty="0"/>
              <a:t>            next(</a:t>
            </a:r>
            <a:r>
              <a:rPr lang="en-US" sz="1600" dirty="0" err="1"/>
              <a:t>num</a:t>
            </a:r>
            <a:r>
              <a:rPr lang="en-US" sz="1600" dirty="0"/>
              <a:t>) { console.log(</a:t>
            </a:r>
            <a:r>
              <a:rPr lang="en-US" sz="1600" dirty="0" err="1"/>
              <a:t>num</a:t>
            </a:r>
            <a:r>
              <a:rPr lang="en-US" sz="1600" dirty="0"/>
              <a:t>); } ,</a:t>
            </a:r>
          </a:p>
          <a:p>
            <a:pPr marL="0" indent="0">
              <a:buNone/>
            </a:pPr>
            <a:r>
              <a:rPr lang="en-US" sz="1600" dirty="0"/>
              <a:t>            complete(){console.log("Complete")}</a:t>
            </a:r>
          </a:p>
          <a:p>
            <a:pPr marL="0" indent="0">
              <a:buNone/>
            </a:pPr>
            <a:r>
              <a:rPr lang="en-US" sz="1600" dirty="0"/>
              <a:t>        });  </a:t>
            </a:r>
          </a:p>
          <a:p>
            <a:pPr marL="0" indent="0">
              <a:buNone/>
            </a:pPr>
            <a:endParaRPr lang="en-IN" sz="1600" dirty="0"/>
          </a:p>
        </p:txBody>
      </p:sp>
      <p:sp>
        <p:nvSpPr>
          <p:cNvPr id="5" name="Content Placeholder 2"/>
          <p:cNvSpPr txBox="1">
            <a:spLocks/>
          </p:cNvSpPr>
          <p:nvPr/>
        </p:nvSpPr>
        <p:spPr>
          <a:xfrm>
            <a:off x="7117821" y="2136371"/>
            <a:ext cx="5445482" cy="3777622"/>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dirty="0"/>
              <a:t> // This function runs when subscribe()  is called </a:t>
            </a:r>
          </a:p>
          <a:p>
            <a:pPr marL="0" indent="0">
              <a:buNone/>
            </a:pPr>
            <a:r>
              <a:rPr lang="en-IN" dirty="0"/>
              <a:t>        function </a:t>
            </a:r>
            <a:r>
              <a:rPr lang="en-IN" dirty="0" err="1"/>
              <a:t>countOnetoTen</a:t>
            </a:r>
            <a:r>
              <a:rPr lang="en-IN" dirty="0"/>
              <a:t>(observer) {               </a:t>
            </a:r>
          </a:p>
          <a:p>
            <a:pPr marL="0" indent="0">
              <a:buNone/>
            </a:pPr>
            <a:r>
              <a:rPr lang="en-IN" dirty="0"/>
              <a:t>            for(</a:t>
            </a:r>
            <a:r>
              <a:rPr lang="en-IN" dirty="0" err="1"/>
              <a:t>var</a:t>
            </a:r>
            <a:r>
              <a:rPr lang="en-IN" dirty="0"/>
              <a:t> </a:t>
            </a:r>
            <a:r>
              <a:rPr lang="en-IN" dirty="0" err="1"/>
              <a:t>i</a:t>
            </a:r>
            <a:r>
              <a:rPr lang="en-IN" dirty="0"/>
              <a:t> = 1; </a:t>
            </a:r>
            <a:r>
              <a:rPr lang="en-IN" dirty="0" err="1"/>
              <a:t>i</a:t>
            </a:r>
            <a:r>
              <a:rPr lang="en-IN" dirty="0"/>
              <a:t> &lt;= </a:t>
            </a:r>
            <a:r>
              <a:rPr lang="en-IN" dirty="0"/>
              <a:t>5</a:t>
            </a:r>
            <a:r>
              <a:rPr lang="en-IN" dirty="0" smtClean="0"/>
              <a:t>;</a:t>
            </a:r>
            <a:r>
              <a:rPr lang="en-IN" dirty="0"/>
              <a:t> </a:t>
            </a:r>
            <a:r>
              <a:rPr lang="en-IN" dirty="0" err="1"/>
              <a:t>i</a:t>
            </a:r>
            <a:r>
              <a:rPr lang="en-IN" dirty="0"/>
              <a:t>++) {                   </a:t>
            </a:r>
          </a:p>
          <a:p>
            <a:pPr marL="0" indent="0">
              <a:buNone/>
            </a:pPr>
            <a:r>
              <a:rPr lang="en-IN" dirty="0"/>
              <a:t>                // Calls the next observable </a:t>
            </a:r>
          </a:p>
          <a:p>
            <a:pPr marL="0" indent="0">
              <a:buNone/>
            </a:pPr>
            <a:r>
              <a:rPr lang="en-IN" dirty="0"/>
              <a:t>                // notification </a:t>
            </a:r>
          </a:p>
          <a:p>
            <a:pPr marL="0" indent="0">
              <a:buNone/>
            </a:pPr>
            <a:r>
              <a:rPr lang="en-IN" dirty="0"/>
              <a:t>                </a:t>
            </a:r>
            <a:r>
              <a:rPr lang="en-IN" dirty="0" err="1"/>
              <a:t>observer.next</a:t>
            </a:r>
            <a:r>
              <a:rPr lang="en-IN" dirty="0"/>
              <a:t>(</a:t>
            </a:r>
            <a:r>
              <a:rPr lang="en-IN" dirty="0" err="1"/>
              <a:t>i</a:t>
            </a:r>
            <a:r>
              <a:rPr lang="en-IN" dirty="0"/>
              <a:t>);                 </a:t>
            </a:r>
          </a:p>
          <a:p>
            <a:pPr marL="0" indent="0">
              <a:buNone/>
            </a:pPr>
            <a:r>
              <a:rPr lang="en-IN" dirty="0"/>
              <a:t>            } </a:t>
            </a:r>
          </a:p>
          <a:p>
            <a:pPr marL="0" indent="0">
              <a:buNone/>
            </a:pPr>
            <a:r>
              <a:rPr lang="en-IN" dirty="0"/>
              <a:t>            observer.complete();</a:t>
            </a:r>
          </a:p>
          <a:p>
            <a:pPr marL="0" indent="0">
              <a:buNone/>
            </a:pPr>
            <a:r>
              <a:rPr lang="en-IN" dirty="0"/>
              <a:t>            // Unsubscribe after completing </a:t>
            </a:r>
          </a:p>
          <a:p>
            <a:pPr marL="0" indent="0">
              <a:buNone/>
            </a:pPr>
            <a:r>
              <a:rPr lang="en-IN" dirty="0"/>
              <a:t>            // the sequence </a:t>
            </a:r>
          </a:p>
          <a:p>
            <a:pPr marL="0" indent="0">
              <a:buNone/>
            </a:pPr>
            <a:r>
              <a:rPr lang="en-IN" dirty="0"/>
              <a:t>            return {unsubscribe(){}}; </a:t>
            </a:r>
          </a:p>
          <a:p>
            <a:pPr marL="0" indent="0">
              <a:buNone/>
            </a:pPr>
            <a:r>
              <a:rPr lang="en-IN" dirty="0"/>
              <a:t>        }   </a:t>
            </a:r>
          </a:p>
        </p:txBody>
      </p:sp>
      <p:cxnSp>
        <p:nvCxnSpPr>
          <p:cNvPr id="7" name="Straight Connector 6"/>
          <p:cNvCxnSpPr/>
          <p:nvPr/>
        </p:nvCxnSpPr>
        <p:spPr>
          <a:xfrm>
            <a:off x="7048768" y="2136371"/>
            <a:ext cx="0" cy="37776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519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397</TotalTime>
  <Words>909</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Observables and Observers in Angular </vt:lpstr>
      <vt:lpstr>Observables </vt:lpstr>
      <vt:lpstr>Basic usage and terms </vt:lpstr>
      <vt:lpstr>Observers </vt:lpstr>
      <vt:lpstr>Subscribing </vt:lpstr>
      <vt:lpstr>Subscribe using observer</vt:lpstr>
      <vt:lpstr>Subscribe using observer</vt:lpstr>
      <vt:lpstr>Creating observables </vt:lpstr>
      <vt:lpstr>Creating observables </vt:lpstr>
      <vt:lpstr>Creating observables </vt:lpstr>
      <vt:lpstr>Observable vs Promise</vt:lpstr>
      <vt:lpstr>Observable vs Promise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Observa</dc:title>
  <dc:creator>radix</dc:creator>
  <cp:lastModifiedBy>radix</cp:lastModifiedBy>
  <cp:revision>62</cp:revision>
  <dcterms:created xsi:type="dcterms:W3CDTF">2020-08-31T12:04:50Z</dcterms:created>
  <dcterms:modified xsi:type="dcterms:W3CDTF">2020-09-01T07:11:20Z</dcterms:modified>
</cp:coreProperties>
</file>