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4" r:id="rId7"/>
    <p:sldId id="263" r:id="rId8"/>
    <p:sldId id="265" r:id="rId9"/>
    <p:sldId id="266" r:id="rId10"/>
    <p:sldId id="267" r:id="rId11"/>
    <p:sldId id="268" r:id="rId12"/>
    <p:sldId id="262" r:id="rId13"/>
    <p:sldId id="269" r:id="rId14"/>
    <p:sldId id="271" r:id="rId15"/>
    <p:sldId id="270" r:id="rId16"/>
    <p:sldId id="272" r:id="rId17"/>
    <p:sldId id="273" r:id="rId18"/>
    <p:sldId id="275"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5" d="100"/>
          <a:sy n="115" d="100"/>
        </p:scale>
        <p:origin x="2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dirty="0" smtClean="0"/>
              <a:t>Promise and $q </a:t>
            </a:r>
            <a:endParaRPr lang="en-IN" dirty="0"/>
          </a:p>
        </p:txBody>
      </p:sp>
      <p:sp>
        <p:nvSpPr>
          <p:cNvPr id="3" name="Subtitle 2"/>
          <p:cNvSpPr>
            <a:spLocks noGrp="1"/>
          </p:cNvSpPr>
          <p:nvPr>
            <p:ph type="subTitle" idx="1"/>
          </p:nvPr>
        </p:nvSpPr>
        <p:spPr/>
        <p:txBody>
          <a:bodyPr/>
          <a:lstStyle/>
          <a:p>
            <a:pPr algn="l"/>
            <a:r>
              <a:rPr lang="en-IN" dirty="0" smtClean="0"/>
              <a:t>Prepared By:- </a:t>
            </a:r>
            <a:r>
              <a:rPr lang="en-IN" dirty="0" err="1" smtClean="0"/>
              <a:t>Parmar</a:t>
            </a:r>
            <a:r>
              <a:rPr lang="en-IN" dirty="0" smtClean="0"/>
              <a:t> Manish</a:t>
            </a:r>
            <a:endParaRPr lang="en-IN" dirty="0"/>
          </a:p>
        </p:txBody>
      </p:sp>
    </p:spTree>
    <p:extLst>
      <p:ext uri="{BB962C8B-B14F-4D97-AF65-F5344CB8AC3E}">
        <p14:creationId xmlns:p14="http://schemas.microsoft.com/office/powerpoint/2010/main" val="421555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Promise API Methods</a:t>
            </a:r>
            <a:endParaRPr lang="en-IN" dirty="0"/>
          </a:p>
        </p:txBody>
      </p:sp>
      <p:sp>
        <p:nvSpPr>
          <p:cNvPr id="3" name="Content Placeholder 2"/>
          <p:cNvSpPr>
            <a:spLocks noGrp="1"/>
          </p:cNvSpPr>
          <p:nvPr>
            <p:ph idx="1"/>
          </p:nvPr>
        </p:nvSpPr>
        <p:spPr>
          <a:xfrm>
            <a:off x="677334" y="1603636"/>
            <a:ext cx="8596668" cy="4472968"/>
          </a:xfrm>
        </p:spPr>
        <p:txBody>
          <a:bodyPr>
            <a:normAutofit fontScale="92500" lnSpcReduction="10000"/>
          </a:bodyPr>
          <a:lstStyle/>
          <a:p>
            <a:r>
              <a:rPr lang="en-US" dirty="0" smtClean="0"/>
              <a:t>then(successCallback, </a:t>
            </a:r>
            <a:r>
              <a:rPr lang="en-US" dirty="0"/>
              <a:t>[errorCallback], [notifyCallback]) – regardless of when the promise was or will be resolved or rejected, then calls one of the success or error callbacks asynchronously as soon as the result is available. The callbacks are called with a single argument: the result or rejection reason. Additionally, the notify callback may be called zero or more times to provide a progress indication, before the promise is resolved or </a:t>
            </a:r>
            <a:r>
              <a:rPr lang="en-US" dirty="0" smtClean="0"/>
              <a:t>rejected</a:t>
            </a:r>
            <a:endParaRPr lang="en-US" dirty="0"/>
          </a:p>
          <a:p>
            <a:r>
              <a:rPr lang="en-US" dirty="0"/>
              <a:t>This method returns a new promise which is resolved or rejected via the return value of the successCallback, errorCallback (unless that value is a promise, in which case it is resolved with the value which is resolved in that promise using promise chaining). It also notifies via the return value of the notifyCallback method. The promise cannot be resolved or rejected from the notifyCallback method. The errorCallback and notifyCallback arguments are </a:t>
            </a:r>
            <a:r>
              <a:rPr lang="en-US" dirty="0" smtClean="0"/>
              <a:t>optional</a:t>
            </a:r>
            <a:endParaRPr lang="en-US" dirty="0"/>
          </a:p>
          <a:p>
            <a:r>
              <a:rPr lang="en-US" dirty="0"/>
              <a:t>catch(errorCallback) – shorthand for promise.then(null, errorCallback</a:t>
            </a:r>
            <a:r>
              <a:rPr lang="en-US" dirty="0" smtClean="0"/>
              <a:t>)</a:t>
            </a:r>
            <a:endParaRPr lang="en-US" dirty="0"/>
          </a:p>
          <a:p>
            <a:r>
              <a:rPr lang="en-US" dirty="0"/>
              <a:t>finally(callback, notifyCallback) – allows you to observe either the fulfillment or rejection of a promise, but to do so without modifying the final value. This is useful to release resources or do some clean-up that needs to be done whether the promise was rejected or </a:t>
            </a:r>
            <a:r>
              <a:rPr lang="en-US" dirty="0" smtClean="0"/>
              <a:t>resolved</a:t>
            </a:r>
          </a:p>
        </p:txBody>
      </p:sp>
    </p:spTree>
    <p:extLst>
      <p:ext uri="{BB962C8B-B14F-4D97-AF65-F5344CB8AC3E}">
        <p14:creationId xmlns:p14="http://schemas.microsoft.com/office/powerpoint/2010/main" val="3520163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Promise API Methods</a:t>
            </a:r>
            <a:endParaRPr lang="en-IN" dirty="0"/>
          </a:p>
        </p:txBody>
      </p:sp>
      <p:sp>
        <p:nvSpPr>
          <p:cNvPr id="3" name="Content Placeholder 2"/>
          <p:cNvSpPr>
            <a:spLocks noGrp="1"/>
          </p:cNvSpPr>
          <p:nvPr>
            <p:ph idx="1"/>
          </p:nvPr>
        </p:nvSpPr>
        <p:spPr>
          <a:xfrm>
            <a:off x="6093229" y="1731098"/>
            <a:ext cx="5415895" cy="4472968"/>
          </a:xfrm>
        </p:spPr>
        <p:txBody>
          <a:bodyPr>
            <a:normAutofit/>
          </a:bodyPr>
          <a:lstStyle/>
          <a:p>
            <a:pPr marL="0" indent="0">
              <a:buNone/>
            </a:pPr>
            <a:r>
              <a:rPr lang="en-IN" sz="1400" dirty="0"/>
              <a:t>  var promise = createPromise('Manish');</a:t>
            </a:r>
          </a:p>
          <a:p>
            <a:pPr marL="0" indent="0">
              <a:buNone/>
            </a:pPr>
            <a:r>
              <a:rPr lang="en-IN" sz="1400" dirty="0"/>
              <a:t>        promise.then(function (greeting) {</a:t>
            </a:r>
          </a:p>
          <a:p>
            <a:pPr marL="0" indent="0">
              <a:buNone/>
            </a:pPr>
            <a:r>
              <a:rPr lang="en-IN" sz="1400" dirty="0"/>
              <a:t>        console.log('Success: ' + greeting);</a:t>
            </a:r>
          </a:p>
          <a:p>
            <a:pPr marL="0" indent="0">
              <a:buNone/>
            </a:pPr>
            <a:r>
              <a:rPr lang="en-IN" sz="1400" dirty="0"/>
              <a:t>    })</a:t>
            </a:r>
          </a:p>
          <a:p>
            <a:pPr marL="0" indent="0">
              <a:buNone/>
            </a:pPr>
            <a:r>
              <a:rPr lang="en-IN" sz="1400" dirty="0"/>
              <a:t>        .catch(function (reason) {</a:t>
            </a:r>
          </a:p>
          <a:p>
            <a:pPr marL="0" indent="0">
              <a:buNone/>
            </a:pPr>
            <a:r>
              <a:rPr lang="en-IN" sz="1400" dirty="0"/>
              <a:t>            console.log('Failed  ' + reason);</a:t>
            </a:r>
          </a:p>
          <a:p>
            <a:pPr marL="0" indent="0">
              <a:buNone/>
            </a:pPr>
            <a:r>
              <a:rPr lang="en-IN" sz="1400" dirty="0"/>
              <a:t>        })</a:t>
            </a:r>
          </a:p>
          <a:p>
            <a:pPr marL="0" indent="0">
              <a:buNone/>
            </a:pPr>
            <a:r>
              <a:rPr lang="en-IN" sz="1400" dirty="0"/>
              <a:t>        .finally(function () {</a:t>
            </a:r>
          </a:p>
          <a:p>
            <a:pPr marL="0" indent="0">
              <a:buNone/>
            </a:pPr>
            <a:r>
              <a:rPr lang="en-IN" sz="1400" dirty="0"/>
              <a:t>            console.log("Finally called");</a:t>
            </a:r>
          </a:p>
          <a:p>
            <a:pPr marL="0" indent="0">
              <a:buNone/>
            </a:pPr>
            <a:r>
              <a:rPr lang="en-IN" sz="1400" dirty="0"/>
              <a:t>        });</a:t>
            </a:r>
          </a:p>
          <a:p>
            <a:pPr marL="0" indent="0">
              <a:buNone/>
            </a:pPr>
            <a:endParaRPr lang="en-US" sz="1400" dirty="0" smtClean="0"/>
          </a:p>
        </p:txBody>
      </p:sp>
      <p:sp>
        <p:nvSpPr>
          <p:cNvPr id="5" name="Content Placeholder 2"/>
          <p:cNvSpPr txBox="1">
            <a:spLocks/>
          </p:cNvSpPr>
          <p:nvPr/>
        </p:nvSpPr>
        <p:spPr>
          <a:xfrm>
            <a:off x="677334" y="1731098"/>
            <a:ext cx="5415895" cy="44729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1400" dirty="0" smtClean="0"/>
              <a:t>function createPromise(name) {</a:t>
            </a:r>
          </a:p>
          <a:p>
            <a:pPr marL="0" indent="0">
              <a:buFont typeface="Wingdings 3" charset="2"/>
              <a:buNone/>
            </a:pPr>
            <a:r>
              <a:rPr lang="en-IN" sz="1400" dirty="0" smtClean="0"/>
              <a:t>        var deferred = $q.defer();</a:t>
            </a:r>
          </a:p>
          <a:p>
            <a:pPr marL="0" indent="0">
              <a:buFont typeface="Wingdings 3" charset="2"/>
              <a:buNone/>
            </a:pPr>
            <a:r>
              <a:rPr lang="en-IN" sz="1400" dirty="0" smtClean="0"/>
              <a:t>        setTimeout(function () {</a:t>
            </a:r>
          </a:p>
          <a:p>
            <a:pPr marL="0" indent="0">
              <a:buFont typeface="Wingdings 3" charset="2"/>
              <a:buNone/>
            </a:pPr>
            <a:r>
              <a:rPr lang="en-IN" sz="1400" dirty="0" smtClean="0"/>
              <a:t>            if (true) {</a:t>
            </a:r>
          </a:p>
          <a:p>
            <a:pPr marL="0" indent="0">
              <a:buFont typeface="Wingdings 3" charset="2"/>
              <a:buNone/>
            </a:pPr>
            <a:r>
              <a:rPr lang="en-IN" sz="1400" dirty="0" smtClean="0"/>
              <a:t>                deferred.resolve('Hello, ' + name + '!');</a:t>
            </a:r>
          </a:p>
          <a:p>
            <a:pPr marL="0" indent="0">
              <a:buFont typeface="Wingdings 3" charset="2"/>
              <a:buNone/>
            </a:pPr>
            <a:r>
              <a:rPr lang="en-IN" sz="1400" dirty="0" smtClean="0"/>
              <a:t>            } else {</a:t>
            </a:r>
          </a:p>
          <a:p>
            <a:pPr marL="0" indent="0">
              <a:buFont typeface="Wingdings 3" charset="2"/>
              <a:buNone/>
            </a:pPr>
            <a:r>
              <a:rPr lang="en-IN" sz="1400" dirty="0" smtClean="0"/>
              <a:t>                deferred.reject('Greeting ' + name + ' is not allowed.');</a:t>
            </a:r>
          </a:p>
          <a:p>
            <a:pPr marL="0" indent="0">
              <a:buFont typeface="Wingdings 3" charset="2"/>
              <a:buNone/>
            </a:pPr>
            <a:r>
              <a:rPr lang="en-IN" sz="1400" dirty="0" smtClean="0"/>
              <a:t>            }</a:t>
            </a:r>
          </a:p>
          <a:p>
            <a:pPr marL="0" indent="0">
              <a:buFont typeface="Wingdings 3" charset="2"/>
              <a:buNone/>
            </a:pPr>
            <a:r>
              <a:rPr lang="en-IN" sz="1400" dirty="0" smtClean="0"/>
              <a:t>        }, 1000);</a:t>
            </a:r>
          </a:p>
          <a:p>
            <a:pPr marL="0" indent="0">
              <a:buFont typeface="Wingdings 3" charset="2"/>
              <a:buNone/>
            </a:pPr>
            <a:r>
              <a:rPr lang="en-IN" sz="1400" dirty="0" smtClean="0"/>
              <a:t>        return deferred.promise;</a:t>
            </a:r>
          </a:p>
          <a:p>
            <a:pPr marL="0" indent="0">
              <a:buFont typeface="Wingdings 3" charset="2"/>
              <a:buNone/>
            </a:pPr>
            <a:r>
              <a:rPr lang="en-IN" sz="1400" dirty="0" smtClean="0"/>
              <a:t>    }</a:t>
            </a:r>
          </a:p>
          <a:p>
            <a:pPr marL="0" indent="0">
              <a:buFont typeface="Wingdings 3" charset="2"/>
              <a:buNone/>
            </a:pPr>
            <a:endParaRPr lang="en-US" sz="1400" dirty="0" smtClean="0"/>
          </a:p>
        </p:txBody>
      </p:sp>
      <p:cxnSp>
        <p:nvCxnSpPr>
          <p:cNvPr id="7" name="Straight Connector 6"/>
          <p:cNvCxnSpPr/>
          <p:nvPr/>
        </p:nvCxnSpPr>
        <p:spPr>
          <a:xfrm>
            <a:off x="6093229" y="1731098"/>
            <a:ext cx="0" cy="44729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366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Promise API Methods</a:t>
            </a:r>
          </a:p>
        </p:txBody>
      </p:sp>
      <p:sp>
        <p:nvSpPr>
          <p:cNvPr id="3" name="Content Placeholder 2"/>
          <p:cNvSpPr>
            <a:spLocks noGrp="1"/>
          </p:cNvSpPr>
          <p:nvPr>
            <p:ph idx="1"/>
          </p:nvPr>
        </p:nvSpPr>
        <p:spPr/>
        <p:txBody>
          <a:bodyPr/>
          <a:lstStyle/>
          <a:p>
            <a:r>
              <a:rPr lang="en-IN" dirty="0" smtClean="0"/>
              <a:t>If condition true then output:</a:t>
            </a:r>
          </a:p>
          <a:p>
            <a:endParaRPr lang="en-IN" dirty="0"/>
          </a:p>
          <a:p>
            <a:endParaRPr lang="en-IN" dirty="0" smtClean="0"/>
          </a:p>
          <a:p>
            <a:endParaRPr lang="en-IN" dirty="0"/>
          </a:p>
          <a:p>
            <a:r>
              <a:rPr lang="en-IN" dirty="0" smtClean="0"/>
              <a:t>If condition false then output:</a:t>
            </a:r>
          </a:p>
          <a:p>
            <a:endParaRPr lang="en-IN" dirty="0"/>
          </a:p>
        </p:txBody>
      </p:sp>
      <p:pic>
        <p:nvPicPr>
          <p:cNvPr id="4" name="Picture 3"/>
          <p:cNvPicPr>
            <a:picLocks noChangeAspect="1"/>
          </p:cNvPicPr>
          <p:nvPr/>
        </p:nvPicPr>
        <p:blipFill>
          <a:blip r:embed="rId2"/>
          <a:stretch>
            <a:fillRect/>
          </a:stretch>
        </p:blipFill>
        <p:spPr>
          <a:xfrm>
            <a:off x="1142740" y="2790305"/>
            <a:ext cx="2790825" cy="762000"/>
          </a:xfrm>
          <a:prstGeom prst="rect">
            <a:avLst/>
          </a:prstGeom>
        </p:spPr>
      </p:pic>
      <p:pic>
        <p:nvPicPr>
          <p:cNvPr id="6" name="Picture 5"/>
          <p:cNvPicPr>
            <a:picLocks noChangeAspect="1"/>
          </p:cNvPicPr>
          <p:nvPr/>
        </p:nvPicPr>
        <p:blipFill>
          <a:blip r:embed="rId3"/>
          <a:stretch>
            <a:fillRect/>
          </a:stretch>
        </p:blipFill>
        <p:spPr>
          <a:xfrm>
            <a:off x="1142740" y="4387258"/>
            <a:ext cx="3314700" cy="819150"/>
          </a:xfrm>
          <a:prstGeom prst="rect">
            <a:avLst/>
          </a:prstGeom>
        </p:spPr>
      </p:pic>
    </p:spTree>
    <p:extLst>
      <p:ext uri="{BB962C8B-B14F-4D97-AF65-F5344CB8AC3E}">
        <p14:creationId xmlns:p14="http://schemas.microsoft.com/office/powerpoint/2010/main" val="2041435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Chaining promise</a:t>
            </a:r>
            <a:endParaRPr lang="en-IN" dirty="0"/>
          </a:p>
        </p:txBody>
      </p:sp>
      <p:sp>
        <p:nvSpPr>
          <p:cNvPr id="3" name="Content Placeholder 2"/>
          <p:cNvSpPr>
            <a:spLocks noGrp="1"/>
          </p:cNvSpPr>
          <p:nvPr>
            <p:ph idx="1"/>
          </p:nvPr>
        </p:nvSpPr>
        <p:spPr/>
        <p:txBody>
          <a:bodyPr>
            <a:normAutofit/>
          </a:bodyPr>
          <a:lstStyle/>
          <a:p>
            <a:r>
              <a:rPr lang="en-IN" dirty="0" smtClean="0"/>
              <a:t>Chaining promises via .then()</a:t>
            </a:r>
          </a:p>
          <a:p>
            <a:r>
              <a:rPr lang="en-IN" dirty="0" smtClean="0"/>
              <a:t>The ability to handle multiple asynchronous calls sequentially</a:t>
            </a:r>
          </a:p>
          <a:p>
            <a:r>
              <a:rPr lang="en-IN" dirty="0" smtClean="0"/>
              <a:t>Especially useful when one operation depends on information from another operation </a:t>
            </a:r>
          </a:p>
          <a:p>
            <a:r>
              <a:rPr lang="en-US" dirty="0"/>
              <a:t>Because calling the then method of a promise returns a new derived promise, it is easily possible to create a chain of </a:t>
            </a:r>
            <a:r>
              <a:rPr lang="en-US" dirty="0" smtClean="0"/>
              <a:t>promises</a:t>
            </a:r>
          </a:p>
          <a:p>
            <a:r>
              <a:rPr lang="en-US" dirty="0"/>
              <a:t>It is possible to create chains of any length and since a promise can be </a:t>
            </a:r>
            <a:endParaRPr lang="en-US" dirty="0" smtClean="0"/>
          </a:p>
          <a:p>
            <a:pPr marL="0" indent="0">
              <a:buNone/>
            </a:pPr>
            <a:r>
              <a:rPr lang="en-US" dirty="0" smtClean="0"/>
              <a:t>     resolved</a:t>
            </a:r>
            <a:r>
              <a:rPr lang="en-US" dirty="0"/>
              <a:t> with another </a:t>
            </a:r>
            <a:r>
              <a:rPr lang="en-US" dirty="0" smtClean="0"/>
              <a:t>promise</a:t>
            </a:r>
          </a:p>
          <a:p>
            <a:r>
              <a:rPr lang="en-IN" dirty="0"/>
              <a:t>it is possible to pause/defer resolution of the promises at any point in the </a:t>
            </a:r>
            <a:r>
              <a:rPr lang="en-IN" dirty="0" smtClean="0"/>
              <a:t>     chain</a:t>
            </a:r>
            <a:r>
              <a:rPr lang="en-IN" dirty="0"/>
              <a:t>. This makes it possible to implement powerful APIs like $http's response interceptors</a:t>
            </a:r>
          </a:p>
          <a:p>
            <a:endParaRPr lang="en-US" dirty="0"/>
          </a:p>
          <a:p>
            <a:endParaRPr lang="en-US" dirty="0"/>
          </a:p>
          <a:p>
            <a:endParaRPr lang="en-IN" dirty="0"/>
          </a:p>
        </p:txBody>
      </p:sp>
    </p:spTree>
    <p:extLst>
      <p:ext uri="{BB962C8B-B14F-4D97-AF65-F5344CB8AC3E}">
        <p14:creationId xmlns:p14="http://schemas.microsoft.com/office/powerpoint/2010/main" val="4272855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Chaining promise</a:t>
            </a:r>
            <a:endParaRPr lang="en-IN" dirty="0"/>
          </a:p>
        </p:txBody>
      </p:sp>
      <p:sp>
        <p:nvSpPr>
          <p:cNvPr id="3" name="Content Placeholder 2"/>
          <p:cNvSpPr>
            <a:spLocks noGrp="1"/>
          </p:cNvSpPr>
          <p:nvPr>
            <p:ph idx="1"/>
          </p:nvPr>
        </p:nvSpPr>
        <p:spPr/>
        <p:txBody>
          <a:bodyPr>
            <a:normAutofit/>
          </a:bodyPr>
          <a:lstStyle/>
          <a:p>
            <a:r>
              <a:rPr lang="en-IN" dirty="0" smtClean="0"/>
              <a:t>Chaining promises via .then()</a:t>
            </a:r>
          </a:p>
          <a:p>
            <a:r>
              <a:rPr lang="en-IN" dirty="0" smtClean="0"/>
              <a:t>The ability to handle multiple asynchronous calls sequentially</a:t>
            </a:r>
          </a:p>
          <a:p>
            <a:r>
              <a:rPr lang="en-IN" dirty="0" smtClean="0"/>
              <a:t>Especially useful when one operation depends on information from another operation </a:t>
            </a:r>
          </a:p>
          <a:p>
            <a:r>
              <a:rPr lang="en-US" dirty="0"/>
              <a:t>Because calling the then method of a promise returns a new derived promise, it is easily possible to create a chain of </a:t>
            </a:r>
            <a:r>
              <a:rPr lang="en-US" dirty="0" smtClean="0"/>
              <a:t>promises</a:t>
            </a:r>
          </a:p>
          <a:p>
            <a:r>
              <a:rPr lang="en-US" dirty="0"/>
              <a:t>It is possible to create chains of any length and since a promise can be </a:t>
            </a:r>
            <a:endParaRPr lang="en-US" dirty="0" smtClean="0"/>
          </a:p>
          <a:p>
            <a:pPr marL="0" indent="0">
              <a:buNone/>
            </a:pPr>
            <a:r>
              <a:rPr lang="en-US" dirty="0" smtClean="0"/>
              <a:t>     resolved</a:t>
            </a:r>
            <a:r>
              <a:rPr lang="en-US" dirty="0"/>
              <a:t> with another </a:t>
            </a:r>
            <a:r>
              <a:rPr lang="en-US" dirty="0" smtClean="0"/>
              <a:t>promise</a:t>
            </a:r>
          </a:p>
          <a:p>
            <a:r>
              <a:rPr lang="en-IN" dirty="0"/>
              <a:t>it is possible to pause/defer resolution of the promises at any point in the </a:t>
            </a:r>
            <a:r>
              <a:rPr lang="en-IN" dirty="0" smtClean="0"/>
              <a:t>     chain</a:t>
            </a:r>
            <a:r>
              <a:rPr lang="en-IN" dirty="0"/>
              <a:t>. This makes it possible to implement powerful APIs like $http's response interceptors</a:t>
            </a:r>
          </a:p>
          <a:p>
            <a:endParaRPr lang="en-US" dirty="0"/>
          </a:p>
          <a:p>
            <a:endParaRPr lang="en-US" dirty="0"/>
          </a:p>
          <a:p>
            <a:endParaRPr lang="en-IN" dirty="0"/>
          </a:p>
        </p:txBody>
      </p:sp>
    </p:spTree>
    <p:extLst>
      <p:ext uri="{BB962C8B-B14F-4D97-AF65-F5344CB8AC3E}">
        <p14:creationId xmlns:p14="http://schemas.microsoft.com/office/powerpoint/2010/main" val="1564075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Chaining promise</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Use previous promise object</a:t>
            </a:r>
          </a:p>
          <a:p>
            <a:pPr marL="400050" lvl="1" indent="0">
              <a:buNone/>
            </a:pPr>
            <a:r>
              <a:rPr lang="en-IN" dirty="0"/>
              <a:t> promise.then(function (greeting) {</a:t>
            </a:r>
          </a:p>
          <a:p>
            <a:pPr marL="400050" lvl="1" indent="0">
              <a:buNone/>
            </a:pPr>
            <a:r>
              <a:rPr lang="en-IN" dirty="0"/>
              <a:t>        console.log('Success: ' + greeting);</a:t>
            </a:r>
          </a:p>
          <a:p>
            <a:pPr marL="400050" lvl="1" indent="0">
              <a:buNone/>
            </a:pPr>
            <a:r>
              <a:rPr lang="en-IN" dirty="0"/>
              <a:t>        return greeting +' How are you';</a:t>
            </a:r>
          </a:p>
          <a:p>
            <a:pPr marL="400050" lvl="1" indent="0">
              <a:buNone/>
            </a:pPr>
            <a:r>
              <a:rPr lang="en-IN" dirty="0"/>
              <a:t>    </a:t>
            </a:r>
            <a:r>
              <a:rPr lang="en-IN" dirty="0" smtClean="0"/>
              <a:t>})</a:t>
            </a:r>
          </a:p>
          <a:p>
            <a:pPr marL="400050" lvl="1" indent="0">
              <a:buNone/>
            </a:pPr>
            <a:r>
              <a:rPr lang="en-IN" dirty="0"/>
              <a:t>  </a:t>
            </a:r>
            <a:r>
              <a:rPr lang="en-IN" dirty="0" smtClean="0"/>
              <a:t>.</a:t>
            </a:r>
            <a:r>
              <a:rPr lang="en-IN" dirty="0"/>
              <a:t>then(function (value) {</a:t>
            </a:r>
          </a:p>
          <a:p>
            <a:pPr marL="400050" lvl="1" indent="0">
              <a:buNone/>
            </a:pPr>
            <a:r>
              <a:rPr lang="en-IN" dirty="0"/>
              <a:t>            console.log(value);</a:t>
            </a:r>
          </a:p>
          <a:p>
            <a:pPr marL="400050" lvl="1" indent="0">
              <a:buNone/>
            </a:pPr>
            <a:r>
              <a:rPr lang="en-IN" dirty="0"/>
              <a:t>        </a:t>
            </a:r>
            <a:r>
              <a:rPr lang="en-IN" dirty="0" smtClean="0"/>
              <a:t>})</a:t>
            </a:r>
            <a:r>
              <a:rPr lang="en-IN" dirty="0"/>
              <a:t/>
            </a:r>
            <a:br>
              <a:rPr lang="en-IN" dirty="0"/>
            </a:br>
            <a:r>
              <a:rPr lang="en-IN" dirty="0"/>
              <a:t>  </a:t>
            </a:r>
            <a:r>
              <a:rPr lang="en-IN" dirty="0" smtClean="0"/>
              <a:t>.</a:t>
            </a:r>
            <a:r>
              <a:rPr lang="en-IN" dirty="0"/>
              <a:t>catch(function (reason) {</a:t>
            </a:r>
          </a:p>
          <a:p>
            <a:pPr marL="400050" lvl="1" indent="0">
              <a:buNone/>
            </a:pPr>
            <a:r>
              <a:rPr lang="en-IN" dirty="0"/>
              <a:t>            console.log('Failed: ' + reason);</a:t>
            </a:r>
          </a:p>
          <a:p>
            <a:pPr marL="400050" lvl="1" indent="0">
              <a:buNone/>
            </a:pPr>
            <a:r>
              <a:rPr lang="en-IN" dirty="0"/>
              <a:t>        })</a:t>
            </a:r>
          </a:p>
          <a:p>
            <a:pPr marL="400050" lvl="1" indent="0">
              <a:buNone/>
            </a:pPr>
            <a:r>
              <a:rPr lang="en-IN" dirty="0"/>
              <a:t>   .finally(function () {</a:t>
            </a:r>
          </a:p>
          <a:p>
            <a:pPr marL="400050" lvl="1" indent="0">
              <a:buNone/>
            </a:pPr>
            <a:r>
              <a:rPr lang="en-IN" dirty="0"/>
              <a:t>            console.log("Finally called");</a:t>
            </a:r>
          </a:p>
          <a:p>
            <a:pPr marL="400050" lvl="1" indent="0">
              <a:buNone/>
            </a:pPr>
            <a:r>
              <a:rPr lang="en-IN" dirty="0"/>
              <a:t>        });</a:t>
            </a:r>
          </a:p>
          <a:p>
            <a:endParaRPr lang="en-IN" dirty="0"/>
          </a:p>
        </p:txBody>
      </p:sp>
      <p:pic>
        <p:nvPicPr>
          <p:cNvPr id="4" name="Picture 3"/>
          <p:cNvPicPr>
            <a:picLocks noChangeAspect="1"/>
          </p:cNvPicPr>
          <p:nvPr/>
        </p:nvPicPr>
        <p:blipFill>
          <a:blip r:embed="rId2"/>
          <a:stretch>
            <a:fillRect/>
          </a:stretch>
        </p:blipFill>
        <p:spPr>
          <a:xfrm>
            <a:off x="5546754" y="3486612"/>
            <a:ext cx="3209925" cy="1228725"/>
          </a:xfrm>
          <a:prstGeom prst="rect">
            <a:avLst/>
          </a:prstGeom>
        </p:spPr>
      </p:pic>
      <p:sp>
        <p:nvSpPr>
          <p:cNvPr id="5" name="TextBox 4"/>
          <p:cNvSpPr txBox="1"/>
          <p:nvPr/>
        </p:nvSpPr>
        <p:spPr>
          <a:xfrm>
            <a:off x="6359236" y="3002186"/>
            <a:ext cx="1124989"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3497611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$q.all</a:t>
            </a:r>
            <a:endParaRPr lang="en-IN" dirty="0"/>
          </a:p>
        </p:txBody>
      </p:sp>
      <p:sp>
        <p:nvSpPr>
          <p:cNvPr id="3" name="Content Placeholder 2"/>
          <p:cNvSpPr>
            <a:spLocks noGrp="1"/>
          </p:cNvSpPr>
          <p:nvPr>
            <p:ph idx="1"/>
          </p:nvPr>
        </p:nvSpPr>
        <p:spPr>
          <a:xfrm>
            <a:off x="677334" y="1528822"/>
            <a:ext cx="8596668" cy="4871978"/>
          </a:xfrm>
        </p:spPr>
        <p:txBody>
          <a:bodyPr>
            <a:normAutofit fontScale="92500" lnSpcReduction="20000"/>
          </a:bodyPr>
          <a:lstStyle/>
          <a:p>
            <a:r>
              <a:rPr lang="en-IN" dirty="0" smtClean="0"/>
              <a:t>Handling multiple promises (Parallel)</a:t>
            </a:r>
          </a:p>
          <a:p>
            <a:r>
              <a:rPr lang="en-IN" dirty="0" smtClean="0"/>
              <a:t>$q.all resolves when all promises have been successfully resolved</a:t>
            </a:r>
          </a:p>
          <a:p>
            <a:r>
              <a:rPr lang="en-IN" dirty="0" smtClean="0"/>
              <a:t>$q.all rejects as soon as one promises has been rejected, returning an error message </a:t>
            </a:r>
          </a:p>
          <a:p>
            <a:r>
              <a:rPr lang="en-IN" dirty="0" smtClean="0"/>
              <a:t>We create another promise function createAnotherPromise() like below:</a:t>
            </a:r>
          </a:p>
          <a:p>
            <a:pPr marL="0" indent="0">
              <a:buNone/>
            </a:pPr>
            <a:r>
              <a:rPr lang="en-IN" dirty="0"/>
              <a:t>	</a:t>
            </a:r>
            <a:r>
              <a:rPr lang="en-IN" sz="1400" dirty="0"/>
              <a:t>function createAnotherPromise(name) {</a:t>
            </a:r>
          </a:p>
          <a:p>
            <a:pPr marL="0" indent="0">
              <a:buNone/>
            </a:pPr>
            <a:r>
              <a:rPr lang="en-IN" sz="1400" dirty="0"/>
              <a:t>        </a:t>
            </a:r>
            <a:r>
              <a:rPr lang="en-IN" sz="1400" dirty="0" smtClean="0"/>
              <a:t>	var</a:t>
            </a:r>
            <a:r>
              <a:rPr lang="en-IN" sz="1400" dirty="0"/>
              <a:t> deferred = $q.defer();</a:t>
            </a:r>
          </a:p>
          <a:p>
            <a:pPr marL="0" indent="0">
              <a:buNone/>
            </a:pPr>
            <a:r>
              <a:rPr lang="en-IN" sz="1400" dirty="0"/>
              <a:t>     </a:t>
            </a:r>
            <a:r>
              <a:rPr lang="en-IN" sz="1400" dirty="0" smtClean="0"/>
              <a:t>	</a:t>
            </a:r>
            <a:r>
              <a:rPr lang="en-IN" sz="1400" dirty="0"/>
              <a:t>   setTimeout(function () {</a:t>
            </a:r>
          </a:p>
          <a:p>
            <a:pPr marL="0" indent="0">
              <a:buNone/>
            </a:pPr>
            <a:r>
              <a:rPr lang="en-IN" sz="1400" dirty="0"/>
              <a:t>          </a:t>
            </a:r>
            <a:r>
              <a:rPr lang="en-IN" sz="1400" dirty="0" smtClean="0"/>
              <a:t>	</a:t>
            </a:r>
            <a:r>
              <a:rPr lang="en-IN" sz="1400" dirty="0"/>
              <a:t>  if (true) {</a:t>
            </a:r>
          </a:p>
          <a:p>
            <a:pPr marL="0" indent="0">
              <a:buNone/>
            </a:pPr>
            <a:r>
              <a:rPr lang="en-IN" sz="1400" dirty="0"/>
              <a:t>         </a:t>
            </a:r>
            <a:r>
              <a:rPr lang="en-IN" sz="1400" dirty="0" smtClean="0"/>
              <a:t>		</a:t>
            </a:r>
            <a:r>
              <a:rPr lang="en-IN" sz="1400" dirty="0"/>
              <a:t>       deferred.resolve('Second promise resolve ' );</a:t>
            </a:r>
          </a:p>
          <a:p>
            <a:pPr marL="0" indent="0">
              <a:buNone/>
            </a:pPr>
            <a:r>
              <a:rPr lang="en-IN" sz="1400" dirty="0"/>
              <a:t>       </a:t>
            </a:r>
            <a:r>
              <a:rPr lang="en-IN" sz="1400" dirty="0" smtClean="0"/>
              <a:t>		</a:t>
            </a:r>
            <a:r>
              <a:rPr lang="en-IN" sz="1400" dirty="0"/>
              <a:t>     } else {</a:t>
            </a:r>
          </a:p>
          <a:p>
            <a:pPr marL="0" indent="0">
              <a:buNone/>
            </a:pPr>
            <a:r>
              <a:rPr lang="en-IN" sz="1400" dirty="0"/>
              <a:t>          </a:t>
            </a:r>
            <a:r>
              <a:rPr lang="en-IN" sz="1400" dirty="0" smtClean="0"/>
              <a:t>	</a:t>
            </a:r>
            <a:r>
              <a:rPr lang="en-IN" sz="1400" dirty="0"/>
              <a:t>      deferred.reject('Second promise reject');</a:t>
            </a:r>
          </a:p>
          <a:p>
            <a:pPr marL="0" indent="0">
              <a:buNone/>
            </a:pPr>
            <a:r>
              <a:rPr lang="en-IN" sz="1400" dirty="0"/>
              <a:t>          </a:t>
            </a:r>
            <a:r>
              <a:rPr lang="en-IN" sz="1400" dirty="0" smtClean="0"/>
              <a:t>	</a:t>
            </a:r>
            <a:r>
              <a:rPr lang="en-IN" sz="1400" dirty="0"/>
              <a:t>  }</a:t>
            </a:r>
          </a:p>
          <a:p>
            <a:pPr marL="0" indent="0">
              <a:buNone/>
            </a:pPr>
            <a:r>
              <a:rPr lang="en-IN" sz="1400" dirty="0"/>
              <a:t>     </a:t>
            </a:r>
            <a:r>
              <a:rPr lang="en-IN" sz="1400" dirty="0" smtClean="0"/>
              <a:t>	</a:t>
            </a:r>
            <a:r>
              <a:rPr lang="en-IN" sz="1400" dirty="0"/>
              <a:t>  </a:t>
            </a:r>
            <a:r>
              <a:rPr lang="en-IN" sz="1400" dirty="0" smtClean="0"/>
              <a:t>	</a:t>
            </a:r>
            <a:r>
              <a:rPr lang="en-IN" sz="1400" dirty="0"/>
              <a:t> }, 1000);</a:t>
            </a:r>
          </a:p>
          <a:p>
            <a:pPr marL="0" indent="0">
              <a:buNone/>
            </a:pPr>
            <a:r>
              <a:rPr lang="en-IN" sz="1400" dirty="0"/>
              <a:t>      </a:t>
            </a:r>
            <a:r>
              <a:rPr lang="en-IN" sz="1400" dirty="0" smtClean="0"/>
              <a:t>		</a:t>
            </a:r>
            <a:r>
              <a:rPr lang="en-IN" sz="1400" dirty="0"/>
              <a:t>  return deferred.promise;</a:t>
            </a:r>
          </a:p>
          <a:p>
            <a:pPr marL="0" indent="0">
              <a:buNone/>
            </a:pPr>
            <a:r>
              <a:rPr lang="en-IN" sz="1400" dirty="0"/>
              <a:t>   </a:t>
            </a:r>
            <a:r>
              <a:rPr lang="en-IN" sz="1400" dirty="0" smtClean="0"/>
              <a:t>	</a:t>
            </a:r>
            <a:r>
              <a:rPr lang="en-IN" sz="1400" dirty="0"/>
              <a:t> }</a:t>
            </a:r>
          </a:p>
          <a:p>
            <a:pPr marL="0" indent="0">
              <a:buNone/>
            </a:pPr>
            <a:endParaRPr lang="en-IN" dirty="0" smtClean="0"/>
          </a:p>
          <a:p>
            <a:endParaRPr lang="en-IN" dirty="0"/>
          </a:p>
        </p:txBody>
      </p:sp>
    </p:spTree>
    <p:extLst>
      <p:ext uri="{BB962C8B-B14F-4D97-AF65-F5344CB8AC3E}">
        <p14:creationId xmlns:p14="http://schemas.microsoft.com/office/powerpoint/2010/main" val="2446846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$q.all</a:t>
            </a:r>
            <a:endParaRPr lang="en-IN" dirty="0"/>
          </a:p>
        </p:txBody>
      </p:sp>
      <p:sp>
        <p:nvSpPr>
          <p:cNvPr id="3" name="Content Placeholder 2"/>
          <p:cNvSpPr>
            <a:spLocks noGrp="1"/>
          </p:cNvSpPr>
          <p:nvPr>
            <p:ph idx="1"/>
          </p:nvPr>
        </p:nvSpPr>
        <p:spPr>
          <a:xfrm>
            <a:off x="677334" y="1528822"/>
            <a:ext cx="8596668" cy="4871978"/>
          </a:xfrm>
        </p:spPr>
        <p:txBody>
          <a:bodyPr>
            <a:normAutofit/>
          </a:bodyPr>
          <a:lstStyle/>
          <a:p>
            <a:r>
              <a:rPr lang="en-IN" dirty="0" smtClean="0"/>
              <a:t>Use previous </a:t>
            </a:r>
            <a:r>
              <a:rPr lang="en-IN" dirty="0" err="1" smtClean="0"/>
              <a:t>createPromise</a:t>
            </a:r>
            <a:r>
              <a:rPr lang="en-IN" dirty="0" smtClean="0"/>
              <a:t>() function </a:t>
            </a:r>
          </a:p>
          <a:p>
            <a:pPr marL="457200" lvl="1" indent="0">
              <a:buNone/>
            </a:pPr>
            <a:r>
              <a:rPr lang="en-IN" sz="1400" dirty="0"/>
              <a:t>var promise = </a:t>
            </a:r>
            <a:r>
              <a:rPr lang="en-IN" sz="1400" dirty="0" err="1"/>
              <a:t>createPromise</a:t>
            </a:r>
            <a:r>
              <a:rPr lang="en-IN" sz="1400" dirty="0"/>
              <a:t>('Manish');</a:t>
            </a:r>
          </a:p>
          <a:p>
            <a:pPr marL="457200" lvl="1" indent="0">
              <a:buNone/>
            </a:pPr>
            <a:r>
              <a:rPr lang="en-IN" sz="1400" dirty="0" smtClean="0"/>
              <a:t>var</a:t>
            </a:r>
            <a:r>
              <a:rPr lang="en-IN" sz="1400" dirty="0"/>
              <a:t> promise2=createAnotherPromise();</a:t>
            </a:r>
          </a:p>
          <a:p>
            <a:pPr marL="457200" lvl="1" indent="0">
              <a:buNone/>
            </a:pPr>
            <a:r>
              <a:rPr lang="en-IN" sz="1400" dirty="0"/>
              <a:t>    $q.all([promise,promise2]).then(function(result){</a:t>
            </a:r>
          </a:p>
          <a:p>
            <a:pPr marL="457200" lvl="1" indent="0">
              <a:buNone/>
            </a:pPr>
            <a:r>
              <a:rPr lang="en-IN" sz="1400" dirty="0"/>
              <a:t>        console.log(result)</a:t>
            </a:r>
          </a:p>
          <a:p>
            <a:pPr marL="457200" lvl="1" indent="0">
              <a:buNone/>
            </a:pPr>
            <a:r>
              <a:rPr lang="en-IN" sz="1400" dirty="0"/>
              <a:t>    </a:t>
            </a:r>
            <a:r>
              <a:rPr lang="en-IN" sz="1400" dirty="0" smtClean="0"/>
              <a:t>})</a:t>
            </a:r>
            <a:r>
              <a:rPr lang="en-IN" sz="1400" dirty="0"/>
              <a:t/>
            </a:r>
            <a:br>
              <a:rPr lang="en-IN" sz="1400" dirty="0"/>
            </a:br>
            <a:r>
              <a:rPr lang="en-IN" sz="1400" dirty="0"/>
              <a:t>    .catch(function(reason){</a:t>
            </a:r>
          </a:p>
          <a:p>
            <a:pPr marL="457200" lvl="1" indent="0">
              <a:buNone/>
            </a:pPr>
            <a:r>
              <a:rPr lang="en-IN" sz="1400" dirty="0"/>
              <a:t>        console.log(reason);</a:t>
            </a:r>
          </a:p>
          <a:p>
            <a:pPr marL="457200" lvl="1" indent="0">
              <a:buNone/>
            </a:pPr>
            <a:r>
              <a:rPr lang="en-IN" sz="1400" dirty="0"/>
              <a:t>    </a:t>
            </a:r>
            <a:r>
              <a:rPr lang="en-IN" sz="1400" dirty="0" smtClean="0"/>
              <a:t>})</a:t>
            </a:r>
          </a:p>
          <a:p>
            <a:pPr indent="-285750"/>
            <a:r>
              <a:rPr lang="en-IN" sz="1600" dirty="0" smtClean="0"/>
              <a:t>If all promise resolved then output:</a:t>
            </a:r>
          </a:p>
          <a:p>
            <a:pPr indent="-285750"/>
            <a:endParaRPr lang="en-IN" sz="1600" dirty="0"/>
          </a:p>
          <a:p>
            <a:pPr indent="-285750"/>
            <a:endParaRPr lang="en-IN" sz="1600" dirty="0" smtClean="0"/>
          </a:p>
          <a:p>
            <a:pPr indent="-285750"/>
            <a:r>
              <a:rPr lang="en-IN" sz="1600" dirty="0" smtClean="0"/>
              <a:t>If one of these is rejected then output</a:t>
            </a:r>
          </a:p>
          <a:p>
            <a:pPr indent="-285750"/>
            <a:endParaRPr lang="en-IN" sz="1600" dirty="0"/>
          </a:p>
          <a:p>
            <a:pPr indent="-285750"/>
            <a:endParaRPr lang="en-IN" sz="1600" dirty="0" smtClean="0"/>
          </a:p>
          <a:p>
            <a:pPr indent="-285750"/>
            <a:endParaRPr lang="en-IN" sz="1600" dirty="0"/>
          </a:p>
          <a:p>
            <a:pPr marL="457200" lvl="1" indent="0">
              <a:buNone/>
            </a:pPr>
            <a:endParaRPr lang="en-IN" dirty="0"/>
          </a:p>
        </p:txBody>
      </p:sp>
      <p:pic>
        <p:nvPicPr>
          <p:cNvPr id="4" name="Picture 3"/>
          <p:cNvPicPr>
            <a:picLocks noChangeAspect="1"/>
          </p:cNvPicPr>
          <p:nvPr/>
        </p:nvPicPr>
        <p:blipFill>
          <a:blip r:embed="rId2"/>
          <a:stretch>
            <a:fillRect/>
          </a:stretch>
        </p:blipFill>
        <p:spPr>
          <a:xfrm>
            <a:off x="1113126" y="4931352"/>
            <a:ext cx="4562475" cy="819150"/>
          </a:xfrm>
          <a:prstGeom prst="rect">
            <a:avLst/>
          </a:prstGeom>
        </p:spPr>
      </p:pic>
      <p:pic>
        <p:nvPicPr>
          <p:cNvPr id="5" name="Picture 4"/>
          <p:cNvPicPr>
            <a:picLocks noChangeAspect="1"/>
          </p:cNvPicPr>
          <p:nvPr/>
        </p:nvPicPr>
        <p:blipFill>
          <a:blip r:embed="rId3"/>
          <a:stretch>
            <a:fillRect/>
          </a:stretch>
        </p:blipFill>
        <p:spPr>
          <a:xfrm>
            <a:off x="1113126" y="6081712"/>
            <a:ext cx="2838450" cy="638175"/>
          </a:xfrm>
          <a:prstGeom prst="rect">
            <a:avLst/>
          </a:prstGeom>
        </p:spPr>
      </p:pic>
    </p:spTree>
    <p:extLst>
      <p:ext uri="{BB962C8B-B14F-4D97-AF65-F5344CB8AC3E}">
        <p14:creationId xmlns:p14="http://schemas.microsoft.com/office/powerpoint/2010/main" val="481608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r>
              <a:rPr lang="en-IN" dirty="0" err="1" smtClean="0"/>
              <a:t>q.when</a:t>
            </a:r>
            <a:endParaRPr lang="en-IN" dirty="0"/>
          </a:p>
        </p:txBody>
      </p:sp>
      <p:sp>
        <p:nvSpPr>
          <p:cNvPr id="3" name="Content Placeholder 2"/>
          <p:cNvSpPr>
            <a:spLocks noGrp="1"/>
          </p:cNvSpPr>
          <p:nvPr>
            <p:ph idx="1"/>
          </p:nvPr>
        </p:nvSpPr>
        <p:spPr/>
        <p:txBody>
          <a:bodyPr>
            <a:normAutofit lnSpcReduction="10000"/>
          </a:bodyPr>
          <a:lstStyle/>
          <a:p>
            <a:r>
              <a:rPr lang="en-IN" dirty="0" smtClean="0"/>
              <a:t>When dealing with objects that might or might not be a promise</a:t>
            </a:r>
          </a:p>
          <a:p>
            <a:r>
              <a:rPr lang="en-IN" dirty="0" smtClean="0"/>
              <a:t>Third party promise</a:t>
            </a:r>
          </a:p>
          <a:p>
            <a:r>
              <a:rPr lang="en-IN" dirty="0" smtClean="0"/>
              <a:t>Source that can not be trusted</a:t>
            </a:r>
          </a:p>
          <a:p>
            <a:r>
              <a:rPr lang="en-IN" dirty="0" smtClean="0"/>
              <a:t>Wraps anything into a $q promise</a:t>
            </a:r>
          </a:p>
          <a:p>
            <a:r>
              <a:rPr lang="en-IN" dirty="0" smtClean="0"/>
              <a:t>If not a promise it will be automatically resolved </a:t>
            </a:r>
          </a:p>
          <a:p>
            <a:pPr marL="400050" lvl="1" indent="0">
              <a:buNone/>
            </a:pPr>
            <a:r>
              <a:rPr lang="en-US" dirty="0"/>
              <a:t>$</a:t>
            </a:r>
            <a:r>
              <a:rPr lang="en-US" dirty="0" err="1"/>
              <a:t>q.when</a:t>
            </a:r>
            <a:r>
              <a:rPr lang="en-US" dirty="0"/>
              <a:t>( </a:t>
            </a:r>
            <a:r>
              <a:rPr lang="en-US" dirty="0" smtClean="0"/>
              <a:t>“hello"</a:t>
            </a:r>
            <a:r>
              <a:rPr lang="en-US" dirty="0"/>
              <a:t> ).then</a:t>
            </a:r>
            <a:r>
              <a:rPr lang="en-US" dirty="0" smtClean="0"/>
              <a:t>(</a:t>
            </a:r>
          </a:p>
          <a:p>
            <a:pPr marL="400050" lvl="1" indent="0">
              <a:buNone/>
            </a:pPr>
            <a:r>
              <a:rPr lang="en-US" dirty="0"/>
              <a:t>        function </a:t>
            </a:r>
            <a:r>
              <a:rPr lang="en-US" dirty="0" err="1"/>
              <a:t>handleResolve</a:t>
            </a:r>
            <a:r>
              <a:rPr lang="en-US" dirty="0"/>
              <a:t>( value ) </a:t>
            </a:r>
            <a:r>
              <a:rPr lang="en-US" dirty="0" smtClean="0"/>
              <a:t>{</a:t>
            </a:r>
            <a:br>
              <a:rPr lang="en-US" dirty="0" smtClean="0"/>
            </a:br>
            <a:r>
              <a:rPr lang="en-US" dirty="0" smtClean="0"/>
              <a:t>            console.log( "Resolved with value:", value );</a:t>
            </a:r>
            <a:r>
              <a:rPr lang="en-US" dirty="0"/>
              <a:t/>
            </a:r>
            <a:br>
              <a:rPr lang="en-US" dirty="0"/>
            </a:br>
            <a:r>
              <a:rPr lang="en-US" dirty="0"/>
              <a:t>        }</a:t>
            </a:r>
          </a:p>
          <a:p>
            <a:pPr marL="400050" lvl="1" indent="0">
              <a:buNone/>
            </a:pPr>
            <a:r>
              <a:rPr lang="en-US" dirty="0"/>
              <a:t>    </a:t>
            </a:r>
            <a:r>
              <a:rPr lang="en-US" dirty="0" smtClean="0"/>
              <a:t>);</a:t>
            </a:r>
          </a:p>
          <a:p>
            <a:pPr marL="285750"/>
            <a:r>
              <a:rPr lang="en-US" dirty="0" smtClean="0"/>
              <a:t>Output:</a:t>
            </a:r>
            <a:endParaRPr lang="en-US" dirty="0"/>
          </a:p>
          <a:p>
            <a:endParaRPr lang="en-IN" dirty="0" smtClean="0"/>
          </a:p>
          <a:p>
            <a:endParaRPr lang="en-IN" dirty="0"/>
          </a:p>
        </p:txBody>
      </p:sp>
      <p:pic>
        <p:nvPicPr>
          <p:cNvPr id="5" name="Picture 4"/>
          <p:cNvPicPr>
            <a:picLocks noChangeAspect="1"/>
          </p:cNvPicPr>
          <p:nvPr/>
        </p:nvPicPr>
        <p:blipFill>
          <a:blip r:embed="rId2"/>
          <a:stretch>
            <a:fillRect/>
          </a:stretch>
        </p:blipFill>
        <p:spPr>
          <a:xfrm>
            <a:off x="2079999" y="5566150"/>
            <a:ext cx="3476625" cy="314325"/>
          </a:xfrm>
          <a:prstGeom prst="rect">
            <a:avLst/>
          </a:prstGeom>
        </p:spPr>
      </p:pic>
    </p:spTree>
    <p:extLst>
      <p:ext uri="{BB962C8B-B14F-4D97-AF65-F5344CB8AC3E}">
        <p14:creationId xmlns:p14="http://schemas.microsoft.com/office/powerpoint/2010/main" val="71171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840" y="2596342"/>
            <a:ext cx="8596668" cy="1320800"/>
          </a:xfrm>
        </p:spPr>
        <p:txBody>
          <a:bodyPr>
            <a:normAutofit/>
          </a:bodyPr>
          <a:lstStyle/>
          <a:p>
            <a:pPr algn="ctr"/>
            <a:r>
              <a:rPr lang="en-IN" sz="6000" dirty="0" smtClean="0"/>
              <a:t>Thank You</a:t>
            </a:r>
            <a:endParaRPr lang="en-IN" sz="6000" dirty="0"/>
          </a:p>
        </p:txBody>
      </p:sp>
    </p:spTree>
    <p:extLst>
      <p:ext uri="{BB962C8B-B14F-4D97-AF65-F5344CB8AC3E}">
        <p14:creationId xmlns:p14="http://schemas.microsoft.com/office/powerpoint/2010/main" val="1483358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Promise?	</a:t>
            </a:r>
            <a:endParaRPr lang="en-IN" dirty="0"/>
          </a:p>
        </p:txBody>
      </p:sp>
      <p:sp>
        <p:nvSpPr>
          <p:cNvPr id="3" name="Content Placeholder 2"/>
          <p:cNvSpPr>
            <a:spLocks noGrp="1"/>
          </p:cNvSpPr>
          <p:nvPr>
            <p:ph idx="1"/>
          </p:nvPr>
        </p:nvSpPr>
        <p:spPr>
          <a:xfrm>
            <a:off x="677334" y="1930400"/>
            <a:ext cx="8596668" cy="4190335"/>
          </a:xfrm>
        </p:spPr>
        <p:txBody>
          <a:bodyPr>
            <a:normAutofit/>
          </a:bodyPr>
          <a:lstStyle/>
          <a:p>
            <a:r>
              <a:rPr lang="en-US" dirty="0"/>
              <a:t>The Promise object represents the eventual completion (or failure) of an asynchronous operation, and its resulting </a:t>
            </a:r>
            <a:r>
              <a:rPr lang="en-US" dirty="0" smtClean="0"/>
              <a:t>value</a:t>
            </a:r>
          </a:p>
          <a:p>
            <a:r>
              <a:rPr lang="en-IN" dirty="0" smtClean="0"/>
              <a:t>A promises represents a task that will finish in future</a:t>
            </a:r>
          </a:p>
          <a:p>
            <a:r>
              <a:rPr lang="en-IN" dirty="0" smtClean="0"/>
              <a:t>A promise will be resolved or rejected</a:t>
            </a:r>
          </a:p>
          <a:p>
            <a:r>
              <a:rPr lang="en-US" dirty="0"/>
              <a:t>A Promise is in one of these states:</a:t>
            </a:r>
          </a:p>
          <a:p>
            <a:pPr lvl="1"/>
            <a:r>
              <a:rPr lang="en-US" dirty="0" smtClean="0"/>
              <a:t>pending</a:t>
            </a:r>
            <a:r>
              <a:rPr lang="en-US" dirty="0"/>
              <a:t>: initial state, neither fulfilled nor </a:t>
            </a:r>
            <a:r>
              <a:rPr lang="en-US" dirty="0" smtClean="0"/>
              <a:t>rejected</a:t>
            </a:r>
            <a:endParaRPr lang="en-US" dirty="0"/>
          </a:p>
          <a:p>
            <a:pPr lvl="1"/>
            <a:r>
              <a:rPr lang="en-US" dirty="0"/>
              <a:t>fulfilled: meaning that the operation completed </a:t>
            </a:r>
            <a:r>
              <a:rPr lang="en-US" dirty="0" smtClean="0"/>
              <a:t>successfully</a:t>
            </a:r>
            <a:endParaRPr lang="en-US" dirty="0"/>
          </a:p>
          <a:p>
            <a:pPr lvl="1"/>
            <a:r>
              <a:rPr lang="en-US" dirty="0"/>
              <a:t>rejected: meaning that the operation </a:t>
            </a:r>
            <a:r>
              <a:rPr lang="en-US" dirty="0" smtClean="0"/>
              <a:t>failed</a:t>
            </a:r>
          </a:p>
          <a:p>
            <a:r>
              <a:rPr lang="en-US" dirty="0"/>
              <a:t>A pending promise can either be </a:t>
            </a:r>
            <a:r>
              <a:rPr lang="en-US" i="1" dirty="0"/>
              <a:t>fulfilled</a:t>
            </a:r>
            <a:r>
              <a:rPr lang="en-US" dirty="0"/>
              <a:t> with a value, or </a:t>
            </a:r>
            <a:r>
              <a:rPr lang="en-US" i="1" dirty="0"/>
              <a:t>rejected</a:t>
            </a:r>
            <a:r>
              <a:rPr lang="en-US" dirty="0"/>
              <a:t> with a reason (error). When either of these options happens, the associated handlers queued up by a </a:t>
            </a:r>
            <a:r>
              <a:rPr lang="en-US" dirty="0" smtClean="0"/>
              <a:t>promise's </a:t>
            </a:r>
            <a:r>
              <a:rPr lang="en-US" i="1" dirty="0" smtClean="0"/>
              <a:t>then</a:t>
            </a:r>
            <a:r>
              <a:rPr lang="en-US" dirty="0" smtClean="0"/>
              <a:t> method are called</a:t>
            </a:r>
            <a:endParaRPr lang="en-IN" dirty="0"/>
          </a:p>
        </p:txBody>
      </p:sp>
    </p:spTree>
    <p:extLst>
      <p:ext uri="{BB962C8B-B14F-4D97-AF65-F5344CB8AC3E}">
        <p14:creationId xmlns:p14="http://schemas.microsoft.com/office/powerpoint/2010/main" val="1579112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Promise?	</a:t>
            </a:r>
            <a:endParaRPr lang="en-IN" dirty="0"/>
          </a:p>
        </p:txBody>
      </p:sp>
      <p:sp>
        <p:nvSpPr>
          <p:cNvPr id="3" name="Content Placeholder 2"/>
          <p:cNvSpPr>
            <a:spLocks noGrp="1"/>
          </p:cNvSpPr>
          <p:nvPr>
            <p:ph idx="1"/>
          </p:nvPr>
        </p:nvSpPr>
        <p:spPr>
          <a:xfrm>
            <a:off x="677334" y="1930400"/>
            <a:ext cx="8596668" cy="4190335"/>
          </a:xfrm>
        </p:spPr>
        <p:txBody>
          <a:bodyPr>
            <a:normAutofit/>
          </a:bodyPr>
          <a:lstStyle/>
          <a:p>
            <a:r>
              <a:rPr lang="en-US" dirty="0"/>
              <a:t>If the promise has already been fulfilled or rejected when a corresponding handler is attached, the handler will be called, so there is no race condition between an asynchronous operation completing and its handlers being </a:t>
            </a:r>
            <a:r>
              <a:rPr lang="en-US" dirty="0" smtClean="0"/>
              <a:t>attached</a:t>
            </a:r>
          </a:p>
          <a:p>
            <a:r>
              <a:rPr lang="en-US" dirty="0"/>
              <a:t>Promise users can attach callbacks to handle the fulfilled value or the reason for rejection</a:t>
            </a:r>
            <a:endParaRPr lang="en-US" dirty="0" smtClean="0"/>
          </a:p>
          <a:p>
            <a:pPr marL="0" indent="0">
              <a:buNone/>
            </a:pPr>
            <a:endParaRPr lang="en-IN" dirty="0"/>
          </a:p>
        </p:txBody>
      </p:sp>
      <p:sp>
        <p:nvSpPr>
          <p:cNvPr id="4" name="Oval 3"/>
          <p:cNvSpPr/>
          <p:nvPr/>
        </p:nvSpPr>
        <p:spPr>
          <a:xfrm>
            <a:off x="4152708" y="3666395"/>
            <a:ext cx="1645920" cy="112201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PENDING</a:t>
            </a:r>
            <a:endParaRPr lang="en-IN" dirty="0">
              <a:solidFill>
                <a:schemeClr val="tx1"/>
              </a:solidFill>
            </a:endParaRPr>
          </a:p>
        </p:txBody>
      </p:sp>
      <p:sp>
        <p:nvSpPr>
          <p:cNvPr id="5" name="Oval 4"/>
          <p:cNvSpPr/>
          <p:nvPr/>
        </p:nvSpPr>
        <p:spPr>
          <a:xfrm>
            <a:off x="6819908" y="5099892"/>
            <a:ext cx="1949335" cy="118872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FULLFILLED</a:t>
            </a:r>
            <a:endParaRPr lang="en-IN" dirty="0"/>
          </a:p>
        </p:txBody>
      </p:sp>
      <p:sp>
        <p:nvSpPr>
          <p:cNvPr id="6" name="Oval 5"/>
          <p:cNvSpPr/>
          <p:nvPr/>
        </p:nvSpPr>
        <p:spPr>
          <a:xfrm>
            <a:off x="1443060" y="5099892"/>
            <a:ext cx="1949335" cy="118872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REJECTED</a:t>
            </a:r>
            <a:endParaRPr lang="en-IN" dirty="0">
              <a:solidFill>
                <a:schemeClr val="bg1"/>
              </a:solidFill>
            </a:endParaRPr>
          </a:p>
        </p:txBody>
      </p:sp>
      <p:cxnSp>
        <p:nvCxnSpPr>
          <p:cNvPr id="8" name="Straight Arrow Connector 7"/>
          <p:cNvCxnSpPr>
            <a:stCxn id="4" idx="6"/>
            <a:endCxn id="5" idx="0"/>
          </p:cNvCxnSpPr>
          <p:nvPr/>
        </p:nvCxnSpPr>
        <p:spPr>
          <a:xfrm>
            <a:off x="5798628" y="4227401"/>
            <a:ext cx="1995948" cy="872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4" idx="2"/>
            <a:endCxn id="6" idx="0"/>
          </p:cNvCxnSpPr>
          <p:nvPr/>
        </p:nvCxnSpPr>
        <p:spPr>
          <a:xfrm flipH="1">
            <a:off x="2417728" y="4227401"/>
            <a:ext cx="1734980" cy="872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659936" y="4838283"/>
            <a:ext cx="1421477" cy="523220"/>
          </a:xfrm>
          <a:prstGeom prst="rect">
            <a:avLst/>
          </a:prstGeom>
          <a:noFill/>
        </p:spPr>
        <p:txBody>
          <a:bodyPr wrap="square" rtlCol="0">
            <a:spAutoFit/>
          </a:bodyPr>
          <a:lstStyle/>
          <a:p>
            <a:r>
              <a:rPr lang="en-IN" sz="2800" dirty="0" smtClean="0"/>
              <a:t>OR</a:t>
            </a:r>
            <a:endParaRPr lang="en-IN" sz="2800" dirty="0"/>
          </a:p>
        </p:txBody>
      </p:sp>
    </p:spTree>
    <p:extLst>
      <p:ext uri="{BB962C8B-B14F-4D97-AF65-F5344CB8AC3E}">
        <p14:creationId xmlns:p14="http://schemas.microsoft.com/office/powerpoint/2010/main" val="269081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29593"/>
            <a:ext cx="8596668" cy="1320800"/>
          </a:xfrm>
        </p:spPr>
        <p:txBody>
          <a:bodyPr/>
          <a:lstStyle/>
          <a:p>
            <a:pPr algn="ctr"/>
            <a:r>
              <a:rPr lang="en-IN" dirty="0" smtClean="0"/>
              <a:t>Promises….</a:t>
            </a:r>
            <a:br>
              <a:rPr lang="en-IN" dirty="0" smtClean="0"/>
            </a:br>
            <a:r>
              <a:rPr lang="en-IN" dirty="0" smtClean="0"/>
              <a:t>The AngularJs way</a:t>
            </a:r>
            <a:endParaRPr lang="en-IN" dirty="0"/>
          </a:p>
        </p:txBody>
      </p:sp>
    </p:spTree>
    <p:extLst>
      <p:ext uri="{BB962C8B-B14F-4D97-AF65-F5344CB8AC3E}">
        <p14:creationId xmlns:p14="http://schemas.microsoft.com/office/powerpoint/2010/main" val="986057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 constructor</a:t>
            </a:r>
            <a:endParaRPr lang="en-IN" dirty="0"/>
          </a:p>
        </p:txBody>
      </p:sp>
      <p:sp>
        <p:nvSpPr>
          <p:cNvPr id="3" name="Content Placeholder 2"/>
          <p:cNvSpPr>
            <a:spLocks noGrp="1"/>
          </p:cNvSpPr>
          <p:nvPr>
            <p:ph idx="1"/>
          </p:nvPr>
        </p:nvSpPr>
        <p:spPr/>
        <p:txBody>
          <a:bodyPr/>
          <a:lstStyle/>
          <a:p>
            <a:r>
              <a:rPr lang="en-IN" dirty="0" smtClean="0"/>
              <a:t>In angular, the promises are created by service $q</a:t>
            </a:r>
          </a:p>
          <a:p>
            <a:r>
              <a:rPr lang="en-US" dirty="0"/>
              <a:t>A service that helps you run functions asynchronously, and use their return values (or exceptions) when they are done </a:t>
            </a:r>
            <a:r>
              <a:rPr lang="en-US" dirty="0" smtClean="0"/>
              <a:t>processing</a:t>
            </a:r>
          </a:p>
          <a:p>
            <a:r>
              <a:rPr lang="en-US" dirty="0"/>
              <a:t>$q can be used in two fashions --- one which is more similar to Kris </a:t>
            </a:r>
            <a:r>
              <a:rPr lang="en-US" dirty="0" err="1"/>
              <a:t>Kowal's</a:t>
            </a:r>
            <a:r>
              <a:rPr lang="en-US" dirty="0"/>
              <a:t> Q or jQuery's Deferred implementations, and the other which resembles ES6 (ES2015) promises to some </a:t>
            </a:r>
            <a:r>
              <a:rPr lang="en-US" dirty="0" smtClean="0"/>
              <a:t>degree</a:t>
            </a:r>
          </a:p>
          <a:p>
            <a:r>
              <a:rPr lang="en-US" dirty="0" smtClean="0"/>
              <a:t>It is a basic version of Q library containing the feature required for </a:t>
            </a:r>
            <a:r>
              <a:rPr lang="en-IN" dirty="0" smtClean="0"/>
              <a:t>asynchronous communication</a:t>
            </a:r>
          </a:p>
          <a:p>
            <a:r>
              <a:rPr lang="en-US" dirty="0"/>
              <a:t>$q as a constructor which takes </a:t>
            </a:r>
            <a:r>
              <a:rPr lang="en-US" dirty="0" smtClean="0"/>
              <a:t>a two arguments resolve and reject</a:t>
            </a:r>
            <a:endParaRPr lang="en-IN" dirty="0"/>
          </a:p>
        </p:txBody>
      </p:sp>
    </p:spTree>
    <p:extLst>
      <p:ext uri="{BB962C8B-B14F-4D97-AF65-F5344CB8AC3E}">
        <p14:creationId xmlns:p14="http://schemas.microsoft.com/office/powerpoint/2010/main" val="9845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 constructor</a:t>
            </a:r>
            <a:endParaRPr lang="en-IN" dirty="0"/>
          </a:p>
        </p:txBody>
      </p:sp>
      <p:sp>
        <p:nvSpPr>
          <p:cNvPr id="3" name="Content Placeholder 2"/>
          <p:cNvSpPr>
            <a:spLocks noGrp="1"/>
          </p:cNvSpPr>
          <p:nvPr>
            <p:ph idx="1"/>
          </p:nvPr>
        </p:nvSpPr>
        <p:spPr>
          <a:xfrm>
            <a:off x="677334" y="2160589"/>
            <a:ext cx="4601248" cy="3880773"/>
          </a:xfrm>
        </p:spPr>
        <p:txBody>
          <a:bodyPr>
            <a:normAutofit fontScale="85000" lnSpcReduction="20000"/>
          </a:bodyPr>
          <a:lstStyle/>
          <a:p>
            <a:pPr marL="0" indent="0">
              <a:buNone/>
            </a:pPr>
            <a:r>
              <a:rPr lang="en-IN" dirty="0"/>
              <a:t> </a:t>
            </a:r>
            <a:r>
              <a:rPr lang="en-IN" sz="1600" dirty="0"/>
              <a:t>function </a:t>
            </a:r>
            <a:r>
              <a:rPr lang="en-IN" sz="1600" dirty="0" err="1" smtClean="0"/>
              <a:t>createPromise</a:t>
            </a:r>
            <a:r>
              <a:rPr lang="en-IN" sz="1600" dirty="0" smtClean="0"/>
              <a:t>(name)</a:t>
            </a:r>
            <a:r>
              <a:rPr lang="en-IN" sz="1600" dirty="0"/>
              <a:t> {</a:t>
            </a:r>
          </a:p>
          <a:p>
            <a:pPr marL="0" indent="0">
              <a:buNone/>
            </a:pPr>
            <a:r>
              <a:rPr lang="en-IN" sz="1600" dirty="0"/>
              <a:t>        return $q(function(resolve, reject) {</a:t>
            </a:r>
          </a:p>
          <a:p>
            <a:pPr marL="0" indent="0">
              <a:buNone/>
            </a:pPr>
            <a:r>
              <a:rPr lang="en-IN" sz="1600" dirty="0"/>
              <a:t>          </a:t>
            </a:r>
            <a:r>
              <a:rPr lang="en-IN" sz="1600" dirty="0" err="1"/>
              <a:t>setTimeout</a:t>
            </a:r>
            <a:r>
              <a:rPr lang="en-IN" sz="1600" dirty="0"/>
              <a:t>(function() {</a:t>
            </a:r>
          </a:p>
          <a:p>
            <a:pPr marL="0" indent="0">
              <a:buNone/>
            </a:pPr>
            <a:r>
              <a:rPr lang="en-IN" sz="1600" dirty="0"/>
              <a:t>            if </a:t>
            </a:r>
            <a:r>
              <a:rPr lang="en-IN" sz="1600" dirty="0" smtClean="0"/>
              <a:t>(true)</a:t>
            </a:r>
            <a:r>
              <a:rPr lang="en-IN" sz="1600" dirty="0"/>
              <a:t> {</a:t>
            </a:r>
          </a:p>
          <a:p>
            <a:pPr marL="0" indent="0">
              <a:buNone/>
            </a:pPr>
            <a:r>
              <a:rPr lang="en-IN" sz="1600" dirty="0"/>
              <a:t>              resolve('Hello, ' + name + '!');</a:t>
            </a:r>
          </a:p>
          <a:p>
            <a:pPr marL="0" indent="0">
              <a:buNone/>
            </a:pPr>
            <a:r>
              <a:rPr lang="en-IN" sz="1600" dirty="0"/>
              <a:t>            } else {</a:t>
            </a:r>
          </a:p>
          <a:p>
            <a:pPr marL="0" indent="0">
              <a:buNone/>
            </a:pPr>
            <a:r>
              <a:rPr lang="en-IN" sz="1600" dirty="0"/>
              <a:t>              reject('Greeting ' + name + ' is not allowed.');</a:t>
            </a:r>
          </a:p>
          <a:p>
            <a:pPr marL="0" indent="0">
              <a:buNone/>
            </a:pPr>
            <a:r>
              <a:rPr lang="en-IN" sz="1600" dirty="0"/>
              <a:t>            }</a:t>
            </a:r>
          </a:p>
          <a:p>
            <a:pPr marL="0" indent="0">
              <a:buNone/>
            </a:pPr>
            <a:r>
              <a:rPr lang="en-IN" sz="1600" dirty="0"/>
              <a:t>          }, 1000);</a:t>
            </a:r>
          </a:p>
          <a:p>
            <a:pPr marL="0" indent="0">
              <a:buNone/>
            </a:pPr>
            <a:r>
              <a:rPr lang="en-IN" sz="1600" dirty="0"/>
              <a:t>        });</a:t>
            </a:r>
          </a:p>
          <a:p>
            <a:pPr marL="0" indent="0">
              <a:buNone/>
            </a:pPr>
            <a:r>
              <a:rPr lang="en-IN" sz="1600" dirty="0"/>
              <a:t>      }</a:t>
            </a:r>
          </a:p>
          <a:p>
            <a:pPr marL="0" indent="0">
              <a:buNone/>
            </a:pPr>
            <a:r>
              <a:rPr lang="en-IN" dirty="0"/>
              <a:t/>
            </a:r>
            <a:br>
              <a:rPr lang="en-IN" dirty="0"/>
            </a:br>
            <a:r>
              <a:rPr lang="en-IN" dirty="0"/>
              <a:t>  </a:t>
            </a:r>
          </a:p>
        </p:txBody>
      </p:sp>
      <p:sp>
        <p:nvSpPr>
          <p:cNvPr id="4" name="Content Placeholder 2"/>
          <p:cNvSpPr txBox="1">
            <a:spLocks/>
          </p:cNvSpPr>
          <p:nvPr/>
        </p:nvSpPr>
        <p:spPr>
          <a:xfrm>
            <a:off x="5278582" y="2160589"/>
            <a:ext cx="460124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1400" dirty="0"/>
              <a:t> var promise =  createPromise</a:t>
            </a:r>
            <a:r>
              <a:rPr lang="en-IN" sz="1400" dirty="0" smtClean="0"/>
              <a:t>(‘Manish’);</a:t>
            </a:r>
            <a:endParaRPr lang="en-IN" sz="1400" dirty="0"/>
          </a:p>
          <a:p>
            <a:pPr marL="0" indent="0">
              <a:buNone/>
            </a:pPr>
            <a:r>
              <a:rPr lang="en-IN" sz="1400" dirty="0"/>
              <a:t>      </a:t>
            </a:r>
            <a:r>
              <a:rPr lang="en-IN" sz="1400" dirty="0" err="1"/>
              <a:t>promise.then</a:t>
            </a:r>
            <a:r>
              <a:rPr lang="en-IN" sz="1400" dirty="0"/>
              <a:t>(function(greeting) {</a:t>
            </a:r>
          </a:p>
          <a:p>
            <a:pPr marL="0" indent="0">
              <a:buNone/>
            </a:pPr>
            <a:r>
              <a:rPr lang="en-IN" sz="1400" dirty="0"/>
              <a:t>        </a:t>
            </a:r>
            <a:r>
              <a:rPr lang="en-IN" sz="1400" dirty="0" smtClean="0"/>
              <a:t>console.log(</a:t>
            </a:r>
            <a:r>
              <a:rPr lang="en-IN" sz="1400" dirty="0"/>
              <a:t>'Success: ' + greeting);</a:t>
            </a:r>
          </a:p>
          <a:p>
            <a:pPr marL="0" indent="0">
              <a:buNone/>
            </a:pPr>
            <a:r>
              <a:rPr lang="en-IN" sz="1400" dirty="0"/>
              <a:t>      }, function(reason) {</a:t>
            </a:r>
          </a:p>
          <a:p>
            <a:pPr marL="0" indent="0">
              <a:buNone/>
            </a:pPr>
            <a:r>
              <a:rPr lang="en-IN" sz="1400" dirty="0"/>
              <a:t>        </a:t>
            </a:r>
            <a:r>
              <a:rPr lang="en-IN" sz="1400" dirty="0" smtClean="0"/>
              <a:t>console.log(</a:t>
            </a:r>
            <a:r>
              <a:rPr lang="en-IN" sz="1400" dirty="0"/>
              <a:t>'Failed: ' + reason);</a:t>
            </a:r>
          </a:p>
          <a:p>
            <a:pPr marL="0" indent="0">
              <a:buNone/>
            </a:pPr>
            <a:r>
              <a:rPr lang="en-IN" sz="1400" dirty="0"/>
              <a:t>      });</a:t>
            </a:r>
          </a:p>
          <a:p>
            <a:pPr marL="0" indent="0">
              <a:buNone/>
            </a:pPr>
            <a:r>
              <a:rPr lang="en-IN" sz="1400" dirty="0"/>
              <a:t> </a:t>
            </a:r>
          </a:p>
        </p:txBody>
      </p:sp>
      <p:cxnSp>
        <p:nvCxnSpPr>
          <p:cNvPr id="6" name="Straight Connector 5"/>
          <p:cNvCxnSpPr/>
          <p:nvPr/>
        </p:nvCxnSpPr>
        <p:spPr>
          <a:xfrm>
            <a:off x="5278582" y="2160589"/>
            <a:ext cx="0" cy="388077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49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 constructor </a:t>
            </a:r>
            <a:endParaRPr lang="en-IN" dirty="0"/>
          </a:p>
        </p:txBody>
      </p:sp>
      <p:sp>
        <p:nvSpPr>
          <p:cNvPr id="3" name="Content Placeholder 2"/>
          <p:cNvSpPr>
            <a:spLocks noGrp="1"/>
          </p:cNvSpPr>
          <p:nvPr>
            <p:ph idx="1"/>
          </p:nvPr>
        </p:nvSpPr>
        <p:spPr/>
        <p:txBody>
          <a:bodyPr/>
          <a:lstStyle/>
          <a:p>
            <a:r>
              <a:rPr lang="en-IN" dirty="0" smtClean="0"/>
              <a:t>If condition is true then output:</a:t>
            </a:r>
          </a:p>
          <a:p>
            <a:endParaRPr lang="en-IN" dirty="0"/>
          </a:p>
          <a:p>
            <a:endParaRPr lang="en-IN" dirty="0" smtClean="0"/>
          </a:p>
          <a:p>
            <a:r>
              <a:rPr lang="en-IN" dirty="0" smtClean="0"/>
              <a:t>If condition is false then output:</a:t>
            </a:r>
          </a:p>
          <a:p>
            <a:endParaRPr lang="en-IN" dirty="0" smtClean="0"/>
          </a:p>
          <a:p>
            <a:endParaRPr lang="en-IN" dirty="0"/>
          </a:p>
        </p:txBody>
      </p:sp>
      <p:pic>
        <p:nvPicPr>
          <p:cNvPr id="4" name="Picture 3"/>
          <p:cNvPicPr>
            <a:picLocks noChangeAspect="1"/>
          </p:cNvPicPr>
          <p:nvPr/>
        </p:nvPicPr>
        <p:blipFill>
          <a:blip r:embed="rId2"/>
          <a:stretch>
            <a:fillRect/>
          </a:stretch>
        </p:blipFill>
        <p:spPr>
          <a:xfrm>
            <a:off x="1187767" y="2729865"/>
            <a:ext cx="2867025" cy="666750"/>
          </a:xfrm>
          <a:prstGeom prst="rect">
            <a:avLst/>
          </a:prstGeom>
        </p:spPr>
      </p:pic>
      <p:pic>
        <p:nvPicPr>
          <p:cNvPr id="5" name="Picture 4"/>
          <p:cNvPicPr>
            <a:picLocks noChangeAspect="1"/>
          </p:cNvPicPr>
          <p:nvPr/>
        </p:nvPicPr>
        <p:blipFill>
          <a:blip r:embed="rId3"/>
          <a:stretch>
            <a:fillRect/>
          </a:stretch>
        </p:blipFill>
        <p:spPr>
          <a:xfrm>
            <a:off x="1125163" y="3965891"/>
            <a:ext cx="3524250" cy="790575"/>
          </a:xfrm>
          <a:prstGeom prst="rect">
            <a:avLst/>
          </a:prstGeom>
        </p:spPr>
      </p:pic>
    </p:spTree>
    <p:extLst>
      <p:ext uri="{BB962C8B-B14F-4D97-AF65-F5344CB8AC3E}">
        <p14:creationId xmlns:p14="http://schemas.microsoft.com/office/powerpoint/2010/main" val="458577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Deferred API Methods</a:t>
            </a:r>
            <a:endParaRPr lang="en-IN" dirty="0"/>
          </a:p>
        </p:txBody>
      </p:sp>
      <p:sp>
        <p:nvSpPr>
          <p:cNvPr id="3" name="Content Placeholder 2"/>
          <p:cNvSpPr>
            <a:spLocks noGrp="1"/>
          </p:cNvSpPr>
          <p:nvPr>
            <p:ph idx="1"/>
          </p:nvPr>
        </p:nvSpPr>
        <p:spPr>
          <a:xfrm>
            <a:off x="677334" y="1930400"/>
            <a:ext cx="8596668" cy="4323338"/>
          </a:xfrm>
        </p:spPr>
        <p:txBody>
          <a:bodyPr>
            <a:normAutofit lnSpcReduction="10000"/>
          </a:bodyPr>
          <a:lstStyle/>
          <a:p>
            <a:r>
              <a:rPr lang="en-US" dirty="0"/>
              <a:t>A new instance of deferred is constructed by calling $q.defer</a:t>
            </a:r>
            <a:r>
              <a:rPr lang="en-US" dirty="0" smtClean="0"/>
              <a:t>()</a:t>
            </a:r>
            <a:endParaRPr lang="en-US" dirty="0"/>
          </a:p>
          <a:p>
            <a:r>
              <a:rPr lang="en-US" dirty="0"/>
              <a:t>The purpose of the deferred object is to expose the associated Promise instance as well as APIs that can be used for signaling the successful or unsuccessful completion, as well as the status of the </a:t>
            </a:r>
            <a:r>
              <a:rPr lang="en-US" dirty="0" smtClean="0"/>
              <a:t>task</a:t>
            </a:r>
          </a:p>
          <a:p>
            <a:r>
              <a:rPr lang="en-IN" dirty="0" smtClean="0"/>
              <a:t>Methods:</a:t>
            </a:r>
          </a:p>
          <a:p>
            <a:pPr lvl="1"/>
            <a:r>
              <a:rPr lang="en-US" i="1" dirty="0"/>
              <a:t>resolve(value) </a:t>
            </a:r>
            <a:r>
              <a:rPr lang="en-US" dirty="0"/>
              <a:t>– resolves the derived promise with the value. If the value is a rejection constructed via $q.reject, the promise will be rejected </a:t>
            </a:r>
            <a:r>
              <a:rPr lang="en-US" dirty="0" smtClean="0"/>
              <a:t>instead</a:t>
            </a:r>
            <a:endParaRPr lang="en-US" dirty="0"/>
          </a:p>
          <a:p>
            <a:pPr lvl="1"/>
            <a:r>
              <a:rPr lang="en-US" i="1" dirty="0"/>
              <a:t>reject(reason)</a:t>
            </a:r>
            <a:r>
              <a:rPr lang="en-US" dirty="0"/>
              <a:t> – rejects the derived promise with the reason. This is equivalent to resolving it with a rejection constructed via $</a:t>
            </a:r>
            <a:r>
              <a:rPr lang="en-US" dirty="0" smtClean="0"/>
              <a:t>q.reject</a:t>
            </a:r>
            <a:endParaRPr lang="en-US" dirty="0"/>
          </a:p>
          <a:p>
            <a:pPr lvl="1"/>
            <a:r>
              <a:rPr lang="en-US" i="1" dirty="0"/>
              <a:t>notify(value) </a:t>
            </a:r>
            <a:r>
              <a:rPr lang="en-US" dirty="0"/>
              <a:t>- provides updates on the status of the promise's execution. This may be called multiple times before the promise is either resolved or </a:t>
            </a:r>
            <a:r>
              <a:rPr lang="en-US" dirty="0" smtClean="0"/>
              <a:t>rejected</a:t>
            </a:r>
          </a:p>
          <a:p>
            <a:r>
              <a:rPr lang="en-US" dirty="0"/>
              <a:t>Properties</a:t>
            </a:r>
          </a:p>
          <a:p>
            <a:pPr lvl="1"/>
            <a:r>
              <a:rPr lang="en-US" dirty="0"/>
              <a:t>promise – {Promise} – promise object associated with this deferred</a:t>
            </a:r>
          </a:p>
          <a:p>
            <a:pPr lvl="1"/>
            <a:endParaRPr lang="en-IN" dirty="0"/>
          </a:p>
          <a:p>
            <a:endParaRPr lang="en-IN" dirty="0"/>
          </a:p>
        </p:txBody>
      </p:sp>
    </p:spTree>
    <p:extLst>
      <p:ext uri="{BB962C8B-B14F-4D97-AF65-F5344CB8AC3E}">
        <p14:creationId xmlns:p14="http://schemas.microsoft.com/office/powerpoint/2010/main" val="4236890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Promise API Methods</a:t>
            </a:r>
            <a:endParaRPr lang="en-IN" dirty="0"/>
          </a:p>
        </p:txBody>
      </p:sp>
      <p:sp>
        <p:nvSpPr>
          <p:cNvPr id="3" name="Content Placeholder 2"/>
          <p:cNvSpPr>
            <a:spLocks noGrp="1"/>
          </p:cNvSpPr>
          <p:nvPr>
            <p:ph idx="1"/>
          </p:nvPr>
        </p:nvSpPr>
        <p:spPr>
          <a:xfrm>
            <a:off x="677334" y="1603636"/>
            <a:ext cx="8596668" cy="4472968"/>
          </a:xfrm>
        </p:spPr>
        <p:txBody>
          <a:bodyPr>
            <a:normAutofit/>
          </a:bodyPr>
          <a:lstStyle/>
          <a:p>
            <a:r>
              <a:rPr lang="en-US" dirty="0"/>
              <a:t>A new promise instance is created when a deferred instance is created and can be retrieved by calling </a:t>
            </a:r>
            <a:r>
              <a:rPr lang="en-US" dirty="0" smtClean="0"/>
              <a:t>deferred.promise</a:t>
            </a:r>
          </a:p>
          <a:p>
            <a:r>
              <a:rPr lang="en-US" dirty="0"/>
              <a:t>The purpose of the promise object is to allow for interested parties to get access to the result of the deferred task when it </a:t>
            </a:r>
            <a:r>
              <a:rPr lang="en-US" dirty="0" smtClean="0"/>
              <a:t>completes</a:t>
            </a:r>
          </a:p>
          <a:p>
            <a:r>
              <a:rPr lang="en-US" dirty="0" smtClean="0"/>
              <a:t>A promise has three methods:</a:t>
            </a:r>
          </a:p>
          <a:p>
            <a:pPr lvl="1"/>
            <a:r>
              <a:rPr lang="en-US" dirty="0" smtClean="0"/>
              <a:t>then()</a:t>
            </a:r>
          </a:p>
          <a:p>
            <a:pPr lvl="1"/>
            <a:r>
              <a:rPr lang="en-US" dirty="0"/>
              <a:t>c</a:t>
            </a:r>
            <a:r>
              <a:rPr lang="en-US" dirty="0" smtClean="0"/>
              <a:t>atch()</a:t>
            </a:r>
          </a:p>
          <a:p>
            <a:pPr lvl="1"/>
            <a:r>
              <a:rPr lang="en-US" dirty="0"/>
              <a:t>f</a:t>
            </a:r>
            <a:r>
              <a:rPr lang="en-US" dirty="0" smtClean="0"/>
              <a:t>inally()</a:t>
            </a:r>
          </a:p>
          <a:p>
            <a:r>
              <a:rPr lang="en-US" dirty="0" smtClean="0"/>
              <a:t>This method’s description given in next slide</a:t>
            </a:r>
          </a:p>
        </p:txBody>
      </p:sp>
    </p:spTree>
    <p:extLst>
      <p:ext uri="{BB962C8B-B14F-4D97-AF65-F5344CB8AC3E}">
        <p14:creationId xmlns:p14="http://schemas.microsoft.com/office/powerpoint/2010/main" val="4047725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386</TotalTime>
  <Words>747</Words>
  <Application>Microsoft Office PowerPoint</Application>
  <PresentationFormat>Widescreen</PresentationFormat>
  <Paragraphs>175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Promise and $q </vt:lpstr>
      <vt:lpstr>What is Promise? </vt:lpstr>
      <vt:lpstr>What is Promise? </vt:lpstr>
      <vt:lpstr>Promises…. The AngularJs way</vt:lpstr>
      <vt:lpstr>$q constructor</vt:lpstr>
      <vt:lpstr>$q constructor</vt:lpstr>
      <vt:lpstr>$q constructor </vt:lpstr>
      <vt:lpstr>The Deferred API Methods</vt:lpstr>
      <vt:lpstr>The Promise API Methods</vt:lpstr>
      <vt:lpstr>The Promise API Methods</vt:lpstr>
      <vt:lpstr>The Promise API Methods</vt:lpstr>
      <vt:lpstr>The Promise API Methods</vt:lpstr>
      <vt:lpstr>Chaining promise</vt:lpstr>
      <vt:lpstr>Chaining promise</vt:lpstr>
      <vt:lpstr>Chaining promise</vt:lpstr>
      <vt:lpstr>$q.all</vt:lpstr>
      <vt:lpstr>$q.all</vt:lpstr>
      <vt:lpstr>$q.when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Promise and $q </dc:title>
  <dc:creator>radix</dc:creator>
  <cp:lastModifiedBy>radix</cp:lastModifiedBy>
  <cp:revision>62</cp:revision>
  <dcterms:created xsi:type="dcterms:W3CDTF">2020-08-28T05:20:18Z</dcterms:created>
  <dcterms:modified xsi:type="dcterms:W3CDTF">2020-09-01T07:01:23Z</dcterms:modified>
</cp:coreProperties>
</file>