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6" r:id="rId30"/>
    <p:sldId id="25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IN" dirty="0" smtClean="0"/>
              <a:t>Prototypes in Javascript</a:t>
            </a:r>
            <a:endParaRPr lang="en-IN" dirty="0"/>
          </a:p>
        </p:txBody>
      </p:sp>
      <p:sp>
        <p:nvSpPr>
          <p:cNvPr id="3" name="Subtitle 2"/>
          <p:cNvSpPr>
            <a:spLocks noGrp="1"/>
          </p:cNvSpPr>
          <p:nvPr>
            <p:ph type="subTitle" idx="1"/>
          </p:nvPr>
        </p:nvSpPr>
        <p:spPr/>
        <p:txBody>
          <a:bodyPr/>
          <a:lstStyle/>
          <a:p>
            <a:pPr algn="l"/>
            <a:r>
              <a:rPr lang="en-IN" dirty="0" smtClean="0"/>
              <a:t>Prepared By:- Parmar Manish</a:t>
            </a:r>
            <a:endParaRPr lang="en-IN" dirty="0"/>
          </a:p>
        </p:txBody>
      </p:sp>
    </p:spTree>
    <p:extLst>
      <p:ext uri="{BB962C8B-B14F-4D97-AF65-F5344CB8AC3E}">
        <p14:creationId xmlns:p14="http://schemas.microsoft.com/office/powerpoint/2010/main" val="3929145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Prototypes</a:t>
            </a:r>
            <a:endParaRPr lang="en-IN" dirty="0"/>
          </a:p>
        </p:txBody>
      </p:sp>
      <p:sp>
        <p:nvSpPr>
          <p:cNvPr id="6" name="Content Placeholder 5"/>
          <p:cNvSpPr>
            <a:spLocks noGrp="1"/>
          </p:cNvSpPr>
          <p:nvPr>
            <p:ph idx="1"/>
          </p:nvPr>
        </p:nvSpPr>
        <p:spPr/>
        <p:txBody>
          <a:bodyPr>
            <a:normAutofit/>
          </a:bodyPr>
          <a:lstStyle/>
          <a:p>
            <a:pPr marL="400050" lvl="1" indent="0">
              <a:buNone/>
            </a:pPr>
            <a:r>
              <a:rPr lang="en-IN" sz="1400" dirty="0"/>
              <a:t>&lt;script&gt;</a:t>
            </a:r>
          </a:p>
          <a:p>
            <a:pPr marL="400050" lvl="1" indent="0">
              <a:buNone/>
            </a:pPr>
            <a:r>
              <a:rPr lang="en-IN" sz="1400" dirty="0" smtClean="0"/>
              <a:t>function </a:t>
            </a:r>
            <a:r>
              <a:rPr lang="en-IN" sz="1400" dirty="0"/>
              <a:t>Person</a:t>
            </a:r>
            <a:r>
              <a:rPr lang="en-IN" sz="1400" dirty="0" smtClean="0"/>
              <a:t>(){</a:t>
            </a:r>
          </a:p>
          <a:p>
            <a:pPr marL="400050" lvl="1" indent="0">
              <a:buNone/>
            </a:pPr>
            <a:r>
              <a:rPr lang="en-IN" sz="1400" dirty="0" smtClean="0"/>
              <a:t>}</a:t>
            </a:r>
            <a:endParaRPr lang="en-IN" sz="1400" dirty="0"/>
          </a:p>
          <a:p>
            <a:pPr marL="400050" lvl="1" indent="0">
              <a:buNone/>
            </a:pPr>
            <a:r>
              <a:rPr lang="en-IN" sz="1400" dirty="0" smtClean="0"/>
              <a:t>Person.prototype.name </a:t>
            </a:r>
            <a:r>
              <a:rPr lang="en-IN" sz="1400" dirty="0"/>
              <a:t>= </a:t>
            </a:r>
            <a:r>
              <a:rPr lang="en-IN" sz="1400" dirty="0" smtClean="0"/>
              <a:t>“Manish" </a:t>
            </a:r>
            <a:r>
              <a:rPr lang="en-IN" sz="1400" dirty="0"/>
              <a:t>;</a:t>
            </a:r>
          </a:p>
          <a:p>
            <a:pPr marL="400050" lvl="1" indent="0">
              <a:buNone/>
            </a:pPr>
            <a:r>
              <a:rPr lang="en-IN" sz="1400" dirty="0"/>
              <a:t>Person.prototype.age = </a:t>
            </a:r>
            <a:r>
              <a:rPr lang="en-IN" sz="1400" dirty="0" smtClean="0"/>
              <a:t>21;</a:t>
            </a:r>
            <a:endParaRPr lang="en-IN" sz="1400" dirty="0"/>
          </a:p>
          <a:p>
            <a:pPr marL="400050" lvl="1" indent="0">
              <a:buNone/>
            </a:pPr>
            <a:r>
              <a:rPr lang="en-IN" sz="1400" dirty="0" smtClean="0"/>
              <a:t>var </a:t>
            </a:r>
            <a:r>
              <a:rPr lang="en-IN" sz="1400" dirty="0"/>
              <a:t>person1 = new Person</a:t>
            </a:r>
            <a:r>
              <a:rPr lang="en-IN" sz="1400" dirty="0" smtClean="0"/>
              <a:t>();</a:t>
            </a:r>
          </a:p>
          <a:p>
            <a:pPr marL="400050" lvl="1" indent="0">
              <a:buNone/>
            </a:pPr>
            <a:r>
              <a:rPr lang="en-IN" sz="1400" dirty="0" smtClean="0"/>
              <a:t>Console.log(person1.name); </a:t>
            </a:r>
          </a:p>
          <a:p>
            <a:pPr marL="400050" lvl="1" indent="0">
              <a:buNone/>
            </a:pPr>
            <a:r>
              <a:rPr lang="en-IN" sz="1400" dirty="0" smtClean="0"/>
              <a:t>&lt;/</a:t>
            </a:r>
            <a:r>
              <a:rPr lang="en-IN" sz="1400" dirty="0"/>
              <a:t>script&gt;	</a:t>
            </a:r>
            <a:endParaRPr lang="en-IN" sz="1400" dirty="0" smtClean="0"/>
          </a:p>
          <a:p>
            <a:r>
              <a:rPr lang="en-IN" sz="1600" dirty="0" smtClean="0"/>
              <a:t>Output:</a:t>
            </a:r>
          </a:p>
          <a:p>
            <a:pPr marL="457200" lvl="1" indent="0">
              <a:buNone/>
            </a:pPr>
            <a:endParaRPr lang="en-IN" sz="1400" dirty="0" smtClean="0"/>
          </a:p>
        </p:txBody>
      </p:sp>
      <p:pic>
        <p:nvPicPr>
          <p:cNvPr id="3" name="Picture 2"/>
          <p:cNvPicPr>
            <a:picLocks noChangeAspect="1"/>
          </p:cNvPicPr>
          <p:nvPr/>
        </p:nvPicPr>
        <p:blipFill>
          <a:blip r:embed="rId2"/>
          <a:stretch>
            <a:fillRect/>
          </a:stretch>
        </p:blipFill>
        <p:spPr>
          <a:xfrm>
            <a:off x="1188441" y="5218315"/>
            <a:ext cx="2886075" cy="1143000"/>
          </a:xfrm>
          <a:prstGeom prst="rect">
            <a:avLst/>
          </a:prstGeom>
        </p:spPr>
      </p:pic>
    </p:spTree>
    <p:extLst>
      <p:ext uri="{BB962C8B-B14F-4D97-AF65-F5344CB8AC3E}">
        <p14:creationId xmlns:p14="http://schemas.microsoft.com/office/powerpoint/2010/main" val="1781158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Prototype </a:t>
            </a:r>
            <a:endParaRPr lang="en-IN" dirty="0"/>
          </a:p>
        </p:txBody>
      </p:sp>
      <p:sp>
        <p:nvSpPr>
          <p:cNvPr id="3" name="Content Placeholder 2"/>
          <p:cNvSpPr>
            <a:spLocks noGrp="1"/>
          </p:cNvSpPr>
          <p:nvPr>
            <p:ph idx="1"/>
          </p:nvPr>
        </p:nvSpPr>
        <p:spPr/>
        <p:txBody>
          <a:bodyPr/>
          <a:lstStyle/>
          <a:p>
            <a:r>
              <a:rPr lang="en-US" dirty="0" smtClean="0"/>
              <a:t>As we can see that in </a:t>
            </a:r>
            <a:r>
              <a:rPr lang="en-IN" dirty="0" smtClean="0"/>
              <a:t>pervious slide person1</a:t>
            </a:r>
            <a:r>
              <a:rPr lang="en-US" dirty="0" smtClean="0"/>
              <a:t> object </a:t>
            </a:r>
            <a:r>
              <a:rPr lang="en-US" dirty="0"/>
              <a:t>is empty and it does not have any property except its </a:t>
            </a:r>
            <a:r>
              <a:rPr lang="en-US" i="1" dirty="0" err="1"/>
              <a:t>dunder</a:t>
            </a:r>
            <a:r>
              <a:rPr lang="en-US" i="1" dirty="0"/>
              <a:t> proto</a:t>
            </a:r>
            <a:r>
              <a:rPr lang="en-US" dirty="0"/>
              <a:t> property. So how does the output </a:t>
            </a:r>
            <a:r>
              <a:rPr lang="en-US" dirty="0" smtClean="0"/>
              <a:t>of person1.name was Manish?</a:t>
            </a:r>
          </a:p>
          <a:p>
            <a:r>
              <a:rPr lang="en-US" dirty="0"/>
              <a:t>When we try to access a property of an object, the JavaScript engine first tries to find the property on the object, if the property is present on the object it outputs its value. But, if the property is not present on the object then it tries to find the property on the prototype object or </a:t>
            </a:r>
            <a:r>
              <a:rPr lang="en-US" i="1" dirty="0" err="1"/>
              <a:t>dunder</a:t>
            </a:r>
            <a:r>
              <a:rPr lang="en-US" i="1" dirty="0"/>
              <a:t> proto</a:t>
            </a:r>
            <a:r>
              <a:rPr lang="en-US" dirty="0"/>
              <a:t> of the object. If the property is found the value is returned else JavaScript engine tries to find the property on the </a:t>
            </a:r>
            <a:r>
              <a:rPr lang="en-US" i="1" dirty="0" err="1"/>
              <a:t>dunder</a:t>
            </a:r>
            <a:r>
              <a:rPr lang="en-US" i="1" dirty="0"/>
              <a:t> proto</a:t>
            </a:r>
            <a:r>
              <a:rPr lang="en-US" dirty="0"/>
              <a:t> of the object. This chain continues until the </a:t>
            </a:r>
            <a:r>
              <a:rPr lang="en-US" i="1" dirty="0" err="1"/>
              <a:t>dunder</a:t>
            </a:r>
            <a:r>
              <a:rPr lang="en-US" i="1" dirty="0"/>
              <a:t> proto</a:t>
            </a:r>
            <a:r>
              <a:rPr lang="en-US" dirty="0"/>
              <a:t> property </a:t>
            </a:r>
            <a:r>
              <a:rPr lang="en-US" dirty="0" smtClean="0"/>
              <a:t>is null </a:t>
            </a:r>
            <a:r>
              <a:rPr lang="en-US" dirty="0"/>
              <a:t> In these cases, the output will be </a:t>
            </a:r>
            <a:r>
              <a:rPr lang="en-US" dirty="0" smtClean="0"/>
              <a:t>undefined </a:t>
            </a:r>
            <a:endParaRPr lang="en-IN" dirty="0"/>
          </a:p>
        </p:txBody>
      </p:sp>
    </p:spTree>
    <p:extLst>
      <p:ext uri="{BB962C8B-B14F-4D97-AF65-F5344CB8AC3E}">
        <p14:creationId xmlns:p14="http://schemas.microsoft.com/office/powerpoint/2010/main" val="3454695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Prototype </a:t>
            </a:r>
            <a:endParaRPr lang="en-IN"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r>
              <a:rPr lang="en-US" dirty="0" smtClean="0"/>
              <a:t>So</a:t>
            </a:r>
            <a:r>
              <a:rPr lang="en-US" dirty="0"/>
              <a:t>, when person1.name is called, JavaScript engine checks if the property exists on the person1 </a:t>
            </a:r>
            <a:r>
              <a:rPr lang="en-US" dirty="0" smtClean="0"/>
              <a:t>object. In </a:t>
            </a:r>
            <a:r>
              <a:rPr lang="en-US" dirty="0"/>
              <a:t>this case, name property was not on the person1’s object. So, now JavaScript engine checks if the </a:t>
            </a:r>
            <a:r>
              <a:rPr lang="en-US" dirty="0" smtClean="0"/>
              <a:t>name </a:t>
            </a:r>
            <a:r>
              <a:rPr lang="en-US" dirty="0"/>
              <a:t>property exists on the </a:t>
            </a:r>
            <a:r>
              <a:rPr lang="en-US" dirty="0" err="1"/>
              <a:t>dunder</a:t>
            </a:r>
            <a:r>
              <a:rPr lang="en-US" dirty="0"/>
              <a:t> proto property or the prototype of the person1’s object. </a:t>
            </a:r>
            <a:r>
              <a:rPr lang="en-US" dirty="0" smtClean="0"/>
              <a:t> </a:t>
            </a:r>
            <a:r>
              <a:rPr lang="en-US" dirty="0"/>
              <a:t>In this case, name property was there on the </a:t>
            </a:r>
            <a:r>
              <a:rPr lang="en-US" dirty="0" err="1"/>
              <a:t>dunder</a:t>
            </a:r>
            <a:r>
              <a:rPr lang="en-US" dirty="0"/>
              <a:t> proto property or the prototype of person1’s object</a:t>
            </a:r>
            <a:r>
              <a:rPr lang="en-US" dirty="0" smtClean="0"/>
              <a:t>. </a:t>
            </a:r>
            <a:r>
              <a:rPr lang="en-US" dirty="0"/>
              <a:t>Hence, the output was returned </a:t>
            </a:r>
            <a:r>
              <a:rPr lang="en-US" dirty="0" smtClean="0"/>
              <a:t>Manish.</a:t>
            </a:r>
            <a:endParaRPr lang="en-IN" dirty="0"/>
          </a:p>
        </p:txBody>
      </p:sp>
      <p:pic>
        <p:nvPicPr>
          <p:cNvPr id="4" name="Picture 3"/>
          <p:cNvPicPr>
            <a:picLocks noChangeAspect="1"/>
          </p:cNvPicPr>
          <p:nvPr/>
        </p:nvPicPr>
        <p:blipFill>
          <a:blip r:embed="rId2"/>
          <a:stretch>
            <a:fillRect/>
          </a:stretch>
        </p:blipFill>
        <p:spPr>
          <a:xfrm>
            <a:off x="3034839" y="2160589"/>
            <a:ext cx="3429000" cy="1447800"/>
          </a:xfrm>
          <a:prstGeom prst="rect">
            <a:avLst/>
          </a:prstGeom>
        </p:spPr>
      </p:pic>
    </p:spTree>
    <p:extLst>
      <p:ext uri="{BB962C8B-B14F-4D97-AF65-F5344CB8AC3E}">
        <p14:creationId xmlns:p14="http://schemas.microsoft.com/office/powerpoint/2010/main" val="3636750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Prototype </a:t>
            </a:r>
            <a:endParaRPr lang="en-IN" dirty="0"/>
          </a:p>
        </p:txBody>
      </p:sp>
      <p:sp>
        <p:nvSpPr>
          <p:cNvPr id="3" name="Content Placeholder 2"/>
          <p:cNvSpPr>
            <a:spLocks noGrp="1"/>
          </p:cNvSpPr>
          <p:nvPr>
            <p:ph idx="1"/>
          </p:nvPr>
        </p:nvSpPr>
        <p:spPr/>
        <p:txBody>
          <a:bodyPr/>
          <a:lstStyle/>
          <a:p>
            <a:r>
              <a:rPr lang="en-IN" dirty="0" smtClean="0"/>
              <a:t>Let’s create another object person2 using Person constructor function</a:t>
            </a:r>
          </a:p>
          <a:p>
            <a:pPr marL="457200" lvl="1" indent="0">
              <a:buNone/>
            </a:pPr>
            <a:r>
              <a:rPr lang="en-IN" dirty="0" smtClean="0"/>
              <a:t>var person2=new Person();</a:t>
            </a:r>
          </a:p>
          <a:p>
            <a:pPr marL="457200" lvl="1" indent="0">
              <a:buNone/>
            </a:pPr>
            <a:r>
              <a:rPr lang="en-IN" dirty="0" smtClean="0"/>
              <a:t>console.log(person2.name); //Output: Manish</a:t>
            </a:r>
          </a:p>
          <a:p>
            <a:pPr marL="457200" lvl="1" indent="0">
              <a:buNone/>
            </a:pPr>
            <a:r>
              <a:rPr lang="en-IN" dirty="0" smtClean="0"/>
              <a:t>Person1.name=“Virat”;</a:t>
            </a:r>
          </a:p>
          <a:p>
            <a:pPr marL="457200" lvl="1" indent="0">
              <a:buNone/>
            </a:pPr>
            <a:r>
              <a:rPr lang="en-IN" dirty="0" smtClean="0"/>
              <a:t>console.log(person1.name);//Output: Virat</a:t>
            </a:r>
          </a:p>
          <a:p>
            <a:pPr marL="457200" lvl="1" indent="0">
              <a:buNone/>
            </a:pPr>
            <a:r>
              <a:rPr lang="en-IN" dirty="0" smtClean="0"/>
              <a:t>Console.log(person2.name);//Output: Manish</a:t>
            </a:r>
          </a:p>
          <a:p>
            <a:pPr marL="57150" indent="0">
              <a:buNone/>
            </a:pPr>
            <a:endParaRPr lang="en-IN" dirty="0" smtClean="0"/>
          </a:p>
          <a:p>
            <a:pPr marL="457200" lvl="1" indent="0">
              <a:buNone/>
            </a:pPr>
            <a:endParaRPr lang="en-IN" dirty="0"/>
          </a:p>
        </p:txBody>
      </p:sp>
      <p:pic>
        <p:nvPicPr>
          <p:cNvPr id="5" name="Picture 4"/>
          <p:cNvPicPr>
            <a:picLocks noChangeAspect="1"/>
          </p:cNvPicPr>
          <p:nvPr/>
        </p:nvPicPr>
        <p:blipFill>
          <a:blip r:embed="rId2"/>
          <a:stretch>
            <a:fillRect/>
          </a:stretch>
        </p:blipFill>
        <p:spPr>
          <a:xfrm>
            <a:off x="2664730" y="4321666"/>
            <a:ext cx="4621876" cy="2105025"/>
          </a:xfrm>
          <a:prstGeom prst="rect">
            <a:avLst/>
          </a:prstGeom>
        </p:spPr>
      </p:pic>
    </p:spTree>
    <p:extLst>
      <p:ext uri="{BB962C8B-B14F-4D97-AF65-F5344CB8AC3E}">
        <p14:creationId xmlns:p14="http://schemas.microsoft.com/office/powerpoint/2010/main" val="2594851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Prototype </a:t>
            </a:r>
            <a:endParaRPr lang="en-IN" dirty="0"/>
          </a:p>
        </p:txBody>
      </p:sp>
      <p:sp>
        <p:nvSpPr>
          <p:cNvPr id="3" name="Content Placeholder 2"/>
          <p:cNvSpPr>
            <a:spLocks noGrp="1"/>
          </p:cNvSpPr>
          <p:nvPr>
            <p:ph idx="1"/>
          </p:nvPr>
        </p:nvSpPr>
        <p:spPr/>
        <p:txBody>
          <a:bodyPr/>
          <a:lstStyle/>
          <a:p>
            <a:pPr indent="-285750"/>
            <a:r>
              <a:rPr lang="en-US" dirty="0"/>
              <a:t>Here person1.name outputs </a:t>
            </a:r>
            <a:r>
              <a:rPr lang="en-US" dirty="0" smtClean="0"/>
              <a:t>“</a:t>
            </a:r>
            <a:r>
              <a:rPr lang="en-US" dirty="0" err="1" smtClean="0"/>
              <a:t>Virat</a:t>
            </a:r>
            <a:r>
              <a:rPr lang="en-US" dirty="0" smtClean="0"/>
              <a:t>”. </a:t>
            </a:r>
            <a:r>
              <a:rPr lang="en-US" dirty="0"/>
              <a:t>As mentioned earlier, the </a:t>
            </a:r>
            <a:r>
              <a:rPr lang="en-US" dirty="0" smtClean="0"/>
              <a:t>JavaScript engine </a:t>
            </a:r>
            <a:r>
              <a:rPr lang="en-US" dirty="0"/>
              <a:t>first tries to find the property on the object </a:t>
            </a:r>
            <a:r>
              <a:rPr lang="en-US" dirty="0" smtClean="0"/>
              <a:t>itself. In </a:t>
            </a:r>
            <a:r>
              <a:rPr lang="en-US" dirty="0"/>
              <a:t>this case, name property is present on the object person1 itself</a:t>
            </a:r>
            <a:r>
              <a:rPr lang="en-US" dirty="0" smtClean="0"/>
              <a:t>, </a:t>
            </a:r>
            <a:r>
              <a:rPr lang="en-US" dirty="0"/>
              <a:t>hence JavaScript </a:t>
            </a:r>
            <a:r>
              <a:rPr lang="en-US" dirty="0" smtClean="0"/>
              <a:t>engines outputs </a:t>
            </a:r>
            <a:r>
              <a:rPr lang="en-US" dirty="0"/>
              <a:t>the value of name property of </a:t>
            </a:r>
            <a:r>
              <a:rPr lang="en-US" dirty="0" smtClean="0"/>
              <a:t>person1</a:t>
            </a:r>
            <a:endParaRPr lang="en-US" dirty="0"/>
          </a:p>
          <a:p>
            <a:pPr indent="-285750"/>
            <a:r>
              <a:rPr lang="en-US" dirty="0"/>
              <a:t>In the case of person2, the name property is not present on the </a:t>
            </a:r>
            <a:r>
              <a:rPr lang="en-US" dirty="0" smtClean="0"/>
              <a:t>object. Hence</a:t>
            </a:r>
            <a:r>
              <a:rPr lang="en-US" dirty="0"/>
              <a:t>, it outputs </a:t>
            </a:r>
            <a:r>
              <a:rPr lang="en-US" dirty="0" smtClean="0"/>
              <a:t>person2’s prototype </a:t>
            </a:r>
            <a:r>
              <a:rPr lang="en-US" dirty="0"/>
              <a:t>object’s property </a:t>
            </a:r>
            <a:r>
              <a:rPr lang="en-US" dirty="0" smtClean="0"/>
              <a:t>name</a:t>
            </a:r>
          </a:p>
          <a:p>
            <a:pPr indent="-285750"/>
            <a:endParaRPr lang="en-IN" dirty="0"/>
          </a:p>
        </p:txBody>
      </p:sp>
    </p:spTree>
    <p:extLst>
      <p:ext uri="{BB962C8B-B14F-4D97-AF65-F5344CB8AC3E}">
        <p14:creationId xmlns:p14="http://schemas.microsoft.com/office/powerpoint/2010/main" val="10458022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Problems with Prototype </a:t>
            </a:r>
            <a:endParaRPr lang="en-IN" dirty="0"/>
          </a:p>
        </p:txBody>
      </p:sp>
      <p:sp>
        <p:nvSpPr>
          <p:cNvPr id="3" name="Content Placeholder 2"/>
          <p:cNvSpPr>
            <a:spLocks noGrp="1"/>
          </p:cNvSpPr>
          <p:nvPr>
            <p:ph idx="1"/>
          </p:nvPr>
        </p:nvSpPr>
        <p:spPr/>
        <p:txBody>
          <a:bodyPr/>
          <a:lstStyle/>
          <a:p>
            <a:pPr indent="-285750"/>
            <a:r>
              <a:rPr lang="en-US" altLang="en-US" dirty="0" smtClean="0">
                <a:solidFill>
                  <a:srgbClr val="292929"/>
                </a:solidFill>
              </a:rPr>
              <a:t>As </a:t>
            </a:r>
            <a:r>
              <a:rPr lang="en-US" altLang="en-US" dirty="0">
                <a:solidFill>
                  <a:srgbClr val="292929"/>
                </a:solidFill>
              </a:rPr>
              <a:t>prototype object is shared among all the objects created using the constructor function, its properties and methods are also shared among all the objects. If an object A modifies a property of the prototype having primitive value, other objects will not get affected by, as object A will create a property on its </a:t>
            </a:r>
            <a:r>
              <a:rPr lang="en-US" altLang="en-US" dirty="0" smtClean="0">
                <a:solidFill>
                  <a:srgbClr val="292929"/>
                </a:solidFill>
              </a:rPr>
              <a:t>objects</a:t>
            </a:r>
          </a:p>
          <a:p>
            <a:pPr indent="-285750"/>
            <a:r>
              <a:rPr lang="en-US" dirty="0">
                <a:solidFill>
                  <a:schemeClr val="tx1"/>
                </a:solidFill>
              </a:rPr>
              <a:t>A</a:t>
            </a:r>
            <a:r>
              <a:rPr lang="en-US" dirty="0" smtClean="0">
                <a:solidFill>
                  <a:schemeClr val="tx1"/>
                </a:solidFill>
              </a:rPr>
              <a:t>nother </a:t>
            </a:r>
            <a:r>
              <a:rPr lang="en-US" dirty="0">
                <a:solidFill>
                  <a:schemeClr val="tx1"/>
                </a:solidFill>
              </a:rPr>
              <a:t>example to display the issue with prototypes when the prototype object contains a property of reference </a:t>
            </a:r>
            <a:r>
              <a:rPr lang="en-US" dirty="0" smtClean="0">
                <a:solidFill>
                  <a:schemeClr val="tx1"/>
                </a:solidFill>
              </a:rPr>
              <a:t>type</a:t>
            </a:r>
          </a:p>
          <a:p>
            <a:pPr marL="457200" lvl="1" indent="0">
              <a:buNone/>
            </a:pPr>
            <a:r>
              <a:rPr lang="en-US" dirty="0" err="1" smtClean="0">
                <a:solidFill>
                  <a:schemeClr val="tx1"/>
                </a:solidFill>
              </a:rPr>
              <a:t>Person.prototype.language</a:t>
            </a:r>
            <a:r>
              <a:rPr lang="en-US" dirty="0" smtClean="0">
                <a:solidFill>
                  <a:schemeClr val="tx1"/>
                </a:solidFill>
              </a:rPr>
              <a:t> </a:t>
            </a:r>
            <a:r>
              <a:rPr lang="en-US" dirty="0">
                <a:solidFill>
                  <a:schemeClr val="tx1"/>
                </a:solidFill>
              </a:rPr>
              <a:t>= </a:t>
            </a:r>
            <a:r>
              <a:rPr lang="en-US" dirty="0" smtClean="0">
                <a:solidFill>
                  <a:schemeClr val="tx1"/>
                </a:solidFill>
              </a:rPr>
              <a:t>[“Gujrati”, “Hindi”];</a:t>
            </a:r>
          </a:p>
          <a:p>
            <a:pPr marL="457200" lvl="1" indent="0">
              <a:buNone/>
            </a:pPr>
            <a:r>
              <a:rPr lang="en-US" dirty="0" smtClean="0">
                <a:solidFill>
                  <a:schemeClr val="tx1"/>
                </a:solidFill>
              </a:rPr>
              <a:t>//</a:t>
            </a:r>
            <a:r>
              <a:rPr lang="en-US" dirty="0">
                <a:solidFill>
                  <a:schemeClr val="tx1"/>
                </a:solidFill>
              </a:rPr>
              <a:t>Arrays are of reference type in </a:t>
            </a:r>
            <a:r>
              <a:rPr lang="en-US" dirty="0" smtClean="0">
                <a:solidFill>
                  <a:schemeClr val="tx1"/>
                </a:solidFill>
              </a:rPr>
              <a:t>JavaScript</a:t>
            </a:r>
          </a:p>
          <a:p>
            <a:pPr marL="457200" lvl="1" indent="0">
              <a:buNone/>
            </a:pPr>
            <a:r>
              <a:rPr lang="en-US" dirty="0" smtClean="0">
                <a:solidFill>
                  <a:schemeClr val="tx1"/>
                </a:solidFill>
              </a:rPr>
              <a:t>person1.language.push</a:t>
            </a:r>
            <a:r>
              <a:rPr lang="en-US" dirty="0">
                <a:solidFill>
                  <a:schemeClr val="tx1"/>
                </a:solidFill>
              </a:rPr>
              <a:t>("English</a:t>
            </a:r>
            <a:r>
              <a:rPr lang="en-US" dirty="0" smtClean="0">
                <a:solidFill>
                  <a:schemeClr val="tx1"/>
                </a:solidFill>
              </a:rPr>
              <a:t>");</a:t>
            </a:r>
            <a:endParaRPr lang="en-IN" dirty="0"/>
          </a:p>
        </p:txBody>
      </p:sp>
    </p:spTree>
    <p:extLst>
      <p:ext uri="{BB962C8B-B14F-4D97-AF65-F5344CB8AC3E}">
        <p14:creationId xmlns:p14="http://schemas.microsoft.com/office/powerpoint/2010/main" val="26030792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Problems with Prototype </a:t>
            </a:r>
          </a:p>
        </p:txBody>
      </p:sp>
      <p:sp>
        <p:nvSpPr>
          <p:cNvPr id="3" name="Content Placeholder 2"/>
          <p:cNvSpPr>
            <a:spLocks noGrp="1"/>
          </p:cNvSpPr>
          <p:nvPr>
            <p:ph idx="1"/>
          </p:nvPr>
        </p:nvSpPr>
        <p:spPr/>
        <p:txBody>
          <a:bodyPr>
            <a:normAutofit/>
          </a:bodyPr>
          <a:lstStyle/>
          <a:p>
            <a:endParaRPr lang="en-IN" dirty="0" smtClean="0"/>
          </a:p>
          <a:p>
            <a:pPr marL="0" indent="0">
              <a:buNone/>
            </a:pPr>
            <a:endParaRPr lang="en-IN" dirty="0"/>
          </a:p>
          <a:p>
            <a:endParaRPr lang="en-IN" dirty="0" smtClean="0"/>
          </a:p>
          <a:p>
            <a:r>
              <a:rPr lang="en-US" dirty="0"/>
              <a:t>In the above example, person1 and person2 point to the </a:t>
            </a:r>
            <a:r>
              <a:rPr lang="en-US" dirty="0" smtClean="0"/>
              <a:t>same </a:t>
            </a:r>
            <a:r>
              <a:rPr lang="en-US" dirty="0" smtClean="0"/>
              <a:t>language </a:t>
            </a:r>
            <a:r>
              <a:rPr lang="en-US" dirty="0" smtClean="0"/>
              <a:t>array </a:t>
            </a:r>
            <a:r>
              <a:rPr lang="en-US" dirty="0"/>
              <a:t>of the prototype object. person1 </a:t>
            </a:r>
            <a:r>
              <a:rPr lang="en-US" dirty="0" smtClean="0"/>
              <a:t>languages </a:t>
            </a:r>
            <a:r>
              <a:rPr lang="en-US" dirty="0"/>
              <a:t>friends property by adding another string in the </a:t>
            </a:r>
            <a:r>
              <a:rPr lang="en-US" dirty="0" smtClean="0"/>
              <a:t>array</a:t>
            </a:r>
          </a:p>
          <a:p>
            <a:r>
              <a:rPr lang="en-US" dirty="0"/>
              <a:t>As </a:t>
            </a:r>
            <a:r>
              <a:rPr lang="en-US" dirty="0" smtClean="0"/>
              <a:t>language </a:t>
            </a:r>
            <a:r>
              <a:rPr lang="en-US" dirty="0"/>
              <a:t>array exists on </a:t>
            </a:r>
            <a:r>
              <a:rPr lang="en-US" dirty="0" err="1"/>
              <a:t>Person.prototype</a:t>
            </a:r>
            <a:r>
              <a:rPr lang="en-US" dirty="0"/>
              <a:t>, not on person1, the changes made in the </a:t>
            </a:r>
            <a:r>
              <a:rPr lang="en-US" dirty="0" smtClean="0"/>
              <a:t>language </a:t>
            </a:r>
            <a:r>
              <a:rPr lang="en-US" dirty="0"/>
              <a:t>property by person1 object is reflected on </a:t>
            </a:r>
            <a:r>
              <a:rPr lang="en-US" dirty="0" smtClean="0"/>
              <a:t>person2.languages </a:t>
            </a:r>
            <a:r>
              <a:rPr lang="en-US" dirty="0"/>
              <a:t>also (which points to the same </a:t>
            </a:r>
            <a:r>
              <a:rPr lang="en-US" dirty="0" smtClean="0"/>
              <a:t>array)</a:t>
            </a:r>
          </a:p>
          <a:p>
            <a:r>
              <a:rPr lang="en-US" dirty="0"/>
              <a:t>If the intention is to have an array shared by all instances, then this outcome is okay. But here this was not the </a:t>
            </a:r>
            <a:r>
              <a:rPr lang="en-US" dirty="0" smtClean="0"/>
              <a:t>case</a:t>
            </a:r>
            <a:endParaRPr lang="en-IN" dirty="0" smtClean="0"/>
          </a:p>
        </p:txBody>
      </p:sp>
      <p:pic>
        <p:nvPicPr>
          <p:cNvPr id="7" name="Picture 6"/>
          <p:cNvPicPr>
            <a:picLocks noChangeAspect="1"/>
          </p:cNvPicPr>
          <p:nvPr/>
        </p:nvPicPr>
        <p:blipFill>
          <a:blip r:embed="rId2"/>
          <a:stretch>
            <a:fillRect/>
          </a:stretch>
        </p:blipFill>
        <p:spPr>
          <a:xfrm>
            <a:off x="3146868" y="2160589"/>
            <a:ext cx="3657600" cy="1114425"/>
          </a:xfrm>
          <a:prstGeom prst="rect">
            <a:avLst/>
          </a:prstGeom>
        </p:spPr>
      </p:pic>
    </p:spTree>
    <p:extLst>
      <p:ext uri="{BB962C8B-B14F-4D97-AF65-F5344CB8AC3E}">
        <p14:creationId xmlns:p14="http://schemas.microsoft.com/office/powerpoint/2010/main" val="3781454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Problems with Prototype </a:t>
            </a:r>
            <a:endParaRPr lang="en-IN" dirty="0"/>
          </a:p>
        </p:txBody>
      </p:sp>
      <p:sp>
        <p:nvSpPr>
          <p:cNvPr id="3" name="Content Placeholder 2"/>
          <p:cNvSpPr>
            <a:spLocks noGrp="1"/>
          </p:cNvSpPr>
          <p:nvPr>
            <p:ph idx="1"/>
          </p:nvPr>
        </p:nvSpPr>
        <p:spPr/>
        <p:txBody>
          <a:bodyPr/>
          <a:lstStyle/>
          <a:p>
            <a:r>
              <a:rPr lang="en-US" b="1" dirty="0"/>
              <a:t>Combine Constructor/Prototype</a:t>
            </a:r>
          </a:p>
          <a:p>
            <a:r>
              <a:rPr lang="en-US" dirty="0"/>
              <a:t>To solve the problems with the prototype and the problems with the constructor, we can combine both the constructor and function.</a:t>
            </a:r>
          </a:p>
          <a:p>
            <a:r>
              <a:rPr lang="en-US" b="1" dirty="0"/>
              <a:t>Problem with the constructor function</a:t>
            </a:r>
            <a:r>
              <a:rPr lang="en-US" dirty="0"/>
              <a:t>: Every object has its own instance of the function</a:t>
            </a:r>
          </a:p>
          <a:p>
            <a:r>
              <a:rPr lang="en-US" b="1" dirty="0"/>
              <a:t>Problem with the prototype</a:t>
            </a:r>
            <a:r>
              <a:rPr lang="en-US" dirty="0"/>
              <a:t>: Modifying a property using one object reflects the other object also</a:t>
            </a:r>
          </a:p>
          <a:p>
            <a:r>
              <a:rPr lang="en-US" dirty="0"/>
              <a:t>To solve both problems, we can define all the object-specific properties inside the constructor and all shared properties and methods inside the prototype as shown </a:t>
            </a:r>
            <a:r>
              <a:rPr lang="en-US" dirty="0" smtClean="0"/>
              <a:t>next slide</a:t>
            </a:r>
            <a:endParaRPr lang="en-US" dirty="0"/>
          </a:p>
          <a:p>
            <a:pPr indent="-285750"/>
            <a:endParaRPr lang="en-IN" dirty="0"/>
          </a:p>
        </p:txBody>
      </p:sp>
    </p:spTree>
    <p:extLst>
      <p:ext uri="{BB962C8B-B14F-4D97-AF65-F5344CB8AC3E}">
        <p14:creationId xmlns:p14="http://schemas.microsoft.com/office/powerpoint/2010/main" val="34406570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Solve the problems with Prototype </a:t>
            </a:r>
            <a:endParaRPr lang="en-IN" dirty="0"/>
          </a:p>
        </p:txBody>
      </p:sp>
      <p:sp>
        <p:nvSpPr>
          <p:cNvPr id="3" name="Content Placeholder 2"/>
          <p:cNvSpPr>
            <a:spLocks noGrp="1"/>
          </p:cNvSpPr>
          <p:nvPr>
            <p:ph idx="1"/>
          </p:nvPr>
        </p:nvSpPr>
        <p:spPr/>
        <p:txBody>
          <a:bodyPr>
            <a:normAutofit fontScale="55000" lnSpcReduction="20000"/>
          </a:bodyPr>
          <a:lstStyle/>
          <a:p>
            <a:pPr marL="57150" indent="0">
              <a:buNone/>
            </a:pPr>
            <a:r>
              <a:rPr lang="en-IN" dirty="0"/>
              <a:t>&lt;script</a:t>
            </a:r>
            <a:r>
              <a:rPr lang="en-IN" dirty="0" smtClean="0"/>
              <a:t>&gt;</a:t>
            </a:r>
            <a:endParaRPr lang="en-IN" dirty="0"/>
          </a:p>
          <a:p>
            <a:pPr marL="57150" indent="0">
              <a:buNone/>
            </a:pPr>
            <a:r>
              <a:rPr lang="en-IN" dirty="0"/>
              <a:t>function Person(</a:t>
            </a:r>
            <a:r>
              <a:rPr lang="en-IN" dirty="0" err="1"/>
              <a:t>firstName</a:t>
            </a:r>
            <a:r>
              <a:rPr lang="en-IN" dirty="0"/>
              <a:t>, lastName){</a:t>
            </a:r>
          </a:p>
          <a:p>
            <a:pPr marL="57150" indent="0">
              <a:buNone/>
            </a:pPr>
            <a:r>
              <a:rPr lang="en-IN" dirty="0"/>
              <a:t>	this.firstName = firstName,</a:t>
            </a:r>
          </a:p>
          <a:p>
            <a:pPr marL="57150" indent="0">
              <a:buNone/>
            </a:pPr>
            <a:r>
              <a:rPr lang="en-IN" dirty="0"/>
              <a:t>	this.lastName = lastName,</a:t>
            </a:r>
          </a:p>
          <a:p>
            <a:pPr marL="57150" indent="0">
              <a:buNone/>
            </a:pPr>
            <a:r>
              <a:rPr lang="en-IN" dirty="0"/>
              <a:t>	this.languages = ["Gujrati", "Hindi"]</a:t>
            </a:r>
          </a:p>
          <a:p>
            <a:pPr marL="57150" indent="0">
              <a:buNone/>
            </a:pPr>
            <a:r>
              <a:rPr lang="en-IN" dirty="0" smtClean="0"/>
              <a:t>}</a:t>
            </a:r>
            <a:endParaRPr lang="en-IN" dirty="0"/>
          </a:p>
          <a:p>
            <a:pPr marL="57150" indent="0">
              <a:buNone/>
            </a:pPr>
            <a:r>
              <a:rPr lang="en-IN" dirty="0"/>
              <a:t>Person.prototype.getFullName = function(){</a:t>
            </a:r>
          </a:p>
          <a:p>
            <a:pPr marL="57150" indent="0">
              <a:buNone/>
            </a:pPr>
            <a:r>
              <a:rPr lang="en-IN" dirty="0"/>
              <a:t>	console.log(</a:t>
            </a:r>
            <a:r>
              <a:rPr lang="en-IN" dirty="0" err="1"/>
              <a:t>this.firstName</a:t>
            </a:r>
            <a:r>
              <a:rPr lang="en-IN" dirty="0"/>
              <a:t>+" "+this.lastName);</a:t>
            </a:r>
          </a:p>
          <a:p>
            <a:pPr marL="57150" indent="0">
              <a:buNone/>
            </a:pPr>
            <a:r>
              <a:rPr lang="en-IN" dirty="0"/>
              <a:t>}</a:t>
            </a:r>
          </a:p>
          <a:p>
            <a:pPr marL="57150" indent="0">
              <a:buNone/>
            </a:pPr>
            <a:r>
              <a:rPr lang="en-IN" dirty="0"/>
              <a:t>var person1 = new Person("Manish", "Parmar");</a:t>
            </a:r>
          </a:p>
          <a:p>
            <a:pPr marL="57150" indent="0">
              <a:buNone/>
            </a:pPr>
            <a:r>
              <a:rPr lang="en-IN" dirty="0"/>
              <a:t>var person2 = new Person("Virat", "Kohli");</a:t>
            </a:r>
          </a:p>
          <a:p>
            <a:pPr marL="57150" indent="0">
              <a:buNone/>
            </a:pPr>
            <a:r>
              <a:rPr lang="en-IN" dirty="0" smtClean="0"/>
              <a:t>person1.languages.push</a:t>
            </a:r>
            <a:r>
              <a:rPr lang="en-IN" dirty="0"/>
              <a:t>("English</a:t>
            </a:r>
            <a:r>
              <a:rPr lang="en-IN" dirty="0" smtClean="0"/>
              <a:t>");</a:t>
            </a:r>
            <a:endParaRPr lang="en-IN" dirty="0"/>
          </a:p>
          <a:p>
            <a:pPr marL="57150" indent="0">
              <a:buNone/>
            </a:pPr>
            <a:r>
              <a:rPr lang="en-IN" dirty="0"/>
              <a:t>console.log(person1.languages)</a:t>
            </a:r>
          </a:p>
          <a:p>
            <a:pPr marL="57150" indent="0">
              <a:buNone/>
            </a:pPr>
            <a:r>
              <a:rPr lang="en-IN" dirty="0"/>
              <a:t>console.log(person2.languages)</a:t>
            </a:r>
          </a:p>
          <a:p>
            <a:pPr marL="57150" indent="0">
              <a:buNone/>
            </a:pPr>
            <a:r>
              <a:rPr lang="en-IN" dirty="0"/>
              <a:t>&lt;/script&gt;</a:t>
            </a:r>
          </a:p>
        </p:txBody>
      </p:sp>
      <p:pic>
        <p:nvPicPr>
          <p:cNvPr id="4" name="Picture 3"/>
          <p:cNvPicPr>
            <a:picLocks noChangeAspect="1"/>
          </p:cNvPicPr>
          <p:nvPr/>
        </p:nvPicPr>
        <p:blipFill>
          <a:blip r:embed="rId2"/>
          <a:stretch>
            <a:fillRect/>
          </a:stretch>
        </p:blipFill>
        <p:spPr>
          <a:xfrm>
            <a:off x="4975668" y="3478876"/>
            <a:ext cx="3371850" cy="914400"/>
          </a:xfrm>
          <a:prstGeom prst="rect">
            <a:avLst/>
          </a:prstGeom>
        </p:spPr>
      </p:pic>
    </p:spTree>
    <p:extLst>
      <p:ext uri="{BB962C8B-B14F-4D97-AF65-F5344CB8AC3E}">
        <p14:creationId xmlns:p14="http://schemas.microsoft.com/office/powerpoint/2010/main" val="36987236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Problems with Prototype</a:t>
            </a:r>
          </a:p>
        </p:txBody>
      </p:sp>
      <p:sp>
        <p:nvSpPr>
          <p:cNvPr id="3" name="Content Placeholder 2"/>
          <p:cNvSpPr>
            <a:spLocks noGrp="1"/>
          </p:cNvSpPr>
          <p:nvPr>
            <p:ph idx="1"/>
          </p:nvPr>
        </p:nvSpPr>
        <p:spPr/>
        <p:txBody>
          <a:bodyPr/>
          <a:lstStyle/>
          <a:p>
            <a:r>
              <a:rPr lang="en-US" dirty="0" smtClean="0"/>
              <a:t>In </a:t>
            </a:r>
            <a:r>
              <a:rPr lang="en-IN" dirty="0" smtClean="0"/>
              <a:t>previous example</a:t>
            </a:r>
            <a:r>
              <a:rPr lang="en-US" dirty="0" smtClean="0"/>
              <a:t> we </a:t>
            </a:r>
            <a:r>
              <a:rPr lang="en-US" dirty="0"/>
              <a:t>have wanted each object to have their own </a:t>
            </a:r>
            <a:r>
              <a:rPr lang="en-US" dirty="0" smtClean="0"/>
              <a:t>firstName, lastName, </a:t>
            </a:r>
            <a:r>
              <a:rPr lang="en-US" dirty="0"/>
              <a:t>and </a:t>
            </a:r>
            <a:r>
              <a:rPr lang="en-US" dirty="0" smtClean="0"/>
              <a:t>languages </a:t>
            </a:r>
            <a:r>
              <a:rPr lang="en-US" dirty="0"/>
              <a:t>property. Hence, we have defined these properties inside the constructor using this. However, as </a:t>
            </a:r>
            <a:r>
              <a:rPr lang="en-US" dirty="0" err="1" smtClean="0"/>
              <a:t>getFullName</a:t>
            </a:r>
            <a:r>
              <a:rPr lang="en-US" dirty="0" smtClean="0"/>
              <a:t> </a:t>
            </a:r>
            <a:r>
              <a:rPr lang="en-US" dirty="0"/>
              <a:t>is defined on the prototype object, it will be shared among all the objects.</a:t>
            </a:r>
          </a:p>
          <a:p>
            <a:r>
              <a:rPr lang="en-US" dirty="0"/>
              <a:t>In the </a:t>
            </a:r>
            <a:r>
              <a:rPr lang="en-IN" dirty="0" smtClean="0"/>
              <a:t>previous slide</a:t>
            </a:r>
            <a:r>
              <a:rPr lang="en-US" dirty="0" smtClean="0"/>
              <a:t> </a:t>
            </a:r>
            <a:r>
              <a:rPr lang="en-US" dirty="0"/>
              <a:t>example, the </a:t>
            </a:r>
            <a:r>
              <a:rPr lang="en-US" dirty="0" smtClean="0"/>
              <a:t>languages </a:t>
            </a:r>
            <a:r>
              <a:rPr lang="en-US" dirty="0"/>
              <a:t>property of person2 did not change on changing the </a:t>
            </a:r>
            <a:r>
              <a:rPr lang="en-US" dirty="0" smtClean="0"/>
              <a:t>languages property </a:t>
            </a:r>
            <a:r>
              <a:rPr lang="en-US" dirty="0"/>
              <a:t>of person1.</a:t>
            </a:r>
            <a:endParaRPr lang="en-IN" dirty="0"/>
          </a:p>
        </p:txBody>
      </p:sp>
    </p:spTree>
    <p:extLst>
      <p:ext uri="{BB962C8B-B14F-4D97-AF65-F5344CB8AC3E}">
        <p14:creationId xmlns:p14="http://schemas.microsoft.com/office/powerpoint/2010/main" val="2434365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Prototypes</a:t>
            </a:r>
            <a:endParaRPr lang="en-IN" dirty="0"/>
          </a:p>
        </p:txBody>
      </p:sp>
      <p:sp>
        <p:nvSpPr>
          <p:cNvPr id="3" name="Content Placeholder 2"/>
          <p:cNvSpPr>
            <a:spLocks noGrp="1"/>
          </p:cNvSpPr>
          <p:nvPr>
            <p:ph idx="1"/>
          </p:nvPr>
        </p:nvSpPr>
        <p:spPr/>
        <p:txBody>
          <a:bodyPr/>
          <a:lstStyle/>
          <a:p>
            <a:r>
              <a:rPr lang="en-US" dirty="0"/>
              <a:t>JavaScript is a prototype based language, so, whenever we create a function using JavaScript, JavaScript engine adds a </a:t>
            </a:r>
            <a:r>
              <a:rPr lang="en-US" i="1" dirty="0"/>
              <a:t>prototype</a:t>
            </a:r>
            <a:r>
              <a:rPr lang="en-US" dirty="0"/>
              <a:t> property inside a function, </a:t>
            </a:r>
            <a:r>
              <a:rPr lang="en-US" b="1" dirty="0"/>
              <a:t>Prototype property</a:t>
            </a:r>
            <a:r>
              <a:rPr lang="en-US" dirty="0"/>
              <a:t> is basically an object (also known as Prototype object), where we can attach methods and properties in a prototype object, which enables all the other objects to inherit these methods and </a:t>
            </a:r>
            <a:r>
              <a:rPr lang="en-US" dirty="0" smtClean="0"/>
              <a:t>properties</a:t>
            </a:r>
          </a:p>
          <a:p>
            <a:r>
              <a:rPr lang="en-IN" dirty="0" smtClean="0"/>
              <a:t>This Prototype </a:t>
            </a:r>
            <a:r>
              <a:rPr lang="en-US" dirty="0" smtClean="0"/>
              <a:t>property has a </a:t>
            </a:r>
            <a:r>
              <a:rPr lang="en-IN" dirty="0" smtClean="0"/>
              <a:t>constructor property by default</a:t>
            </a:r>
          </a:p>
          <a:p>
            <a:r>
              <a:rPr lang="en-IN" dirty="0" smtClean="0"/>
              <a:t>The constructor property points back to the on which prototype object is a property. We can access the function’s prototype property using </a:t>
            </a:r>
            <a:r>
              <a:rPr lang="en-IN" b="1" i="1" dirty="0" smtClean="0"/>
              <a:t>functionName.prototype</a:t>
            </a:r>
          </a:p>
          <a:p>
            <a:r>
              <a:rPr lang="en-IN" i="1" dirty="0" smtClean="0"/>
              <a:t>Let’s see an example in next slide </a:t>
            </a:r>
            <a:endParaRPr lang="en-IN" i="1" dirty="0"/>
          </a:p>
        </p:txBody>
      </p:sp>
    </p:spTree>
    <p:extLst>
      <p:ext uri="{BB962C8B-B14F-4D97-AF65-F5344CB8AC3E}">
        <p14:creationId xmlns:p14="http://schemas.microsoft.com/office/powerpoint/2010/main" val="125795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Inheritance in Javascript</a:t>
            </a:r>
            <a:endParaRPr lang="en-IN" dirty="0"/>
          </a:p>
        </p:txBody>
      </p:sp>
      <p:sp>
        <p:nvSpPr>
          <p:cNvPr id="3" name="Content Placeholder 2"/>
          <p:cNvSpPr>
            <a:spLocks noGrp="1"/>
          </p:cNvSpPr>
          <p:nvPr>
            <p:ph idx="1"/>
          </p:nvPr>
        </p:nvSpPr>
        <p:spPr/>
        <p:txBody>
          <a:bodyPr/>
          <a:lstStyle/>
          <a:p>
            <a:r>
              <a:rPr lang="en-US" dirty="0"/>
              <a:t>JavaScript does not have classes like other languages. It uses the concept of prototypes and prototype chaining for </a:t>
            </a:r>
            <a:r>
              <a:rPr lang="en-US" dirty="0" smtClean="0"/>
              <a:t>inheritance</a:t>
            </a:r>
          </a:p>
          <a:p>
            <a:r>
              <a:rPr lang="en-US" dirty="0" smtClean="0"/>
              <a:t>We have already seen Prototypes topic</a:t>
            </a:r>
          </a:p>
          <a:p>
            <a:r>
              <a:rPr lang="en-IN" b="1" dirty="0"/>
              <a:t>Prototype </a:t>
            </a:r>
            <a:r>
              <a:rPr lang="en-IN" b="1" dirty="0" smtClean="0"/>
              <a:t>Chaining</a:t>
            </a:r>
          </a:p>
          <a:p>
            <a:r>
              <a:rPr lang="en-US" dirty="0"/>
              <a:t>Prototype chaining means an object’s </a:t>
            </a:r>
            <a:r>
              <a:rPr lang="en-US" dirty="0" err="1"/>
              <a:t>dunder</a:t>
            </a:r>
            <a:r>
              <a:rPr lang="en-US" dirty="0"/>
              <a:t> proto or proto property will point to another object instead of pointing to the constructor function prototype. If the other object’s </a:t>
            </a:r>
            <a:r>
              <a:rPr lang="en-US" dirty="0" err="1"/>
              <a:t>dunder</a:t>
            </a:r>
            <a:r>
              <a:rPr lang="en-US" dirty="0"/>
              <a:t> proto or proto property points to another object it will result in the chain. This is called Prototype </a:t>
            </a:r>
            <a:r>
              <a:rPr lang="en-US" dirty="0" smtClean="0"/>
              <a:t>Chaining</a:t>
            </a:r>
          </a:p>
          <a:p>
            <a:endParaRPr lang="en-IN" dirty="0"/>
          </a:p>
        </p:txBody>
      </p:sp>
    </p:spTree>
    <p:extLst>
      <p:ext uri="{BB962C8B-B14F-4D97-AF65-F5344CB8AC3E}">
        <p14:creationId xmlns:p14="http://schemas.microsoft.com/office/powerpoint/2010/main" val="220496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Inheritance in Javascript</a:t>
            </a:r>
            <a:endParaRPr lang="en-IN" dirty="0"/>
          </a:p>
        </p:txBody>
      </p:sp>
      <p:sp>
        <p:nvSpPr>
          <p:cNvPr id="3" name="Content Placeholder 2"/>
          <p:cNvSpPr>
            <a:spLocks noGrp="1"/>
          </p:cNvSpPr>
          <p:nvPr>
            <p:ph idx="1"/>
          </p:nvPr>
        </p:nvSpPr>
        <p:spPr>
          <a:xfrm>
            <a:off x="461203" y="2160590"/>
            <a:ext cx="5257953" cy="3791324"/>
          </a:xfrm>
        </p:spPr>
        <p:txBody>
          <a:bodyPr>
            <a:noAutofit/>
          </a:bodyPr>
          <a:lstStyle/>
          <a:p>
            <a:pPr marL="0" indent="0">
              <a:buNone/>
            </a:pPr>
            <a:r>
              <a:rPr lang="en-US" sz="1600" dirty="0">
                <a:solidFill>
                  <a:schemeClr val="tx1"/>
                </a:solidFill>
              </a:rPr>
              <a:t>&lt;</a:t>
            </a:r>
            <a:r>
              <a:rPr lang="en-US" sz="1600" dirty="0" smtClean="0">
                <a:solidFill>
                  <a:schemeClr val="tx1"/>
                </a:solidFill>
              </a:rPr>
              <a:t>script&gt;</a:t>
            </a:r>
          </a:p>
          <a:p>
            <a:pPr marL="0" indent="0">
              <a:buNone/>
            </a:pPr>
            <a:r>
              <a:rPr lang="en-US" sz="1600" dirty="0" smtClean="0">
                <a:solidFill>
                  <a:schemeClr val="tx1"/>
                </a:solidFill>
              </a:rPr>
              <a:t>function </a:t>
            </a:r>
            <a:r>
              <a:rPr lang="en-US" sz="1600" dirty="0">
                <a:solidFill>
                  <a:schemeClr val="tx1"/>
                </a:solidFill>
              </a:rPr>
              <a:t>Parent(){</a:t>
            </a:r>
          </a:p>
          <a:p>
            <a:pPr marL="0" indent="0">
              <a:buNone/>
            </a:pPr>
            <a:r>
              <a:rPr lang="en-US" sz="1600" dirty="0">
                <a:solidFill>
                  <a:schemeClr val="tx1"/>
                </a:solidFill>
              </a:rPr>
              <a:t>	this.name = "Parent"</a:t>
            </a:r>
          </a:p>
          <a:p>
            <a:pPr marL="0" indent="0">
              <a:buNone/>
            </a:pPr>
            <a:r>
              <a:rPr lang="en-US" sz="1600" dirty="0">
                <a:solidFill>
                  <a:schemeClr val="tx1"/>
                </a:solidFill>
              </a:rPr>
              <a:t>}</a:t>
            </a:r>
          </a:p>
          <a:p>
            <a:pPr marL="0" indent="0">
              <a:buNone/>
            </a:pPr>
            <a:r>
              <a:rPr lang="en-US" sz="1600" dirty="0" smtClean="0">
                <a:solidFill>
                  <a:schemeClr val="tx1"/>
                </a:solidFill>
              </a:rPr>
              <a:t>Parent.prototype.getParentName = function()</a:t>
            </a:r>
          </a:p>
          <a:p>
            <a:pPr marL="0" indent="0">
              <a:buNone/>
            </a:pPr>
            <a:r>
              <a:rPr lang="en-US" sz="1600" dirty="0" smtClean="0">
                <a:solidFill>
                  <a:schemeClr val="tx1"/>
                </a:solidFill>
              </a:rPr>
              <a:t>{</a:t>
            </a:r>
            <a:endParaRPr lang="en-US" sz="1600" dirty="0">
              <a:solidFill>
                <a:schemeClr val="tx1"/>
              </a:solidFill>
            </a:endParaRPr>
          </a:p>
          <a:p>
            <a:pPr marL="0" indent="0">
              <a:buNone/>
            </a:pPr>
            <a:r>
              <a:rPr lang="en-US" sz="1600" dirty="0">
                <a:solidFill>
                  <a:schemeClr val="tx1"/>
                </a:solidFill>
              </a:rPr>
              <a:t>	return this.name</a:t>
            </a:r>
          </a:p>
          <a:p>
            <a:pPr marL="0" indent="0">
              <a:buNone/>
            </a:pPr>
            <a:r>
              <a:rPr lang="en-US" sz="1600" dirty="0" smtClean="0">
                <a:solidFill>
                  <a:schemeClr val="tx1"/>
                </a:solidFill>
              </a:rPr>
              <a:t>}</a:t>
            </a:r>
            <a:endParaRPr lang="en-US" sz="1600" dirty="0">
              <a:solidFill>
                <a:schemeClr val="tx1"/>
              </a:solidFill>
            </a:endParaRPr>
          </a:p>
          <a:p>
            <a:pPr marL="0" indent="0">
              <a:buNone/>
            </a:pPr>
            <a:r>
              <a:rPr lang="en-US" sz="1600" dirty="0" smtClean="0">
                <a:solidFill>
                  <a:schemeClr val="tx1"/>
                </a:solidFill>
              </a:rPr>
              <a:t>function </a:t>
            </a:r>
            <a:r>
              <a:rPr lang="en-US" sz="1600" dirty="0">
                <a:solidFill>
                  <a:schemeClr val="tx1"/>
                </a:solidFill>
              </a:rPr>
              <a:t>Child(){</a:t>
            </a:r>
          </a:p>
          <a:p>
            <a:pPr marL="0" indent="0">
              <a:buNone/>
            </a:pPr>
            <a:r>
              <a:rPr lang="en-US" sz="1600" dirty="0">
                <a:solidFill>
                  <a:schemeClr val="tx1"/>
                </a:solidFill>
              </a:rPr>
              <a:t>	this.age = 21;</a:t>
            </a:r>
          </a:p>
          <a:p>
            <a:pPr marL="0" indent="0">
              <a:buNone/>
            </a:pPr>
            <a:r>
              <a:rPr lang="en-US" sz="1600" dirty="0">
                <a:solidFill>
                  <a:schemeClr val="tx1"/>
                </a:solidFill>
              </a:rPr>
              <a:t>}</a:t>
            </a:r>
          </a:p>
          <a:p>
            <a:pPr marL="0" indent="0">
              <a:buNone/>
            </a:pPr>
            <a:endParaRPr lang="en-IN" sz="1600" dirty="0">
              <a:solidFill>
                <a:schemeClr val="tx1"/>
              </a:solidFill>
            </a:endParaRPr>
          </a:p>
        </p:txBody>
      </p:sp>
      <p:sp>
        <p:nvSpPr>
          <p:cNvPr id="4" name="TextBox 3"/>
          <p:cNvSpPr txBox="1"/>
          <p:nvPr/>
        </p:nvSpPr>
        <p:spPr>
          <a:xfrm>
            <a:off x="5444835" y="2160590"/>
            <a:ext cx="4813070" cy="3139321"/>
          </a:xfrm>
          <a:prstGeom prst="rect">
            <a:avLst/>
          </a:prstGeom>
          <a:noFill/>
        </p:spPr>
        <p:txBody>
          <a:bodyPr wrap="square" rtlCol="0">
            <a:spAutoFit/>
          </a:bodyPr>
          <a:lstStyle/>
          <a:p>
            <a:r>
              <a:rPr lang="en-US" dirty="0"/>
              <a:t>Child.prototype = new Parent();</a:t>
            </a:r>
          </a:p>
          <a:p>
            <a:r>
              <a:rPr lang="en-US" dirty="0"/>
              <a:t>Child.prototype.getChildAge = function(){</a:t>
            </a:r>
          </a:p>
          <a:p>
            <a:r>
              <a:rPr lang="en-US" dirty="0"/>
              <a:t>	return this.age;</a:t>
            </a:r>
          </a:p>
          <a:p>
            <a:r>
              <a:rPr lang="en-US" dirty="0"/>
              <a:t>}</a:t>
            </a:r>
          </a:p>
          <a:p>
            <a:r>
              <a:rPr lang="en-US" dirty="0"/>
              <a:t> var child1 = new Child();</a:t>
            </a:r>
          </a:p>
          <a:p>
            <a:r>
              <a:rPr lang="en-US" dirty="0"/>
              <a:t>console.log(child1.name); </a:t>
            </a:r>
          </a:p>
          <a:p>
            <a:r>
              <a:rPr lang="en-US" dirty="0"/>
              <a:t>console.log(child1.age); </a:t>
            </a:r>
            <a:r>
              <a:rPr lang="en-US" dirty="0" smtClean="0"/>
              <a:t>console.log(child1.getParentName</a:t>
            </a:r>
            <a:r>
              <a:rPr lang="en-US" dirty="0"/>
              <a:t>()); </a:t>
            </a:r>
            <a:r>
              <a:rPr lang="en-US" dirty="0" smtClean="0"/>
              <a:t>console.log(child1.getChildAge</a:t>
            </a:r>
            <a:r>
              <a:rPr lang="en-US" dirty="0"/>
              <a:t>()); </a:t>
            </a:r>
            <a:endParaRPr lang="en-US" dirty="0" smtClean="0"/>
          </a:p>
          <a:p>
            <a:r>
              <a:rPr lang="en-US" dirty="0" smtClean="0"/>
              <a:t>&lt;/</a:t>
            </a:r>
            <a:r>
              <a:rPr lang="en-US" dirty="0"/>
              <a:t>script</a:t>
            </a:r>
            <a:r>
              <a:rPr lang="en-US" dirty="0" smtClean="0"/>
              <a:t>&gt;</a:t>
            </a:r>
          </a:p>
          <a:p>
            <a:r>
              <a:rPr lang="en-US" dirty="0" smtClean="0"/>
              <a:t>Output:-</a:t>
            </a:r>
            <a:endParaRPr lang="en-IN" dirty="0"/>
          </a:p>
        </p:txBody>
      </p:sp>
      <p:pic>
        <p:nvPicPr>
          <p:cNvPr id="5" name="Picture 4"/>
          <p:cNvPicPr>
            <a:picLocks noChangeAspect="1"/>
          </p:cNvPicPr>
          <p:nvPr/>
        </p:nvPicPr>
        <p:blipFill>
          <a:blip r:embed="rId2"/>
          <a:stretch>
            <a:fillRect/>
          </a:stretch>
        </p:blipFill>
        <p:spPr>
          <a:xfrm>
            <a:off x="5473930" y="5253102"/>
            <a:ext cx="2514600" cy="1095375"/>
          </a:xfrm>
          <a:prstGeom prst="rect">
            <a:avLst/>
          </a:prstGeom>
        </p:spPr>
      </p:pic>
    </p:spTree>
    <p:extLst>
      <p:ext uri="{BB962C8B-B14F-4D97-AF65-F5344CB8AC3E}">
        <p14:creationId xmlns:p14="http://schemas.microsoft.com/office/powerpoint/2010/main" val="1622957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Inheritance in Javascript</a:t>
            </a:r>
            <a:endParaRPr lang="en-IN" dirty="0"/>
          </a:p>
        </p:txBody>
      </p:sp>
      <p:sp>
        <p:nvSpPr>
          <p:cNvPr id="3" name="Content Placeholder 2"/>
          <p:cNvSpPr>
            <a:spLocks noGrp="1"/>
          </p:cNvSpPr>
          <p:nvPr>
            <p:ph idx="1"/>
          </p:nvPr>
        </p:nvSpPr>
        <p:spPr/>
        <p:txBody>
          <a:bodyPr/>
          <a:lstStyle/>
          <a:p>
            <a:r>
              <a:rPr lang="en-IN" dirty="0" smtClean="0"/>
              <a:t>In pervious example </a:t>
            </a:r>
          </a:p>
          <a:p>
            <a:pPr marL="457200" lvl="1" indent="0">
              <a:buNone/>
            </a:pPr>
            <a:r>
              <a:rPr lang="en-US" dirty="0" smtClean="0"/>
              <a:t>Child.prototype </a:t>
            </a:r>
            <a:r>
              <a:rPr lang="en-US" dirty="0"/>
              <a:t>= new Parent</a:t>
            </a:r>
            <a:r>
              <a:rPr lang="en-US" dirty="0" smtClean="0"/>
              <a:t>();</a:t>
            </a:r>
          </a:p>
          <a:p>
            <a:pPr indent="-285750"/>
            <a:r>
              <a:rPr lang="en-US" dirty="0"/>
              <a:t>Above line rewrites the default prototype or the </a:t>
            </a:r>
            <a:r>
              <a:rPr lang="en-US" dirty="0" err="1"/>
              <a:t>dunder</a:t>
            </a:r>
            <a:r>
              <a:rPr lang="en-US" dirty="0"/>
              <a:t> proto property of the </a:t>
            </a:r>
            <a:r>
              <a:rPr lang="en-US" dirty="0" smtClean="0"/>
              <a:t>Child </a:t>
            </a:r>
            <a:r>
              <a:rPr lang="en-US" dirty="0"/>
              <a:t>constructor function and makes Child.prototype</a:t>
            </a:r>
            <a:r>
              <a:rPr lang="en-US" dirty="0" smtClean="0"/>
              <a:t> </a:t>
            </a:r>
            <a:r>
              <a:rPr lang="en-US" dirty="0"/>
              <a:t>to point to an object of </a:t>
            </a:r>
            <a:r>
              <a:rPr lang="en-US" dirty="0" smtClean="0"/>
              <a:t>Parent </a:t>
            </a:r>
            <a:r>
              <a:rPr lang="en-US" dirty="0"/>
              <a:t>constructor </a:t>
            </a:r>
            <a:r>
              <a:rPr lang="en-US" dirty="0" smtClean="0"/>
              <a:t>function</a:t>
            </a:r>
          </a:p>
          <a:p>
            <a:pPr indent="-285750"/>
            <a:r>
              <a:rPr lang="en-US" dirty="0"/>
              <a:t>This means that all the properties and methods that exist on an instance of </a:t>
            </a:r>
            <a:r>
              <a:rPr lang="en-US" dirty="0" smtClean="0"/>
              <a:t>Parent </a:t>
            </a:r>
            <a:r>
              <a:rPr lang="en-US" dirty="0"/>
              <a:t>will now exist on Child.prototype</a:t>
            </a:r>
            <a:r>
              <a:rPr lang="en-US" dirty="0" smtClean="0"/>
              <a:t> </a:t>
            </a:r>
            <a:r>
              <a:rPr lang="en-US" dirty="0"/>
              <a:t>also. This means that now, </a:t>
            </a:r>
            <a:r>
              <a:rPr lang="en-US" dirty="0" smtClean="0"/>
              <a:t>Child </a:t>
            </a:r>
            <a:r>
              <a:rPr lang="en-US" dirty="0"/>
              <a:t>function has access to all the </a:t>
            </a:r>
            <a:r>
              <a:rPr lang="en-US" dirty="0" smtClean="0"/>
              <a:t>Parent </a:t>
            </a:r>
            <a:r>
              <a:rPr lang="en-US" dirty="0"/>
              <a:t>properties and </a:t>
            </a:r>
            <a:r>
              <a:rPr lang="en-US" dirty="0" smtClean="0"/>
              <a:t>methods</a:t>
            </a:r>
          </a:p>
          <a:p>
            <a:endParaRPr lang="en-IN" dirty="0"/>
          </a:p>
        </p:txBody>
      </p:sp>
    </p:spTree>
    <p:extLst>
      <p:ext uri="{BB962C8B-B14F-4D97-AF65-F5344CB8AC3E}">
        <p14:creationId xmlns:p14="http://schemas.microsoft.com/office/powerpoint/2010/main" val="3706310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Inheritance in Javascript</a:t>
            </a:r>
            <a:endParaRPr lang="en-IN" dirty="0"/>
          </a:p>
        </p:txBody>
      </p:sp>
      <p:sp>
        <p:nvSpPr>
          <p:cNvPr id="3" name="Content Placeholder 2"/>
          <p:cNvSpPr>
            <a:spLocks noGrp="1"/>
          </p:cNvSpPr>
          <p:nvPr>
            <p:ph idx="1"/>
          </p:nvPr>
        </p:nvSpPr>
        <p:spPr/>
        <p:txBody>
          <a:bodyPr/>
          <a:lstStyle/>
          <a:p>
            <a:pPr marL="457200" lvl="1" indent="0">
              <a:buNone/>
            </a:pPr>
            <a:r>
              <a:rPr lang="en-IN" dirty="0" err="1" smtClean="0"/>
              <a:t>Child.prototype.getSubAge</a:t>
            </a:r>
            <a:r>
              <a:rPr lang="en-IN" dirty="0" smtClean="0"/>
              <a:t> </a:t>
            </a:r>
            <a:r>
              <a:rPr lang="en-IN" dirty="0"/>
              <a:t>= function(){</a:t>
            </a:r>
            <a:br>
              <a:rPr lang="en-IN" dirty="0"/>
            </a:br>
            <a:r>
              <a:rPr lang="en-IN" dirty="0"/>
              <a:t>return </a:t>
            </a:r>
            <a:r>
              <a:rPr lang="en-IN" dirty="0" err="1"/>
              <a:t>this.age</a:t>
            </a:r>
            <a:r>
              <a:rPr lang="en-IN" dirty="0"/>
              <a:t>;</a:t>
            </a:r>
            <a:br>
              <a:rPr lang="en-IN" dirty="0"/>
            </a:br>
            <a:r>
              <a:rPr lang="en-IN" dirty="0" smtClean="0"/>
              <a:t>}</a:t>
            </a:r>
          </a:p>
          <a:p>
            <a:pPr indent="-285750"/>
            <a:r>
              <a:rPr lang="en-US" dirty="0"/>
              <a:t>After the default prototype of </a:t>
            </a:r>
            <a:r>
              <a:rPr lang="en-US" dirty="0" smtClean="0"/>
              <a:t>Child </a:t>
            </a:r>
            <a:r>
              <a:rPr lang="en-US" dirty="0"/>
              <a:t>constructor function has been overwritten, by using the above line of code we add a new method </a:t>
            </a:r>
            <a:r>
              <a:rPr lang="en-US" dirty="0" err="1" smtClean="0"/>
              <a:t>getChildAge</a:t>
            </a:r>
            <a:r>
              <a:rPr lang="en-US" dirty="0"/>
              <a:t>() on top of what was inherited from </a:t>
            </a:r>
            <a:r>
              <a:rPr lang="en-US" dirty="0" smtClean="0"/>
              <a:t>Parent, </a:t>
            </a:r>
            <a:r>
              <a:rPr lang="en-US" dirty="0"/>
              <a:t>to the prototype object of </a:t>
            </a:r>
            <a:r>
              <a:rPr lang="en-US" dirty="0" smtClean="0"/>
              <a:t>Child </a:t>
            </a:r>
            <a:r>
              <a:rPr lang="en-US" dirty="0"/>
              <a:t>constructor </a:t>
            </a:r>
            <a:r>
              <a:rPr lang="en-US" dirty="0" smtClean="0"/>
              <a:t>function</a:t>
            </a:r>
          </a:p>
          <a:p>
            <a:pPr indent="-285750"/>
            <a:r>
              <a:rPr lang="en-US" b="1" dirty="0"/>
              <a:t>Note</a:t>
            </a:r>
            <a:r>
              <a:rPr lang="en-US" dirty="0"/>
              <a:t>: New methods must be added to the </a:t>
            </a:r>
            <a:r>
              <a:rPr lang="en-US" dirty="0" smtClean="0"/>
              <a:t>Child </a:t>
            </a:r>
            <a:r>
              <a:rPr lang="en-US" dirty="0"/>
              <a:t>after the inheritance because inheritance overwrites the existing prototype of </a:t>
            </a:r>
            <a:r>
              <a:rPr lang="en-US" dirty="0" smtClean="0"/>
              <a:t>Child</a:t>
            </a:r>
            <a:endParaRPr lang="en-IN" dirty="0"/>
          </a:p>
        </p:txBody>
      </p:sp>
    </p:spTree>
    <p:extLst>
      <p:ext uri="{BB962C8B-B14F-4D97-AF65-F5344CB8AC3E}">
        <p14:creationId xmlns:p14="http://schemas.microsoft.com/office/powerpoint/2010/main" val="2374956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Inheritance in Javascript</a:t>
            </a:r>
          </a:p>
        </p:txBody>
      </p:sp>
      <p:sp>
        <p:nvSpPr>
          <p:cNvPr id="3" name="Content Placeholder 2"/>
          <p:cNvSpPr>
            <a:spLocks noGrp="1"/>
          </p:cNvSpPr>
          <p:nvPr>
            <p:ph idx="1"/>
          </p:nvPr>
        </p:nvSpPr>
        <p:spPr/>
        <p:txBody>
          <a:bodyPr>
            <a:normAutofit/>
          </a:bodyPr>
          <a:lstStyle/>
          <a:p>
            <a:endParaRPr lang="en-IN" dirty="0" smtClean="0"/>
          </a:p>
          <a:p>
            <a:endParaRPr lang="en-IN" dirty="0"/>
          </a:p>
          <a:p>
            <a:endParaRPr lang="en-IN" dirty="0" smtClean="0"/>
          </a:p>
          <a:p>
            <a:endParaRPr lang="en-IN" dirty="0"/>
          </a:p>
          <a:p>
            <a:endParaRPr lang="en-IN" dirty="0" smtClean="0"/>
          </a:p>
          <a:p>
            <a:endParaRPr lang="en-US" dirty="0" smtClean="0"/>
          </a:p>
          <a:p>
            <a:r>
              <a:rPr lang="en-US" dirty="0" err="1" smtClean="0"/>
              <a:t>getParentName</a:t>
            </a:r>
            <a:r>
              <a:rPr lang="en-US" dirty="0"/>
              <a:t>() method remains on the </a:t>
            </a:r>
            <a:r>
              <a:rPr lang="en-US" dirty="0" err="1" smtClean="0"/>
              <a:t>Parent.prototype</a:t>
            </a:r>
            <a:r>
              <a:rPr lang="en-US" dirty="0" smtClean="0"/>
              <a:t> </a:t>
            </a:r>
            <a:r>
              <a:rPr lang="en-US" dirty="0"/>
              <a:t>object, but name property ends up on </a:t>
            </a:r>
            <a:r>
              <a:rPr lang="en-US" dirty="0" smtClean="0"/>
              <a:t>Child.prototype</a:t>
            </a:r>
            <a:r>
              <a:rPr lang="en-US" dirty="0"/>
              <a:t>. That’s because </a:t>
            </a:r>
            <a:r>
              <a:rPr lang="en-US" dirty="0" err="1" smtClean="0"/>
              <a:t>getParentName</a:t>
            </a:r>
            <a:r>
              <a:rPr lang="en-US" dirty="0"/>
              <a:t>() is a prototype method, and the property is an instance property. </a:t>
            </a:r>
            <a:r>
              <a:rPr lang="en-US" dirty="0" smtClean="0"/>
              <a:t>Child.prototype </a:t>
            </a:r>
            <a:r>
              <a:rPr lang="en-US" dirty="0"/>
              <a:t>is now an instance of </a:t>
            </a:r>
            <a:r>
              <a:rPr lang="en-US" dirty="0" smtClean="0"/>
              <a:t>Parent, </a:t>
            </a:r>
            <a:r>
              <a:rPr lang="en-US" dirty="0"/>
              <a:t>so the property is stored </a:t>
            </a:r>
            <a:r>
              <a:rPr lang="en-US" dirty="0" smtClean="0"/>
              <a:t>there</a:t>
            </a:r>
            <a:endParaRPr lang="en-IN" dirty="0"/>
          </a:p>
        </p:txBody>
      </p:sp>
      <p:pic>
        <p:nvPicPr>
          <p:cNvPr id="6" name="Picture 5"/>
          <p:cNvPicPr>
            <a:picLocks noChangeAspect="1"/>
          </p:cNvPicPr>
          <p:nvPr/>
        </p:nvPicPr>
        <p:blipFill rotWithShape="1">
          <a:blip r:embed="rId2"/>
          <a:srcRect b="8657"/>
          <a:stretch/>
        </p:blipFill>
        <p:spPr>
          <a:xfrm>
            <a:off x="2875405" y="1930400"/>
            <a:ext cx="4200525" cy="2383905"/>
          </a:xfrm>
          <a:prstGeom prst="rect">
            <a:avLst/>
          </a:prstGeom>
        </p:spPr>
      </p:pic>
    </p:spTree>
    <p:extLst>
      <p:ext uri="{BB962C8B-B14F-4D97-AF65-F5344CB8AC3E}">
        <p14:creationId xmlns:p14="http://schemas.microsoft.com/office/powerpoint/2010/main" val="3281170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Problems with prototype chaining</a:t>
            </a:r>
            <a:br>
              <a:rPr lang="en-IN" dirty="0"/>
            </a:br>
            <a:endParaRPr lang="en-IN" dirty="0"/>
          </a:p>
        </p:txBody>
      </p:sp>
      <p:sp>
        <p:nvSpPr>
          <p:cNvPr id="3" name="Content Placeholder 2"/>
          <p:cNvSpPr>
            <a:spLocks noGrp="1"/>
          </p:cNvSpPr>
          <p:nvPr>
            <p:ph idx="1"/>
          </p:nvPr>
        </p:nvSpPr>
        <p:spPr/>
        <p:txBody>
          <a:bodyPr/>
          <a:lstStyle/>
          <a:p>
            <a:r>
              <a:rPr lang="en-US" dirty="0"/>
              <a:t>As all the properties of </a:t>
            </a:r>
            <a:r>
              <a:rPr lang="en-US"/>
              <a:t>the </a:t>
            </a:r>
            <a:r>
              <a:rPr lang="en-US" dirty="0"/>
              <a:t>P</a:t>
            </a:r>
            <a:r>
              <a:rPr lang="en-US" smtClean="0"/>
              <a:t>arent </a:t>
            </a:r>
            <a:r>
              <a:rPr lang="en-US" dirty="0" smtClean="0"/>
              <a:t>prototype </a:t>
            </a:r>
            <a:r>
              <a:rPr lang="en-US" dirty="0"/>
              <a:t>are shared among the child objects, if one child modifies the property of the </a:t>
            </a:r>
            <a:r>
              <a:rPr lang="en-US" dirty="0" smtClean="0"/>
              <a:t>parent prototype</a:t>
            </a:r>
            <a:r>
              <a:rPr lang="en-US" dirty="0"/>
              <a:t>, other children also get </a:t>
            </a:r>
            <a:r>
              <a:rPr lang="en-US" dirty="0" smtClean="0"/>
              <a:t>affected</a:t>
            </a:r>
            <a:endParaRPr lang="en-US" dirty="0"/>
          </a:p>
          <a:p>
            <a:r>
              <a:rPr lang="en-US" dirty="0"/>
              <a:t>To fix this issue, we use the constructor to inherit the instance properties and prototype chaining to inherit methods and share properties</a:t>
            </a:r>
            <a:endParaRPr lang="en-IN" dirty="0"/>
          </a:p>
        </p:txBody>
      </p:sp>
    </p:spTree>
    <p:extLst>
      <p:ext uri="{BB962C8B-B14F-4D97-AF65-F5344CB8AC3E}">
        <p14:creationId xmlns:p14="http://schemas.microsoft.com/office/powerpoint/2010/main" val="2130210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Solve problems </a:t>
            </a:r>
            <a:r>
              <a:rPr lang="en-IN" dirty="0"/>
              <a:t>with prototype chaining</a:t>
            </a:r>
            <a:br>
              <a:rPr lang="en-IN" dirty="0"/>
            </a:br>
            <a:endParaRPr lang="en-IN" dirty="0"/>
          </a:p>
        </p:txBody>
      </p:sp>
      <p:sp>
        <p:nvSpPr>
          <p:cNvPr id="3" name="Content Placeholder 2"/>
          <p:cNvSpPr>
            <a:spLocks noGrp="1"/>
          </p:cNvSpPr>
          <p:nvPr>
            <p:ph idx="1"/>
          </p:nvPr>
        </p:nvSpPr>
        <p:spPr>
          <a:xfrm>
            <a:off x="835276" y="1988589"/>
            <a:ext cx="3370964" cy="3880773"/>
          </a:xfrm>
        </p:spPr>
        <p:txBody>
          <a:bodyPr>
            <a:noAutofit/>
          </a:bodyPr>
          <a:lstStyle/>
          <a:p>
            <a:pPr marL="0" indent="0">
              <a:buNone/>
            </a:pPr>
            <a:r>
              <a:rPr lang="en-IN" sz="1100" dirty="0">
                <a:solidFill>
                  <a:schemeClr val="tx1"/>
                </a:solidFill>
              </a:rPr>
              <a:t>&lt;script&gt;</a:t>
            </a:r>
          </a:p>
          <a:p>
            <a:pPr marL="0" indent="0">
              <a:buNone/>
            </a:pPr>
            <a:r>
              <a:rPr lang="en-IN" sz="1100" dirty="0">
                <a:solidFill>
                  <a:schemeClr val="tx1"/>
                </a:solidFill>
              </a:rPr>
              <a:t>function Parent(firstName, lastName){</a:t>
            </a:r>
          </a:p>
          <a:p>
            <a:pPr marL="0" indent="0">
              <a:buNone/>
            </a:pPr>
            <a:r>
              <a:rPr lang="en-IN" sz="1100" dirty="0">
                <a:solidFill>
                  <a:schemeClr val="tx1"/>
                </a:solidFill>
              </a:rPr>
              <a:t>	this.firstName = firstName,</a:t>
            </a:r>
          </a:p>
          <a:p>
            <a:pPr marL="0" indent="0">
              <a:buNone/>
            </a:pPr>
            <a:r>
              <a:rPr lang="en-IN" sz="1100" dirty="0">
                <a:solidFill>
                  <a:schemeClr val="tx1"/>
                </a:solidFill>
              </a:rPr>
              <a:t>	this.lastName = lastName,</a:t>
            </a:r>
          </a:p>
          <a:p>
            <a:pPr marL="0" indent="0">
              <a:buNone/>
            </a:pPr>
            <a:r>
              <a:rPr lang="en-IN" sz="1100" dirty="0">
                <a:solidFill>
                  <a:schemeClr val="tx1"/>
                </a:solidFill>
              </a:rPr>
              <a:t>	this.languages = ["Gujrati", "Hindi"]</a:t>
            </a:r>
          </a:p>
          <a:p>
            <a:pPr marL="0" indent="0">
              <a:buNone/>
            </a:pPr>
            <a:r>
              <a:rPr lang="en-IN" sz="1100" dirty="0" smtClean="0">
                <a:solidFill>
                  <a:schemeClr val="tx1"/>
                </a:solidFill>
              </a:rPr>
              <a:t>}</a:t>
            </a:r>
            <a:endParaRPr lang="en-IN" sz="1100" dirty="0">
              <a:solidFill>
                <a:schemeClr val="tx1"/>
              </a:solidFill>
            </a:endParaRPr>
          </a:p>
          <a:p>
            <a:pPr marL="0" indent="0">
              <a:buNone/>
            </a:pPr>
            <a:r>
              <a:rPr lang="en-IN" sz="1100" dirty="0" err="1" smtClean="0">
                <a:solidFill>
                  <a:schemeClr val="tx1"/>
                </a:solidFill>
              </a:rPr>
              <a:t>Parent.prototype.getFullName</a:t>
            </a:r>
            <a:r>
              <a:rPr lang="en-IN" sz="1100" dirty="0" smtClean="0">
                <a:solidFill>
                  <a:schemeClr val="tx1"/>
                </a:solidFill>
              </a:rPr>
              <a:t> </a:t>
            </a:r>
            <a:r>
              <a:rPr lang="en-IN" sz="1100" dirty="0">
                <a:solidFill>
                  <a:schemeClr val="tx1"/>
                </a:solidFill>
              </a:rPr>
              <a:t>= function(){</a:t>
            </a:r>
          </a:p>
          <a:p>
            <a:pPr marL="0" indent="0">
              <a:buNone/>
            </a:pPr>
            <a:r>
              <a:rPr lang="en-IN" sz="1100" dirty="0">
                <a:solidFill>
                  <a:schemeClr val="tx1"/>
                </a:solidFill>
              </a:rPr>
              <a:t>	return this.firstName + " " + this.lastName;</a:t>
            </a:r>
          </a:p>
          <a:p>
            <a:pPr marL="0" indent="0">
              <a:buNone/>
            </a:pPr>
            <a:r>
              <a:rPr lang="en-IN" sz="1100" dirty="0">
                <a:solidFill>
                  <a:schemeClr val="tx1"/>
                </a:solidFill>
              </a:rPr>
              <a:t>}</a:t>
            </a:r>
          </a:p>
          <a:p>
            <a:pPr marL="0" indent="0">
              <a:buNone/>
            </a:pPr>
            <a:r>
              <a:rPr lang="en-IN" sz="1100" dirty="0" smtClean="0">
                <a:solidFill>
                  <a:schemeClr val="tx1"/>
                </a:solidFill>
              </a:rPr>
              <a:t>function </a:t>
            </a:r>
            <a:r>
              <a:rPr lang="en-IN" sz="1100" dirty="0">
                <a:solidFill>
                  <a:schemeClr val="tx1"/>
                </a:solidFill>
              </a:rPr>
              <a:t>Child(firstName, lastName, age){</a:t>
            </a:r>
          </a:p>
          <a:p>
            <a:pPr marL="0" indent="0">
              <a:buNone/>
            </a:pPr>
            <a:r>
              <a:rPr lang="en-IN" sz="1100" dirty="0">
                <a:solidFill>
                  <a:schemeClr val="tx1"/>
                </a:solidFill>
              </a:rPr>
              <a:t>	//Inherit instance properties</a:t>
            </a:r>
          </a:p>
          <a:p>
            <a:pPr marL="0" indent="0">
              <a:buNone/>
            </a:pPr>
            <a:r>
              <a:rPr lang="en-IN" sz="1100" dirty="0">
                <a:solidFill>
                  <a:schemeClr val="tx1"/>
                </a:solidFill>
              </a:rPr>
              <a:t>	</a:t>
            </a:r>
            <a:r>
              <a:rPr lang="en-IN" sz="1100" dirty="0" err="1">
                <a:solidFill>
                  <a:schemeClr val="tx1"/>
                </a:solidFill>
              </a:rPr>
              <a:t>Parent.call</a:t>
            </a:r>
            <a:r>
              <a:rPr lang="en-IN" sz="1100" dirty="0">
                <a:solidFill>
                  <a:schemeClr val="tx1"/>
                </a:solidFill>
              </a:rPr>
              <a:t>(this, firstName, lastName);</a:t>
            </a:r>
          </a:p>
          <a:p>
            <a:pPr marL="0" indent="0">
              <a:buNone/>
            </a:pPr>
            <a:r>
              <a:rPr lang="en-IN" sz="1100" dirty="0">
                <a:solidFill>
                  <a:schemeClr val="tx1"/>
                </a:solidFill>
              </a:rPr>
              <a:t>	</a:t>
            </a:r>
            <a:r>
              <a:rPr lang="en-IN" sz="1100" dirty="0" err="1">
                <a:solidFill>
                  <a:schemeClr val="tx1"/>
                </a:solidFill>
              </a:rPr>
              <a:t>this.age</a:t>
            </a:r>
            <a:r>
              <a:rPr lang="en-IN" sz="1100" dirty="0">
                <a:solidFill>
                  <a:schemeClr val="tx1"/>
                </a:solidFill>
              </a:rPr>
              <a:t> = age;</a:t>
            </a:r>
          </a:p>
          <a:p>
            <a:pPr marL="0" indent="0">
              <a:buNone/>
            </a:pPr>
            <a:r>
              <a:rPr lang="en-IN" sz="1100" dirty="0" smtClean="0">
                <a:solidFill>
                  <a:schemeClr val="tx1"/>
                </a:solidFill>
              </a:rPr>
              <a:t>}</a:t>
            </a:r>
          </a:p>
          <a:p>
            <a:pPr marL="0" indent="0">
              <a:buNone/>
            </a:pPr>
            <a:endParaRPr lang="en-IN" sz="1100" dirty="0">
              <a:solidFill>
                <a:schemeClr val="tx1"/>
              </a:solidFill>
            </a:endParaRPr>
          </a:p>
        </p:txBody>
      </p:sp>
      <p:sp>
        <p:nvSpPr>
          <p:cNvPr id="4" name="TextBox 3"/>
          <p:cNvSpPr txBox="1"/>
          <p:nvPr/>
        </p:nvSpPr>
        <p:spPr>
          <a:xfrm>
            <a:off x="4663439" y="1988589"/>
            <a:ext cx="5261956" cy="3985706"/>
          </a:xfrm>
          <a:prstGeom prst="rect">
            <a:avLst/>
          </a:prstGeom>
          <a:noFill/>
        </p:spPr>
        <p:txBody>
          <a:bodyPr wrap="square" rtlCol="0">
            <a:spAutoFit/>
          </a:bodyPr>
          <a:lstStyle/>
          <a:p>
            <a:r>
              <a:rPr lang="en-IN" sz="1100" dirty="0" err="1"/>
              <a:t>Child.prototype</a:t>
            </a:r>
            <a:r>
              <a:rPr lang="en-IN" sz="1100" dirty="0"/>
              <a:t> = new Parent();</a:t>
            </a:r>
          </a:p>
          <a:p>
            <a:endParaRPr lang="en-IN" sz="1100" dirty="0" smtClean="0"/>
          </a:p>
          <a:p>
            <a:r>
              <a:rPr lang="en-IN" sz="1100" dirty="0" err="1" smtClean="0"/>
              <a:t>Child.prototype.getChildAge</a:t>
            </a:r>
            <a:r>
              <a:rPr lang="en-IN" sz="1100" dirty="0" smtClean="0"/>
              <a:t> </a:t>
            </a:r>
            <a:r>
              <a:rPr lang="en-IN" sz="1100" dirty="0"/>
              <a:t>= function(){</a:t>
            </a:r>
          </a:p>
          <a:p>
            <a:r>
              <a:rPr lang="en-IN" sz="1100" dirty="0"/>
              <a:t>	return </a:t>
            </a:r>
            <a:r>
              <a:rPr lang="en-IN" sz="1100" dirty="0" err="1"/>
              <a:t>this.age</a:t>
            </a:r>
            <a:r>
              <a:rPr lang="en-IN" sz="1100" dirty="0"/>
              <a:t>;</a:t>
            </a:r>
          </a:p>
          <a:p>
            <a:r>
              <a:rPr lang="en-IN" sz="1100" dirty="0"/>
              <a:t>}</a:t>
            </a:r>
          </a:p>
          <a:p>
            <a:r>
              <a:rPr lang="en-IN" sz="1100" dirty="0" smtClean="0"/>
              <a:t>var child1= </a:t>
            </a:r>
            <a:r>
              <a:rPr lang="en-IN" sz="1100" dirty="0"/>
              <a:t>new Child("Manish", "Parmar", 21);</a:t>
            </a:r>
          </a:p>
          <a:p>
            <a:r>
              <a:rPr lang="en-IN" sz="1100" dirty="0"/>
              <a:t>var child2 = new Child("Sachin", "Tendulkar", 39);</a:t>
            </a:r>
          </a:p>
          <a:p>
            <a:endParaRPr lang="en-IN" sz="1100" dirty="0"/>
          </a:p>
          <a:p>
            <a:r>
              <a:rPr lang="en-IN" sz="1100" dirty="0"/>
              <a:t>child1</a:t>
            </a:r>
            <a:r>
              <a:rPr lang="en-IN" sz="1100" dirty="0" smtClean="0"/>
              <a:t>.languages.push</a:t>
            </a:r>
            <a:r>
              <a:rPr lang="en-IN" sz="1100" dirty="0"/>
              <a:t>("English");</a:t>
            </a:r>
          </a:p>
          <a:p>
            <a:endParaRPr lang="en-IN" sz="1100" dirty="0"/>
          </a:p>
          <a:p>
            <a:r>
              <a:rPr lang="en-IN" sz="1100" dirty="0" smtClean="0"/>
              <a:t>console.log(</a:t>
            </a:r>
            <a:r>
              <a:rPr lang="en-IN" sz="1100" dirty="0"/>
              <a:t>child1</a:t>
            </a:r>
            <a:r>
              <a:rPr lang="en-IN" sz="1100" dirty="0" smtClean="0"/>
              <a:t>.languages);</a:t>
            </a:r>
            <a:endParaRPr lang="en-IN" sz="1100" dirty="0"/>
          </a:p>
          <a:p>
            <a:r>
              <a:rPr lang="en-IN" sz="1100" dirty="0" smtClean="0"/>
              <a:t>console.log(child2.languages);</a:t>
            </a:r>
            <a:endParaRPr lang="en-IN" sz="1100" dirty="0"/>
          </a:p>
          <a:p>
            <a:endParaRPr lang="en-IN" sz="1100" dirty="0"/>
          </a:p>
          <a:p>
            <a:r>
              <a:rPr lang="en-IN" sz="1100" dirty="0" smtClean="0"/>
              <a:t>console.log(</a:t>
            </a:r>
            <a:r>
              <a:rPr lang="en-IN" sz="1100" dirty="0"/>
              <a:t>child1</a:t>
            </a:r>
            <a:r>
              <a:rPr lang="en-IN" sz="1100" dirty="0" smtClean="0"/>
              <a:t>.firstName</a:t>
            </a:r>
            <a:r>
              <a:rPr lang="en-IN" sz="1100" dirty="0"/>
              <a:t>); </a:t>
            </a:r>
            <a:endParaRPr lang="en-IN" sz="1100" dirty="0" smtClean="0"/>
          </a:p>
          <a:p>
            <a:r>
              <a:rPr lang="en-IN" sz="1100" dirty="0" smtClean="0"/>
              <a:t>console.log(child1.age</a:t>
            </a:r>
            <a:r>
              <a:rPr lang="en-IN" sz="1100" dirty="0"/>
              <a:t>); </a:t>
            </a:r>
            <a:endParaRPr lang="en-IN" sz="1100" dirty="0" smtClean="0"/>
          </a:p>
          <a:p>
            <a:r>
              <a:rPr lang="en-IN" sz="1100" dirty="0" smtClean="0"/>
              <a:t>console.log(child1.getFullName</a:t>
            </a:r>
            <a:r>
              <a:rPr lang="en-IN" sz="1100" dirty="0"/>
              <a:t>()); </a:t>
            </a:r>
            <a:endParaRPr lang="en-IN" sz="1100" dirty="0" smtClean="0"/>
          </a:p>
          <a:p>
            <a:r>
              <a:rPr lang="en-IN" sz="1100" dirty="0" smtClean="0"/>
              <a:t>console.log(child1.getChildAge</a:t>
            </a:r>
            <a:r>
              <a:rPr lang="en-IN" sz="1100" dirty="0"/>
              <a:t>()); </a:t>
            </a:r>
            <a:endParaRPr lang="en-IN" sz="1100" dirty="0" smtClean="0"/>
          </a:p>
          <a:p>
            <a:endParaRPr lang="en-IN" sz="1100" dirty="0"/>
          </a:p>
          <a:p>
            <a:r>
              <a:rPr lang="en-IN" sz="1100" dirty="0" smtClean="0"/>
              <a:t>console.log(</a:t>
            </a:r>
            <a:r>
              <a:rPr lang="en-IN" sz="1100" dirty="0"/>
              <a:t>child2</a:t>
            </a:r>
            <a:r>
              <a:rPr lang="en-IN" sz="1100" dirty="0" smtClean="0"/>
              <a:t>.firstName</a:t>
            </a:r>
            <a:r>
              <a:rPr lang="en-IN" sz="1100" dirty="0"/>
              <a:t>); </a:t>
            </a:r>
            <a:endParaRPr lang="en-IN" sz="1100" dirty="0" smtClean="0"/>
          </a:p>
          <a:p>
            <a:r>
              <a:rPr lang="en-IN" sz="1100" dirty="0" smtClean="0"/>
              <a:t>console.log(child2.age</a:t>
            </a:r>
            <a:r>
              <a:rPr lang="en-IN" sz="1100" dirty="0"/>
              <a:t>); </a:t>
            </a:r>
            <a:endParaRPr lang="en-IN" sz="1100" dirty="0" smtClean="0"/>
          </a:p>
          <a:p>
            <a:r>
              <a:rPr lang="en-IN" sz="1100" dirty="0" smtClean="0"/>
              <a:t>console.log(child2.getFullName</a:t>
            </a:r>
            <a:r>
              <a:rPr lang="en-IN" sz="1100" dirty="0"/>
              <a:t>()); </a:t>
            </a:r>
            <a:endParaRPr lang="en-IN" sz="1100" dirty="0" smtClean="0"/>
          </a:p>
          <a:p>
            <a:r>
              <a:rPr lang="en-IN" sz="1100" dirty="0" smtClean="0"/>
              <a:t>console.log(child2.getChildAge</a:t>
            </a:r>
            <a:r>
              <a:rPr lang="en-IN" sz="1100" dirty="0"/>
              <a:t>()); </a:t>
            </a:r>
          </a:p>
          <a:p>
            <a:r>
              <a:rPr lang="en-IN" sz="1100" dirty="0"/>
              <a:t>&lt;/script&gt;</a:t>
            </a:r>
          </a:p>
        </p:txBody>
      </p:sp>
    </p:spTree>
    <p:extLst>
      <p:ext uri="{BB962C8B-B14F-4D97-AF65-F5344CB8AC3E}">
        <p14:creationId xmlns:p14="http://schemas.microsoft.com/office/powerpoint/2010/main" val="1001505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Solve problems </a:t>
            </a:r>
            <a:r>
              <a:rPr lang="en-IN" dirty="0"/>
              <a:t>with prototype chaining</a:t>
            </a:r>
            <a:br>
              <a:rPr lang="en-IN" dirty="0"/>
            </a:br>
            <a:endParaRPr lang="en-IN" dirty="0"/>
          </a:p>
        </p:txBody>
      </p:sp>
      <p:sp>
        <p:nvSpPr>
          <p:cNvPr id="3" name="Content Placeholder 2"/>
          <p:cNvSpPr>
            <a:spLocks noGrp="1"/>
          </p:cNvSpPr>
          <p:nvPr>
            <p:ph idx="1"/>
          </p:nvPr>
        </p:nvSpPr>
        <p:spPr>
          <a:xfrm>
            <a:off x="835275" y="1988589"/>
            <a:ext cx="8200659" cy="3880773"/>
          </a:xfrm>
        </p:spPr>
        <p:txBody>
          <a:bodyPr>
            <a:noAutofit/>
          </a:bodyPr>
          <a:lstStyle/>
          <a:p>
            <a:r>
              <a:rPr lang="en-IN" dirty="0" smtClean="0">
                <a:solidFill>
                  <a:schemeClr val="tx1"/>
                </a:solidFill>
              </a:rPr>
              <a:t>Output:</a:t>
            </a:r>
          </a:p>
          <a:p>
            <a:pPr marL="0" indent="0">
              <a:buNone/>
            </a:pPr>
            <a:endParaRPr lang="en-IN" dirty="0" smtClean="0">
              <a:solidFill>
                <a:schemeClr val="tx1"/>
              </a:solidFill>
            </a:endParaRPr>
          </a:p>
          <a:p>
            <a:pPr marL="0" indent="0">
              <a:buNone/>
            </a:pPr>
            <a:endParaRPr lang="en-IN" dirty="0">
              <a:solidFill>
                <a:schemeClr val="tx1"/>
              </a:solidFill>
            </a:endParaRPr>
          </a:p>
          <a:p>
            <a:pPr marL="0" indent="0">
              <a:buNone/>
            </a:pPr>
            <a:endParaRPr lang="en-IN" dirty="0" smtClean="0">
              <a:solidFill>
                <a:schemeClr val="tx1"/>
              </a:solidFill>
            </a:endParaRPr>
          </a:p>
          <a:p>
            <a:pPr marL="0" indent="0">
              <a:buNone/>
            </a:pPr>
            <a:endParaRPr lang="en-IN" dirty="0">
              <a:solidFill>
                <a:schemeClr val="tx1"/>
              </a:solidFill>
            </a:endParaRPr>
          </a:p>
          <a:p>
            <a:pPr marL="0" indent="0">
              <a:buNone/>
            </a:pPr>
            <a:endParaRPr lang="en-IN" dirty="0" smtClean="0">
              <a:solidFill>
                <a:schemeClr val="tx1"/>
              </a:solidFill>
            </a:endParaRPr>
          </a:p>
          <a:p>
            <a:r>
              <a:rPr lang="en-US" dirty="0">
                <a:solidFill>
                  <a:schemeClr val="tx1"/>
                </a:solidFill>
              </a:rPr>
              <a:t>we have defined a </a:t>
            </a:r>
            <a:r>
              <a:rPr lang="en-US" dirty="0" smtClean="0">
                <a:solidFill>
                  <a:schemeClr val="tx1"/>
                </a:solidFill>
              </a:rPr>
              <a:t>Parent </a:t>
            </a:r>
            <a:r>
              <a:rPr lang="en-US" dirty="0">
                <a:solidFill>
                  <a:schemeClr val="tx1"/>
                </a:solidFill>
              </a:rPr>
              <a:t>constructor function with firstName, lastName, and </a:t>
            </a:r>
            <a:r>
              <a:rPr lang="en-US" dirty="0" smtClean="0">
                <a:solidFill>
                  <a:schemeClr val="tx1"/>
                </a:solidFill>
              </a:rPr>
              <a:t>languages </a:t>
            </a:r>
            <a:r>
              <a:rPr lang="en-US" dirty="0">
                <a:solidFill>
                  <a:schemeClr val="tx1"/>
                </a:solidFill>
              </a:rPr>
              <a:t>as instance </a:t>
            </a:r>
            <a:r>
              <a:rPr lang="en-US" dirty="0" smtClean="0">
                <a:solidFill>
                  <a:schemeClr val="tx1"/>
                </a:solidFill>
              </a:rPr>
              <a:t>properties, then we have defined a getFullname method on the prototype of Parent.</a:t>
            </a:r>
            <a:endParaRPr lang="en-IN" dirty="0" smtClean="0">
              <a:solidFill>
                <a:schemeClr val="tx1"/>
              </a:solidFill>
            </a:endParaRPr>
          </a:p>
          <a:p>
            <a:pPr marL="0" indent="0">
              <a:buNone/>
            </a:pPr>
            <a:endParaRPr lang="en-IN" dirty="0">
              <a:solidFill>
                <a:schemeClr val="tx1"/>
              </a:solidFill>
            </a:endParaRPr>
          </a:p>
        </p:txBody>
      </p:sp>
      <p:pic>
        <p:nvPicPr>
          <p:cNvPr id="6" name="Picture 5"/>
          <p:cNvPicPr>
            <a:picLocks noChangeAspect="1"/>
          </p:cNvPicPr>
          <p:nvPr/>
        </p:nvPicPr>
        <p:blipFill>
          <a:blip r:embed="rId2"/>
          <a:stretch>
            <a:fillRect/>
          </a:stretch>
        </p:blipFill>
        <p:spPr>
          <a:xfrm>
            <a:off x="2165293" y="1988589"/>
            <a:ext cx="3638550" cy="2400300"/>
          </a:xfrm>
          <a:prstGeom prst="rect">
            <a:avLst/>
          </a:prstGeom>
        </p:spPr>
      </p:pic>
    </p:spTree>
    <p:extLst>
      <p:ext uri="{BB962C8B-B14F-4D97-AF65-F5344CB8AC3E}">
        <p14:creationId xmlns:p14="http://schemas.microsoft.com/office/powerpoint/2010/main" val="1044234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Solve problems </a:t>
            </a:r>
            <a:r>
              <a:rPr lang="en-IN" dirty="0"/>
              <a:t>with prototype chaining</a:t>
            </a:r>
            <a:br>
              <a:rPr lang="en-IN" dirty="0"/>
            </a:br>
            <a:endParaRPr lang="en-IN" dirty="0"/>
          </a:p>
        </p:txBody>
      </p:sp>
      <p:sp>
        <p:nvSpPr>
          <p:cNvPr id="5" name="Content Placeholder 4"/>
          <p:cNvSpPr>
            <a:spLocks noGrp="1"/>
          </p:cNvSpPr>
          <p:nvPr>
            <p:ph idx="1"/>
          </p:nvPr>
        </p:nvSpPr>
        <p:spPr>
          <a:xfrm>
            <a:off x="677334" y="1930400"/>
            <a:ext cx="8596668" cy="4223586"/>
          </a:xfrm>
        </p:spPr>
        <p:txBody>
          <a:bodyPr>
            <a:normAutofit lnSpcReduction="10000"/>
          </a:bodyPr>
          <a:lstStyle/>
          <a:p>
            <a:pPr marL="457200" lvl="1" indent="0">
              <a:buNone/>
            </a:pPr>
            <a:r>
              <a:rPr lang="en-US" dirty="0"/>
              <a:t>function Child(firstName, lastName, age){</a:t>
            </a:r>
          </a:p>
          <a:p>
            <a:pPr marL="457200" lvl="1" indent="0">
              <a:buNone/>
            </a:pPr>
            <a:r>
              <a:rPr lang="en-US" dirty="0"/>
              <a:t>	</a:t>
            </a:r>
            <a:r>
              <a:rPr lang="en-US" dirty="0" err="1"/>
              <a:t>Parent.call</a:t>
            </a:r>
            <a:r>
              <a:rPr lang="en-US" dirty="0"/>
              <a:t>(this, firstName, lastName);</a:t>
            </a:r>
          </a:p>
          <a:p>
            <a:pPr marL="457200" lvl="1" indent="0">
              <a:buNone/>
            </a:pPr>
            <a:r>
              <a:rPr lang="en-US" dirty="0"/>
              <a:t>	this.age = age;</a:t>
            </a:r>
          </a:p>
          <a:p>
            <a:pPr marL="457200" lvl="1" indent="0">
              <a:buNone/>
            </a:pPr>
            <a:r>
              <a:rPr lang="en-US" dirty="0" smtClean="0"/>
              <a:t>}</a:t>
            </a:r>
          </a:p>
          <a:p>
            <a:pPr indent="-285750"/>
            <a:r>
              <a:rPr lang="en-US" dirty="0"/>
              <a:t>Here, we define a </a:t>
            </a:r>
            <a:r>
              <a:rPr lang="en-US" dirty="0" smtClean="0"/>
              <a:t>Child </a:t>
            </a:r>
            <a:r>
              <a:rPr lang="en-US" dirty="0"/>
              <a:t>constructor function. Inside the </a:t>
            </a:r>
            <a:r>
              <a:rPr lang="en-US" dirty="0" smtClean="0"/>
              <a:t>Child </a:t>
            </a:r>
            <a:r>
              <a:rPr lang="en-US" dirty="0"/>
              <a:t>constructor function, we call the </a:t>
            </a:r>
            <a:r>
              <a:rPr lang="en-US" dirty="0" smtClean="0"/>
              <a:t>Parent </a:t>
            </a:r>
            <a:r>
              <a:rPr lang="en-US" dirty="0"/>
              <a:t>constructor function with call. Call executes the </a:t>
            </a:r>
            <a:r>
              <a:rPr lang="en-US" dirty="0" smtClean="0"/>
              <a:t>Parent </a:t>
            </a:r>
            <a:r>
              <a:rPr lang="en-US" dirty="0"/>
              <a:t>constructor function in the context of the object being created using the </a:t>
            </a:r>
            <a:r>
              <a:rPr lang="en-US" dirty="0" smtClean="0"/>
              <a:t>Child </a:t>
            </a:r>
            <a:r>
              <a:rPr lang="en-US" dirty="0"/>
              <a:t>constructor function. After inheriting the instance properties of the </a:t>
            </a:r>
            <a:r>
              <a:rPr lang="en-US" dirty="0" smtClean="0"/>
              <a:t>Parent, </a:t>
            </a:r>
            <a:r>
              <a:rPr lang="en-US" dirty="0"/>
              <a:t>we add one age property to the </a:t>
            </a:r>
            <a:r>
              <a:rPr lang="en-US" dirty="0" smtClean="0"/>
              <a:t>Child </a:t>
            </a:r>
            <a:r>
              <a:rPr lang="en-US" dirty="0"/>
              <a:t>constructor </a:t>
            </a:r>
            <a:r>
              <a:rPr lang="en-US" dirty="0" smtClean="0"/>
              <a:t>function</a:t>
            </a:r>
          </a:p>
          <a:p>
            <a:pPr indent="-285750"/>
            <a:r>
              <a:rPr lang="en-US" dirty="0"/>
              <a:t>So far we have just inherited all the instance properties of the </a:t>
            </a:r>
            <a:r>
              <a:rPr lang="en-US" dirty="0" smtClean="0"/>
              <a:t>Parent </a:t>
            </a:r>
            <a:r>
              <a:rPr lang="en-US" dirty="0"/>
              <a:t>constructor function, but the shared properties and methods of the Parent</a:t>
            </a:r>
            <a:r>
              <a:rPr lang="en-US" dirty="0" smtClean="0"/>
              <a:t> </a:t>
            </a:r>
            <a:r>
              <a:rPr lang="en-US" dirty="0"/>
              <a:t>constructor function is still not inherited. We inherit them using the </a:t>
            </a:r>
            <a:r>
              <a:rPr lang="en-US" dirty="0" smtClean="0"/>
              <a:t>below </a:t>
            </a:r>
            <a:r>
              <a:rPr lang="en-US" dirty="0"/>
              <a:t>lines of </a:t>
            </a:r>
            <a:r>
              <a:rPr lang="en-US" dirty="0" smtClean="0"/>
              <a:t>code</a:t>
            </a:r>
          </a:p>
          <a:p>
            <a:pPr indent="-285750"/>
            <a:r>
              <a:rPr lang="en-US" dirty="0"/>
              <a:t>Child.prototype = new Parent();</a:t>
            </a:r>
          </a:p>
          <a:p>
            <a:pPr indent="-285750"/>
            <a:endParaRPr lang="en-US" dirty="0" smtClean="0"/>
          </a:p>
          <a:p>
            <a:pPr indent="-285750"/>
            <a:endParaRPr lang="en-US" dirty="0" smtClean="0"/>
          </a:p>
          <a:p>
            <a:pPr indent="-285750"/>
            <a:endParaRPr lang="en-IN" dirty="0"/>
          </a:p>
        </p:txBody>
      </p:sp>
    </p:spTree>
    <p:extLst>
      <p:ext uri="{BB962C8B-B14F-4D97-AF65-F5344CB8AC3E}">
        <p14:creationId xmlns:p14="http://schemas.microsoft.com/office/powerpoint/2010/main" val="2739523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Solve problems </a:t>
            </a:r>
            <a:r>
              <a:rPr lang="en-IN" dirty="0"/>
              <a:t>with prototype chaining</a:t>
            </a:r>
            <a:br>
              <a:rPr lang="en-IN" dirty="0"/>
            </a:br>
            <a:endParaRPr lang="en-IN" dirty="0"/>
          </a:p>
        </p:txBody>
      </p:sp>
      <p:sp>
        <p:nvSpPr>
          <p:cNvPr id="5" name="Content Placeholder 4"/>
          <p:cNvSpPr>
            <a:spLocks noGrp="1"/>
          </p:cNvSpPr>
          <p:nvPr>
            <p:ph idx="1"/>
          </p:nvPr>
        </p:nvSpPr>
        <p:spPr>
          <a:xfrm>
            <a:off x="677334" y="1930399"/>
            <a:ext cx="8596668" cy="4395585"/>
          </a:xfrm>
        </p:spPr>
        <p:txBody>
          <a:bodyPr>
            <a:normAutofit fontScale="92500" lnSpcReduction="10000"/>
          </a:bodyPr>
          <a:lstStyle/>
          <a:p>
            <a:pPr indent="-285750"/>
            <a:r>
              <a:rPr lang="en-IN" dirty="0"/>
              <a:t>var child1= new Child("Manish", "Parmar", 21</a:t>
            </a:r>
            <a:r>
              <a:rPr lang="en-IN" dirty="0" smtClean="0"/>
              <a:t>);</a:t>
            </a:r>
            <a:endParaRPr lang="en-US" dirty="0" smtClean="0"/>
          </a:p>
          <a:p>
            <a:pPr indent="-285750"/>
            <a:r>
              <a:rPr lang="en-US" dirty="0" smtClean="0"/>
              <a:t>When </a:t>
            </a:r>
            <a:r>
              <a:rPr lang="en-US" dirty="0"/>
              <a:t>we execute the above line of code, all the three parameters </a:t>
            </a:r>
            <a:r>
              <a:rPr lang="en-IN" dirty="0"/>
              <a:t>("Manish", "Parmar", 21)</a:t>
            </a:r>
            <a:r>
              <a:rPr lang="en-US" dirty="0" smtClean="0"/>
              <a:t> </a:t>
            </a:r>
            <a:r>
              <a:rPr lang="en-US" dirty="0"/>
              <a:t>are passed to the </a:t>
            </a:r>
            <a:r>
              <a:rPr lang="en-US" dirty="0" smtClean="0"/>
              <a:t>Child </a:t>
            </a:r>
            <a:r>
              <a:rPr lang="en-US" dirty="0"/>
              <a:t>constructor function. </a:t>
            </a:r>
            <a:r>
              <a:rPr lang="en-US" dirty="0" smtClean="0"/>
              <a:t>Child </a:t>
            </a:r>
            <a:r>
              <a:rPr lang="en-US" dirty="0"/>
              <a:t>constructor function then calls </a:t>
            </a:r>
            <a:r>
              <a:rPr lang="en-US" dirty="0" smtClean="0"/>
              <a:t>Parent </a:t>
            </a:r>
            <a:r>
              <a:rPr lang="en-US" dirty="0"/>
              <a:t>constructor function using call </a:t>
            </a:r>
            <a:r>
              <a:rPr lang="en-US" dirty="0" err="1" smtClean="0"/>
              <a:t>Parent.call</a:t>
            </a:r>
            <a:r>
              <a:rPr lang="en-US" dirty="0" smtClean="0"/>
              <a:t>(this</a:t>
            </a:r>
            <a:r>
              <a:rPr lang="en-US" dirty="0"/>
              <a:t>, </a:t>
            </a:r>
            <a:r>
              <a:rPr lang="en-US" dirty="0" smtClean="0"/>
              <a:t>firstName</a:t>
            </a:r>
            <a:r>
              <a:rPr lang="en-US" dirty="0"/>
              <a:t>, lastName) this here represent the </a:t>
            </a:r>
            <a:r>
              <a:rPr lang="en-US" dirty="0" smtClean="0"/>
              <a:t>child1</a:t>
            </a:r>
            <a:endParaRPr lang="en-US" dirty="0"/>
          </a:p>
          <a:p>
            <a:pPr indent="-285750"/>
            <a:r>
              <a:rPr lang="en-US" dirty="0" smtClean="0"/>
              <a:t>Parent </a:t>
            </a:r>
            <a:r>
              <a:rPr lang="en-US" dirty="0"/>
              <a:t>constructor function is executed in the context of </a:t>
            </a:r>
            <a:r>
              <a:rPr lang="en-US" dirty="0" smtClean="0"/>
              <a:t>child1 </a:t>
            </a:r>
            <a:r>
              <a:rPr lang="en-US" dirty="0"/>
              <a:t>and </a:t>
            </a:r>
            <a:r>
              <a:rPr lang="en-US" dirty="0" smtClean="0"/>
              <a:t>add properties </a:t>
            </a:r>
            <a:r>
              <a:rPr lang="en-US" dirty="0"/>
              <a:t>firstName, lastName, </a:t>
            </a:r>
            <a:r>
              <a:rPr lang="en-US" dirty="0" smtClean="0"/>
              <a:t>languages </a:t>
            </a:r>
            <a:r>
              <a:rPr lang="en-US" dirty="0"/>
              <a:t>to the </a:t>
            </a:r>
            <a:r>
              <a:rPr lang="en-US" dirty="0" smtClean="0"/>
              <a:t>child1 </a:t>
            </a:r>
            <a:r>
              <a:rPr lang="en-US" dirty="0"/>
              <a:t>object After the return of </a:t>
            </a:r>
            <a:r>
              <a:rPr lang="en-US" dirty="0" err="1" smtClean="0"/>
              <a:t>Parent.call</a:t>
            </a:r>
            <a:r>
              <a:rPr lang="en-US" dirty="0" smtClean="0"/>
              <a:t>(this</a:t>
            </a:r>
            <a:r>
              <a:rPr lang="en-US" dirty="0"/>
              <a:t>, </a:t>
            </a:r>
            <a:r>
              <a:rPr lang="en-US" dirty="0" smtClean="0"/>
              <a:t>firstName</a:t>
            </a:r>
            <a:r>
              <a:rPr lang="en-US" dirty="0"/>
              <a:t>, lastName), </a:t>
            </a:r>
            <a:r>
              <a:rPr lang="en-US" dirty="0" smtClean="0"/>
              <a:t>Child </a:t>
            </a:r>
            <a:r>
              <a:rPr lang="en-US" dirty="0"/>
              <a:t>constructor function adds a age property to </a:t>
            </a:r>
            <a:r>
              <a:rPr lang="en-US" dirty="0" smtClean="0"/>
              <a:t>child1 </a:t>
            </a:r>
            <a:r>
              <a:rPr lang="en-US" dirty="0"/>
              <a:t>object.</a:t>
            </a:r>
          </a:p>
          <a:p>
            <a:pPr indent="-285750"/>
            <a:r>
              <a:rPr lang="en-US" dirty="0"/>
              <a:t>Thus as of now, there are properties with the </a:t>
            </a:r>
            <a:r>
              <a:rPr lang="en-US" dirty="0" smtClean="0"/>
              <a:t>child1 </a:t>
            </a:r>
            <a:r>
              <a:rPr lang="en-US" dirty="0"/>
              <a:t>object (firstName, lastName, and age). Currently, </a:t>
            </a:r>
            <a:r>
              <a:rPr lang="en-US" dirty="0" smtClean="0"/>
              <a:t>Child </a:t>
            </a:r>
            <a:r>
              <a:rPr lang="en-US" dirty="0"/>
              <a:t>constructor function has the following methods and shared properties in its prototype property:</a:t>
            </a:r>
          </a:p>
          <a:p>
            <a:pPr indent="-285750"/>
            <a:r>
              <a:rPr lang="en-US" dirty="0" err="1" smtClean="0"/>
              <a:t>getFullName</a:t>
            </a:r>
            <a:r>
              <a:rPr lang="en-US" dirty="0"/>
              <a:t>()</a:t>
            </a:r>
          </a:p>
          <a:p>
            <a:pPr indent="-285750"/>
            <a:r>
              <a:rPr lang="en-US" dirty="0" err="1" smtClean="0"/>
              <a:t>getChildAge</a:t>
            </a:r>
            <a:r>
              <a:rPr lang="en-US" dirty="0" smtClean="0"/>
              <a:t>()</a:t>
            </a:r>
            <a:endParaRPr lang="en-US" dirty="0"/>
          </a:p>
          <a:p>
            <a:pPr indent="-285750"/>
            <a:r>
              <a:rPr lang="en-US" dirty="0" smtClean="0"/>
              <a:t>child1 </a:t>
            </a:r>
            <a:r>
              <a:rPr lang="en-US" dirty="0"/>
              <a:t>inherits all these properties from </a:t>
            </a:r>
            <a:r>
              <a:rPr lang="en-US" dirty="0" smtClean="0"/>
              <a:t>Child </a:t>
            </a:r>
            <a:r>
              <a:rPr lang="en-US" dirty="0"/>
              <a:t>constructor function.</a:t>
            </a:r>
            <a:endParaRPr lang="en-IN" dirty="0"/>
          </a:p>
        </p:txBody>
      </p:sp>
    </p:spTree>
    <p:extLst>
      <p:ext uri="{BB962C8B-B14F-4D97-AF65-F5344CB8AC3E}">
        <p14:creationId xmlns:p14="http://schemas.microsoft.com/office/powerpoint/2010/main" val="3518164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Prototype 	</a:t>
            </a:r>
            <a:endParaRPr lang="en-IN" dirty="0"/>
          </a:p>
        </p:txBody>
      </p:sp>
      <p:sp>
        <p:nvSpPr>
          <p:cNvPr id="3" name="Content Placeholder 2"/>
          <p:cNvSpPr>
            <a:spLocks noGrp="1"/>
          </p:cNvSpPr>
          <p:nvPr>
            <p:ph idx="1"/>
          </p:nvPr>
        </p:nvSpPr>
        <p:spPr/>
        <p:txBody>
          <a:bodyPr>
            <a:normAutofit/>
          </a:bodyPr>
          <a:lstStyle/>
          <a:p>
            <a:pPr marL="400050" lvl="1" indent="0">
              <a:buNone/>
            </a:pPr>
            <a:r>
              <a:rPr lang="en-IN" sz="1200" dirty="0"/>
              <a:t>&lt;script&gt; </a:t>
            </a:r>
          </a:p>
          <a:p>
            <a:pPr marL="400050" lvl="1" indent="0">
              <a:buNone/>
            </a:pPr>
            <a:r>
              <a:rPr lang="en-IN" sz="1200" dirty="0" smtClean="0"/>
              <a:t>function </a:t>
            </a:r>
            <a:r>
              <a:rPr lang="en-IN" sz="1200" dirty="0"/>
              <a:t>Person(</a:t>
            </a:r>
            <a:r>
              <a:rPr lang="en-IN" sz="1200" dirty="0" err="1"/>
              <a:t>firstName</a:t>
            </a:r>
            <a:r>
              <a:rPr lang="en-IN" sz="1200" dirty="0"/>
              <a:t>, lastName){    </a:t>
            </a:r>
          </a:p>
          <a:p>
            <a:pPr marL="400050" lvl="1" indent="0">
              <a:buNone/>
            </a:pPr>
            <a:r>
              <a:rPr lang="en-IN" sz="1200" dirty="0"/>
              <a:t>    this.firstName= firstName; </a:t>
            </a:r>
          </a:p>
          <a:p>
            <a:pPr marL="400050" lvl="1" indent="0">
              <a:buNone/>
            </a:pPr>
            <a:r>
              <a:rPr lang="en-IN" sz="1200" dirty="0"/>
              <a:t>    </a:t>
            </a:r>
            <a:r>
              <a:rPr lang="en-IN" sz="1200" dirty="0" err="1"/>
              <a:t>this.lastName</a:t>
            </a:r>
            <a:r>
              <a:rPr lang="en-IN" sz="1200" dirty="0"/>
              <a:t>=</a:t>
            </a:r>
            <a:r>
              <a:rPr lang="en-IN" sz="1200" dirty="0" err="1"/>
              <a:t>lastName</a:t>
            </a:r>
            <a:r>
              <a:rPr lang="en-IN" sz="1200" dirty="0"/>
              <a:t>; </a:t>
            </a:r>
          </a:p>
          <a:p>
            <a:pPr marL="400050" lvl="1" indent="0">
              <a:buNone/>
            </a:pPr>
            <a:r>
              <a:rPr lang="en-IN" sz="1200" dirty="0"/>
              <a:t>} </a:t>
            </a:r>
            <a:endParaRPr lang="en-IN" sz="1200" dirty="0" smtClean="0"/>
          </a:p>
          <a:p>
            <a:pPr marL="400050" lvl="1" indent="0">
              <a:buNone/>
            </a:pPr>
            <a:r>
              <a:rPr lang="en-IN" sz="1200" dirty="0" smtClean="0"/>
              <a:t>console.log(</a:t>
            </a:r>
            <a:r>
              <a:rPr lang="en-IN" sz="1200" dirty="0" err="1" smtClean="0"/>
              <a:t>Person.prototype</a:t>
            </a:r>
            <a:r>
              <a:rPr lang="en-IN" sz="1200" dirty="0"/>
              <a:t>); </a:t>
            </a:r>
          </a:p>
          <a:p>
            <a:pPr marL="400050" lvl="1" indent="0">
              <a:buNone/>
            </a:pPr>
            <a:r>
              <a:rPr lang="en-IN" sz="1200" dirty="0"/>
              <a:t>&lt;/script</a:t>
            </a:r>
            <a:r>
              <a:rPr lang="en-IN" sz="1200" dirty="0" smtClean="0"/>
              <a:t>&gt;</a:t>
            </a:r>
          </a:p>
          <a:p>
            <a:r>
              <a:rPr lang="en-IN" sz="1400" dirty="0" smtClean="0"/>
              <a:t>Output:</a:t>
            </a:r>
          </a:p>
          <a:p>
            <a:pPr marL="0" indent="0">
              <a:buNone/>
            </a:pPr>
            <a:r>
              <a:rPr lang="en-IN" sz="1400" dirty="0"/>
              <a:t>	</a:t>
            </a:r>
            <a:endParaRPr lang="en-IN" sz="1400" dirty="0" smtClean="0"/>
          </a:p>
        </p:txBody>
      </p:sp>
      <p:pic>
        <p:nvPicPr>
          <p:cNvPr id="4" name="Picture 3"/>
          <p:cNvPicPr>
            <a:picLocks noChangeAspect="1"/>
          </p:cNvPicPr>
          <p:nvPr/>
        </p:nvPicPr>
        <p:blipFill>
          <a:blip r:embed="rId2"/>
          <a:stretch>
            <a:fillRect/>
          </a:stretch>
        </p:blipFill>
        <p:spPr>
          <a:xfrm>
            <a:off x="1172614" y="4894638"/>
            <a:ext cx="4380288" cy="932584"/>
          </a:xfrm>
          <a:prstGeom prst="rect">
            <a:avLst/>
          </a:prstGeom>
        </p:spPr>
      </p:pic>
    </p:spTree>
    <p:extLst>
      <p:ext uri="{BB962C8B-B14F-4D97-AF65-F5344CB8AC3E}">
        <p14:creationId xmlns:p14="http://schemas.microsoft.com/office/powerpoint/2010/main" val="2435874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592" y="2787535"/>
            <a:ext cx="8596668" cy="1320800"/>
          </a:xfrm>
        </p:spPr>
        <p:txBody>
          <a:bodyPr>
            <a:normAutofit/>
          </a:bodyPr>
          <a:lstStyle/>
          <a:p>
            <a:pPr algn="ctr"/>
            <a:r>
              <a:rPr lang="en-IN" sz="7200" dirty="0" smtClean="0"/>
              <a:t>Thank You</a:t>
            </a:r>
            <a:endParaRPr lang="en-IN" sz="7200" dirty="0"/>
          </a:p>
        </p:txBody>
      </p:sp>
    </p:spTree>
    <p:extLst>
      <p:ext uri="{BB962C8B-B14F-4D97-AF65-F5344CB8AC3E}">
        <p14:creationId xmlns:p14="http://schemas.microsoft.com/office/powerpoint/2010/main" val="1972089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Prototypes</a:t>
            </a:r>
            <a:endParaRPr lang="en-IN" dirty="0"/>
          </a:p>
        </p:txBody>
      </p:sp>
      <p:sp>
        <p:nvSpPr>
          <p:cNvPr id="3" name="Content Placeholder 2"/>
          <p:cNvSpPr>
            <a:spLocks noGrp="1"/>
          </p:cNvSpPr>
          <p:nvPr>
            <p:ph idx="1"/>
          </p:nvPr>
        </p:nvSpPr>
        <p:spPr/>
        <p:txBody>
          <a:bodyPr/>
          <a:lstStyle/>
          <a:p>
            <a:pPr defTabSz="914400">
              <a:buSzTx/>
            </a:pPr>
            <a:r>
              <a:rPr lang="en-US" altLang="en-US" dirty="0" smtClean="0">
                <a:solidFill>
                  <a:schemeClr val="tx2"/>
                </a:solidFill>
              </a:rPr>
              <a:t>As shown in previous slide, Person</a:t>
            </a:r>
            <a:r>
              <a:rPr lang="en-US" altLang="en-US" i="1" dirty="0">
                <a:solidFill>
                  <a:schemeClr val="tx2"/>
                </a:solidFill>
              </a:rPr>
              <a:t> </a:t>
            </a:r>
            <a:r>
              <a:rPr lang="en-US" altLang="en-US" dirty="0">
                <a:solidFill>
                  <a:schemeClr val="tx2"/>
                </a:solidFill>
              </a:rPr>
              <a:t>constructor function </a:t>
            </a:r>
            <a:r>
              <a:rPr lang="en-US" altLang="en-US" dirty="0" smtClean="0">
                <a:solidFill>
                  <a:schemeClr val="tx2"/>
                </a:solidFill>
              </a:rPr>
              <a:t>has </a:t>
            </a:r>
            <a:r>
              <a:rPr lang="en-US" altLang="en-US" dirty="0">
                <a:solidFill>
                  <a:schemeClr val="tx2"/>
                </a:solidFill>
              </a:rPr>
              <a:t>a prototype property </a:t>
            </a:r>
            <a:r>
              <a:rPr lang="en-US" altLang="en-US" dirty="0" smtClean="0">
                <a:solidFill>
                  <a:schemeClr val="tx2"/>
                </a:solidFill>
              </a:rPr>
              <a:t>that </a:t>
            </a:r>
            <a:r>
              <a:rPr lang="en-US" altLang="en-US" dirty="0">
                <a:solidFill>
                  <a:schemeClr val="tx2"/>
                </a:solidFill>
              </a:rPr>
              <a:t>points to the prototype</a:t>
            </a:r>
            <a:r>
              <a:rPr lang="en-US" altLang="en-US" i="1" dirty="0">
                <a:solidFill>
                  <a:schemeClr val="tx2"/>
                </a:solidFill>
              </a:rPr>
              <a:t> </a:t>
            </a:r>
            <a:r>
              <a:rPr lang="en-US" altLang="en-US" dirty="0">
                <a:solidFill>
                  <a:schemeClr val="tx2"/>
                </a:solidFill>
              </a:rPr>
              <a:t>object. The prototype</a:t>
            </a:r>
            <a:r>
              <a:rPr lang="en-US" altLang="en-US" i="1" dirty="0">
                <a:solidFill>
                  <a:schemeClr val="tx2"/>
                </a:solidFill>
              </a:rPr>
              <a:t> </a:t>
            </a:r>
            <a:r>
              <a:rPr lang="en-US" altLang="en-US" dirty="0">
                <a:solidFill>
                  <a:schemeClr val="tx2"/>
                </a:solidFill>
              </a:rPr>
              <a:t>object a has </a:t>
            </a:r>
            <a:r>
              <a:rPr lang="en-US" altLang="en-US" dirty="0" smtClean="0">
                <a:solidFill>
                  <a:schemeClr val="tx2"/>
                </a:solidFill>
              </a:rPr>
              <a:t>constructor</a:t>
            </a:r>
            <a:r>
              <a:rPr lang="en-US" altLang="en-US" dirty="0">
                <a:solidFill>
                  <a:schemeClr val="tx2"/>
                </a:solidFill>
              </a:rPr>
              <a:t> property that points back to the </a:t>
            </a:r>
            <a:r>
              <a:rPr lang="en-US" altLang="en-US" dirty="0" smtClean="0">
                <a:solidFill>
                  <a:schemeClr val="tx2"/>
                </a:solidFill>
              </a:rPr>
              <a:t>Person</a:t>
            </a:r>
            <a:r>
              <a:rPr lang="en-US" altLang="en-US" i="1" dirty="0">
                <a:solidFill>
                  <a:schemeClr val="tx2"/>
                </a:solidFill>
              </a:rPr>
              <a:t> </a:t>
            </a:r>
            <a:r>
              <a:rPr lang="en-US" altLang="en-US" dirty="0">
                <a:solidFill>
                  <a:schemeClr val="tx2"/>
                </a:solidFill>
              </a:rPr>
              <a:t>constructor</a:t>
            </a:r>
            <a:r>
              <a:rPr lang="en-US" altLang="en-US" i="1" dirty="0">
                <a:solidFill>
                  <a:schemeClr val="tx2"/>
                </a:solidFill>
              </a:rPr>
              <a:t> </a:t>
            </a:r>
            <a:r>
              <a:rPr lang="en-US" altLang="en-US" dirty="0" smtClean="0">
                <a:solidFill>
                  <a:schemeClr val="tx2"/>
                </a:solidFill>
              </a:rPr>
              <a:t>function</a:t>
            </a:r>
          </a:p>
          <a:p>
            <a:pPr defTabSz="914400">
              <a:buSzTx/>
            </a:pPr>
            <a:r>
              <a:rPr lang="en-US" altLang="en-US" dirty="0" smtClean="0">
                <a:solidFill>
                  <a:schemeClr val="tx2"/>
                </a:solidFill>
              </a:rPr>
              <a:t>When object is created in javascript, javascript engine adds a __proto__ </a:t>
            </a:r>
            <a:r>
              <a:rPr lang="en-IN" altLang="en-US" dirty="0" smtClean="0">
                <a:solidFill>
                  <a:schemeClr val="tx2"/>
                </a:solidFill>
              </a:rPr>
              <a:t>property to the newly created object which is called dunder proto</a:t>
            </a:r>
          </a:p>
          <a:p>
            <a:pPr defTabSz="914400">
              <a:buSzTx/>
            </a:pPr>
            <a:r>
              <a:rPr lang="en-IN" altLang="en-US" dirty="0" smtClean="0">
                <a:solidFill>
                  <a:schemeClr val="tx2"/>
                </a:solidFill>
              </a:rPr>
              <a:t>__proto__ points to the prototype object of the constructor function</a:t>
            </a:r>
          </a:p>
          <a:p>
            <a:pPr defTabSz="914400">
              <a:buSzTx/>
            </a:pPr>
            <a:r>
              <a:rPr lang="en-IN" altLang="en-US" dirty="0" smtClean="0">
                <a:solidFill>
                  <a:schemeClr val="tx2"/>
                </a:solidFill>
              </a:rPr>
              <a:t>Let’s see example in next slide</a:t>
            </a:r>
          </a:p>
          <a:p>
            <a:pPr defTabSz="914400">
              <a:buSzTx/>
            </a:pPr>
            <a:endParaRPr lang="en-US" altLang="en-US" dirty="0"/>
          </a:p>
          <a:p>
            <a:pPr marL="0" indent="0" defTabSz="914400">
              <a:buSzTx/>
              <a:buNone/>
            </a:pPr>
            <a:endParaRPr lang="en-US" altLang="en-US" dirty="0">
              <a:solidFill>
                <a:schemeClr val="accent1"/>
              </a:solidFill>
            </a:endParaRPr>
          </a:p>
          <a:p>
            <a:endParaRPr lang="en-IN" i="1" dirty="0"/>
          </a:p>
        </p:txBody>
      </p:sp>
    </p:spTree>
    <p:extLst>
      <p:ext uri="{BB962C8B-B14F-4D97-AF65-F5344CB8AC3E}">
        <p14:creationId xmlns:p14="http://schemas.microsoft.com/office/powerpoint/2010/main" val="1197814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Prototypes</a:t>
            </a:r>
            <a:endParaRPr lang="en-IN" dirty="0"/>
          </a:p>
        </p:txBody>
      </p:sp>
      <p:sp>
        <p:nvSpPr>
          <p:cNvPr id="3" name="Content Placeholder 2"/>
          <p:cNvSpPr>
            <a:spLocks noGrp="1"/>
          </p:cNvSpPr>
          <p:nvPr>
            <p:ph idx="1"/>
          </p:nvPr>
        </p:nvSpPr>
        <p:spPr/>
        <p:txBody>
          <a:bodyPr/>
          <a:lstStyle/>
          <a:p>
            <a:endParaRPr lang="en-IN" dirty="0" smtClean="0"/>
          </a:p>
          <a:p>
            <a:endParaRPr lang="en-IN" dirty="0"/>
          </a:p>
          <a:p>
            <a:endParaRPr lang="en-IN" dirty="0" smtClean="0"/>
          </a:p>
          <a:p>
            <a:endParaRPr lang="en-IN" dirty="0"/>
          </a:p>
          <a:p>
            <a:pPr marL="0" indent="0">
              <a:buNone/>
            </a:pPr>
            <a:endParaRPr lang="en-IN" dirty="0" smtClean="0"/>
          </a:p>
          <a:p>
            <a:r>
              <a:rPr lang="en-IN" dirty="0" smtClean="0"/>
              <a:t>As shown in above image, the person1 object which is created using Person constructor function has dunder proto or __proto__ property Which Points to the prototype object of the constructor function</a:t>
            </a:r>
            <a:endParaRPr lang="en-IN" dirty="0"/>
          </a:p>
        </p:txBody>
      </p:sp>
      <p:pic>
        <p:nvPicPr>
          <p:cNvPr id="5" name="Picture 4"/>
          <p:cNvPicPr>
            <a:picLocks noChangeAspect="1"/>
          </p:cNvPicPr>
          <p:nvPr/>
        </p:nvPicPr>
        <p:blipFill>
          <a:blip r:embed="rId2"/>
          <a:stretch>
            <a:fillRect/>
          </a:stretch>
        </p:blipFill>
        <p:spPr>
          <a:xfrm>
            <a:off x="2742055" y="1862052"/>
            <a:ext cx="4467225" cy="2094806"/>
          </a:xfrm>
          <a:prstGeom prst="rect">
            <a:avLst/>
          </a:prstGeom>
        </p:spPr>
      </p:pic>
    </p:spTree>
    <p:extLst>
      <p:ext uri="{BB962C8B-B14F-4D97-AF65-F5344CB8AC3E}">
        <p14:creationId xmlns:p14="http://schemas.microsoft.com/office/powerpoint/2010/main" val="2888756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Prototypes</a:t>
            </a:r>
            <a:endParaRPr lang="en-IN" dirty="0"/>
          </a:p>
        </p:txBody>
      </p:sp>
      <p:sp>
        <p:nvSpPr>
          <p:cNvPr id="3" name="Content Placeholder 2"/>
          <p:cNvSpPr>
            <a:spLocks noGrp="1"/>
          </p:cNvSpPr>
          <p:nvPr>
            <p:ph idx="1"/>
          </p:nvPr>
        </p:nvSpPr>
        <p:spPr>
          <a:xfrm>
            <a:off x="677334" y="2160589"/>
            <a:ext cx="8596668" cy="4481280"/>
          </a:xfrm>
        </p:spPr>
        <p:txBody>
          <a:bodyPr>
            <a:normAutofit lnSpcReduction="10000"/>
          </a:bodyPr>
          <a:lstStyle/>
          <a:p>
            <a:endParaRPr lang="en-IN" dirty="0" smtClean="0"/>
          </a:p>
          <a:p>
            <a:endParaRPr lang="en-IN" dirty="0"/>
          </a:p>
          <a:p>
            <a:endParaRPr lang="en-IN" dirty="0" smtClean="0"/>
          </a:p>
          <a:p>
            <a:endParaRPr lang="en-IN" dirty="0"/>
          </a:p>
          <a:p>
            <a:pPr marL="0" indent="0">
              <a:buNone/>
            </a:pPr>
            <a:endParaRPr lang="en-IN" dirty="0" smtClean="0"/>
          </a:p>
          <a:p>
            <a:pPr marL="0" indent="0">
              <a:buNone/>
            </a:pPr>
            <a:endParaRPr lang="en-IN" dirty="0"/>
          </a:p>
          <a:p>
            <a:endParaRPr lang="en-US" dirty="0" smtClean="0"/>
          </a:p>
          <a:p>
            <a:r>
              <a:rPr lang="en-US" dirty="0" smtClean="0"/>
              <a:t>As </a:t>
            </a:r>
            <a:r>
              <a:rPr lang="en-US" dirty="0"/>
              <a:t>can be seen from the above image, </a:t>
            </a:r>
            <a:r>
              <a:rPr lang="en-US" dirty="0" smtClean="0"/>
              <a:t>both person1 __proto__ property and Person.</a:t>
            </a:r>
            <a:r>
              <a:rPr lang="en-IN" dirty="0" smtClean="0"/>
              <a:t>prototype is equal </a:t>
            </a:r>
          </a:p>
          <a:p>
            <a:pPr marL="400050" lvl="1" indent="0">
              <a:buNone/>
            </a:pPr>
            <a:r>
              <a:rPr lang="en-IN" i="1" dirty="0"/>
              <a:t>Person.prototype===</a:t>
            </a:r>
            <a:r>
              <a:rPr lang="en-IN" i="1" dirty="0" smtClean="0"/>
              <a:t>person1</a:t>
            </a:r>
            <a:r>
              <a:rPr lang="en-IN" i="1" dirty="0"/>
              <a:t>.__proto</a:t>
            </a:r>
            <a:r>
              <a:rPr lang="en-IN" i="1" dirty="0" smtClean="0"/>
              <a:t>__ </a:t>
            </a:r>
          </a:p>
          <a:p>
            <a:pPr marL="285750"/>
            <a:r>
              <a:rPr lang="en-IN" i="1" dirty="0" smtClean="0"/>
              <a:t>Above statement return true means person1’s __proto__ property and Person.prototype are pointing to same object</a:t>
            </a:r>
          </a:p>
          <a:p>
            <a:endParaRPr lang="en-IN" dirty="0" smtClean="0"/>
          </a:p>
        </p:txBody>
      </p:sp>
      <p:pic>
        <p:nvPicPr>
          <p:cNvPr id="4" name="Picture 3"/>
          <p:cNvPicPr>
            <a:picLocks noChangeAspect="1"/>
          </p:cNvPicPr>
          <p:nvPr/>
        </p:nvPicPr>
        <p:blipFill>
          <a:blip r:embed="rId2"/>
          <a:stretch>
            <a:fillRect/>
          </a:stretch>
        </p:blipFill>
        <p:spPr>
          <a:xfrm>
            <a:off x="2288579" y="1676920"/>
            <a:ext cx="5257800" cy="3105150"/>
          </a:xfrm>
          <a:prstGeom prst="rect">
            <a:avLst/>
          </a:prstGeom>
        </p:spPr>
      </p:pic>
    </p:spTree>
    <p:extLst>
      <p:ext uri="{BB962C8B-B14F-4D97-AF65-F5344CB8AC3E}">
        <p14:creationId xmlns:p14="http://schemas.microsoft.com/office/powerpoint/2010/main" val="3897985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Prototype </a:t>
            </a:r>
            <a:endParaRPr lang="en-IN" dirty="0"/>
          </a:p>
        </p:txBody>
      </p:sp>
      <p:sp>
        <p:nvSpPr>
          <p:cNvPr id="3" name="Content Placeholder 2"/>
          <p:cNvSpPr>
            <a:spLocks noGrp="1"/>
          </p:cNvSpPr>
          <p:nvPr>
            <p:ph idx="1"/>
          </p:nvPr>
        </p:nvSpPr>
        <p:spPr>
          <a:xfrm>
            <a:off x="677333" y="1503883"/>
            <a:ext cx="8596668" cy="5013295"/>
          </a:xfrm>
        </p:spPr>
        <p:txBody>
          <a:bodyPr/>
          <a:lstStyle/>
          <a:p>
            <a:r>
              <a:rPr lang="en-IN" dirty="0" smtClean="0"/>
              <a:t>Let’s create another object person2 using the Person constructor function</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r>
              <a:rPr lang="en-IN" dirty="0" smtClean="0"/>
              <a:t>Above output shows that even person2 __proto__ property is equal to the Person.prototype property and they point to the same object and person1 and person2 __proto__ property points to Person constructor function’s prototype object</a:t>
            </a:r>
            <a:endParaRPr lang="en-IN" dirty="0"/>
          </a:p>
          <a:p>
            <a:endParaRPr lang="en-IN" dirty="0"/>
          </a:p>
        </p:txBody>
      </p:sp>
      <p:pic>
        <p:nvPicPr>
          <p:cNvPr id="4" name="Picture 3"/>
          <p:cNvPicPr>
            <a:picLocks noChangeAspect="1"/>
          </p:cNvPicPr>
          <p:nvPr/>
        </p:nvPicPr>
        <p:blipFill rotWithShape="1">
          <a:blip r:embed="rId2"/>
          <a:srcRect b="8428"/>
          <a:stretch/>
        </p:blipFill>
        <p:spPr>
          <a:xfrm>
            <a:off x="2456304" y="1885878"/>
            <a:ext cx="5038725" cy="3251387"/>
          </a:xfrm>
          <a:prstGeom prst="rect">
            <a:avLst/>
          </a:prstGeom>
        </p:spPr>
      </p:pic>
    </p:spTree>
    <p:extLst>
      <p:ext uri="{BB962C8B-B14F-4D97-AF65-F5344CB8AC3E}">
        <p14:creationId xmlns:p14="http://schemas.microsoft.com/office/powerpoint/2010/main" val="3510994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Prototypes</a:t>
            </a:r>
            <a:endParaRPr lang="en-IN" dirty="0"/>
          </a:p>
        </p:txBody>
      </p:sp>
      <p:sp>
        <p:nvSpPr>
          <p:cNvPr id="3" name="Content Placeholder 2"/>
          <p:cNvSpPr>
            <a:spLocks noGrp="1"/>
          </p:cNvSpPr>
          <p:nvPr>
            <p:ph idx="1"/>
          </p:nvPr>
        </p:nvSpPr>
        <p:spPr/>
        <p:txBody>
          <a:bodyPr/>
          <a:lstStyle/>
          <a:p>
            <a:r>
              <a:rPr lang="en-IN" dirty="0" smtClean="0"/>
              <a:t>Previous seen that </a:t>
            </a:r>
            <a:r>
              <a:rPr lang="en-US" dirty="0"/>
              <a:t>a prototype object is an object, we can attach properties and methods to the prototype object. Thus, enabling all the objects created using the constructor function to share those properties and </a:t>
            </a:r>
            <a:r>
              <a:rPr lang="en-US" dirty="0" smtClean="0"/>
              <a:t>methods</a:t>
            </a:r>
          </a:p>
          <a:p>
            <a:r>
              <a:rPr lang="en-US" dirty="0"/>
              <a:t>The new property can be added to the constructor function’s prototype property using either the dot notation or square bracket notation as shown below</a:t>
            </a:r>
            <a:r>
              <a:rPr lang="en-US" dirty="0" smtClean="0"/>
              <a:t>:</a:t>
            </a:r>
            <a:endParaRPr lang="en-IN" dirty="0"/>
          </a:p>
          <a:p>
            <a:pPr marL="0" indent="0">
              <a:buNone/>
            </a:pPr>
            <a:r>
              <a:rPr lang="en-IN" dirty="0" smtClean="0"/>
              <a:t>	</a:t>
            </a:r>
            <a:r>
              <a:rPr lang="en-IN" i="1" dirty="0" smtClean="0"/>
              <a:t>Person.prototype.age </a:t>
            </a:r>
            <a:r>
              <a:rPr lang="en-IN" i="1" dirty="0"/>
              <a:t>= 21</a:t>
            </a:r>
            <a:r>
              <a:rPr lang="en-IN" i="1" dirty="0" smtClean="0"/>
              <a:t>; 	</a:t>
            </a:r>
          </a:p>
          <a:p>
            <a:pPr marL="0" indent="0">
              <a:buNone/>
            </a:pPr>
            <a:r>
              <a:rPr lang="en-IN" i="1" dirty="0"/>
              <a:t>	</a:t>
            </a:r>
            <a:r>
              <a:rPr lang="en-IN" i="1" dirty="0" smtClean="0"/>
              <a:t>//or</a:t>
            </a:r>
          </a:p>
          <a:p>
            <a:pPr marL="0" indent="0">
              <a:buNone/>
            </a:pPr>
            <a:r>
              <a:rPr lang="en-IN" i="1" dirty="0"/>
              <a:t>	Person.prototype["age"] = </a:t>
            </a:r>
            <a:r>
              <a:rPr lang="en-IN" i="1" dirty="0" smtClean="0"/>
              <a:t>21;</a:t>
            </a:r>
          </a:p>
          <a:p>
            <a:pPr marL="0" indent="0">
              <a:buNone/>
            </a:pPr>
            <a:endParaRPr lang="en-IN" i="1" dirty="0"/>
          </a:p>
        </p:txBody>
      </p:sp>
    </p:spTree>
    <p:extLst>
      <p:ext uri="{BB962C8B-B14F-4D97-AF65-F5344CB8AC3E}">
        <p14:creationId xmlns:p14="http://schemas.microsoft.com/office/powerpoint/2010/main" val="564691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Prototypes</a:t>
            </a:r>
            <a:endParaRPr lang="en-IN" dirty="0"/>
          </a:p>
        </p:txBody>
      </p:sp>
      <p:sp>
        <p:nvSpPr>
          <p:cNvPr id="6" name="Content Placeholder 5"/>
          <p:cNvSpPr>
            <a:spLocks noGrp="1"/>
          </p:cNvSpPr>
          <p:nvPr>
            <p:ph idx="1"/>
          </p:nvPr>
        </p:nvSpPr>
        <p:spPr/>
        <p:txBody>
          <a:bodyPr/>
          <a:lstStyle/>
          <a:p>
            <a:endParaRPr lang="en-IN" dirty="0" smtClean="0"/>
          </a:p>
          <a:p>
            <a:endParaRPr lang="en-IN" dirty="0"/>
          </a:p>
          <a:p>
            <a:pPr marL="0" indent="0">
              <a:buNone/>
            </a:pPr>
            <a:endParaRPr lang="en-IN" dirty="0"/>
          </a:p>
          <a:p>
            <a:endParaRPr lang="en-IN" dirty="0"/>
          </a:p>
          <a:p>
            <a:r>
              <a:rPr lang="en-IN" dirty="0" smtClean="0"/>
              <a:t>age property have been added to the Person prototype</a:t>
            </a:r>
            <a:endParaRPr lang="en-IN" dirty="0"/>
          </a:p>
        </p:txBody>
      </p:sp>
      <p:pic>
        <p:nvPicPr>
          <p:cNvPr id="7" name="Content Placeholder 3"/>
          <p:cNvPicPr>
            <a:picLocks noChangeAspect="1"/>
          </p:cNvPicPr>
          <p:nvPr/>
        </p:nvPicPr>
        <p:blipFill>
          <a:blip r:embed="rId2"/>
          <a:stretch>
            <a:fillRect/>
          </a:stretch>
        </p:blipFill>
        <p:spPr>
          <a:xfrm>
            <a:off x="2695469" y="2318531"/>
            <a:ext cx="4676775" cy="1295400"/>
          </a:xfrm>
          <a:prstGeom prst="rect">
            <a:avLst/>
          </a:prstGeom>
        </p:spPr>
      </p:pic>
    </p:spTree>
    <p:extLst>
      <p:ext uri="{BB962C8B-B14F-4D97-AF65-F5344CB8AC3E}">
        <p14:creationId xmlns:p14="http://schemas.microsoft.com/office/powerpoint/2010/main" val="33419535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531</TotalTime>
  <Words>1340</Words>
  <Application>Microsoft Office PowerPoint</Application>
  <PresentationFormat>Widescreen</PresentationFormat>
  <Paragraphs>241</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Trebuchet MS</vt:lpstr>
      <vt:lpstr>Wingdings 3</vt:lpstr>
      <vt:lpstr>Facet</vt:lpstr>
      <vt:lpstr>Prototypes in Javascript</vt:lpstr>
      <vt:lpstr>Prototypes</vt:lpstr>
      <vt:lpstr>Prototype  </vt:lpstr>
      <vt:lpstr>Prototypes</vt:lpstr>
      <vt:lpstr>Prototypes</vt:lpstr>
      <vt:lpstr>Prototypes</vt:lpstr>
      <vt:lpstr>Prototype </vt:lpstr>
      <vt:lpstr>Prototypes</vt:lpstr>
      <vt:lpstr>Prototypes</vt:lpstr>
      <vt:lpstr>Prototypes</vt:lpstr>
      <vt:lpstr>Prototype </vt:lpstr>
      <vt:lpstr>Prototype </vt:lpstr>
      <vt:lpstr>Prototype </vt:lpstr>
      <vt:lpstr>Prototype </vt:lpstr>
      <vt:lpstr>Problems with Prototype </vt:lpstr>
      <vt:lpstr>Problems with Prototype </vt:lpstr>
      <vt:lpstr>Problems with Prototype </vt:lpstr>
      <vt:lpstr>Solve the problems with Prototype </vt:lpstr>
      <vt:lpstr>Problems with Prototype</vt:lpstr>
      <vt:lpstr>Inheritance in Javascript</vt:lpstr>
      <vt:lpstr>Inheritance in Javascript</vt:lpstr>
      <vt:lpstr>Inheritance in Javascript</vt:lpstr>
      <vt:lpstr>Inheritance in Javascript</vt:lpstr>
      <vt:lpstr>Inheritance in Javascript</vt:lpstr>
      <vt:lpstr>Problems with prototype chaining </vt:lpstr>
      <vt:lpstr>Solve problems with prototype chaining </vt:lpstr>
      <vt:lpstr>Solve problems with prototype chaining </vt:lpstr>
      <vt:lpstr>Solve problems with prototype chaining </vt:lpstr>
      <vt:lpstr>Solve problems with prototype chaining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radix</dc:creator>
  <cp:lastModifiedBy>radix</cp:lastModifiedBy>
  <cp:revision>100</cp:revision>
  <dcterms:created xsi:type="dcterms:W3CDTF">2020-08-21T04:25:16Z</dcterms:created>
  <dcterms:modified xsi:type="dcterms:W3CDTF">2020-08-27T06:46:44Z</dcterms:modified>
</cp:coreProperties>
</file>