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26" r:id="rId2"/>
  </p:sldMasterIdLst>
  <p:notesMasterIdLst>
    <p:notesMasterId r:id="rId32"/>
  </p:notesMasterIdLst>
  <p:sldIdLst>
    <p:sldId id="297" r:id="rId3"/>
    <p:sldId id="298" r:id="rId4"/>
    <p:sldId id="299" r:id="rId5"/>
    <p:sldId id="300" r:id="rId6"/>
    <p:sldId id="301" r:id="rId7"/>
    <p:sldId id="302" r:id="rId8"/>
    <p:sldId id="260"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6A73"/>
    <a:srgbClr val="3CC21E"/>
    <a:srgbClr val="E68F96"/>
    <a:srgbClr val="12239E"/>
    <a:srgbClr val="118DFF"/>
    <a:srgbClr val="A7252E"/>
    <a:srgbClr val="13EBEB"/>
    <a:srgbClr val="32BEBE"/>
    <a:srgbClr val="338B8B"/>
    <a:srgbClr val="455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86410" autoAdjust="0"/>
  </p:normalViewPr>
  <p:slideViewPr>
    <p:cSldViewPr snapToGrid="0" snapToObjects="1">
      <p:cViewPr varScale="1">
        <p:scale>
          <a:sx n="77" d="100"/>
          <a:sy n="77" d="100"/>
        </p:scale>
        <p:origin x="686"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50BD9-66D4-4AB0-8ACB-BE348D1E79D4}" type="datetimeFigureOut">
              <a:rPr lang="en-US" smtClean="0"/>
              <a:t>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792EA-4B70-493A-911F-936F272D131B}" type="slidenum">
              <a:rPr lang="en-US" smtClean="0"/>
              <a:t>‹#›</a:t>
            </a:fld>
            <a:endParaRPr lang="en-US"/>
          </a:p>
        </p:txBody>
      </p:sp>
    </p:spTree>
    <p:extLst>
      <p:ext uri="{BB962C8B-B14F-4D97-AF65-F5344CB8AC3E}">
        <p14:creationId xmlns:p14="http://schemas.microsoft.com/office/powerpoint/2010/main" val="1081986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007718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13071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2413290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452953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1083934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298022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2992265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4281169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1776334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287197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082389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206391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2090480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2029506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317678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7504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192192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1844930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364975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103375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20613467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90920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238491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2863273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41743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22634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extLst>
      <p:ext uri="{BB962C8B-B14F-4D97-AF65-F5344CB8AC3E}">
        <p14:creationId xmlns:p14="http://schemas.microsoft.com/office/powerpoint/2010/main" val="3849816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2707988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extLst>
      <p:ext uri="{BB962C8B-B14F-4D97-AF65-F5344CB8AC3E}">
        <p14:creationId xmlns:p14="http://schemas.microsoft.com/office/powerpoint/2010/main" val="3058160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097456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491441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1463736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32032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t>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73637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t>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728178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30683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917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58896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792781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664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2336477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9.xml"/><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9.xml"/><Relationship Id="rId5" Type="http://schemas.openxmlformats.org/officeDocument/2006/relationships/image" Target="../media/image1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9.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9.xml"/><Relationship Id="rId5" Type="http://schemas.openxmlformats.org/officeDocument/2006/relationships/image" Target="../media/image1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9.xml"/><Relationship Id="rId5" Type="http://schemas.openxmlformats.org/officeDocument/2006/relationships/image" Target="../media/image2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9.xml"/><Relationship Id="rId5" Type="http://schemas.openxmlformats.org/officeDocument/2006/relationships/image" Target="../media/image22.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9.xml"/><Relationship Id="rId5" Type="http://schemas.openxmlformats.org/officeDocument/2006/relationships/image" Target="../media/image2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9.xml"/><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9.xml"/><Relationship Id="rId5" Type="http://schemas.openxmlformats.org/officeDocument/2006/relationships/image" Target="../media/image25.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9.xml"/><Relationship Id="rId5" Type="http://schemas.openxmlformats.org/officeDocument/2006/relationships/image" Target="../media/image26.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9.xml"/><Relationship Id="rId5" Type="http://schemas.openxmlformats.org/officeDocument/2006/relationships/image" Target="../media/image27.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5.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7.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42"/>
            <a:ext cx="12192000"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017" y="1215269"/>
            <a:ext cx="1508056" cy="15080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172813" y="1848678"/>
            <a:ext cx="3020323" cy="2683564"/>
          </a:xfrm>
          <a:prstGeom prst="rect">
            <a:avLst/>
          </a:prstGeom>
        </p:spPr>
      </p:pic>
      <p:sp>
        <p:nvSpPr>
          <p:cNvPr id="9" name="Title 1">
            <a:extLst>
              <a:ext uri="{FF2B5EF4-FFF2-40B4-BE49-F238E27FC236}">
                <a16:creationId xmlns:a16="http://schemas.microsoft.com/office/drawing/2014/main" xmlns="" id="{0D1F047C-C727-42A7-85C5-68C5AA1B1A93}"/>
              </a:ext>
            </a:extLst>
          </p:cNvPr>
          <p:cNvSpPr txBox="1">
            <a:spLocks/>
          </p:cNvSpPr>
          <p:nvPr/>
        </p:nvSpPr>
        <p:spPr>
          <a:xfrm>
            <a:off x="4772025" y="3401537"/>
            <a:ext cx="6436104" cy="64291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IN" sz="3100" b="1" dirty="0" smtClean="0">
                <a:solidFill>
                  <a:schemeClr val="accent6">
                    <a:lumMod val="75000"/>
                  </a:schemeClr>
                </a:solidFill>
                <a:latin typeface="Cambria" panose="02040503050406030204" pitchFamily="18" charset="0"/>
                <a:ea typeface="Cambria" panose="02040503050406030204" pitchFamily="18" charset="0"/>
                <a:cs typeface="Segoe UI" panose="020B0502040204020203" pitchFamily="34" charset="0"/>
              </a:rPr>
              <a:t>Consumer Goods Ad hoc Insights</a:t>
            </a:r>
            <a:endParaRPr lang="en-US" sz="3100" dirty="0">
              <a:solidFill>
                <a:schemeClr val="accent6">
                  <a:lumMod val="75000"/>
                </a:schemeClr>
              </a:solidFill>
              <a:latin typeface="Cambria" panose="02040503050406030204" pitchFamily="18" charset="0"/>
              <a:ea typeface="Cambria" panose="02040503050406030204" pitchFamily="18" charset="0"/>
            </a:endParaRPr>
          </a:p>
        </p:txBody>
      </p:sp>
      <p:sp>
        <p:nvSpPr>
          <p:cNvPr id="10" name="Subtitle 2">
            <a:extLst>
              <a:ext uri="{FF2B5EF4-FFF2-40B4-BE49-F238E27FC236}">
                <a16:creationId xmlns:a16="http://schemas.microsoft.com/office/drawing/2014/main" xmlns="" id="{DB93FB3F-A8D4-46D3-A1C6-C79C64563729}"/>
              </a:ext>
            </a:extLst>
          </p:cNvPr>
          <p:cNvSpPr txBox="1">
            <a:spLocks/>
          </p:cNvSpPr>
          <p:nvPr/>
        </p:nvSpPr>
        <p:spPr>
          <a:xfrm>
            <a:off x="0" y="6341394"/>
            <a:ext cx="4043984" cy="5066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sz="1800" b="1" dirty="0" smtClean="0">
                <a:latin typeface="Cambria" panose="02040503050406030204" pitchFamily="18" charset="0"/>
                <a:ea typeface="Cambria" panose="02040503050406030204" pitchFamily="18" charset="0"/>
              </a:rPr>
              <a:t>Presented by :- Manish Kumar</a:t>
            </a:r>
            <a:endParaRPr lang="en-US" sz="1800" b="1" dirty="0">
              <a:latin typeface="Cambria" panose="02040503050406030204" pitchFamily="18" charset="0"/>
              <a:ea typeface="Cambria" panose="02040503050406030204" pitchFamily="18" charset="0"/>
            </a:endParaRPr>
          </a:p>
        </p:txBody>
      </p:sp>
      <p:sp>
        <p:nvSpPr>
          <p:cNvPr id="11" name="Title 1">
            <a:extLst>
              <a:ext uri="{FF2B5EF4-FFF2-40B4-BE49-F238E27FC236}">
                <a16:creationId xmlns:a16="http://schemas.microsoft.com/office/drawing/2014/main" xmlns="" id="{0D1F047C-C727-42A7-85C5-68C5AA1B1A93}"/>
              </a:ext>
            </a:extLst>
          </p:cNvPr>
          <p:cNvSpPr txBox="1">
            <a:spLocks/>
          </p:cNvSpPr>
          <p:nvPr/>
        </p:nvSpPr>
        <p:spPr>
          <a:xfrm>
            <a:off x="6567073" y="1949425"/>
            <a:ext cx="3285297" cy="64291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IN" sz="2400" b="1" dirty="0" smtClean="0">
                <a:solidFill>
                  <a:schemeClr val="accent6">
                    <a:lumMod val="75000"/>
                  </a:schemeClr>
                </a:solidFill>
                <a:latin typeface="Cambria" panose="02040503050406030204" pitchFamily="18" charset="0"/>
                <a:ea typeface="Cambria" panose="02040503050406030204" pitchFamily="18" charset="0"/>
                <a:cs typeface="Segoe UI" panose="020B0502040204020203" pitchFamily="34" charset="0"/>
              </a:rPr>
              <a:t>Atliq Hardwares</a:t>
            </a:r>
            <a:endParaRPr lang="en-US" sz="2400" dirty="0">
              <a:solidFill>
                <a:schemeClr val="accent6">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35757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3" name="TextBox 2"/>
          <p:cNvSpPr txBox="1"/>
          <p:nvPr/>
        </p:nvSpPr>
        <p:spPr>
          <a:xfrm>
            <a:off x="1237215" y="154855"/>
            <a:ext cx="1242390" cy="461665"/>
          </a:xfrm>
          <a:prstGeom prst="rect">
            <a:avLst/>
          </a:prstGeom>
          <a:solidFill>
            <a:srgbClr val="63D4E3"/>
          </a:solidFill>
        </p:spPr>
        <p:txBody>
          <a:bodyPr wrap="square" rtlCol="0">
            <a:spAutoFit/>
          </a:bodyPr>
          <a:lstStyle/>
          <a:p>
            <a:r>
              <a:rPr lang="en-US" sz="2400" dirty="0" smtClean="0">
                <a:latin typeface="Cambria" panose="02040503050406030204" pitchFamily="18" charset="0"/>
                <a:ea typeface="Cambria" panose="02040503050406030204" pitchFamily="18" charset="0"/>
              </a:rPr>
              <a:t>Insights</a:t>
            </a:r>
            <a:endParaRPr lang="en-US" sz="2400"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5"/>
          <a:stretch>
            <a:fillRect/>
          </a:stretch>
        </p:blipFill>
        <p:spPr>
          <a:xfrm>
            <a:off x="5250990" y="1143000"/>
            <a:ext cx="6471386" cy="3942454"/>
          </a:xfrm>
          <a:prstGeom prst="rect">
            <a:avLst/>
          </a:prstGeom>
        </p:spPr>
      </p:pic>
      <p:sp>
        <p:nvSpPr>
          <p:cNvPr id="15" name="TextBox 14">
            <a:extLst>
              <a:ext uri="{FF2B5EF4-FFF2-40B4-BE49-F238E27FC236}">
                <a16:creationId xmlns:a16="http://schemas.microsoft.com/office/drawing/2014/main" xmlns="" id="{C49F3A7A-7A5A-6212-9AEB-BA01090D5510}"/>
              </a:ext>
            </a:extLst>
          </p:cNvPr>
          <p:cNvSpPr txBox="1"/>
          <p:nvPr/>
        </p:nvSpPr>
        <p:spPr>
          <a:xfrm>
            <a:off x="122470" y="1943428"/>
            <a:ext cx="4979435" cy="1200329"/>
          </a:xfrm>
          <a:prstGeom prst="rect">
            <a:avLst/>
          </a:prstGeom>
          <a:noFill/>
        </p:spPr>
        <p:txBody>
          <a:bodyPr wrap="square" rtlCol="0">
            <a:spAutoFit/>
          </a:bodyPr>
          <a:lstStyle/>
          <a:p>
            <a:r>
              <a:rPr lang="en-IN" dirty="0" err="1">
                <a:solidFill>
                  <a:srgbClr val="00B050"/>
                </a:solidFill>
              </a:rPr>
              <a:t>Atliq</a:t>
            </a:r>
            <a:r>
              <a:rPr lang="en-IN" dirty="0">
                <a:solidFill>
                  <a:srgbClr val="00B050"/>
                </a:solidFill>
              </a:rPr>
              <a:t> </a:t>
            </a:r>
            <a:r>
              <a:rPr lang="en-IN" dirty="0" smtClean="0">
                <a:solidFill>
                  <a:srgbClr val="00B050"/>
                </a:solidFill>
              </a:rPr>
              <a:t>Exclusive customer </a:t>
            </a:r>
            <a:r>
              <a:rPr lang="en-IN" dirty="0" smtClean="0"/>
              <a:t>of </a:t>
            </a:r>
            <a:r>
              <a:rPr lang="en-IN" dirty="0" err="1" smtClean="0"/>
              <a:t>Atliq</a:t>
            </a:r>
            <a:r>
              <a:rPr lang="en-IN" dirty="0" smtClean="0"/>
              <a:t> Hardware </a:t>
            </a:r>
            <a:r>
              <a:rPr lang="en-IN" dirty="0">
                <a:latin typeface="Cambria" panose="02040503050406030204" pitchFamily="18" charset="0"/>
                <a:ea typeface="Cambria" panose="02040503050406030204" pitchFamily="18" charset="0"/>
              </a:rPr>
              <a:t>operates</a:t>
            </a:r>
            <a:r>
              <a:rPr lang="en-IN" dirty="0"/>
              <a:t> its business in </a:t>
            </a:r>
            <a:r>
              <a:rPr lang="en-IN" dirty="0">
                <a:solidFill>
                  <a:srgbClr val="00B050"/>
                </a:solidFill>
              </a:rPr>
              <a:t>8 major markets of Asia Pacific </a:t>
            </a:r>
            <a:r>
              <a:rPr lang="en-IN" dirty="0" smtClean="0">
                <a:solidFill>
                  <a:srgbClr val="00B050"/>
                </a:solidFill>
              </a:rPr>
              <a:t>region.</a:t>
            </a:r>
            <a:endParaRPr lang="en-IN" dirty="0">
              <a:solidFill>
                <a:srgbClr val="00B050"/>
              </a:solidFill>
            </a:endParaRPr>
          </a:p>
          <a:p>
            <a:pPr marL="285750" indent="-285750">
              <a:buFont typeface="Wingdings" panose="05000000000000000000" pitchFamily="2" charset="2"/>
              <a:buChar char="q"/>
            </a:pPr>
            <a:endParaRPr lang="en-IN" dirty="0"/>
          </a:p>
        </p:txBody>
      </p:sp>
      <p:sp>
        <p:nvSpPr>
          <p:cNvPr id="8" name="TextBox 7"/>
          <p:cNvSpPr txBox="1"/>
          <p:nvPr/>
        </p:nvSpPr>
        <p:spPr>
          <a:xfrm>
            <a:off x="3524870" y="580968"/>
            <a:ext cx="6867939" cy="400110"/>
          </a:xfrm>
          <a:prstGeom prst="rect">
            <a:avLst/>
          </a:prstGeom>
          <a:noFill/>
        </p:spPr>
        <p:txBody>
          <a:bodyPr wrap="square" rtlCol="0">
            <a:spAutoFit/>
          </a:bodyPr>
          <a:lstStyle/>
          <a:p>
            <a:r>
              <a:rPr lang="en-US" sz="2000" b="1" dirty="0" err="1" smtClean="0">
                <a:latin typeface="Cambria" panose="02040503050406030204" pitchFamily="18" charset="0"/>
                <a:ea typeface="Cambria" panose="02040503050406030204" pitchFamily="18" charset="0"/>
              </a:rPr>
              <a:t>Atliq</a:t>
            </a:r>
            <a:r>
              <a:rPr lang="en-US" sz="2000" b="1" dirty="0" smtClean="0">
                <a:latin typeface="Cambria" panose="02040503050406030204" pitchFamily="18" charset="0"/>
                <a:ea typeface="Cambria" panose="02040503050406030204" pitchFamily="18" charset="0"/>
              </a:rPr>
              <a:t> Exclusive Customer in APAC Region </a:t>
            </a:r>
            <a:endParaRPr lang="en-US" sz="2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0135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42"/>
            <a:ext cx="5854148"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79512" y="1862077"/>
            <a:ext cx="5695123" cy="16642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latin typeface="Cambria" panose="02040503050406030204" pitchFamily="18" charset="0"/>
                <a:ea typeface="Cambria" panose="02040503050406030204" pitchFamily="18" charset="0"/>
              </a:rPr>
              <a:t>2. What is the percentage of unique product increase in </a:t>
            </a:r>
            <a:r>
              <a:rPr lang="en-US" sz="1800" dirty="0" smtClean="0">
                <a:latin typeface="Cambria" panose="02040503050406030204" pitchFamily="18" charset="0"/>
                <a:ea typeface="Cambria" panose="02040503050406030204" pitchFamily="18" charset="0"/>
              </a:rPr>
              <a:t> 2021 </a:t>
            </a:r>
            <a:r>
              <a:rPr lang="en-US" sz="1800" dirty="0">
                <a:latin typeface="Cambria" panose="02040503050406030204" pitchFamily="18" charset="0"/>
                <a:ea typeface="Cambria" panose="02040503050406030204" pitchFamily="18" charset="0"/>
              </a:rPr>
              <a:t>vs. </a:t>
            </a:r>
            <a:r>
              <a:rPr lang="en-US" sz="1800" dirty="0" smtClean="0">
                <a:latin typeface="Cambria" panose="02040503050406030204" pitchFamily="18" charset="0"/>
                <a:ea typeface="Cambria" panose="02040503050406030204" pitchFamily="18" charset="0"/>
              </a:rPr>
              <a:t>2020?</a:t>
            </a:r>
          </a:p>
          <a:p>
            <a:r>
              <a:rPr lang="en-US" sz="1800" dirty="0" smtClean="0">
                <a:latin typeface="Cambria" panose="02040503050406030204" pitchFamily="18" charset="0"/>
                <a:ea typeface="Cambria" panose="02040503050406030204" pitchFamily="18" charset="0"/>
              </a:rPr>
              <a:t>The </a:t>
            </a:r>
            <a:r>
              <a:rPr lang="en-US" sz="1800" dirty="0">
                <a:latin typeface="Cambria" panose="02040503050406030204" pitchFamily="18" charset="0"/>
                <a:ea typeface="Cambria" panose="02040503050406030204" pitchFamily="18" charset="0"/>
              </a:rPr>
              <a:t>final output contains these fields, </a:t>
            </a:r>
            <a:r>
              <a:rPr lang="en-US" sz="1800" dirty="0" smtClean="0">
                <a:latin typeface="Cambria" panose="02040503050406030204" pitchFamily="18" charset="0"/>
                <a:ea typeface="Cambria" panose="02040503050406030204" pitchFamily="18" charset="0"/>
              </a:rPr>
              <a:t>unique_products_2020 </a:t>
            </a:r>
          </a:p>
          <a:p>
            <a:r>
              <a:rPr lang="en-US" sz="1800" dirty="0" smtClean="0">
                <a:latin typeface="Cambria" panose="02040503050406030204" pitchFamily="18" charset="0"/>
                <a:ea typeface="Cambria" panose="02040503050406030204" pitchFamily="18" charset="0"/>
              </a:rPr>
              <a:t>unique_products_2021</a:t>
            </a:r>
          </a:p>
          <a:p>
            <a:r>
              <a:rPr lang="en-US" sz="1800" dirty="0" err="1" smtClean="0">
                <a:latin typeface="Cambria" panose="02040503050406030204" pitchFamily="18" charset="0"/>
                <a:ea typeface="Cambria" panose="02040503050406030204" pitchFamily="18" charset="0"/>
              </a:rPr>
              <a:t>percentage_chg</a:t>
            </a:r>
            <a:endParaRPr lang="en-US" sz="2800" b="1" dirty="0">
              <a:latin typeface="Cambria" panose="02040503050406030204" pitchFamily="18" charset="0"/>
              <a:ea typeface="Cambria" panose="02040503050406030204" pitchFamily="18" charset="0"/>
              <a:cs typeface="Segoe UI" panose="020B0502040204020203" pitchFamily="34" charset="0"/>
            </a:endParaRPr>
          </a:p>
        </p:txBody>
      </p:sp>
      <p:sp>
        <p:nvSpPr>
          <p:cNvPr id="3" name="TextBox 2"/>
          <p:cNvSpPr txBox="1"/>
          <p:nvPr/>
        </p:nvSpPr>
        <p:spPr>
          <a:xfrm>
            <a:off x="8328992" y="1010625"/>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163420" y="1177285"/>
            <a:ext cx="1805607" cy="461665"/>
          </a:xfrm>
          <a:prstGeom prst="rect">
            <a:avLst/>
          </a:prstGeom>
          <a:noFill/>
        </p:spPr>
        <p:txBody>
          <a:bodyPr wrap="square" rtlCol="0">
            <a:spAutoFit/>
          </a:bodyPr>
          <a:lstStyle/>
          <a:p>
            <a:r>
              <a:rPr lang="en-US" sz="2400" dirty="0" smtClean="0">
                <a:solidFill>
                  <a:schemeClr val="bg1"/>
                </a:solidFill>
                <a:latin typeface="Cambria" panose="02040503050406030204" pitchFamily="18" charset="0"/>
                <a:ea typeface="Cambria" panose="02040503050406030204" pitchFamily="18" charset="0"/>
              </a:rPr>
              <a:t>Question 2</a:t>
            </a:r>
            <a:endParaRPr lang="en-US" sz="2400" dirty="0">
              <a:solidFill>
                <a:schemeClr val="bg1"/>
              </a:solidFill>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5"/>
          <a:stretch>
            <a:fillRect/>
          </a:stretch>
        </p:blipFill>
        <p:spPr>
          <a:xfrm>
            <a:off x="6599583" y="2037560"/>
            <a:ext cx="4995861" cy="15109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2209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3" name="TextBox 2"/>
          <p:cNvSpPr txBox="1"/>
          <p:nvPr/>
        </p:nvSpPr>
        <p:spPr>
          <a:xfrm>
            <a:off x="1237215" y="154855"/>
            <a:ext cx="1242390" cy="461665"/>
          </a:xfrm>
          <a:prstGeom prst="rect">
            <a:avLst/>
          </a:prstGeom>
          <a:solidFill>
            <a:srgbClr val="63D4E3"/>
          </a:solidFill>
        </p:spPr>
        <p:txBody>
          <a:bodyPr wrap="square" rtlCol="0">
            <a:spAutoFit/>
          </a:bodyPr>
          <a:lstStyle/>
          <a:p>
            <a:r>
              <a:rPr lang="en-US" sz="2400" dirty="0" smtClean="0">
                <a:latin typeface="Cambria" panose="02040503050406030204" pitchFamily="18" charset="0"/>
                <a:ea typeface="Cambria" panose="02040503050406030204" pitchFamily="18" charset="0"/>
              </a:rPr>
              <a:t>Insights</a:t>
            </a:r>
            <a:endParaRPr lang="en-US" sz="2400" dirty="0">
              <a:latin typeface="Cambria" panose="02040503050406030204" pitchFamily="18" charset="0"/>
              <a:ea typeface="Cambria" panose="02040503050406030204" pitchFamily="18" charset="0"/>
            </a:endParaRPr>
          </a:p>
        </p:txBody>
      </p:sp>
      <p:pic>
        <p:nvPicPr>
          <p:cNvPr id="7" name="Picture 6"/>
          <p:cNvPicPr>
            <a:picLocks noChangeAspect="1"/>
          </p:cNvPicPr>
          <p:nvPr/>
        </p:nvPicPr>
        <p:blipFill>
          <a:blip r:embed="rId5"/>
          <a:stretch>
            <a:fillRect/>
          </a:stretch>
        </p:blipFill>
        <p:spPr>
          <a:xfrm>
            <a:off x="3213652" y="926360"/>
            <a:ext cx="4343400" cy="4676775"/>
          </a:xfrm>
          <a:prstGeom prst="rect">
            <a:avLst/>
          </a:prstGeom>
        </p:spPr>
      </p:pic>
      <p:sp>
        <p:nvSpPr>
          <p:cNvPr id="8" name="Oval 7"/>
          <p:cNvSpPr/>
          <p:nvPr/>
        </p:nvSpPr>
        <p:spPr>
          <a:xfrm>
            <a:off x="2090530" y="2714524"/>
            <a:ext cx="1123122" cy="1091028"/>
          </a:xfrm>
          <a:prstGeom prst="ellipse">
            <a:avLst/>
          </a:prstGeom>
          <a:noFill/>
          <a:ln w="38100">
            <a:solidFill>
              <a:srgbClr val="63D4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09799" y="3071195"/>
            <a:ext cx="1003853" cy="369332"/>
          </a:xfrm>
          <a:prstGeom prst="rect">
            <a:avLst/>
          </a:prstGeom>
          <a:noFill/>
        </p:spPr>
        <p:txBody>
          <a:bodyPr wrap="square" rtlCol="0">
            <a:spAutoFit/>
          </a:bodyPr>
          <a:lstStyle/>
          <a:p>
            <a:r>
              <a:rPr lang="en-US" dirty="0" smtClean="0"/>
              <a:t>36.33 %</a:t>
            </a:r>
            <a:endParaRPr lang="en-US" dirty="0"/>
          </a:p>
        </p:txBody>
      </p:sp>
      <p:sp>
        <p:nvSpPr>
          <p:cNvPr id="11" name="TextBox 10"/>
          <p:cNvSpPr txBox="1"/>
          <p:nvPr/>
        </p:nvSpPr>
        <p:spPr>
          <a:xfrm>
            <a:off x="7886699" y="3080613"/>
            <a:ext cx="2286000" cy="369332"/>
          </a:xfrm>
          <a:prstGeom prst="rect">
            <a:avLst/>
          </a:prstGeom>
          <a:noFill/>
        </p:spPr>
        <p:txBody>
          <a:bodyPr wrap="square" rtlCol="0">
            <a:spAutoFit/>
          </a:bodyPr>
          <a:lstStyle/>
          <a:p>
            <a:r>
              <a:rPr lang="en-US" dirty="0" smtClean="0"/>
              <a:t>Product count 2020</a:t>
            </a:r>
            <a:endParaRPr lang="en-US" dirty="0"/>
          </a:p>
        </p:txBody>
      </p:sp>
      <p:sp>
        <p:nvSpPr>
          <p:cNvPr id="12" name="TextBox 11"/>
          <p:cNvSpPr txBox="1"/>
          <p:nvPr/>
        </p:nvSpPr>
        <p:spPr>
          <a:xfrm>
            <a:off x="7886699" y="3602345"/>
            <a:ext cx="2286000" cy="369332"/>
          </a:xfrm>
          <a:prstGeom prst="rect">
            <a:avLst/>
          </a:prstGeom>
          <a:noFill/>
        </p:spPr>
        <p:txBody>
          <a:bodyPr wrap="square" rtlCol="0">
            <a:spAutoFit/>
          </a:bodyPr>
          <a:lstStyle/>
          <a:p>
            <a:r>
              <a:rPr lang="en-US" dirty="0" smtClean="0"/>
              <a:t>Product count 2021</a:t>
            </a:r>
            <a:endParaRPr lang="en-US" dirty="0"/>
          </a:p>
        </p:txBody>
      </p:sp>
      <p:sp>
        <p:nvSpPr>
          <p:cNvPr id="10" name="Oval 9"/>
          <p:cNvSpPr/>
          <p:nvPr/>
        </p:nvSpPr>
        <p:spPr>
          <a:xfrm>
            <a:off x="7732643" y="3180525"/>
            <a:ext cx="154056" cy="200368"/>
          </a:xfrm>
          <a:prstGeom prst="ellipse">
            <a:avLst/>
          </a:prstGeom>
          <a:solidFill>
            <a:srgbClr val="118DFF"/>
          </a:solidFill>
          <a:ln>
            <a:solidFill>
              <a:srgbClr val="118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745897" y="3700673"/>
            <a:ext cx="154056" cy="200368"/>
          </a:xfrm>
          <a:prstGeom prst="ellipse">
            <a:avLst/>
          </a:prstGeom>
          <a:solidFill>
            <a:srgbClr val="12239E"/>
          </a:solidFill>
          <a:ln>
            <a:solidFill>
              <a:srgbClr val="122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91269" y="5603135"/>
            <a:ext cx="685800" cy="369332"/>
          </a:xfrm>
          <a:prstGeom prst="rect">
            <a:avLst/>
          </a:prstGeom>
          <a:noFill/>
        </p:spPr>
        <p:txBody>
          <a:bodyPr wrap="square" rtlCol="0">
            <a:spAutoFit/>
          </a:bodyPr>
          <a:lstStyle/>
          <a:p>
            <a:r>
              <a:rPr lang="en-US" dirty="0" smtClean="0"/>
              <a:t>2020</a:t>
            </a:r>
            <a:endParaRPr lang="en-US" dirty="0"/>
          </a:p>
        </p:txBody>
      </p:sp>
      <p:sp>
        <p:nvSpPr>
          <p:cNvPr id="16" name="TextBox 15"/>
          <p:cNvSpPr txBox="1"/>
          <p:nvPr/>
        </p:nvSpPr>
        <p:spPr>
          <a:xfrm>
            <a:off x="5559286" y="5595556"/>
            <a:ext cx="685800" cy="369332"/>
          </a:xfrm>
          <a:prstGeom prst="rect">
            <a:avLst/>
          </a:prstGeom>
          <a:noFill/>
        </p:spPr>
        <p:txBody>
          <a:bodyPr wrap="square" rtlCol="0">
            <a:spAutoFit/>
          </a:bodyPr>
          <a:lstStyle/>
          <a:p>
            <a:r>
              <a:rPr lang="en-US" dirty="0" smtClean="0"/>
              <a:t>2021</a:t>
            </a:r>
            <a:endParaRPr lang="en-US" dirty="0"/>
          </a:p>
        </p:txBody>
      </p:sp>
      <p:cxnSp>
        <p:nvCxnSpPr>
          <p:cNvPr id="15" name="Straight Connector 14"/>
          <p:cNvCxnSpPr/>
          <p:nvPr/>
        </p:nvCxnSpPr>
        <p:spPr>
          <a:xfrm flipV="1">
            <a:off x="3631093" y="5588933"/>
            <a:ext cx="3634409" cy="0"/>
          </a:xfrm>
          <a:prstGeom prst="line">
            <a:avLst/>
          </a:prstGeom>
          <a:ln w="38100">
            <a:solidFill>
              <a:srgbClr val="118D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86507" y="6132594"/>
            <a:ext cx="8786192" cy="369332"/>
          </a:xfrm>
          <a:prstGeom prst="rect">
            <a:avLst/>
          </a:prstGeom>
          <a:noFill/>
        </p:spPr>
        <p:txBody>
          <a:bodyPr wrap="square" rtlCol="0">
            <a:spAutoFit/>
          </a:bodyPr>
          <a:lstStyle/>
          <a:p>
            <a:r>
              <a:rPr lang="en-US" dirty="0" smtClean="0">
                <a:latin typeface="Cambria" panose="02040503050406030204" pitchFamily="18" charset="0"/>
                <a:ea typeface="Cambria" panose="02040503050406030204" pitchFamily="18" charset="0"/>
              </a:rPr>
              <a:t>There was an Increase in unique </a:t>
            </a:r>
            <a:r>
              <a:rPr lang="en-US" dirty="0" smtClean="0">
                <a:solidFill>
                  <a:srgbClr val="118DFF"/>
                </a:solidFill>
                <a:latin typeface="Cambria" panose="02040503050406030204" pitchFamily="18" charset="0"/>
                <a:ea typeface="Cambria" panose="02040503050406030204" pitchFamily="18" charset="0"/>
              </a:rPr>
              <a:t>product 2020</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Vs</a:t>
            </a:r>
            <a:r>
              <a:rPr lang="en-US" dirty="0" smtClean="0">
                <a:latin typeface="Cambria" panose="02040503050406030204" pitchFamily="18" charset="0"/>
                <a:ea typeface="Cambria" panose="02040503050406030204" pitchFamily="18" charset="0"/>
              </a:rPr>
              <a:t> </a:t>
            </a:r>
            <a:r>
              <a:rPr lang="en-US" dirty="0" smtClean="0">
                <a:solidFill>
                  <a:srgbClr val="12239E"/>
                </a:solidFill>
                <a:latin typeface="Cambria" panose="02040503050406030204" pitchFamily="18" charset="0"/>
                <a:ea typeface="Cambria" panose="02040503050406030204" pitchFamily="18" charset="0"/>
              </a:rPr>
              <a:t>unique product 2021</a:t>
            </a:r>
            <a:r>
              <a:rPr lang="en-US" dirty="0" smtClean="0">
                <a:latin typeface="Cambria" panose="02040503050406030204" pitchFamily="18" charset="0"/>
                <a:ea typeface="Cambria" panose="02040503050406030204" pitchFamily="18" charset="0"/>
              </a:rPr>
              <a:t> by </a:t>
            </a:r>
            <a:r>
              <a:rPr lang="en-US" dirty="0" smtClean="0">
                <a:solidFill>
                  <a:srgbClr val="00B050"/>
                </a:solidFill>
                <a:latin typeface="Cambria" panose="02040503050406030204" pitchFamily="18" charset="0"/>
                <a:ea typeface="Cambria" panose="02040503050406030204" pitchFamily="18" charset="0"/>
              </a:rPr>
              <a:t>36.33%</a:t>
            </a:r>
            <a:r>
              <a:rPr lang="en-US" dirty="0" smtClean="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p:txBody>
      </p:sp>
      <p:sp>
        <p:nvSpPr>
          <p:cNvPr id="20" name="TextBox 19"/>
          <p:cNvSpPr txBox="1"/>
          <p:nvPr/>
        </p:nvSpPr>
        <p:spPr>
          <a:xfrm>
            <a:off x="3524870" y="580968"/>
            <a:ext cx="6867939" cy="400110"/>
          </a:xfrm>
          <a:prstGeom prst="rect">
            <a:avLst/>
          </a:prstGeom>
          <a:noFill/>
        </p:spPr>
        <p:txBody>
          <a:bodyPr wrap="square" rtlCol="0">
            <a:spAutoFit/>
          </a:bodyPr>
          <a:lstStyle/>
          <a:p>
            <a:r>
              <a:rPr lang="en-US" sz="2000" b="1" dirty="0" smtClean="0">
                <a:latin typeface="Cambria" panose="02040503050406030204" pitchFamily="18" charset="0"/>
                <a:ea typeface="Cambria" panose="02040503050406030204" pitchFamily="18" charset="0"/>
              </a:rPr>
              <a:t>Unique Product Increase in year 2020 to 2021</a:t>
            </a:r>
            <a:endParaRPr lang="en-US" sz="2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2682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42"/>
            <a:ext cx="5854148"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79512" y="1891889"/>
            <a:ext cx="5695123" cy="16642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latin typeface="Cambria" panose="02040503050406030204" pitchFamily="18" charset="0"/>
                <a:ea typeface="Cambria" panose="02040503050406030204" pitchFamily="18" charset="0"/>
              </a:rPr>
              <a:t>3. Provide a report with all the unique product counts for each segment and sort them in descending order of product counts. </a:t>
            </a:r>
            <a:endParaRPr lang="en-US" sz="1800" dirty="0" smtClean="0">
              <a:latin typeface="Cambria" panose="02040503050406030204" pitchFamily="18" charset="0"/>
              <a:ea typeface="Cambria" panose="02040503050406030204" pitchFamily="18" charset="0"/>
            </a:endParaRPr>
          </a:p>
          <a:p>
            <a:r>
              <a:rPr lang="en-US" sz="1800" dirty="0" smtClean="0">
                <a:latin typeface="Cambria" panose="02040503050406030204" pitchFamily="18" charset="0"/>
                <a:ea typeface="Cambria" panose="02040503050406030204" pitchFamily="18" charset="0"/>
              </a:rPr>
              <a:t>The </a:t>
            </a:r>
            <a:r>
              <a:rPr lang="en-US" sz="1800" dirty="0">
                <a:latin typeface="Cambria" panose="02040503050406030204" pitchFamily="18" charset="0"/>
                <a:ea typeface="Cambria" panose="02040503050406030204" pitchFamily="18" charset="0"/>
              </a:rPr>
              <a:t>final output contains 2 fields, segment </a:t>
            </a:r>
            <a:r>
              <a:rPr lang="en-US" sz="1800" dirty="0" err="1">
                <a:latin typeface="Cambria" panose="02040503050406030204" pitchFamily="18" charset="0"/>
                <a:ea typeface="Cambria" panose="02040503050406030204" pitchFamily="18" charset="0"/>
              </a:rPr>
              <a:t>product_count</a:t>
            </a:r>
            <a:endParaRPr lang="en-US" sz="2800" b="1" dirty="0">
              <a:solidFill>
                <a:schemeClr val="bg1"/>
              </a:solidFill>
              <a:latin typeface="Cambria" panose="02040503050406030204" pitchFamily="18" charset="0"/>
              <a:ea typeface="Cambria" panose="02040503050406030204" pitchFamily="18" charset="0"/>
              <a:cs typeface="Segoe UI" panose="020B0502040204020203" pitchFamily="34" charset="0"/>
            </a:endParaRPr>
          </a:p>
        </p:txBody>
      </p:sp>
      <p:sp>
        <p:nvSpPr>
          <p:cNvPr id="3" name="TextBox 2"/>
          <p:cNvSpPr txBox="1"/>
          <p:nvPr/>
        </p:nvSpPr>
        <p:spPr>
          <a:xfrm>
            <a:off x="8328992" y="1010625"/>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163420" y="1207097"/>
            <a:ext cx="1805607" cy="461665"/>
          </a:xfrm>
          <a:prstGeom prst="rect">
            <a:avLst/>
          </a:prstGeom>
          <a:noFill/>
        </p:spPr>
        <p:txBody>
          <a:bodyPr wrap="square" rtlCol="0">
            <a:spAutoFit/>
          </a:bodyPr>
          <a:lstStyle/>
          <a:p>
            <a:r>
              <a:rPr lang="en-US" sz="2400" dirty="0" smtClean="0">
                <a:solidFill>
                  <a:schemeClr val="bg1"/>
                </a:solidFill>
                <a:latin typeface="Cambria" panose="02040503050406030204" pitchFamily="18" charset="0"/>
                <a:ea typeface="Cambria" panose="02040503050406030204" pitchFamily="18" charset="0"/>
              </a:rPr>
              <a:t>Question 3</a:t>
            </a:r>
            <a:endParaRPr lang="en-US" sz="2400" dirty="0">
              <a:solidFill>
                <a:schemeClr val="bg1"/>
              </a:solidFill>
              <a:latin typeface="Cambria" panose="02040503050406030204" pitchFamily="18" charset="0"/>
              <a:ea typeface="Cambria" panose="02040503050406030204" pitchFamily="18" charset="0"/>
            </a:endParaRPr>
          </a:p>
        </p:txBody>
      </p:sp>
      <p:pic>
        <p:nvPicPr>
          <p:cNvPr id="7" name="Picture 6"/>
          <p:cNvPicPr>
            <a:picLocks noChangeAspect="1"/>
          </p:cNvPicPr>
          <p:nvPr/>
        </p:nvPicPr>
        <p:blipFill>
          <a:blip r:embed="rId5"/>
          <a:stretch>
            <a:fillRect/>
          </a:stretch>
        </p:blipFill>
        <p:spPr>
          <a:xfrm>
            <a:off x="7511046" y="1870824"/>
            <a:ext cx="3097734" cy="2144585"/>
          </a:xfrm>
          <a:prstGeom prst="round2DiagRect">
            <a:avLst>
              <a:gd name="adj1" fmla="val 24545"/>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2730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95130" y="1151694"/>
            <a:ext cx="8600662" cy="5189468"/>
          </a:xfrm>
          <a:prstGeom prst="rect">
            <a:avLst/>
          </a:prstGeom>
        </p:spPr>
      </p:pic>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3" name="TextBox 2"/>
          <p:cNvSpPr txBox="1"/>
          <p:nvPr/>
        </p:nvSpPr>
        <p:spPr>
          <a:xfrm>
            <a:off x="1237215" y="154855"/>
            <a:ext cx="1242390" cy="461665"/>
          </a:xfrm>
          <a:prstGeom prst="rect">
            <a:avLst/>
          </a:prstGeom>
          <a:solidFill>
            <a:srgbClr val="63D4E3"/>
          </a:solidFill>
        </p:spPr>
        <p:txBody>
          <a:bodyPr wrap="square" rtlCol="0">
            <a:spAutoFit/>
          </a:bodyPr>
          <a:lstStyle/>
          <a:p>
            <a:r>
              <a:rPr lang="en-US" sz="2400" dirty="0" smtClean="0">
                <a:latin typeface="Cambria" panose="02040503050406030204" pitchFamily="18" charset="0"/>
                <a:ea typeface="Cambria" panose="02040503050406030204" pitchFamily="18" charset="0"/>
              </a:rPr>
              <a:t>Insights</a:t>
            </a:r>
            <a:endParaRPr lang="en-US" sz="2400" dirty="0">
              <a:latin typeface="Cambria" panose="02040503050406030204" pitchFamily="18" charset="0"/>
              <a:ea typeface="Cambria" panose="02040503050406030204" pitchFamily="18" charset="0"/>
            </a:endParaRPr>
          </a:p>
        </p:txBody>
      </p:sp>
      <p:sp>
        <p:nvSpPr>
          <p:cNvPr id="7" name="TextBox 6"/>
          <p:cNvSpPr txBox="1"/>
          <p:nvPr/>
        </p:nvSpPr>
        <p:spPr>
          <a:xfrm>
            <a:off x="7414590" y="1502530"/>
            <a:ext cx="4717775" cy="2031325"/>
          </a:xfrm>
          <a:prstGeom prst="rect">
            <a:avLst/>
          </a:prstGeom>
          <a:noFill/>
        </p:spPr>
        <p:txBody>
          <a:bodyPr wrap="square" rtlCol="0">
            <a:spAutoFit/>
          </a:bodyPr>
          <a:lstStyle/>
          <a:p>
            <a:r>
              <a:rPr lang="en-US" dirty="0" smtClean="0">
                <a:latin typeface="Cambria" panose="02040503050406030204" pitchFamily="18" charset="0"/>
                <a:ea typeface="Cambria" panose="02040503050406030204" pitchFamily="18" charset="0"/>
              </a:rPr>
              <a:t>From the graph we know there are </a:t>
            </a:r>
            <a:r>
              <a:rPr lang="en-US" dirty="0" smtClean="0">
                <a:solidFill>
                  <a:srgbClr val="E68F96"/>
                </a:solidFill>
                <a:latin typeface="Cambria" panose="02040503050406030204" pitchFamily="18" charset="0"/>
                <a:ea typeface="Cambria" panose="02040503050406030204" pitchFamily="18" charset="0"/>
              </a:rPr>
              <a:t>6 segment </a:t>
            </a:r>
            <a:r>
              <a:rPr lang="en-US" dirty="0" smtClean="0">
                <a:latin typeface="Cambria" panose="02040503050406030204" pitchFamily="18" charset="0"/>
                <a:ea typeface="Cambria" panose="02040503050406030204" pitchFamily="18" charset="0"/>
              </a:rPr>
              <a:t>and the </a:t>
            </a:r>
            <a:r>
              <a:rPr lang="en-US" dirty="0" smtClean="0">
                <a:solidFill>
                  <a:srgbClr val="E68F96"/>
                </a:solidFill>
                <a:latin typeface="Cambria" panose="02040503050406030204" pitchFamily="18" charset="0"/>
                <a:ea typeface="Cambria" panose="02040503050406030204" pitchFamily="18" charset="0"/>
              </a:rPr>
              <a:t>product count </a:t>
            </a:r>
            <a:r>
              <a:rPr lang="en-US" dirty="0" smtClean="0">
                <a:latin typeface="Cambria" panose="02040503050406030204" pitchFamily="18" charset="0"/>
                <a:ea typeface="Cambria" panose="02040503050406030204" pitchFamily="18" charset="0"/>
              </a:rPr>
              <a:t>of every </a:t>
            </a:r>
            <a:r>
              <a:rPr lang="en-US" dirty="0" smtClean="0">
                <a:solidFill>
                  <a:srgbClr val="E68F96"/>
                </a:solidFill>
                <a:latin typeface="Cambria" panose="02040503050406030204" pitchFamily="18" charset="0"/>
                <a:ea typeface="Cambria" panose="02040503050406030204" pitchFamily="18" charset="0"/>
              </a:rPr>
              <a:t>segment.</a:t>
            </a:r>
          </a:p>
          <a:p>
            <a:endParaRPr lang="en-US" dirty="0" smtClean="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In which </a:t>
            </a:r>
            <a:r>
              <a:rPr lang="en-US" dirty="0" smtClean="0">
                <a:solidFill>
                  <a:srgbClr val="00B050"/>
                </a:solidFill>
                <a:latin typeface="Cambria" panose="02040503050406030204" pitchFamily="18" charset="0"/>
                <a:ea typeface="Cambria" panose="02040503050406030204" pitchFamily="18" charset="0"/>
              </a:rPr>
              <a:t>Notebook Segmen</a:t>
            </a:r>
            <a:r>
              <a:rPr lang="en-US" dirty="0" smtClean="0">
                <a:latin typeface="Cambria" panose="02040503050406030204" pitchFamily="18" charset="0"/>
                <a:ea typeface="Cambria" panose="02040503050406030204" pitchFamily="18" charset="0"/>
              </a:rPr>
              <a:t>t have the </a:t>
            </a:r>
            <a:r>
              <a:rPr lang="en-US" dirty="0" smtClean="0">
                <a:solidFill>
                  <a:srgbClr val="00B050"/>
                </a:solidFill>
                <a:latin typeface="Cambria" panose="02040503050406030204" pitchFamily="18" charset="0"/>
                <a:ea typeface="Cambria" panose="02040503050406030204" pitchFamily="18" charset="0"/>
              </a:rPr>
              <a:t>highest product count 129</a:t>
            </a:r>
            <a:r>
              <a:rPr lang="en-US" dirty="0" smtClean="0">
                <a:latin typeface="Cambria" panose="02040503050406030204" pitchFamily="18" charset="0"/>
                <a:ea typeface="Cambria" panose="02040503050406030204" pitchFamily="18" charset="0"/>
              </a:rPr>
              <a:t> and the </a:t>
            </a:r>
            <a:r>
              <a:rPr lang="en-US" dirty="0" smtClean="0">
                <a:solidFill>
                  <a:srgbClr val="FF0000"/>
                </a:solidFill>
                <a:latin typeface="Cambria" panose="02040503050406030204" pitchFamily="18" charset="0"/>
                <a:ea typeface="Cambria" panose="02040503050406030204" pitchFamily="18" charset="0"/>
              </a:rPr>
              <a:t>networking segment</a:t>
            </a:r>
            <a:r>
              <a:rPr lang="en-US" dirty="0" smtClean="0">
                <a:latin typeface="Cambria" panose="02040503050406030204" pitchFamily="18" charset="0"/>
                <a:ea typeface="Cambria" panose="02040503050406030204" pitchFamily="18" charset="0"/>
              </a:rPr>
              <a:t> have the </a:t>
            </a:r>
            <a:r>
              <a:rPr lang="en-US" dirty="0" smtClean="0">
                <a:solidFill>
                  <a:srgbClr val="FF0000"/>
                </a:solidFill>
                <a:latin typeface="Cambria" panose="02040503050406030204" pitchFamily="18" charset="0"/>
                <a:ea typeface="Cambria" panose="02040503050406030204" pitchFamily="18" charset="0"/>
              </a:rPr>
              <a:t>lowest product count 9  </a:t>
            </a:r>
            <a:endParaRPr lang="en-US" dirty="0">
              <a:solidFill>
                <a:srgbClr val="FF0000"/>
              </a:solidFill>
              <a:latin typeface="Cambria" panose="02040503050406030204" pitchFamily="18" charset="0"/>
              <a:ea typeface="Cambria" panose="02040503050406030204" pitchFamily="18" charset="0"/>
            </a:endParaRPr>
          </a:p>
        </p:txBody>
      </p:sp>
      <p:sp>
        <p:nvSpPr>
          <p:cNvPr id="8" name="TextBox 7"/>
          <p:cNvSpPr txBox="1"/>
          <p:nvPr/>
        </p:nvSpPr>
        <p:spPr>
          <a:xfrm>
            <a:off x="3524870" y="580968"/>
            <a:ext cx="6867939" cy="400110"/>
          </a:xfrm>
          <a:prstGeom prst="rect">
            <a:avLst/>
          </a:prstGeom>
          <a:noFill/>
        </p:spPr>
        <p:txBody>
          <a:bodyPr wrap="square" rtlCol="0">
            <a:spAutoFit/>
          </a:bodyPr>
          <a:lstStyle/>
          <a:p>
            <a:r>
              <a:rPr lang="en-US" sz="2000" b="1" dirty="0" smtClean="0">
                <a:latin typeface="Cambria" panose="02040503050406030204" pitchFamily="18" charset="0"/>
                <a:ea typeface="Cambria" panose="02040503050406030204" pitchFamily="18" charset="0"/>
              </a:rPr>
              <a:t>Each Segment Unique Product Count Graph</a:t>
            </a:r>
            <a:endParaRPr lang="en-US" sz="2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1232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42"/>
            <a:ext cx="5854148"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79512" y="2209941"/>
            <a:ext cx="5695123" cy="16642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latin typeface="Cambria" panose="02040503050406030204" pitchFamily="18" charset="0"/>
                <a:ea typeface="Cambria" panose="02040503050406030204" pitchFamily="18" charset="0"/>
              </a:rPr>
              <a:t>4. Follow-up: Which segment had the most increase in unique products in 2021 </a:t>
            </a:r>
            <a:r>
              <a:rPr lang="en-US" sz="1800" dirty="0" err="1">
                <a:latin typeface="Cambria" panose="02040503050406030204" pitchFamily="18" charset="0"/>
                <a:ea typeface="Cambria" panose="02040503050406030204" pitchFamily="18" charset="0"/>
              </a:rPr>
              <a:t>vs</a:t>
            </a:r>
            <a:r>
              <a:rPr lang="en-US" sz="1800" dirty="0">
                <a:latin typeface="Cambria" panose="02040503050406030204" pitchFamily="18" charset="0"/>
                <a:ea typeface="Cambria" panose="02040503050406030204" pitchFamily="18" charset="0"/>
              </a:rPr>
              <a:t> 2020? </a:t>
            </a:r>
            <a:endParaRPr lang="en-US" sz="1800" dirty="0" smtClean="0">
              <a:latin typeface="Cambria" panose="02040503050406030204" pitchFamily="18" charset="0"/>
              <a:ea typeface="Cambria" panose="02040503050406030204" pitchFamily="18" charset="0"/>
            </a:endParaRPr>
          </a:p>
          <a:p>
            <a:r>
              <a:rPr lang="en-US" sz="1800" dirty="0" smtClean="0">
                <a:latin typeface="Cambria" panose="02040503050406030204" pitchFamily="18" charset="0"/>
                <a:ea typeface="Cambria" panose="02040503050406030204" pitchFamily="18" charset="0"/>
              </a:rPr>
              <a:t>The </a:t>
            </a:r>
            <a:r>
              <a:rPr lang="en-US" sz="1800" dirty="0">
                <a:latin typeface="Cambria" panose="02040503050406030204" pitchFamily="18" charset="0"/>
                <a:ea typeface="Cambria" panose="02040503050406030204" pitchFamily="18" charset="0"/>
              </a:rPr>
              <a:t>final output contains these fields, segment product_count_2020 product_count_2021 difference</a:t>
            </a:r>
            <a:endParaRPr lang="en-US" sz="2800" b="1" dirty="0">
              <a:solidFill>
                <a:schemeClr val="bg1"/>
              </a:solidFill>
              <a:latin typeface="Cambria" panose="02040503050406030204" pitchFamily="18" charset="0"/>
              <a:ea typeface="Cambria" panose="02040503050406030204" pitchFamily="18" charset="0"/>
              <a:cs typeface="Segoe UI" panose="020B0502040204020203" pitchFamily="34" charset="0"/>
            </a:endParaRPr>
          </a:p>
        </p:txBody>
      </p:sp>
      <p:sp>
        <p:nvSpPr>
          <p:cNvPr id="3" name="TextBox 2"/>
          <p:cNvSpPr txBox="1"/>
          <p:nvPr/>
        </p:nvSpPr>
        <p:spPr>
          <a:xfrm>
            <a:off x="8328992" y="1010625"/>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163420" y="1813380"/>
            <a:ext cx="1805607" cy="461665"/>
          </a:xfrm>
          <a:prstGeom prst="rect">
            <a:avLst/>
          </a:prstGeom>
          <a:noFill/>
        </p:spPr>
        <p:txBody>
          <a:bodyPr wrap="square" rtlCol="0">
            <a:spAutoFit/>
          </a:bodyPr>
          <a:lstStyle/>
          <a:p>
            <a:r>
              <a:rPr lang="en-US" sz="2400" dirty="0" smtClean="0">
                <a:solidFill>
                  <a:schemeClr val="bg1"/>
                </a:solidFill>
                <a:latin typeface="Cambria" panose="02040503050406030204" pitchFamily="18" charset="0"/>
                <a:ea typeface="Cambria" panose="02040503050406030204" pitchFamily="18" charset="0"/>
              </a:rPr>
              <a:t>Question 4</a:t>
            </a:r>
            <a:endParaRPr lang="en-US" sz="2400" dirty="0">
              <a:solidFill>
                <a:schemeClr val="bg1"/>
              </a:solidFill>
              <a:latin typeface="Cambria" panose="02040503050406030204" pitchFamily="18" charset="0"/>
              <a:ea typeface="Cambria" panose="02040503050406030204" pitchFamily="18" charset="0"/>
            </a:endParaRPr>
          </a:p>
        </p:txBody>
      </p:sp>
      <p:pic>
        <p:nvPicPr>
          <p:cNvPr id="8" name="Picture 7"/>
          <p:cNvPicPr>
            <a:picLocks noChangeAspect="1"/>
          </p:cNvPicPr>
          <p:nvPr/>
        </p:nvPicPr>
        <p:blipFill>
          <a:blip r:embed="rId5"/>
          <a:stretch>
            <a:fillRect/>
          </a:stretch>
        </p:blipFill>
        <p:spPr>
          <a:xfrm>
            <a:off x="6540362" y="2236450"/>
            <a:ext cx="4819650" cy="2126828"/>
          </a:xfrm>
          <a:prstGeom prst="round2DiagRect">
            <a:avLst>
              <a:gd name="adj1" fmla="val 18069"/>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5392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7751" y="1586967"/>
            <a:ext cx="7746307" cy="4224359"/>
          </a:xfrm>
          <a:prstGeom prst="rect">
            <a:avLst/>
          </a:prstGeom>
        </p:spPr>
      </p:pic>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3" name="TextBox 2"/>
          <p:cNvSpPr txBox="1"/>
          <p:nvPr/>
        </p:nvSpPr>
        <p:spPr>
          <a:xfrm>
            <a:off x="1237215" y="154855"/>
            <a:ext cx="1242390" cy="461665"/>
          </a:xfrm>
          <a:prstGeom prst="rect">
            <a:avLst/>
          </a:prstGeom>
          <a:solidFill>
            <a:srgbClr val="63D4E3"/>
          </a:solidFill>
        </p:spPr>
        <p:txBody>
          <a:bodyPr wrap="square" rtlCol="0">
            <a:spAutoFit/>
          </a:bodyPr>
          <a:lstStyle/>
          <a:p>
            <a:r>
              <a:rPr lang="en-US" sz="2400" dirty="0" smtClean="0">
                <a:latin typeface="Cambria" panose="02040503050406030204" pitchFamily="18" charset="0"/>
                <a:ea typeface="Cambria" panose="02040503050406030204" pitchFamily="18" charset="0"/>
              </a:rPr>
              <a:t>Insights</a:t>
            </a:r>
            <a:endParaRPr lang="en-US" sz="2400" dirty="0">
              <a:latin typeface="Cambria" panose="02040503050406030204" pitchFamily="18" charset="0"/>
              <a:ea typeface="Cambria" panose="02040503050406030204" pitchFamily="18" charset="0"/>
            </a:endParaRPr>
          </a:p>
        </p:txBody>
      </p:sp>
      <p:sp>
        <p:nvSpPr>
          <p:cNvPr id="8" name="TextBox 7"/>
          <p:cNvSpPr txBox="1"/>
          <p:nvPr/>
        </p:nvSpPr>
        <p:spPr>
          <a:xfrm>
            <a:off x="5607124" y="1676418"/>
            <a:ext cx="2286000" cy="369332"/>
          </a:xfrm>
          <a:prstGeom prst="rect">
            <a:avLst/>
          </a:prstGeom>
          <a:noFill/>
        </p:spPr>
        <p:txBody>
          <a:bodyPr wrap="square" rtlCol="0">
            <a:spAutoFit/>
          </a:bodyPr>
          <a:lstStyle/>
          <a:p>
            <a:r>
              <a:rPr lang="en-US" dirty="0" smtClean="0"/>
              <a:t>Product count 2020</a:t>
            </a:r>
            <a:endParaRPr lang="en-US" dirty="0"/>
          </a:p>
        </p:txBody>
      </p:sp>
      <p:sp>
        <p:nvSpPr>
          <p:cNvPr id="9" name="TextBox 8"/>
          <p:cNvSpPr txBox="1"/>
          <p:nvPr/>
        </p:nvSpPr>
        <p:spPr>
          <a:xfrm>
            <a:off x="5607124" y="2198150"/>
            <a:ext cx="2286000" cy="369332"/>
          </a:xfrm>
          <a:prstGeom prst="rect">
            <a:avLst/>
          </a:prstGeom>
          <a:noFill/>
        </p:spPr>
        <p:txBody>
          <a:bodyPr wrap="square" rtlCol="0">
            <a:spAutoFit/>
          </a:bodyPr>
          <a:lstStyle/>
          <a:p>
            <a:r>
              <a:rPr lang="en-US" dirty="0" smtClean="0"/>
              <a:t>Product count 2021</a:t>
            </a:r>
            <a:endParaRPr lang="en-US" dirty="0"/>
          </a:p>
        </p:txBody>
      </p:sp>
      <p:sp>
        <p:nvSpPr>
          <p:cNvPr id="10" name="Oval 9"/>
          <p:cNvSpPr/>
          <p:nvPr/>
        </p:nvSpPr>
        <p:spPr>
          <a:xfrm>
            <a:off x="5453068" y="1776330"/>
            <a:ext cx="154056" cy="200368"/>
          </a:xfrm>
          <a:prstGeom prst="ellipse">
            <a:avLst/>
          </a:prstGeom>
          <a:solidFill>
            <a:srgbClr val="118DFF"/>
          </a:solidFill>
          <a:ln>
            <a:solidFill>
              <a:srgbClr val="118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66322" y="2296478"/>
            <a:ext cx="154056" cy="200368"/>
          </a:xfrm>
          <a:prstGeom prst="ellipse">
            <a:avLst/>
          </a:prstGeom>
          <a:solidFill>
            <a:srgbClr val="12239E"/>
          </a:solidFill>
          <a:ln>
            <a:solidFill>
              <a:srgbClr val="1223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610439" y="2658664"/>
            <a:ext cx="2286000" cy="369332"/>
          </a:xfrm>
          <a:prstGeom prst="rect">
            <a:avLst/>
          </a:prstGeom>
          <a:noFill/>
        </p:spPr>
        <p:txBody>
          <a:bodyPr wrap="square" rtlCol="0">
            <a:spAutoFit/>
          </a:bodyPr>
          <a:lstStyle/>
          <a:p>
            <a:r>
              <a:rPr lang="en-US" dirty="0" smtClean="0"/>
              <a:t>Difference</a:t>
            </a:r>
            <a:endParaRPr lang="en-US" dirty="0"/>
          </a:p>
        </p:txBody>
      </p:sp>
      <p:sp>
        <p:nvSpPr>
          <p:cNvPr id="13" name="Oval 12"/>
          <p:cNvSpPr/>
          <p:nvPr/>
        </p:nvSpPr>
        <p:spPr>
          <a:xfrm>
            <a:off x="5479576" y="2737109"/>
            <a:ext cx="154056" cy="200368"/>
          </a:xfrm>
          <a:prstGeom prst="ellipse">
            <a:avLst/>
          </a:prstGeom>
          <a:solidFill>
            <a:srgbClr val="D64550"/>
          </a:solidFill>
          <a:ln>
            <a:solidFill>
              <a:srgbClr val="D645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727442" y="747345"/>
            <a:ext cx="8403743" cy="400110"/>
          </a:xfrm>
          <a:prstGeom prst="rect">
            <a:avLst/>
          </a:prstGeom>
          <a:noFill/>
        </p:spPr>
        <p:txBody>
          <a:bodyPr wrap="square" rtlCol="0">
            <a:spAutoFit/>
          </a:bodyPr>
          <a:lstStyle/>
          <a:p>
            <a:r>
              <a:rPr lang="en-US" sz="2000" b="1" dirty="0" smtClean="0">
                <a:latin typeface="Cambria" panose="02040503050406030204" pitchFamily="18" charset="0"/>
                <a:ea typeface="Cambria" panose="02040503050406030204" pitchFamily="18" charset="0"/>
              </a:rPr>
              <a:t>Which Segment have Most Increase in Unique Product in 2020 </a:t>
            </a:r>
            <a:r>
              <a:rPr lang="en-US" sz="2000" b="1" dirty="0" err="1" smtClean="0">
                <a:latin typeface="Cambria" panose="02040503050406030204" pitchFamily="18" charset="0"/>
                <a:ea typeface="Cambria" panose="02040503050406030204" pitchFamily="18" charset="0"/>
              </a:rPr>
              <a:t>Vs</a:t>
            </a:r>
            <a:r>
              <a:rPr lang="en-US" sz="2000" b="1" dirty="0" smtClean="0">
                <a:latin typeface="Cambria" panose="02040503050406030204" pitchFamily="18" charset="0"/>
                <a:ea typeface="Cambria" panose="02040503050406030204" pitchFamily="18" charset="0"/>
              </a:rPr>
              <a:t> 2021</a:t>
            </a:r>
            <a:endParaRPr lang="en-US" sz="2000" b="1" dirty="0">
              <a:latin typeface="Cambria" panose="02040503050406030204" pitchFamily="18" charset="0"/>
              <a:ea typeface="Cambria" panose="02040503050406030204" pitchFamily="18" charset="0"/>
            </a:endParaRPr>
          </a:p>
        </p:txBody>
      </p:sp>
      <p:sp>
        <p:nvSpPr>
          <p:cNvPr id="15" name="TextBox 14"/>
          <p:cNvSpPr txBox="1"/>
          <p:nvPr/>
        </p:nvSpPr>
        <p:spPr>
          <a:xfrm>
            <a:off x="8098116" y="1586967"/>
            <a:ext cx="4066138" cy="2585323"/>
          </a:xfrm>
          <a:prstGeom prst="rect">
            <a:avLst/>
          </a:prstGeom>
          <a:noFill/>
        </p:spPr>
        <p:txBody>
          <a:bodyPr wrap="square" rtlCol="0">
            <a:spAutoFit/>
          </a:bodyPr>
          <a:lstStyle/>
          <a:p>
            <a:r>
              <a:rPr lang="en-US" dirty="0" smtClean="0">
                <a:latin typeface="Cambria" panose="02040503050406030204" pitchFamily="18" charset="0"/>
                <a:ea typeface="Cambria" panose="02040503050406030204" pitchFamily="18" charset="0"/>
              </a:rPr>
              <a:t>Most </a:t>
            </a:r>
            <a:r>
              <a:rPr lang="en-US" dirty="0" smtClean="0">
                <a:solidFill>
                  <a:srgbClr val="00B050"/>
                </a:solidFill>
                <a:latin typeface="Cambria" panose="02040503050406030204" pitchFamily="18" charset="0"/>
                <a:ea typeface="Cambria" panose="02040503050406030204" pitchFamily="18" charset="0"/>
              </a:rPr>
              <a:t>Increase</a:t>
            </a:r>
            <a:r>
              <a:rPr lang="en-US" dirty="0" smtClean="0">
                <a:latin typeface="Cambria" panose="02040503050406030204" pitchFamily="18" charset="0"/>
                <a:ea typeface="Cambria" panose="02040503050406030204" pitchFamily="18" charset="0"/>
              </a:rPr>
              <a:t> in Unique </a:t>
            </a:r>
            <a:r>
              <a:rPr lang="en-US" dirty="0" smtClean="0">
                <a:solidFill>
                  <a:srgbClr val="00B050"/>
                </a:solidFill>
                <a:latin typeface="Cambria" panose="02040503050406030204" pitchFamily="18" charset="0"/>
                <a:ea typeface="Cambria" panose="02040503050406030204" pitchFamily="18" charset="0"/>
              </a:rPr>
              <a:t>Product</a:t>
            </a:r>
            <a:r>
              <a:rPr lang="en-US" dirty="0" smtClean="0">
                <a:latin typeface="Cambria" panose="02040503050406030204" pitchFamily="18" charset="0"/>
                <a:ea typeface="Cambria" panose="02040503050406030204" pitchFamily="18" charset="0"/>
              </a:rPr>
              <a:t> were seen in only three Categories </a:t>
            </a:r>
            <a:r>
              <a:rPr lang="en-US" dirty="0" smtClean="0">
                <a:solidFill>
                  <a:srgbClr val="00B050"/>
                </a:solidFill>
                <a:latin typeface="Cambria" panose="02040503050406030204" pitchFamily="18" charset="0"/>
                <a:ea typeface="Cambria" panose="02040503050406030204" pitchFamily="18" charset="0"/>
              </a:rPr>
              <a:t>Accessories, Notebook and Peripherals</a:t>
            </a:r>
            <a:r>
              <a:rPr lang="en-US" dirty="0" smtClean="0">
                <a:latin typeface="Cambria" panose="02040503050406030204" pitchFamily="18" charset="0"/>
                <a:ea typeface="Cambria" panose="02040503050406030204" pitchFamily="18" charset="0"/>
              </a:rPr>
              <a:t>.</a:t>
            </a:r>
          </a:p>
          <a:p>
            <a:endParaRPr lang="en-US" dirty="0">
              <a:latin typeface="Cambria" panose="02040503050406030204" pitchFamily="18" charset="0"/>
              <a:ea typeface="Cambria" panose="02040503050406030204" pitchFamily="18" charset="0"/>
            </a:endParaRPr>
          </a:p>
          <a:p>
            <a:r>
              <a:rPr lang="en-US" dirty="0" smtClean="0">
                <a:solidFill>
                  <a:srgbClr val="0070C0"/>
                </a:solidFill>
                <a:latin typeface="Cambria" panose="02040503050406030204" pitchFamily="18" charset="0"/>
                <a:ea typeface="Cambria" panose="02040503050406030204" pitchFamily="18" charset="0"/>
              </a:rPr>
              <a:t>Desktop segment </a:t>
            </a:r>
            <a:r>
              <a:rPr lang="en-US" dirty="0" smtClean="0">
                <a:latin typeface="Cambria" panose="02040503050406030204" pitchFamily="18" charset="0"/>
                <a:ea typeface="Cambria" panose="02040503050406030204" pitchFamily="18" charset="0"/>
              </a:rPr>
              <a:t>have also increase more in 2021 from the 2020</a:t>
            </a:r>
          </a:p>
          <a:p>
            <a:endParaRPr lang="en-US" dirty="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The </a:t>
            </a:r>
            <a:r>
              <a:rPr lang="en-US" dirty="0" smtClean="0">
                <a:solidFill>
                  <a:srgbClr val="FF0000"/>
                </a:solidFill>
                <a:latin typeface="Cambria" panose="02040503050406030204" pitchFamily="18" charset="0"/>
                <a:ea typeface="Cambria" panose="02040503050406030204" pitchFamily="18" charset="0"/>
              </a:rPr>
              <a:t>lowest product </a:t>
            </a:r>
            <a:r>
              <a:rPr lang="en-US" dirty="0" smtClean="0">
                <a:latin typeface="Cambria" panose="02040503050406030204" pitchFamily="18" charset="0"/>
                <a:ea typeface="Cambria" panose="02040503050406030204" pitchFamily="18" charset="0"/>
              </a:rPr>
              <a:t>increase in </a:t>
            </a:r>
            <a:r>
              <a:rPr lang="en-US" dirty="0" smtClean="0">
                <a:solidFill>
                  <a:srgbClr val="FF0000"/>
                </a:solidFill>
                <a:latin typeface="Cambria" panose="02040503050406030204" pitchFamily="18" charset="0"/>
                <a:ea typeface="Cambria" panose="02040503050406030204" pitchFamily="18" charset="0"/>
              </a:rPr>
              <a:t>storage</a:t>
            </a:r>
            <a:r>
              <a:rPr lang="en-US" dirty="0" smtClean="0">
                <a:latin typeface="Cambria" panose="02040503050406030204" pitchFamily="18" charset="0"/>
                <a:ea typeface="Cambria" panose="02040503050406030204" pitchFamily="18" charset="0"/>
              </a:rPr>
              <a:t> and </a:t>
            </a:r>
            <a:r>
              <a:rPr lang="en-US" dirty="0" smtClean="0">
                <a:solidFill>
                  <a:srgbClr val="FF0000"/>
                </a:solidFill>
                <a:latin typeface="Cambria" panose="02040503050406030204" pitchFamily="18" charset="0"/>
                <a:ea typeface="Cambria" panose="02040503050406030204" pitchFamily="18" charset="0"/>
              </a:rPr>
              <a:t>networking segment</a:t>
            </a:r>
            <a:r>
              <a:rPr lang="en-US" dirty="0" smtClean="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410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2" grpId="0"/>
      <p:bldP spid="13" grpId="0" animBg="1"/>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42"/>
            <a:ext cx="5854148"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79512" y="2031041"/>
            <a:ext cx="5695123" cy="16642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latin typeface="Cambria" panose="02040503050406030204" pitchFamily="18" charset="0"/>
                <a:ea typeface="Cambria" panose="02040503050406030204" pitchFamily="18" charset="0"/>
              </a:rPr>
              <a:t>5. Get the products that have the highest and lowest manufacturing costs. </a:t>
            </a:r>
            <a:endParaRPr lang="en-US" sz="1800" dirty="0" smtClean="0">
              <a:latin typeface="Cambria" panose="02040503050406030204" pitchFamily="18" charset="0"/>
              <a:ea typeface="Cambria" panose="02040503050406030204" pitchFamily="18" charset="0"/>
            </a:endParaRPr>
          </a:p>
          <a:p>
            <a:r>
              <a:rPr lang="en-US" sz="1800" dirty="0" smtClean="0">
                <a:latin typeface="Cambria" panose="02040503050406030204" pitchFamily="18" charset="0"/>
                <a:ea typeface="Cambria" panose="02040503050406030204" pitchFamily="18" charset="0"/>
              </a:rPr>
              <a:t>The </a:t>
            </a:r>
            <a:r>
              <a:rPr lang="en-US" sz="1800" dirty="0">
                <a:latin typeface="Cambria" panose="02040503050406030204" pitchFamily="18" charset="0"/>
                <a:ea typeface="Cambria" panose="02040503050406030204" pitchFamily="18" charset="0"/>
              </a:rPr>
              <a:t>final output should contain these fields, </a:t>
            </a:r>
            <a:r>
              <a:rPr lang="en-US" sz="1800" dirty="0" err="1" smtClean="0">
                <a:latin typeface="Cambria" panose="02040503050406030204" pitchFamily="18" charset="0"/>
                <a:ea typeface="Cambria" panose="02040503050406030204" pitchFamily="18" charset="0"/>
              </a:rPr>
              <a:t>product_code</a:t>
            </a:r>
            <a:r>
              <a:rPr lang="en-US" sz="1800" dirty="0" smtClean="0">
                <a:latin typeface="Cambria" panose="02040503050406030204" pitchFamily="18" charset="0"/>
                <a:ea typeface="Cambria" panose="02040503050406030204" pitchFamily="18" charset="0"/>
              </a:rPr>
              <a:t>, product, </a:t>
            </a:r>
            <a:r>
              <a:rPr lang="en-US" sz="1800" dirty="0" err="1">
                <a:latin typeface="Cambria" panose="02040503050406030204" pitchFamily="18" charset="0"/>
                <a:ea typeface="Cambria" panose="02040503050406030204" pitchFamily="18" charset="0"/>
              </a:rPr>
              <a:t>manufacturing_cost</a:t>
            </a:r>
            <a:r>
              <a:rPr lang="en-US" sz="1800" dirty="0">
                <a:latin typeface="Cambria" panose="02040503050406030204" pitchFamily="18" charset="0"/>
                <a:ea typeface="Cambria" panose="02040503050406030204" pitchFamily="18" charset="0"/>
              </a:rPr>
              <a:t> </a:t>
            </a:r>
            <a:r>
              <a:rPr lang="en-US" sz="1800" dirty="0" smtClean="0">
                <a:latin typeface="Cambria" panose="02040503050406030204" pitchFamily="18" charset="0"/>
                <a:ea typeface="Cambria" panose="02040503050406030204" pitchFamily="18" charset="0"/>
              </a:rPr>
              <a:t>.</a:t>
            </a:r>
            <a:endParaRPr lang="en-US" sz="2800" b="1" dirty="0">
              <a:solidFill>
                <a:schemeClr val="bg1"/>
              </a:solidFill>
              <a:latin typeface="Cambria" panose="02040503050406030204" pitchFamily="18" charset="0"/>
              <a:ea typeface="Cambria" panose="02040503050406030204" pitchFamily="18" charset="0"/>
              <a:cs typeface="Segoe UI" panose="020B0502040204020203" pitchFamily="34" charset="0"/>
            </a:endParaRPr>
          </a:p>
        </p:txBody>
      </p:sp>
      <p:sp>
        <p:nvSpPr>
          <p:cNvPr id="3" name="TextBox 2"/>
          <p:cNvSpPr txBox="1"/>
          <p:nvPr/>
        </p:nvSpPr>
        <p:spPr>
          <a:xfrm>
            <a:off x="8328992" y="1010625"/>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163420" y="1634480"/>
            <a:ext cx="1805607" cy="461665"/>
          </a:xfrm>
          <a:prstGeom prst="rect">
            <a:avLst/>
          </a:prstGeom>
          <a:noFill/>
        </p:spPr>
        <p:txBody>
          <a:bodyPr wrap="square" rtlCol="0">
            <a:spAutoFit/>
          </a:bodyPr>
          <a:lstStyle/>
          <a:p>
            <a:r>
              <a:rPr lang="en-US" sz="2400" dirty="0" smtClean="0">
                <a:solidFill>
                  <a:schemeClr val="bg1"/>
                </a:solidFill>
                <a:latin typeface="Cambria" panose="02040503050406030204" pitchFamily="18" charset="0"/>
                <a:ea typeface="Cambria" panose="02040503050406030204" pitchFamily="18" charset="0"/>
              </a:rPr>
              <a:t>Question 5</a:t>
            </a:r>
            <a:endParaRPr lang="en-US" sz="2400" dirty="0">
              <a:solidFill>
                <a:schemeClr val="bg1"/>
              </a:solidFill>
              <a:latin typeface="Cambria" panose="02040503050406030204" pitchFamily="18" charset="0"/>
              <a:ea typeface="Cambria" panose="02040503050406030204" pitchFamily="18" charset="0"/>
            </a:endParaRPr>
          </a:p>
        </p:txBody>
      </p:sp>
      <p:pic>
        <p:nvPicPr>
          <p:cNvPr id="7" name="Picture 6"/>
          <p:cNvPicPr>
            <a:picLocks noChangeAspect="1"/>
          </p:cNvPicPr>
          <p:nvPr/>
        </p:nvPicPr>
        <p:blipFill>
          <a:blip r:embed="rId5"/>
          <a:stretch>
            <a:fillRect/>
          </a:stretch>
        </p:blipFill>
        <p:spPr>
          <a:xfrm>
            <a:off x="6621324" y="2479531"/>
            <a:ext cx="4657725" cy="1704843"/>
          </a:xfrm>
          <a:prstGeom prst="round2DiagRect">
            <a:avLst>
              <a:gd name="adj1" fmla="val 26910"/>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6283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3" name="TextBox 2"/>
          <p:cNvSpPr txBox="1"/>
          <p:nvPr/>
        </p:nvSpPr>
        <p:spPr>
          <a:xfrm>
            <a:off x="1237215" y="154855"/>
            <a:ext cx="1242390" cy="461665"/>
          </a:xfrm>
          <a:prstGeom prst="rect">
            <a:avLst/>
          </a:prstGeom>
          <a:solidFill>
            <a:srgbClr val="63D4E3"/>
          </a:solidFill>
        </p:spPr>
        <p:txBody>
          <a:bodyPr wrap="square" rtlCol="0">
            <a:spAutoFit/>
          </a:bodyPr>
          <a:lstStyle/>
          <a:p>
            <a:r>
              <a:rPr lang="en-US" sz="2400" dirty="0" smtClean="0">
                <a:latin typeface="Cambria" panose="02040503050406030204" pitchFamily="18" charset="0"/>
                <a:ea typeface="Cambria" panose="02040503050406030204" pitchFamily="18" charset="0"/>
              </a:rPr>
              <a:t>Insights</a:t>
            </a:r>
            <a:endParaRPr lang="en-US" sz="2400" dirty="0">
              <a:latin typeface="Cambria" panose="02040503050406030204" pitchFamily="18" charset="0"/>
              <a:ea typeface="Cambria" panose="02040503050406030204" pitchFamily="18" charset="0"/>
            </a:endParaRPr>
          </a:p>
        </p:txBody>
      </p:sp>
      <p:pic>
        <p:nvPicPr>
          <p:cNvPr id="15" name="Picture 14"/>
          <p:cNvPicPr>
            <a:picLocks noChangeAspect="1"/>
          </p:cNvPicPr>
          <p:nvPr/>
        </p:nvPicPr>
        <p:blipFill rotWithShape="1">
          <a:blip r:embed="rId5">
            <a:extLst>
              <a:ext uri="{28A0092B-C50C-407E-A947-70E740481C1C}">
                <a14:useLocalDpi xmlns:a14="http://schemas.microsoft.com/office/drawing/2010/main" val="0"/>
              </a:ext>
            </a:extLst>
          </a:blip>
          <a:srcRect l="13559" t="5178" r="14368" b="5890"/>
          <a:stretch/>
        </p:blipFill>
        <p:spPr>
          <a:xfrm>
            <a:off x="427383" y="1707011"/>
            <a:ext cx="3329608" cy="2576755"/>
          </a:xfrm>
          <a:prstGeom prst="rect">
            <a:avLst/>
          </a:prstGeom>
          <a:ln w="38100">
            <a:solidFill>
              <a:schemeClr val="accent6">
                <a:lumMod val="60000"/>
                <a:lumOff val="40000"/>
              </a:schemeClr>
            </a:solidFill>
          </a:ln>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08731" y="1707011"/>
            <a:ext cx="2628900" cy="2576755"/>
          </a:xfrm>
          <a:prstGeom prst="rect">
            <a:avLst/>
          </a:prstGeom>
          <a:ln w="38100">
            <a:solidFill>
              <a:srgbClr val="FF0000"/>
            </a:solidFill>
          </a:ln>
        </p:spPr>
      </p:pic>
      <p:sp>
        <p:nvSpPr>
          <p:cNvPr id="17" name="TextBox 16">
            <a:extLst>
              <a:ext uri="{FF2B5EF4-FFF2-40B4-BE49-F238E27FC236}">
                <a16:creationId xmlns:a16="http://schemas.microsoft.com/office/drawing/2014/main" xmlns="" id="{29B63F37-782A-6EEA-AAC1-B763470B72B5}"/>
              </a:ext>
            </a:extLst>
          </p:cNvPr>
          <p:cNvSpPr txBox="1"/>
          <p:nvPr/>
        </p:nvSpPr>
        <p:spPr>
          <a:xfrm>
            <a:off x="-378540" y="986894"/>
            <a:ext cx="4941454" cy="369332"/>
          </a:xfrm>
          <a:prstGeom prst="rect">
            <a:avLst/>
          </a:prstGeom>
          <a:noFill/>
        </p:spPr>
        <p:txBody>
          <a:bodyPr wrap="square" rtlCol="0">
            <a:spAutoFit/>
          </a:bodyPr>
          <a:lstStyle/>
          <a:p>
            <a:pPr algn="ctr"/>
            <a:r>
              <a:rPr lang="en-IN" dirty="0">
                <a:solidFill>
                  <a:srgbClr val="00B050"/>
                </a:solidFill>
                <a:latin typeface="Cambria" panose="02040503050406030204" pitchFamily="18" charset="0"/>
                <a:ea typeface="Cambria" panose="02040503050406030204" pitchFamily="18" charset="0"/>
              </a:rPr>
              <a:t>Highest manufacturing cost</a:t>
            </a:r>
          </a:p>
        </p:txBody>
      </p:sp>
      <p:sp>
        <p:nvSpPr>
          <p:cNvPr id="18" name="TextBox 17">
            <a:extLst>
              <a:ext uri="{FF2B5EF4-FFF2-40B4-BE49-F238E27FC236}">
                <a16:creationId xmlns:a16="http://schemas.microsoft.com/office/drawing/2014/main" xmlns="" id="{AD5211D2-7BFE-BD46-763E-83FDCD267F3D}"/>
              </a:ext>
            </a:extLst>
          </p:cNvPr>
          <p:cNvSpPr txBox="1"/>
          <p:nvPr/>
        </p:nvSpPr>
        <p:spPr>
          <a:xfrm>
            <a:off x="7487178" y="1056407"/>
            <a:ext cx="4424218" cy="369332"/>
          </a:xfrm>
          <a:prstGeom prst="rect">
            <a:avLst/>
          </a:prstGeom>
          <a:noFill/>
        </p:spPr>
        <p:txBody>
          <a:bodyPr wrap="square" rtlCol="0">
            <a:spAutoFit/>
          </a:bodyPr>
          <a:lstStyle/>
          <a:p>
            <a:pPr algn="ctr"/>
            <a:r>
              <a:rPr lang="en-IN" dirty="0">
                <a:solidFill>
                  <a:srgbClr val="FF0000"/>
                </a:solidFill>
                <a:latin typeface="Cambria" panose="02040503050406030204" pitchFamily="18" charset="0"/>
                <a:ea typeface="Cambria" panose="02040503050406030204" pitchFamily="18" charset="0"/>
              </a:rPr>
              <a:t>Lowest manufacturing cost</a:t>
            </a:r>
          </a:p>
        </p:txBody>
      </p:sp>
      <p:sp>
        <p:nvSpPr>
          <p:cNvPr id="19" name="TextBox 18">
            <a:extLst>
              <a:ext uri="{FF2B5EF4-FFF2-40B4-BE49-F238E27FC236}">
                <a16:creationId xmlns:a16="http://schemas.microsoft.com/office/drawing/2014/main" xmlns="" id="{E45524E4-7481-53B6-45D0-7413396A5224}"/>
              </a:ext>
            </a:extLst>
          </p:cNvPr>
          <p:cNvSpPr txBox="1"/>
          <p:nvPr/>
        </p:nvSpPr>
        <p:spPr>
          <a:xfrm>
            <a:off x="70181" y="4663606"/>
            <a:ext cx="4073236" cy="646331"/>
          </a:xfrm>
          <a:prstGeom prst="rect">
            <a:avLst/>
          </a:prstGeom>
          <a:noFill/>
        </p:spPr>
        <p:txBody>
          <a:bodyPr wrap="square" rtlCol="0">
            <a:spAutoFit/>
          </a:bodyPr>
          <a:lstStyle/>
          <a:p>
            <a:pPr algn="ctr"/>
            <a:r>
              <a:rPr lang="en-US" dirty="0">
                <a:solidFill>
                  <a:srgbClr val="00B050"/>
                </a:solidFill>
                <a:latin typeface="Cambria" panose="02040503050406030204" pitchFamily="18" charset="0"/>
                <a:ea typeface="Cambria" panose="02040503050406030204" pitchFamily="18" charset="0"/>
              </a:rPr>
              <a:t>AQ HOME Allin1 Gen 2 (Plus 3)</a:t>
            </a:r>
          </a:p>
          <a:p>
            <a:pPr algn="ctr"/>
            <a:r>
              <a:rPr lang="en-US" dirty="0">
                <a:solidFill>
                  <a:srgbClr val="00B050"/>
                </a:solidFill>
                <a:latin typeface="Cambria" panose="02040503050406030204" pitchFamily="18" charset="0"/>
                <a:ea typeface="Cambria" panose="02040503050406030204" pitchFamily="18" charset="0"/>
              </a:rPr>
              <a:t>Category: Personal Desktop</a:t>
            </a:r>
          </a:p>
        </p:txBody>
      </p:sp>
      <p:sp>
        <p:nvSpPr>
          <p:cNvPr id="20" name="TextBox 19">
            <a:extLst>
              <a:ext uri="{FF2B5EF4-FFF2-40B4-BE49-F238E27FC236}">
                <a16:creationId xmlns:a16="http://schemas.microsoft.com/office/drawing/2014/main" xmlns="" id="{D9D62FF4-11F6-A364-E233-2951B23C0115}"/>
              </a:ext>
            </a:extLst>
          </p:cNvPr>
          <p:cNvSpPr txBox="1"/>
          <p:nvPr/>
        </p:nvSpPr>
        <p:spPr>
          <a:xfrm>
            <a:off x="7838160" y="4663605"/>
            <a:ext cx="4073236" cy="646331"/>
          </a:xfrm>
          <a:prstGeom prst="rect">
            <a:avLst/>
          </a:prstGeom>
          <a:noFill/>
        </p:spPr>
        <p:txBody>
          <a:bodyPr wrap="square" rtlCol="0">
            <a:spAutoFit/>
          </a:bodyPr>
          <a:lstStyle>
            <a:defPPr>
              <a:defRPr lang="en-US"/>
            </a:defPPr>
            <a:lvl1pPr algn="ctr"/>
          </a:lstStyle>
          <a:p>
            <a:r>
              <a:rPr lang="en-US">
                <a:solidFill>
                  <a:srgbClr val="FF0000"/>
                </a:solidFill>
                <a:latin typeface="Cambria" panose="02040503050406030204" pitchFamily="18" charset="0"/>
                <a:ea typeface="Cambria" panose="02040503050406030204" pitchFamily="18" charset="0"/>
              </a:rPr>
              <a:t>AQ Master wired x1 Ms (Standard 1)</a:t>
            </a:r>
          </a:p>
          <a:p>
            <a:r>
              <a:rPr lang="en-US">
                <a:solidFill>
                  <a:srgbClr val="FF0000"/>
                </a:solidFill>
                <a:latin typeface="Cambria" panose="02040503050406030204" pitchFamily="18" charset="0"/>
                <a:ea typeface="Cambria" panose="02040503050406030204" pitchFamily="18" charset="0"/>
              </a:rPr>
              <a:t>Category: Mouse</a:t>
            </a:r>
          </a:p>
        </p:txBody>
      </p:sp>
      <p:sp>
        <p:nvSpPr>
          <p:cNvPr id="23" name="Oval 22"/>
          <p:cNvSpPr/>
          <p:nvPr/>
        </p:nvSpPr>
        <p:spPr>
          <a:xfrm>
            <a:off x="4143417" y="2382397"/>
            <a:ext cx="1123122" cy="109102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262686" y="2739068"/>
            <a:ext cx="1003853" cy="369332"/>
          </a:xfrm>
          <a:prstGeom prst="rect">
            <a:avLst/>
          </a:prstGeom>
          <a:noFill/>
        </p:spPr>
        <p:txBody>
          <a:bodyPr wrap="square" rtlCol="0">
            <a:spAutoFit/>
          </a:bodyPr>
          <a:lstStyle/>
          <a:p>
            <a:r>
              <a:rPr lang="en-US" dirty="0" smtClean="0">
                <a:ln>
                  <a:solidFill>
                    <a:srgbClr val="00B050"/>
                  </a:solidFill>
                </a:ln>
                <a:solidFill>
                  <a:srgbClr val="00B050"/>
                </a:solidFill>
              </a:rPr>
              <a:t>240.54</a:t>
            </a:r>
            <a:endParaRPr lang="en-US" dirty="0">
              <a:ln>
                <a:solidFill>
                  <a:srgbClr val="00B050"/>
                </a:solidFill>
              </a:ln>
              <a:solidFill>
                <a:srgbClr val="00B050"/>
              </a:solidFill>
            </a:endParaRPr>
          </a:p>
        </p:txBody>
      </p:sp>
      <p:sp>
        <p:nvSpPr>
          <p:cNvPr id="25" name="Oval 24"/>
          <p:cNvSpPr/>
          <p:nvPr/>
        </p:nvSpPr>
        <p:spPr>
          <a:xfrm>
            <a:off x="6904381" y="2370494"/>
            <a:ext cx="1123122" cy="10910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172735" y="2727165"/>
            <a:ext cx="1003853" cy="369332"/>
          </a:xfrm>
          <a:prstGeom prst="rect">
            <a:avLst/>
          </a:prstGeom>
          <a:noFill/>
        </p:spPr>
        <p:txBody>
          <a:bodyPr wrap="square" rtlCol="0">
            <a:spAutoFit/>
          </a:bodyPr>
          <a:lstStyle/>
          <a:p>
            <a:r>
              <a:rPr lang="en-US" dirty="0" smtClean="0">
                <a:ln>
                  <a:solidFill>
                    <a:srgbClr val="FF0000"/>
                  </a:solidFill>
                </a:ln>
                <a:solidFill>
                  <a:srgbClr val="FF0000"/>
                </a:solidFill>
              </a:rPr>
              <a:t>0.89</a:t>
            </a:r>
            <a:endParaRPr lang="en-US" dirty="0">
              <a:ln>
                <a:solidFill>
                  <a:srgbClr val="FF0000"/>
                </a:solidFill>
              </a:ln>
              <a:solidFill>
                <a:srgbClr val="FF0000"/>
              </a:solidFill>
            </a:endParaRPr>
          </a:p>
        </p:txBody>
      </p:sp>
      <p:sp>
        <p:nvSpPr>
          <p:cNvPr id="21" name="TextBox 20"/>
          <p:cNvSpPr txBox="1"/>
          <p:nvPr/>
        </p:nvSpPr>
        <p:spPr>
          <a:xfrm>
            <a:off x="2106799" y="719486"/>
            <a:ext cx="8403743" cy="400110"/>
          </a:xfrm>
          <a:prstGeom prst="rect">
            <a:avLst/>
          </a:prstGeom>
          <a:noFill/>
        </p:spPr>
        <p:txBody>
          <a:bodyPr wrap="square" rtlCol="0">
            <a:spAutoFit/>
          </a:bodyPr>
          <a:lstStyle/>
          <a:p>
            <a:r>
              <a:rPr lang="en-US" sz="2000" b="1" dirty="0" smtClean="0">
                <a:latin typeface="Cambria" panose="02040503050406030204" pitchFamily="18" charset="0"/>
                <a:ea typeface="Cambria" panose="02040503050406030204" pitchFamily="18" charset="0"/>
              </a:rPr>
              <a:t>Product have the Highest and the Lowest Manufacturing Cost</a:t>
            </a:r>
            <a:endParaRPr lang="en-US" sz="2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064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3" grpId="0" animBg="1"/>
      <p:bldP spid="24" grpId="0"/>
      <p:bldP spid="25" grpId="0" animBg="1"/>
      <p:bldP spid="26"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36"/>
            <a:ext cx="5854148"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79512" y="2080736"/>
            <a:ext cx="5695123" cy="16642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latin typeface="Cambria" panose="02040503050406030204" pitchFamily="18" charset="0"/>
                <a:ea typeface="Cambria" panose="02040503050406030204" pitchFamily="18" charset="0"/>
              </a:rPr>
              <a:t>6. Generate a report which contains the top 5 customers who received an average high </a:t>
            </a:r>
            <a:r>
              <a:rPr lang="en-US" sz="1800" dirty="0" err="1">
                <a:latin typeface="Cambria" panose="02040503050406030204" pitchFamily="18" charset="0"/>
                <a:ea typeface="Cambria" panose="02040503050406030204" pitchFamily="18" charset="0"/>
              </a:rPr>
              <a:t>pre_invoice_discount_pct</a:t>
            </a:r>
            <a:r>
              <a:rPr lang="en-US" sz="1800" dirty="0">
                <a:latin typeface="Cambria" panose="02040503050406030204" pitchFamily="18" charset="0"/>
                <a:ea typeface="Cambria" panose="02040503050406030204" pitchFamily="18" charset="0"/>
              </a:rPr>
              <a:t> for the fiscal year 2021 and in the Indian market</a:t>
            </a:r>
            <a:r>
              <a:rPr lang="en-US" sz="1800" dirty="0" smtClean="0">
                <a:latin typeface="Cambria" panose="02040503050406030204" pitchFamily="18" charset="0"/>
                <a:ea typeface="Cambria" panose="02040503050406030204" pitchFamily="18" charset="0"/>
              </a:rPr>
              <a:t>.</a:t>
            </a:r>
          </a:p>
          <a:p>
            <a:r>
              <a:rPr lang="en-US" sz="1800" dirty="0" smtClean="0">
                <a:latin typeface="Cambria" panose="02040503050406030204" pitchFamily="18" charset="0"/>
                <a:ea typeface="Cambria" panose="02040503050406030204" pitchFamily="18" charset="0"/>
              </a:rPr>
              <a:t>The </a:t>
            </a:r>
            <a:r>
              <a:rPr lang="en-US" sz="1800" dirty="0">
                <a:latin typeface="Cambria" panose="02040503050406030204" pitchFamily="18" charset="0"/>
                <a:ea typeface="Cambria" panose="02040503050406030204" pitchFamily="18" charset="0"/>
              </a:rPr>
              <a:t>final output contains these fields, </a:t>
            </a:r>
            <a:r>
              <a:rPr lang="en-US" sz="1800" dirty="0" err="1">
                <a:latin typeface="Cambria" panose="02040503050406030204" pitchFamily="18" charset="0"/>
                <a:ea typeface="Cambria" panose="02040503050406030204" pitchFamily="18" charset="0"/>
              </a:rPr>
              <a:t>customer_code</a:t>
            </a:r>
            <a:r>
              <a:rPr lang="en-US" sz="1800" dirty="0">
                <a:latin typeface="Cambria" panose="02040503050406030204" pitchFamily="18" charset="0"/>
                <a:ea typeface="Cambria" panose="02040503050406030204" pitchFamily="18" charset="0"/>
              </a:rPr>
              <a:t> </a:t>
            </a:r>
            <a:r>
              <a:rPr lang="en-US" sz="1800" dirty="0" smtClean="0">
                <a:latin typeface="Cambria" panose="02040503050406030204" pitchFamily="18" charset="0"/>
                <a:ea typeface="Cambria" panose="02040503050406030204" pitchFamily="18" charset="0"/>
              </a:rPr>
              <a:t>, customer, </a:t>
            </a:r>
            <a:r>
              <a:rPr lang="en-US" sz="1800" dirty="0" err="1" smtClean="0">
                <a:latin typeface="Cambria" panose="02040503050406030204" pitchFamily="18" charset="0"/>
                <a:ea typeface="Cambria" panose="02040503050406030204" pitchFamily="18" charset="0"/>
              </a:rPr>
              <a:t>average_discount_percentage</a:t>
            </a:r>
            <a:r>
              <a:rPr lang="en-US" sz="1800" dirty="0" smtClean="0">
                <a:latin typeface="Cambria" panose="02040503050406030204" pitchFamily="18" charset="0"/>
                <a:ea typeface="Cambria" panose="02040503050406030204" pitchFamily="18" charset="0"/>
              </a:rPr>
              <a:t>.</a:t>
            </a:r>
            <a:endParaRPr lang="en-US" sz="2800" b="1" dirty="0">
              <a:solidFill>
                <a:schemeClr val="bg1"/>
              </a:solidFill>
              <a:latin typeface="Cambria" panose="02040503050406030204" pitchFamily="18" charset="0"/>
              <a:ea typeface="Cambria" panose="02040503050406030204" pitchFamily="18" charset="0"/>
              <a:cs typeface="Segoe UI" panose="020B0502040204020203" pitchFamily="34" charset="0"/>
            </a:endParaRPr>
          </a:p>
        </p:txBody>
      </p:sp>
      <p:sp>
        <p:nvSpPr>
          <p:cNvPr id="3" name="TextBox 2"/>
          <p:cNvSpPr txBox="1"/>
          <p:nvPr/>
        </p:nvSpPr>
        <p:spPr>
          <a:xfrm>
            <a:off x="8328992" y="1010625"/>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163420" y="1684175"/>
            <a:ext cx="1805607" cy="461665"/>
          </a:xfrm>
          <a:prstGeom prst="rect">
            <a:avLst/>
          </a:prstGeom>
          <a:noFill/>
        </p:spPr>
        <p:txBody>
          <a:bodyPr wrap="square" rtlCol="0">
            <a:spAutoFit/>
          </a:bodyPr>
          <a:lstStyle/>
          <a:p>
            <a:r>
              <a:rPr lang="en-US" sz="2400" dirty="0" smtClean="0">
                <a:solidFill>
                  <a:schemeClr val="bg1"/>
                </a:solidFill>
                <a:latin typeface="Cambria" panose="02040503050406030204" pitchFamily="18" charset="0"/>
                <a:ea typeface="Cambria" panose="02040503050406030204" pitchFamily="18" charset="0"/>
              </a:rPr>
              <a:t>Question 6</a:t>
            </a:r>
            <a:endParaRPr lang="en-US" sz="2400" dirty="0">
              <a:solidFill>
                <a:schemeClr val="bg1"/>
              </a:solidFill>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5"/>
          <a:stretch>
            <a:fillRect/>
          </a:stretch>
        </p:blipFill>
        <p:spPr>
          <a:xfrm>
            <a:off x="6549887" y="2273975"/>
            <a:ext cx="4661452" cy="198991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2594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42"/>
            <a:ext cx="5854148"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2" name="Title 1">
            <a:extLst>
              <a:ext uri="{FF2B5EF4-FFF2-40B4-BE49-F238E27FC236}">
                <a16:creationId xmlns:a16="http://schemas.microsoft.com/office/drawing/2014/main" xmlns="" id="{2A007E2F-39D6-7345-2E05-22004894A1AE}"/>
              </a:ext>
            </a:extLst>
          </p:cNvPr>
          <p:cNvSpPr txBox="1">
            <a:spLocks/>
          </p:cNvSpPr>
          <p:nvPr/>
        </p:nvSpPr>
        <p:spPr>
          <a:xfrm>
            <a:off x="1317659" y="2891459"/>
            <a:ext cx="3383550" cy="12573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6000" b="1" dirty="0" smtClean="0">
                <a:solidFill>
                  <a:schemeClr val="bg1"/>
                </a:solidFill>
                <a:latin typeface="Cambria" panose="02040503050406030204" pitchFamily="18" charset="0"/>
                <a:ea typeface="Cambria" panose="02040503050406030204" pitchFamily="18" charset="0"/>
                <a:cs typeface="Segoe UI" panose="020B0502040204020203" pitchFamily="34" charset="0"/>
              </a:rPr>
              <a:t>Agenda</a:t>
            </a:r>
            <a:endParaRPr lang="en-US" sz="6000" b="1" dirty="0">
              <a:solidFill>
                <a:schemeClr val="bg1"/>
              </a:solidFill>
              <a:latin typeface="Cambria" panose="02040503050406030204" pitchFamily="18" charset="0"/>
              <a:ea typeface="Cambria" panose="02040503050406030204" pitchFamily="18" charset="0"/>
              <a:cs typeface="Segoe UI" panose="020B0502040204020203" pitchFamily="34" charset="0"/>
            </a:endParaRPr>
          </a:p>
        </p:txBody>
      </p:sp>
      <p:sp>
        <p:nvSpPr>
          <p:cNvPr id="15" name="Title 1">
            <a:extLst>
              <a:ext uri="{FF2B5EF4-FFF2-40B4-BE49-F238E27FC236}">
                <a16:creationId xmlns:a16="http://schemas.microsoft.com/office/drawing/2014/main" xmlns="" id="{2A007E2F-39D6-7345-2E05-22004894A1AE}"/>
              </a:ext>
            </a:extLst>
          </p:cNvPr>
          <p:cNvSpPr txBox="1">
            <a:spLocks/>
          </p:cNvSpPr>
          <p:nvPr/>
        </p:nvSpPr>
        <p:spPr>
          <a:xfrm>
            <a:off x="7454348" y="876133"/>
            <a:ext cx="3972340"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solidFill>
                  <a:schemeClr val="accent2">
                    <a:lumMod val="75000"/>
                  </a:schemeClr>
                </a:solidFill>
                <a:latin typeface="Cambria" panose="02040503050406030204" pitchFamily="18" charset="0"/>
                <a:ea typeface="Cambria" panose="02040503050406030204" pitchFamily="18" charset="0"/>
                <a:cs typeface="Segoe UI" panose="020B0502040204020203" pitchFamily="34" charset="0"/>
              </a:rPr>
              <a:t>Overview of Company</a:t>
            </a:r>
            <a:endParaRPr lang="en-US" sz="2800" b="1" dirty="0">
              <a:solidFill>
                <a:schemeClr val="accent2">
                  <a:lumMod val="75000"/>
                </a:schemeClr>
              </a:solidFill>
              <a:latin typeface="Cambria" panose="02040503050406030204" pitchFamily="18" charset="0"/>
              <a:ea typeface="Cambria" panose="02040503050406030204" pitchFamily="18" charset="0"/>
              <a:cs typeface="Segoe UI" panose="020B0502040204020203" pitchFamily="34" charset="0"/>
            </a:endParaRPr>
          </a:p>
        </p:txBody>
      </p:sp>
      <p:sp>
        <p:nvSpPr>
          <p:cNvPr id="16" name="Title 1">
            <a:extLst>
              <a:ext uri="{FF2B5EF4-FFF2-40B4-BE49-F238E27FC236}">
                <a16:creationId xmlns:a16="http://schemas.microsoft.com/office/drawing/2014/main" xmlns="" id="{2A007E2F-39D6-7345-2E05-22004894A1AE}"/>
              </a:ext>
            </a:extLst>
          </p:cNvPr>
          <p:cNvSpPr txBox="1">
            <a:spLocks/>
          </p:cNvSpPr>
          <p:nvPr/>
        </p:nvSpPr>
        <p:spPr>
          <a:xfrm>
            <a:off x="7522265" y="2243732"/>
            <a:ext cx="2299252"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solidFill>
                  <a:schemeClr val="accent2">
                    <a:lumMod val="75000"/>
                  </a:schemeClr>
                </a:solidFill>
                <a:latin typeface="Cambria" panose="02040503050406030204" pitchFamily="18" charset="0"/>
                <a:ea typeface="Cambria" panose="02040503050406030204" pitchFamily="18" charset="0"/>
                <a:cs typeface="Segoe UI" panose="020B0502040204020203" pitchFamily="34" charset="0"/>
              </a:rPr>
              <a:t>About Data</a:t>
            </a:r>
            <a:endParaRPr lang="en-US" sz="2800" b="1" dirty="0">
              <a:solidFill>
                <a:schemeClr val="accent2">
                  <a:lumMod val="75000"/>
                </a:schemeClr>
              </a:solidFill>
              <a:latin typeface="Cambria" panose="02040503050406030204" pitchFamily="18" charset="0"/>
              <a:ea typeface="Cambria" panose="02040503050406030204" pitchFamily="18" charset="0"/>
              <a:cs typeface="Segoe UI" panose="020B0502040204020203" pitchFamily="34" charset="0"/>
            </a:endParaRPr>
          </a:p>
        </p:txBody>
      </p:sp>
      <p:sp>
        <p:nvSpPr>
          <p:cNvPr id="17" name="Title 1">
            <a:extLst>
              <a:ext uri="{FF2B5EF4-FFF2-40B4-BE49-F238E27FC236}">
                <a16:creationId xmlns:a16="http://schemas.microsoft.com/office/drawing/2014/main" xmlns="" id="{2A007E2F-39D6-7345-2E05-22004894A1AE}"/>
              </a:ext>
            </a:extLst>
          </p:cNvPr>
          <p:cNvSpPr txBox="1">
            <a:spLocks/>
          </p:cNvSpPr>
          <p:nvPr/>
        </p:nvSpPr>
        <p:spPr>
          <a:xfrm>
            <a:off x="7677980" y="3625753"/>
            <a:ext cx="1762538"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solidFill>
                  <a:schemeClr val="accent2">
                    <a:lumMod val="75000"/>
                  </a:schemeClr>
                </a:solidFill>
                <a:latin typeface="Cambria" panose="02040503050406030204" pitchFamily="18" charset="0"/>
                <a:ea typeface="Cambria" panose="02040503050406030204" pitchFamily="18" charset="0"/>
                <a:cs typeface="Segoe UI" panose="020B0502040204020203" pitchFamily="34" charset="0"/>
              </a:rPr>
              <a:t>Objective</a:t>
            </a:r>
            <a:endParaRPr lang="en-US" sz="2800" b="1" dirty="0">
              <a:solidFill>
                <a:schemeClr val="accent2">
                  <a:lumMod val="75000"/>
                </a:schemeClr>
              </a:solidFill>
              <a:latin typeface="Cambria" panose="02040503050406030204" pitchFamily="18" charset="0"/>
              <a:ea typeface="Cambria" panose="02040503050406030204" pitchFamily="18" charset="0"/>
              <a:cs typeface="Segoe UI" panose="020B0502040204020203" pitchFamily="34" charset="0"/>
            </a:endParaRPr>
          </a:p>
        </p:txBody>
      </p:sp>
      <p:sp>
        <p:nvSpPr>
          <p:cNvPr id="18" name="Title 1">
            <a:extLst>
              <a:ext uri="{FF2B5EF4-FFF2-40B4-BE49-F238E27FC236}">
                <a16:creationId xmlns:a16="http://schemas.microsoft.com/office/drawing/2014/main" xmlns="" id="{2A007E2F-39D6-7345-2E05-22004894A1AE}"/>
              </a:ext>
            </a:extLst>
          </p:cNvPr>
          <p:cNvSpPr txBox="1">
            <a:spLocks/>
          </p:cNvSpPr>
          <p:nvPr/>
        </p:nvSpPr>
        <p:spPr>
          <a:xfrm>
            <a:off x="7454348" y="5003291"/>
            <a:ext cx="4734338" cy="69325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solidFill>
                  <a:schemeClr val="accent2">
                    <a:lumMod val="75000"/>
                  </a:schemeClr>
                </a:solidFill>
                <a:latin typeface="Cambria" panose="02040503050406030204" pitchFamily="18" charset="0"/>
                <a:ea typeface="Cambria" panose="02040503050406030204" pitchFamily="18" charset="0"/>
                <a:cs typeface="Segoe UI" panose="020B0502040204020203" pitchFamily="34" charset="0"/>
              </a:rPr>
              <a:t>Ad Hoc Request with Insights</a:t>
            </a:r>
            <a:endParaRPr lang="en-US" sz="2800" b="1" dirty="0">
              <a:solidFill>
                <a:schemeClr val="accent2">
                  <a:lumMod val="75000"/>
                </a:schemeClr>
              </a:solidFill>
              <a:latin typeface="Cambria" panose="02040503050406030204" pitchFamily="18" charset="0"/>
              <a:ea typeface="Cambria" panose="02040503050406030204" pitchFamily="18" charset="0"/>
              <a:cs typeface="Segoe UI" panose="020B0502040204020203" pitchFamily="34" charset="0"/>
            </a:endParaRPr>
          </a:p>
        </p:txBody>
      </p:sp>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t="8447" b="9522"/>
          <a:stretch/>
        </p:blipFill>
        <p:spPr>
          <a:xfrm>
            <a:off x="6179655" y="698902"/>
            <a:ext cx="1056861" cy="97486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9655" y="2079270"/>
            <a:ext cx="1080052" cy="98380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9" name="Picture 18"/>
          <p:cNvPicPr>
            <a:picLocks noChangeAspect="1"/>
          </p:cNvPicPr>
          <p:nvPr/>
        </p:nvPicPr>
        <p:blipFill rotWithShape="1">
          <a:blip r:embed="rId7">
            <a:extLst>
              <a:ext uri="{28A0092B-C50C-407E-A947-70E740481C1C}">
                <a14:useLocalDpi xmlns:a14="http://schemas.microsoft.com/office/drawing/2010/main" val="0"/>
              </a:ext>
            </a:extLst>
          </a:blip>
          <a:srcRect b="8798"/>
          <a:stretch/>
        </p:blipFill>
        <p:spPr>
          <a:xfrm>
            <a:off x="6195392" y="3468580"/>
            <a:ext cx="1036983" cy="102018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21" name="Picture 20"/>
          <p:cNvPicPr>
            <a:picLocks noChangeAspect="1"/>
          </p:cNvPicPr>
          <p:nvPr/>
        </p:nvPicPr>
        <p:blipFill rotWithShape="1">
          <a:blip r:embed="rId8">
            <a:extLst>
              <a:ext uri="{28A0092B-C50C-407E-A947-70E740481C1C}">
                <a14:useLocalDpi xmlns:a14="http://schemas.microsoft.com/office/drawing/2010/main" val="0"/>
              </a:ext>
            </a:extLst>
          </a:blip>
          <a:srcRect b="10434"/>
          <a:stretch/>
        </p:blipFill>
        <p:spPr>
          <a:xfrm>
            <a:off x="6195392" y="4820322"/>
            <a:ext cx="1120275" cy="105919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88439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3" name="TextBox 2"/>
          <p:cNvSpPr txBox="1"/>
          <p:nvPr/>
        </p:nvSpPr>
        <p:spPr>
          <a:xfrm>
            <a:off x="1237215" y="154855"/>
            <a:ext cx="1242390" cy="461665"/>
          </a:xfrm>
          <a:prstGeom prst="rect">
            <a:avLst/>
          </a:prstGeom>
          <a:solidFill>
            <a:srgbClr val="63D4E3"/>
          </a:solidFill>
        </p:spPr>
        <p:txBody>
          <a:bodyPr wrap="square" rtlCol="0">
            <a:spAutoFit/>
          </a:bodyPr>
          <a:lstStyle/>
          <a:p>
            <a:r>
              <a:rPr lang="en-US" sz="2400" dirty="0" smtClean="0">
                <a:latin typeface="Cambria" panose="02040503050406030204" pitchFamily="18" charset="0"/>
                <a:ea typeface="Cambria" panose="02040503050406030204" pitchFamily="18" charset="0"/>
              </a:rPr>
              <a:t>Insights</a:t>
            </a:r>
            <a:endParaRPr lang="en-US" sz="2400"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5"/>
          <a:stretch>
            <a:fillRect/>
          </a:stretch>
        </p:blipFill>
        <p:spPr>
          <a:xfrm>
            <a:off x="0" y="1400560"/>
            <a:ext cx="7335326" cy="4623774"/>
          </a:xfrm>
          <a:prstGeom prst="rect">
            <a:avLst/>
          </a:prstGeom>
        </p:spPr>
      </p:pic>
      <p:sp>
        <p:nvSpPr>
          <p:cNvPr id="21" name="TextBox 20"/>
          <p:cNvSpPr txBox="1"/>
          <p:nvPr/>
        </p:nvSpPr>
        <p:spPr>
          <a:xfrm>
            <a:off x="874894" y="1644134"/>
            <a:ext cx="1083365" cy="369332"/>
          </a:xfrm>
          <a:prstGeom prst="rect">
            <a:avLst/>
          </a:prstGeom>
          <a:noFill/>
        </p:spPr>
        <p:txBody>
          <a:bodyPr wrap="square" rtlCol="0">
            <a:spAutoFit/>
          </a:bodyPr>
          <a:lstStyle/>
          <a:p>
            <a:r>
              <a:rPr lang="en-US" b="1" dirty="0" smtClean="0">
                <a:solidFill>
                  <a:srgbClr val="12239E"/>
                </a:solidFill>
                <a:latin typeface="Cambria" panose="02040503050406030204" pitchFamily="18" charset="0"/>
                <a:ea typeface="Cambria" panose="02040503050406030204" pitchFamily="18" charset="0"/>
              </a:rPr>
              <a:t>30.83 %</a:t>
            </a:r>
            <a:endParaRPr lang="en-US" b="1" dirty="0">
              <a:solidFill>
                <a:srgbClr val="12239E"/>
              </a:solidFill>
              <a:latin typeface="Cambria" panose="02040503050406030204" pitchFamily="18" charset="0"/>
              <a:ea typeface="Cambria" panose="02040503050406030204" pitchFamily="18" charset="0"/>
            </a:endParaRPr>
          </a:p>
        </p:txBody>
      </p:sp>
      <p:sp>
        <p:nvSpPr>
          <p:cNvPr id="22" name="TextBox 21"/>
          <p:cNvSpPr txBox="1"/>
          <p:nvPr/>
        </p:nvSpPr>
        <p:spPr>
          <a:xfrm>
            <a:off x="2186859" y="1693829"/>
            <a:ext cx="1083365" cy="369332"/>
          </a:xfrm>
          <a:prstGeom prst="rect">
            <a:avLst/>
          </a:prstGeom>
          <a:noFill/>
        </p:spPr>
        <p:txBody>
          <a:bodyPr wrap="square" rtlCol="0">
            <a:spAutoFit/>
          </a:bodyPr>
          <a:lstStyle/>
          <a:p>
            <a:r>
              <a:rPr lang="en-US" b="1" dirty="0" smtClean="0">
                <a:solidFill>
                  <a:srgbClr val="12239E"/>
                </a:solidFill>
                <a:latin typeface="Cambria" panose="02040503050406030204" pitchFamily="18" charset="0"/>
                <a:ea typeface="Cambria" panose="02040503050406030204" pitchFamily="18" charset="0"/>
              </a:rPr>
              <a:t>30.38 %</a:t>
            </a:r>
            <a:endParaRPr lang="en-US" b="1" dirty="0">
              <a:solidFill>
                <a:srgbClr val="12239E"/>
              </a:solidFill>
              <a:latin typeface="Cambria" panose="02040503050406030204" pitchFamily="18" charset="0"/>
              <a:ea typeface="Cambria" panose="02040503050406030204" pitchFamily="18" charset="0"/>
            </a:endParaRPr>
          </a:p>
        </p:txBody>
      </p:sp>
      <p:sp>
        <p:nvSpPr>
          <p:cNvPr id="27" name="TextBox 26"/>
          <p:cNvSpPr txBox="1"/>
          <p:nvPr/>
        </p:nvSpPr>
        <p:spPr>
          <a:xfrm>
            <a:off x="3508763" y="1713707"/>
            <a:ext cx="1083365" cy="369332"/>
          </a:xfrm>
          <a:prstGeom prst="rect">
            <a:avLst/>
          </a:prstGeom>
          <a:noFill/>
        </p:spPr>
        <p:txBody>
          <a:bodyPr wrap="square" rtlCol="0">
            <a:spAutoFit/>
          </a:bodyPr>
          <a:lstStyle/>
          <a:p>
            <a:r>
              <a:rPr lang="en-US" b="1" dirty="0" smtClean="0">
                <a:solidFill>
                  <a:srgbClr val="12239E"/>
                </a:solidFill>
                <a:latin typeface="Cambria" panose="02040503050406030204" pitchFamily="18" charset="0"/>
                <a:ea typeface="Cambria" panose="02040503050406030204" pitchFamily="18" charset="0"/>
              </a:rPr>
              <a:t>30.28 %</a:t>
            </a:r>
            <a:endParaRPr lang="en-US" b="1" dirty="0">
              <a:solidFill>
                <a:srgbClr val="12239E"/>
              </a:solidFill>
              <a:latin typeface="Cambria" panose="02040503050406030204" pitchFamily="18" charset="0"/>
              <a:ea typeface="Cambria" panose="02040503050406030204" pitchFamily="18" charset="0"/>
            </a:endParaRPr>
          </a:p>
        </p:txBody>
      </p:sp>
      <p:sp>
        <p:nvSpPr>
          <p:cNvPr id="28" name="TextBox 27"/>
          <p:cNvSpPr txBox="1"/>
          <p:nvPr/>
        </p:nvSpPr>
        <p:spPr>
          <a:xfrm>
            <a:off x="4830667" y="1714259"/>
            <a:ext cx="1083365" cy="369332"/>
          </a:xfrm>
          <a:prstGeom prst="rect">
            <a:avLst/>
          </a:prstGeom>
          <a:noFill/>
        </p:spPr>
        <p:txBody>
          <a:bodyPr wrap="square" rtlCol="0">
            <a:spAutoFit/>
          </a:bodyPr>
          <a:lstStyle/>
          <a:p>
            <a:r>
              <a:rPr lang="en-US" b="1" dirty="0" smtClean="0">
                <a:solidFill>
                  <a:srgbClr val="12239E"/>
                </a:solidFill>
                <a:latin typeface="Cambria" panose="02040503050406030204" pitchFamily="18" charset="0"/>
                <a:ea typeface="Cambria" panose="02040503050406030204" pitchFamily="18" charset="0"/>
              </a:rPr>
              <a:t>30.25 %</a:t>
            </a:r>
            <a:endParaRPr lang="en-US" b="1" dirty="0">
              <a:solidFill>
                <a:srgbClr val="12239E"/>
              </a:solidFill>
              <a:latin typeface="Cambria" panose="02040503050406030204" pitchFamily="18" charset="0"/>
              <a:ea typeface="Cambria" panose="02040503050406030204" pitchFamily="18" charset="0"/>
            </a:endParaRPr>
          </a:p>
        </p:txBody>
      </p:sp>
      <p:sp>
        <p:nvSpPr>
          <p:cNvPr id="29" name="TextBox 28"/>
          <p:cNvSpPr txBox="1"/>
          <p:nvPr/>
        </p:nvSpPr>
        <p:spPr>
          <a:xfrm>
            <a:off x="6132693" y="2050454"/>
            <a:ext cx="1083365" cy="369332"/>
          </a:xfrm>
          <a:prstGeom prst="rect">
            <a:avLst/>
          </a:prstGeom>
          <a:noFill/>
        </p:spPr>
        <p:txBody>
          <a:bodyPr wrap="square" rtlCol="0">
            <a:spAutoFit/>
          </a:bodyPr>
          <a:lstStyle/>
          <a:p>
            <a:r>
              <a:rPr lang="en-US" b="1" dirty="0" smtClean="0">
                <a:solidFill>
                  <a:srgbClr val="12239E"/>
                </a:solidFill>
                <a:latin typeface="Cambria" panose="02040503050406030204" pitchFamily="18" charset="0"/>
                <a:ea typeface="Cambria" panose="02040503050406030204" pitchFamily="18" charset="0"/>
              </a:rPr>
              <a:t>27.53 %</a:t>
            </a:r>
            <a:endParaRPr lang="en-US" b="1" dirty="0">
              <a:solidFill>
                <a:srgbClr val="12239E"/>
              </a:solidFill>
              <a:latin typeface="Cambria" panose="02040503050406030204" pitchFamily="18" charset="0"/>
              <a:ea typeface="Cambria" panose="02040503050406030204" pitchFamily="18" charset="0"/>
            </a:endParaRPr>
          </a:p>
        </p:txBody>
      </p:sp>
      <p:sp>
        <p:nvSpPr>
          <p:cNvPr id="12" name="TextBox 11"/>
          <p:cNvSpPr txBox="1"/>
          <p:nvPr/>
        </p:nvSpPr>
        <p:spPr>
          <a:xfrm>
            <a:off x="1922081" y="887330"/>
            <a:ext cx="8479943" cy="400110"/>
          </a:xfrm>
          <a:prstGeom prst="rect">
            <a:avLst/>
          </a:prstGeom>
          <a:noFill/>
        </p:spPr>
        <p:txBody>
          <a:bodyPr wrap="square" rtlCol="0">
            <a:spAutoFit/>
          </a:bodyPr>
          <a:lstStyle/>
          <a:p>
            <a:r>
              <a:rPr lang="en-US" sz="2000" b="1" dirty="0" smtClean="0">
                <a:latin typeface="Cambria" panose="02040503050406030204" pitchFamily="18" charset="0"/>
                <a:ea typeface="Cambria" panose="02040503050406030204" pitchFamily="18" charset="0"/>
              </a:rPr>
              <a:t>Top 5 Average High Discount </a:t>
            </a:r>
            <a:r>
              <a:rPr lang="en-US" sz="2000" b="1" dirty="0">
                <a:latin typeface="Cambria" panose="02040503050406030204" pitchFamily="18" charset="0"/>
                <a:ea typeface="Cambria" panose="02040503050406030204" pitchFamily="18" charset="0"/>
              </a:rPr>
              <a:t>P</a:t>
            </a:r>
            <a:r>
              <a:rPr lang="en-US" sz="2000" b="1" dirty="0" smtClean="0">
                <a:latin typeface="Cambria" panose="02040503050406030204" pitchFamily="18" charset="0"/>
                <a:ea typeface="Cambria" panose="02040503050406030204" pitchFamily="18" charset="0"/>
              </a:rPr>
              <a:t>ercentage Customer in India in FY 2021</a:t>
            </a:r>
            <a:endParaRPr lang="en-US" sz="2000" b="1" dirty="0">
              <a:latin typeface="Cambria" panose="02040503050406030204" pitchFamily="18" charset="0"/>
              <a:ea typeface="Cambria" panose="02040503050406030204" pitchFamily="18" charset="0"/>
            </a:endParaRPr>
          </a:p>
        </p:txBody>
      </p:sp>
      <p:sp>
        <p:nvSpPr>
          <p:cNvPr id="13" name="TextBox 12"/>
          <p:cNvSpPr txBox="1"/>
          <p:nvPr/>
        </p:nvSpPr>
        <p:spPr>
          <a:xfrm>
            <a:off x="7787240" y="1400560"/>
            <a:ext cx="4066138" cy="1754326"/>
          </a:xfrm>
          <a:prstGeom prst="rect">
            <a:avLst/>
          </a:prstGeom>
          <a:noFill/>
        </p:spPr>
        <p:txBody>
          <a:bodyPr wrap="square" rtlCol="0">
            <a:spAutoFit/>
          </a:bodyPr>
          <a:lstStyle/>
          <a:p>
            <a:r>
              <a:rPr lang="en-US" dirty="0" smtClean="0">
                <a:latin typeface="Cambria" panose="02040503050406030204" pitchFamily="18" charset="0"/>
                <a:ea typeface="Cambria" panose="02040503050406030204" pitchFamily="18" charset="0"/>
              </a:rPr>
              <a:t>In </a:t>
            </a:r>
            <a:r>
              <a:rPr lang="en-US" dirty="0" smtClean="0">
                <a:solidFill>
                  <a:srgbClr val="00B050"/>
                </a:solidFill>
                <a:latin typeface="Cambria" panose="02040503050406030204" pitchFamily="18" charset="0"/>
                <a:ea typeface="Cambria" panose="02040503050406030204" pitchFamily="18" charset="0"/>
              </a:rPr>
              <a:t>India</a:t>
            </a:r>
            <a:r>
              <a:rPr lang="en-US" dirty="0" smtClean="0">
                <a:latin typeface="Cambria" panose="02040503050406030204" pitchFamily="18" charset="0"/>
                <a:ea typeface="Cambria" panose="02040503050406030204" pitchFamily="18" charset="0"/>
              </a:rPr>
              <a:t> the </a:t>
            </a:r>
            <a:r>
              <a:rPr lang="en-US" dirty="0" smtClean="0">
                <a:solidFill>
                  <a:srgbClr val="00B050"/>
                </a:solidFill>
                <a:latin typeface="Cambria" panose="02040503050406030204" pitchFamily="18" charset="0"/>
                <a:ea typeface="Cambria" panose="02040503050406030204" pitchFamily="18" charset="0"/>
              </a:rPr>
              <a:t>year 2021 </a:t>
            </a:r>
            <a:r>
              <a:rPr lang="en-US" dirty="0" smtClean="0">
                <a:latin typeface="Cambria" panose="02040503050406030204" pitchFamily="18" charset="0"/>
                <a:ea typeface="Cambria" panose="02040503050406030204" pitchFamily="18" charset="0"/>
              </a:rPr>
              <a:t>the </a:t>
            </a:r>
            <a:r>
              <a:rPr lang="en-US" dirty="0" smtClean="0">
                <a:solidFill>
                  <a:srgbClr val="00B050"/>
                </a:solidFill>
                <a:latin typeface="Cambria" panose="02040503050406030204" pitchFamily="18" charset="0"/>
                <a:ea typeface="Cambria" panose="02040503050406030204" pitchFamily="18" charset="0"/>
              </a:rPr>
              <a:t>top 5</a:t>
            </a:r>
            <a:r>
              <a:rPr lang="en-US" dirty="0" smtClean="0">
                <a:latin typeface="Cambria" panose="02040503050406030204" pitchFamily="18" charset="0"/>
                <a:ea typeface="Cambria" panose="02040503050406030204" pitchFamily="18" charset="0"/>
              </a:rPr>
              <a:t> average discount percentage </a:t>
            </a:r>
            <a:r>
              <a:rPr lang="en-US" dirty="0" smtClean="0">
                <a:solidFill>
                  <a:srgbClr val="00B050"/>
                </a:solidFill>
                <a:latin typeface="Cambria" panose="02040503050406030204" pitchFamily="18" charset="0"/>
                <a:ea typeface="Cambria" panose="02040503050406030204" pitchFamily="18" charset="0"/>
              </a:rPr>
              <a:t>customer</a:t>
            </a:r>
            <a:r>
              <a:rPr lang="en-US" dirty="0" smtClean="0">
                <a:latin typeface="Cambria" panose="02040503050406030204" pitchFamily="18" charset="0"/>
                <a:ea typeface="Cambria" panose="02040503050406030204" pitchFamily="18" charset="0"/>
              </a:rPr>
              <a:t> are </a:t>
            </a:r>
            <a:r>
              <a:rPr lang="en-US" dirty="0" err="1" smtClean="0">
                <a:solidFill>
                  <a:srgbClr val="00B050"/>
                </a:solidFill>
                <a:latin typeface="Cambria" panose="02040503050406030204" pitchFamily="18" charset="0"/>
                <a:ea typeface="Cambria" panose="02040503050406030204" pitchFamily="18" charset="0"/>
              </a:rPr>
              <a:t>Flipkart</a:t>
            </a:r>
            <a:r>
              <a:rPr lang="en-US" dirty="0" smtClean="0">
                <a:solidFill>
                  <a:srgbClr val="00B050"/>
                </a:solidFill>
                <a:latin typeface="Cambria" panose="02040503050406030204" pitchFamily="18" charset="0"/>
                <a:ea typeface="Cambria" panose="02040503050406030204" pitchFamily="18" charset="0"/>
              </a:rPr>
              <a:t>, </a:t>
            </a:r>
            <a:r>
              <a:rPr lang="en-US" dirty="0" err="1" smtClean="0">
                <a:solidFill>
                  <a:srgbClr val="00B050"/>
                </a:solidFill>
                <a:latin typeface="Cambria" panose="02040503050406030204" pitchFamily="18" charset="0"/>
                <a:ea typeface="Cambria" panose="02040503050406030204" pitchFamily="18" charset="0"/>
              </a:rPr>
              <a:t>Viveks</a:t>
            </a:r>
            <a:r>
              <a:rPr lang="en-US" dirty="0" smtClean="0">
                <a:solidFill>
                  <a:srgbClr val="00B050"/>
                </a:solidFill>
                <a:latin typeface="Cambria" panose="02040503050406030204" pitchFamily="18" charset="0"/>
                <a:ea typeface="Cambria" panose="02040503050406030204" pitchFamily="18" charset="0"/>
              </a:rPr>
              <a:t>, </a:t>
            </a:r>
            <a:r>
              <a:rPr lang="en-US" dirty="0" err="1" smtClean="0">
                <a:solidFill>
                  <a:srgbClr val="00B050"/>
                </a:solidFill>
                <a:latin typeface="Cambria" panose="02040503050406030204" pitchFamily="18" charset="0"/>
                <a:ea typeface="Cambria" panose="02040503050406030204" pitchFamily="18" charset="0"/>
              </a:rPr>
              <a:t>Ezone</a:t>
            </a:r>
            <a:r>
              <a:rPr lang="en-US" dirty="0" smtClean="0">
                <a:solidFill>
                  <a:srgbClr val="00B050"/>
                </a:solidFill>
                <a:latin typeface="Cambria" panose="02040503050406030204" pitchFamily="18" charset="0"/>
                <a:ea typeface="Cambria" panose="02040503050406030204" pitchFamily="18" charset="0"/>
              </a:rPr>
              <a:t>, </a:t>
            </a:r>
            <a:r>
              <a:rPr lang="en-US" dirty="0" err="1" smtClean="0">
                <a:solidFill>
                  <a:srgbClr val="00B050"/>
                </a:solidFill>
                <a:latin typeface="Cambria" panose="02040503050406030204" pitchFamily="18" charset="0"/>
                <a:ea typeface="Cambria" panose="02040503050406030204" pitchFamily="18" charset="0"/>
              </a:rPr>
              <a:t>Croma</a:t>
            </a:r>
            <a:r>
              <a:rPr lang="en-US" dirty="0" smtClean="0">
                <a:solidFill>
                  <a:srgbClr val="00B050"/>
                </a:solidFill>
                <a:latin typeface="Cambria" panose="02040503050406030204" pitchFamily="18" charset="0"/>
                <a:ea typeface="Cambria" panose="02040503050406030204" pitchFamily="18" charset="0"/>
              </a:rPr>
              <a:t>, Vijay Sales </a:t>
            </a:r>
            <a:r>
              <a:rPr lang="en-US" dirty="0" smtClean="0">
                <a:latin typeface="Cambria" panose="02040503050406030204" pitchFamily="18" charset="0"/>
                <a:ea typeface="Cambria" panose="02040503050406030204" pitchFamily="18" charset="0"/>
              </a:rPr>
              <a:t>they all have similar discount percentage. </a:t>
            </a:r>
            <a:r>
              <a:rPr lang="en-US" dirty="0" smtClean="0">
                <a:solidFill>
                  <a:srgbClr val="00B050"/>
                </a:solidFill>
                <a:latin typeface="Cambria" panose="02040503050406030204" pitchFamily="18" charset="0"/>
                <a:ea typeface="Cambria" panose="02040503050406030204" pitchFamily="18" charset="0"/>
              </a:rPr>
              <a:t>All</a:t>
            </a:r>
            <a:r>
              <a:rPr lang="en-US" dirty="0" smtClean="0">
                <a:latin typeface="Cambria" panose="02040503050406030204" pitchFamily="18" charset="0"/>
                <a:ea typeface="Cambria" panose="02040503050406030204" pitchFamily="18" charset="0"/>
              </a:rPr>
              <a:t> have </a:t>
            </a:r>
            <a:r>
              <a:rPr lang="en-US" dirty="0" smtClean="0">
                <a:solidFill>
                  <a:srgbClr val="00B050"/>
                </a:solidFill>
                <a:latin typeface="Cambria" panose="02040503050406030204" pitchFamily="18" charset="0"/>
                <a:ea typeface="Cambria" panose="02040503050406030204" pitchFamily="18" charset="0"/>
              </a:rPr>
              <a:t>approx. 30% </a:t>
            </a:r>
            <a:r>
              <a:rPr lang="en-US" dirty="0" smtClean="0">
                <a:solidFill>
                  <a:srgbClr val="FF0000"/>
                </a:solidFill>
                <a:latin typeface="Cambria" panose="02040503050406030204" pitchFamily="18" charset="0"/>
                <a:ea typeface="Cambria" panose="02040503050406030204" pitchFamily="18" charset="0"/>
              </a:rPr>
              <a:t>except</a:t>
            </a:r>
            <a:r>
              <a:rPr lang="en-US" dirty="0" smtClean="0">
                <a:latin typeface="Cambria" panose="02040503050406030204" pitchFamily="18" charset="0"/>
                <a:ea typeface="Cambria" panose="02040503050406030204" pitchFamily="18" charset="0"/>
              </a:rPr>
              <a:t> </a:t>
            </a:r>
            <a:r>
              <a:rPr lang="en-US" dirty="0" smtClean="0">
                <a:solidFill>
                  <a:srgbClr val="FF0000"/>
                </a:solidFill>
                <a:latin typeface="Cambria" panose="02040503050406030204" pitchFamily="18" charset="0"/>
                <a:ea typeface="Cambria" panose="02040503050406030204" pitchFamily="18" charset="0"/>
              </a:rPr>
              <a:t>Vijay Sales </a:t>
            </a:r>
            <a:r>
              <a:rPr lang="en-US" dirty="0" smtClean="0">
                <a:latin typeface="Cambria" panose="02040503050406030204" pitchFamily="18" charset="0"/>
                <a:ea typeface="Cambria" panose="02040503050406030204" pitchFamily="18" charset="0"/>
              </a:rPr>
              <a:t>which have </a:t>
            </a:r>
            <a:r>
              <a:rPr lang="en-US" dirty="0" smtClean="0">
                <a:solidFill>
                  <a:srgbClr val="FF0000"/>
                </a:solidFill>
                <a:latin typeface="Cambria" panose="02040503050406030204" pitchFamily="18" charset="0"/>
                <a:ea typeface="Cambria" panose="02040503050406030204" pitchFamily="18" charset="0"/>
              </a:rPr>
              <a:t>27.53%</a:t>
            </a:r>
            <a:r>
              <a:rPr lang="en-US" dirty="0" smtClean="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0379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7" grpId="0"/>
      <p:bldP spid="28" grpId="0"/>
      <p:bldP spid="29"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36"/>
            <a:ext cx="5854148"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79512" y="1961466"/>
            <a:ext cx="5695123" cy="16642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latin typeface="Cambria" panose="02040503050406030204" pitchFamily="18" charset="0"/>
                <a:ea typeface="Cambria" panose="02040503050406030204" pitchFamily="18" charset="0"/>
              </a:rPr>
              <a:t>7. Get the complete report of the Gross sales amount for the customer “Atliq Exclusive” for each month. This analysis helps to get an idea of low and high-performing months and take strategic decisions. </a:t>
            </a:r>
            <a:endParaRPr lang="en-US" sz="1800" dirty="0" smtClean="0">
              <a:latin typeface="Cambria" panose="02040503050406030204" pitchFamily="18" charset="0"/>
              <a:ea typeface="Cambria" panose="02040503050406030204" pitchFamily="18" charset="0"/>
            </a:endParaRPr>
          </a:p>
          <a:p>
            <a:r>
              <a:rPr lang="en-US" sz="1800" dirty="0" smtClean="0">
                <a:latin typeface="Cambria" panose="02040503050406030204" pitchFamily="18" charset="0"/>
                <a:ea typeface="Cambria" panose="02040503050406030204" pitchFamily="18" charset="0"/>
              </a:rPr>
              <a:t>The </a:t>
            </a:r>
            <a:r>
              <a:rPr lang="en-US" sz="1800" dirty="0">
                <a:latin typeface="Cambria" panose="02040503050406030204" pitchFamily="18" charset="0"/>
                <a:ea typeface="Cambria" panose="02040503050406030204" pitchFamily="18" charset="0"/>
              </a:rPr>
              <a:t>final report contains these columns: </a:t>
            </a:r>
            <a:r>
              <a:rPr lang="en-US" sz="1800" dirty="0" smtClean="0">
                <a:latin typeface="Cambria" panose="02040503050406030204" pitchFamily="18" charset="0"/>
                <a:ea typeface="Cambria" panose="02040503050406030204" pitchFamily="18" charset="0"/>
              </a:rPr>
              <a:t>Month, </a:t>
            </a:r>
            <a:r>
              <a:rPr lang="en-US" sz="1800" dirty="0">
                <a:latin typeface="Cambria" panose="02040503050406030204" pitchFamily="18" charset="0"/>
                <a:ea typeface="Cambria" panose="02040503050406030204" pitchFamily="18" charset="0"/>
              </a:rPr>
              <a:t>Year Gross sales </a:t>
            </a:r>
            <a:r>
              <a:rPr lang="en-US" sz="1800" dirty="0" smtClean="0">
                <a:latin typeface="Cambria" panose="02040503050406030204" pitchFamily="18" charset="0"/>
                <a:ea typeface="Cambria" panose="02040503050406030204" pitchFamily="18" charset="0"/>
              </a:rPr>
              <a:t>Amount.</a:t>
            </a:r>
            <a:endParaRPr lang="en-US" sz="2800" b="1" dirty="0">
              <a:solidFill>
                <a:schemeClr val="bg1"/>
              </a:solidFill>
              <a:latin typeface="Cambria" panose="02040503050406030204" pitchFamily="18" charset="0"/>
              <a:ea typeface="Cambria" panose="02040503050406030204" pitchFamily="18" charset="0"/>
              <a:cs typeface="Segoe UI" panose="020B0502040204020203" pitchFamily="34" charset="0"/>
            </a:endParaRPr>
          </a:p>
        </p:txBody>
      </p:sp>
      <p:sp>
        <p:nvSpPr>
          <p:cNvPr id="3" name="TextBox 2"/>
          <p:cNvSpPr txBox="1"/>
          <p:nvPr/>
        </p:nvSpPr>
        <p:spPr>
          <a:xfrm>
            <a:off x="7692889" y="248985"/>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163420" y="1405881"/>
            <a:ext cx="1805607" cy="461665"/>
          </a:xfrm>
          <a:prstGeom prst="rect">
            <a:avLst/>
          </a:prstGeom>
          <a:noFill/>
        </p:spPr>
        <p:txBody>
          <a:bodyPr wrap="square" rtlCol="0">
            <a:spAutoFit/>
          </a:bodyPr>
          <a:lstStyle/>
          <a:p>
            <a:r>
              <a:rPr lang="en-US" sz="2400" dirty="0" smtClean="0">
                <a:solidFill>
                  <a:schemeClr val="bg1"/>
                </a:solidFill>
                <a:latin typeface="Cambria" panose="02040503050406030204" pitchFamily="18" charset="0"/>
                <a:ea typeface="Cambria" panose="02040503050406030204" pitchFamily="18" charset="0"/>
              </a:rPr>
              <a:t>Question 7</a:t>
            </a:r>
            <a:endParaRPr lang="en-US" sz="2400" dirty="0">
              <a:solidFill>
                <a:schemeClr val="bg1"/>
              </a:solidFill>
              <a:latin typeface="Cambria" panose="02040503050406030204" pitchFamily="18" charset="0"/>
              <a:ea typeface="Cambria" panose="02040503050406030204" pitchFamily="18" charset="0"/>
            </a:endParaRPr>
          </a:p>
        </p:txBody>
      </p:sp>
      <p:pic>
        <p:nvPicPr>
          <p:cNvPr id="7" name="Picture 6"/>
          <p:cNvPicPr>
            <a:picLocks noChangeAspect="1"/>
          </p:cNvPicPr>
          <p:nvPr/>
        </p:nvPicPr>
        <p:blipFill>
          <a:blip r:embed="rId5"/>
          <a:stretch>
            <a:fillRect/>
          </a:stretch>
        </p:blipFill>
        <p:spPr>
          <a:xfrm>
            <a:off x="6380301" y="1014476"/>
            <a:ext cx="3705225" cy="52863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3007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3" name="TextBox 2"/>
          <p:cNvSpPr txBox="1"/>
          <p:nvPr/>
        </p:nvSpPr>
        <p:spPr>
          <a:xfrm>
            <a:off x="1237215" y="154855"/>
            <a:ext cx="1242390" cy="461665"/>
          </a:xfrm>
          <a:prstGeom prst="rect">
            <a:avLst/>
          </a:prstGeom>
          <a:solidFill>
            <a:srgbClr val="63D4E3"/>
          </a:solidFill>
        </p:spPr>
        <p:txBody>
          <a:bodyPr wrap="square" rtlCol="0">
            <a:spAutoFit/>
          </a:bodyPr>
          <a:lstStyle/>
          <a:p>
            <a:r>
              <a:rPr lang="en-US" sz="2400" dirty="0" smtClean="0">
                <a:latin typeface="Cambria" panose="02040503050406030204" pitchFamily="18" charset="0"/>
                <a:ea typeface="Cambria" panose="02040503050406030204" pitchFamily="18" charset="0"/>
              </a:rPr>
              <a:t>Insights</a:t>
            </a:r>
            <a:endParaRPr lang="en-US" sz="2400"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5"/>
          <a:stretch>
            <a:fillRect/>
          </a:stretch>
        </p:blipFill>
        <p:spPr>
          <a:xfrm>
            <a:off x="228600" y="1408128"/>
            <a:ext cx="7759149" cy="4491717"/>
          </a:xfrm>
          <a:prstGeom prst="rect">
            <a:avLst/>
          </a:prstGeom>
        </p:spPr>
      </p:pic>
      <p:sp>
        <p:nvSpPr>
          <p:cNvPr id="7" name="TextBox 6"/>
          <p:cNvSpPr txBox="1"/>
          <p:nvPr/>
        </p:nvSpPr>
        <p:spPr>
          <a:xfrm>
            <a:off x="2080589" y="1408128"/>
            <a:ext cx="742954" cy="369332"/>
          </a:xfrm>
          <a:prstGeom prst="rect">
            <a:avLst/>
          </a:prstGeom>
          <a:noFill/>
        </p:spPr>
        <p:txBody>
          <a:bodyPr wrap="square" rtlCol="0">
            <a:spAutoFit/>
          </a:bodyPr>
          <a:lstStyle/>
          <a:p>
            <a:r>
              <a:rPr lang="en-US" dirty="0" smtClean="0"/>
              <a:t>2019</a:t>
            </a:r>
            <a:endParaRPr lang="en-US" dirty="0"/>
          </a:p>
        </p:txBody>
      </p:sp>
      <p:sp>
        <p:nvSpPr>
          <p:cNvPr id="8" name="TextBox 7"/>
          <p:cNvSpPr txBox="1"/>
          <p:nvPr/>
        </p:nvSpPr>
        <p:spPr>
          <a:xfrm>
            <a:off x="3284875" y="1412508"/>
            <a:ext cx="742954" cy="369332"/>
          </a:xfrm>
          <a:prstGeom prst="rect">
            <a:avLst/>
          </a:prstGeom>
          <a:noFill/>
        </p:spPr>
        <p:txBody>
          <a:bodyPr wrap="square" rtlCol="0">
            <a:spAutoFit/>
          </a:bodyPr>
          <a:lstStyle/>
          <a:p>
            <a:r>
              <a:rPr lang="en-US" dirty="0" smtClean="0"/>
              <a:t>2020</a:t>
            </a:r>
            <a:endParaRPr lang="en-US" dirty="0"/>
          </a:p>
        </p:txBody>
      </p:sp>
      <p:sp>
        <p:nvSpPr>
          <p:cNvPr id="9" name="Oval 8"/>
          <p:cNvSpPr/>
          <p:nvPr/>
        </p:nvSpPr>
        <p:spPr>
          <a:xfrm>
            <a:off x="1926533" y="1508040"/>
            <a:ext cx="154056" cy="200368"/>
          </a:xfrm>
          <a:prstGeom prst="ellipse">
            <a:avLst/>
          </a:prstGeom>
          <a:solidFill>
            <a:srgbClr val="108DFF"/>
          </a:solidFill>
          <a:ln>
            <a:solidFill>
              <a:srgbClr val="179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144073" y="1510836"/>
            <a:ext cx="154056" cy="200368"/>
          </a:xfrm>
          <a:prstGeom prst="ellipse">
            <a:avLst/>
          </a:prstGeom>
          <a:solidFill>
            <a:srgbClr val="0E1F9C"/>
          </a:solidFill>
          <a:ln>
            <a:solidFill>
              <a:srgbClr val="455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473018" y="1424957"/>
            <a:ext cx="739639" cy="369332"/>
          </a:xfrm>
          <a:prstGeom prst="rect">
            <a:avLst/>
          </a:prstGeom>
          <a:noFill/>
        </p:spPr>
        <p:txBody>
          <a:bodyPr wrap="square" rtlCol="0">
            <a:spAutoFit/>
          </a:bodyPr>
          <a:lstStyle/>
          <a:p>
            <a:r>
              <a:rPr lang="en-US" dirty="0" smtClean="0"/>
              <a:t>2021</a:t>
            </a:r>
            <a:endParaRPr lang="en-US" dirty="0"/>
          </a:p>
        </p:txBody>
      </p:sp>
      <p:sp>
        <p:nvSpPr>
          <p:cNvPr id="12" name="Oval 11"/>
          <p:cNvSpPr/>
          <p:nvPr/>
        </p:nvSpPr>
        <p:spPr>
          <a:xfrm>
            <a:off x="4342155" y="1503402"/>
            <a:ext cx="154056" cy="200368"/>
          </a:xfrm>
          <a:prstGeom prst="ellipse">
            <a:avLst/>
          </a:prstGeom>
          <a:solidFill>
            <a:srgbClr val="E5662F"/>
          </a:solidFill>
          <a:ln>
            <a:solidFill>
              <a:srgbClr val="E66C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479605" y="812269"/>
            <a:ext cx="6682408" cy="400110"/>
          </a:xfrm>
          <a:prstGeom prst="rect">
            <a:avLst/>
          </a:prstGeom>
          <a:noFill/>
        </p:spPr>
        <p:txBody>
          <a:bodyPr wrap="square" rtlCol="0">
            <a:spAutoFit/>
          </a:bodyPr>
          <a:lstStyle/>
          <a:p>
            <a:r>
              <a:rPr lang="en-US" sz="2000" b="1" dirty="0" smtClean="0">
                <a:latin typeface="Cambria" panose="02040503050406030204" pitchFamily="18" charset="0"/>
                <a:ea typeface="Cambria" panose="02040503050406030204" pitchFamily="18" charset="0"/>
              </a:rPr>
              <a:t>Annual Gross sales amount for </a:t>
            </a:r>
            <a:r>
              <a:rPr lang="en-US" sz="2000" b="1" dirty="0" err="1" smtClean="0">
                <a:latin typeface="Cambria" panose="02040503050406030204" pitchFamily="18" charset="0"/>
                <a:ea typeface="Cambria" panose="02040503050406030204" pitchFamily="18" charset="0"/>
              </a:rPr>
              <a:t>Atliq</a:t>
            </a:r>
            <a:r>
              <a:rPr lang="en-US" sz="2000" b="1" dirty="0" smtClean="0">
                <a:latin typeface="Cambria" panose="02040503050406030204" pitchFamily="18" charset="0"/>
                <a:ea typeface="Cambria" panose="02040503050406030204" pitchFamily="18" charset="0"/>
              </a:rPr>
              <a:t> Exclusive Customer</a:t>
            </a:r>
            <a:endParaRPr lang="en-US" sz="2000" b="1" dirty="0">
              <a:latin typeface="Cambria" panose="02040503050406030204" pitchFamily="18" charset="0"/>
              <a:ea typeface="Cambria" panose="02040503050406030204" pitchFamily="18" charset="0"/>
            </a:endParaRPr>
          </a:p>
        </p:txBody>
      </p:sp>
      <p:sp>
        <p:nvSpPr>
          <p:cNvPr id="14" name="TextBox 13"/>
          <p:cNvSpPr txBox="1"/>
          <p:nvPr/>
        </p:nvSpPr>
        <p:spPr>
          <a:xfrm>
            <a:off x="8204131" y="1212379"/>
            <a:ext cx="4066138" cy="2031325"/>
          </a:xfrm>
          <a:prstGeom prst="rect">
            <a:avLst/>
          </a:prstGeom>
          <a:noFill/>
        </p:spPr>
        <p:txBody>
          <a:bodyPr wrap="square" rtlCol="0">
            <a:spAutoFit/>
          </a:bodyPr>
          <a:lstStyle/>
          <a:p>
            <a:r>
              <a:rPr lang="en-US" dirty="0" smtClean="0">
                <a:latin typeface="Cambria" panose="02040503050406030204" pitchFamily="18" charset="0"/>
                <a:ea typeface="Cambria" panose="02040503050406030204" pitchFamily="18" charset="0"/>
              </a:rPr>
              <a:t>For </a:t>
            </a:r>
            <a:r>
              <a:rPr lang="en-US" dirty="0" err="1" smtClean="0">
                <a:solidFill>
                  <a:srgbClr val="00B050"/>
                </a:solidFill>
                <a:latin typeface="Cambria" panose="02040503050406030204" pitchFamily="18" charset="0"/>
                <a:ea typeface="Cambria" panose="02040503050406030204" pitchFamily="18" charset="0"/>
              </a:rPr>
              <a:t>Atliq</a:t>
            </a:r>
            <a:r>
              <a:rPr lang="en-US" dirty="0" smtClean="0">
                <a:solidFill>
                  <a:srgbClr val="00B050"/>
                </a:solidFill>
                <a:latin typeface="Cambria" panose="02040503050406030204" pitchFamily="18" charset="0"/>
                <a:ea typeface="Cambria" panose="02040503050406030204" pitchFamily="18" charset="0"/>
              </a:rPr>
              <a:t> Exclusive customer </a:t>
            </a:r>
            <a:r>
              <a:rPr lang="en-US" dirty="0" smtClean="0">
                <a:latin typeface="Cambria" panose="02040503050406030204" pitchFamily="18" charset="0"/>
                <a:ea typeface="Cambria" panose="02040503050406030204" pitchFamily="18" charset="0"/>
              </a:rPr>
              <a:t>, It is clear that </a:t>
            </a:r>
            <a:r>
              <a:rPr lang="en-US" dirty="0" smtClean="0">
                <a:solidFill>
                  <a:srgbClr val="00B050"/>
                </a:solidFill>
                <a:latin typeface="Cambria" panose="02040503050406030204" pitchFamily="18" charset="0"/>
                <a:ea typeface="Cambria" panose="02040503050406030204" pitchFamily="18" charset="0"/>
              </a:rPr>
              <a:t>November</a:t>
            </a:r>
            <a:r>
              <a:rPr lang="en-US" dirty="0" smtClean="0">
                <a:latin typeface="Cambria" panose="02040503050406030204" pitchFamily="18" charset="0"/>
                <a:ea typeface="Cambria" panose="02040503050406030204" pitchFamily="18" charset="0"/>
              </a:rPr>
              <a:t> month of  </a:t>
            </a:r>
            <a:r>
              <a:rPr lang="en-US" dirty="0" smtClean="0">
                <a:solidFill>
                  <a:srgbClr val="00B050"/>
                </a:solidFill>
                <a:latin typeface="Cambria" panose="02040503050406030204" pitchFamily="18" charset="0"/>
                <a:ea typeface="Cambria" panose="02040503050406030204" pitchFamily="18" charset="0"/>
              </a:rPr>
              <a:t>2020</a:t>
            </a:r>
            <a:r>
              <a:rPr lang="en-US" dirty="0" smtClean="0">
                <a:latin typeface="Cambria" panose="02040503050406030204" pitchFamily="18" charset="0"/>
                <a:ea typeface="Cambria" panose="02040503050406030204" pitchFamily="18" charset="0"/>
              </a:rPr>
              <a:t> marked the </a:t>
            </a:r>
            <a:r>
              <a:rPr lang="en-US" dirty="0" smtClean="0">
                <a:solidFill>
                  <a:srgbClr val="00B050"/>
                </a:solidFill>
                <a:latin typeface="Cambria" panose="02040503050406030204" pitchFamily="18" charset="0"/>
                <a:ea typeface="Cambria" panose="02040503050406030204" pitchFamily="18" charset="0"/>
              </a:rPr>
              <a:t>highest sales </a:t>
            </a:r>
            <a:r>
              <a:rPr lang="en-US" dirty="0" smtClean="0">
                <a:latin typeface="Cambria" panose="02040503050406030204" pitchFamily="18" charset="0"/>
                <a:ea typeface="Cambria" panose="02040503050406030204" pitchFamily="18" charset="0"/>
              </a:rPr>
              <a:t>which is a good sales after the impact of the COVID-19. </a:t>
            </a:r>
          </a:p>
          <a:p>
            <a:endParaRPr lang="en-US" dirty="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The </a:t>
            </a:r>
            <a:r>
              <a:rPr lang="en-US" dirty="0" smtClean="0">
                <a:solidFill>
                  <a:srgbClr val="FF0000"/>
                </a:solidFill>
                <a:latin typeface="Cambria" panose="02040503050406030204" pitchFamily="18" charset="0"/>
                <a:ea typeface="Cambria" panose="02040503050406030204" pitchFamily="18" charset="0"/>
              </a:rPr>
              <a:t>lowest sales </a:t>
            </a:r>
            <a:r>
              <a:rPr lang="en-US" dirty="0" smtClean="0">
                <a:latin typeface="Cambria" panose="02040503050406030204" pitchFamily="18" charset="0"/>
                <a:ea typeface="Cambria" panose="02040503050406030204" pitchFamily="18" charset="0"/>
              </a:rPr>
              <a:t>recorded on </a:t>
            </a:r>
            <a:r>
              <a:rPr lang="en-US" dirty="0" smtClean="0">
                <a:solidFill>
                  <a:srgbClr val="FF0000"/>
                </a:solidFill>
                <a:latin typeface="Cambria" panose="02040503050406030204" pitchFamily="18" charset="0"/>
                <a:ea typeface="Cambria" panose="02040503050406030204" pitchFamily="18" charset="0"/>
              </a:rPr>
              <a:t>march 2020</a:t>
            </a:r>
            <a:r>
              <a:rPr lang="en-US" dirty="0" smtClean="0">
                <a:latin typeface="Cambria" panose="02040503050406030204" pitchFamily="18" charset="0"/>
                <a:ea typeface="Cambria" panose="02040503050406030204" pitchFamily="18" charset="0"/>
              </a:rPr>
              <a:t> due to the </a:t>
            </a:r>
            <a:r>
              <a:rPr lang="en-US" dirty="0" smtClean="0">
                <a:solidFill>
                  <a:srgbClr val="FF0000"/>
                </a:solidFill>
                <a:latin typeface="Cambria" panose="02040503050406030204" pitchFamily="18" charset="0"/>
                <a:ea typeface="Cambria" panose="02040503050406030204" pitchFamily="18" charset="0"/>
              </a:rPr>
              <a:t>COVID-19.</a:t>
            </a:r>
            <a:endParaRPr lang="en-US"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3477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p:bldP spid="12" grpId="0" animBg="1"/>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36"/>
            <a:ext cx="5854148"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79512" y="2021102"/>
            <a:ext cx="5695123" cy="16642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latin typeface="Cambria" panose="02040503050406030204" pitchFamily="18" charset="0"/>
                <a:ea typeface="Cambria" panose="02040503050406030204" pitchFamily="18" charset="0"/>
              </a:rPr>
              <a:t>8. In which quarter of 2020, got the maximum </a:t>
            </a:r>
            <a:r>
              <a:rPr lang="en-US" sz="1800" dirty="0" err="1">
                <a:latin typeface="Cambria" panose="02040503050406030204" pitchFamily="18" charset="0"/>
                <a:ea typeface="Cambria" panose="02040503050406030204" pitchFamily="18" charset="0"/>
              </a:rPr>
              <a:t>total_sold_quantity</a:t>
            </a:r>
            <a:r>
              <a:rPr lang="en-US" sz="1800" dirty="0">
                <a:latin typeface="Cambria" panose="02040503050406030204" pitchFamily="18" charset="0"/>
                <a:ea typeface="Cambria" panose="02040503050406030204" pitchFamily="18" charset="0"/>
              </a:rPr>
              <a:t>? </a:t>
            </a:r>
            <a:endParaRPr lang="en-US" sz="1800" dirty="0" smtClean="0">
              <a:latin typeface="Cambria" panose="02040503050406030204" pitchFamily="18" charset="0"/>
              <a:ea typeface="Cambria" panose="02040503050406030204" pitchFamily="18" charset="0"/>
            </a:endParaRPr>
          </a:p>
          <a:p>
            <a:r>
              <a:rPr lang="en-US" sz="1800" dirty="0" smtClean="0">
                <a:latin typeface="Cambria" panose="02040503050406030204" pitchFamily="18" charset="0"/>
                <a:ea typeface="Cambria" panose="02040503050406030204" pitchFamily="18" charset="0"/>
              </a:rPr>
              <a:t>The </a:t>
            </a:r>
            <a:r>
              <a:rPr lang="en-US" sz="1800" dirty="0">
                <a:latin typeface="Cambria" panose="02040503050406030204" pitchFamily="18" charset="0"/>
                <a:ea typeface="Cambria" panose="02040503050406030204" pitchFamily="18" charset="0"/>
              </a:rPr>
              <a:t>final output contains these fields sorted by the </a:t>
            </a:r>
            <a:r>
              <a:rPr lang="en-US" sz="1800" dirty="0" err="1">
                <a:latin typeface="Cambria" panose="02040503050406030204" pitchFamily="18" charset="0"/>
                <a:ea typeface="Cambria" panose="02040503050406030204" pitchFamily="18" charset="0"/>
              </a:rPr>
              <a:t>total_sold_quantity</a:t>
            </a:r>
            <a:r>
              <a:rPr lang="en-US" sz="1800" dirty="0">
                <a:latin typeface="Cambria" panose="02040503050406030204" pitchFamily="18" charset="0"/>
                <a:ea typeface="Cambria" panose="02040503050406030204" pitchFamily="18" charset="0"/>
              </a:rPr>
              <a:t>, Quarter </a:t>
            </a:r>
            <a:r>
              <a:rPr lang="en-US" sz="1800" dirty="0" err="1">
                <a:latin typeface="Cambria" panose="02040503050406030204" pitchFamily="18" charset="0"/>
                <a:ea typeface="Cambria" panose="02040503050406030204" pitchFamily="18" charset="0"/>
              </a:rPr>
              <a:t>total_sold_quantity</a:t>
            </a:r>
            <a:endParaRPr lang="en-US" sz="2800" b="1" dirty="0">
              <a:solidFill>
                <a:schemeClr val="bg1"/>
              </a:solidFill>
              <a:latin typeface="Cambria" panose="02040503050406030204" pitchFamily="18" charset="0"/>
              <a:ea typeface="Cambria" panose="02040503050406030204" pitchFamily="18" charset="0"/>
              <a:cs typeface="Segoe UI" panose="020B0502040204020203" pitchFamily="34" charset="0"/>
            </a:endParaRPr>
          </a:p>
        </p:txBody>
      </p:sp>
      <p:sp>
        <p:nvSpPr>
          <p:cNvPr id="3" name="TextBox 2"/>
          <p:cNvSpPr txBox="1"/>
          <p:nvPr/>
        </p:nvSpPr>
        <p:spPr>
          <a:xfrm>
            <a:off x="8328992" y="1010625"/>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163420" y="1624541"/>
            <a:ext cx="1805607" cy="461665"/>
          </a:xfrm>
          <a:prstGeom prst="rect">
            <a:avLst/>
          </a:prstGeom>
          <a:noFill/>
        </p:spPr>
        <p:txBody>
          <a:bodyPr wrap="square" rtlCol="0">
            <a:spAutoFit/>
          </a:bodyPr>
          <a:lstStyle/>
          <a:p>
            <a:r>
              <a:rPr lang="en-US" sz="2400" dirty="0" smtClean="0">
                <a:solidFill>
                  <a:schemeClr val="bg1"/>
                </a:solidFill>
                <a:latin typeface="Cambria" panose="02040503050406030204" pitchFamily="18" charset="0"/>
                <a:ea typeface="Cambria" panose="02040503050406030204" pitchFamily="18" charset="0"/>
              </a:rPr>
              <a:t>Question 8</a:t>
            </a:r>
            <a:endParaRPr lang="en-US" sz="2400" dirty="0">
              <a:solidFill>
                <a:schemeClr val="bg1"/>
              </a:solidFill>
              <a:latin typeface="Cambria" panose="02040503050406030204" pitchFamily="18" charset="0"/>
              <a:ea typeface="Cambria" panose="02040503050406030204" pitchFamily="18" charset="0"/>
            </a:endParaRPr>
          </a:p>
        </p:txBody>
      </p:sp>
      <p:pic>
        <p:nvPicPr>
          <p:cNvPr id="7" name="Picture 6"/>
          <p:cNvPicPr>
            <a:picLocks noChangeAspect="1"/>
          </p:cNvPicPr>
          <p:nvPr/>
        </p:nvPicPr>
        <p:blipFill>
          <a:blip r:embed="rId5"/>
          <a:stretch>
            <a:fillRect/>
          </a:stretch>
        </p:blipFill>
        <p:spPr>
          <a:xfrm>
            <a:off x="7227833" y="2134825"/>
            <a:ext cx="3585940" cy="1999851"/>
          </a:xfrm>
          <a:prstGeom prst="round2DiagRect">
            <a:avLst>
              <a:gd name="adj1" fmla="val 2163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8461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114094" y="863035"/>
            <a:ext cx="6775175" cy="5074753"/>
          </a:xfrm>
          <a:prstGeom prst="rect">
            <a:avLst/>
          </a:prstGeom>
        </p:spPr>
      </p:pic>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3" name="TextBox 2"/>
          <p:cNvSpPr txBox="1"/>
          <p:nvPr/>
        </p:nvSpPr>
        <p:spPr>
          <a:xfrm>
            <a:off x="1237215" y="154855"/>
            <a:ext cx="1242390" cy="461665"/>
          </a:xfrm>
          <a:prstGeom prst="rect">
            <a:avLst/>
          </a:prstGeom>
          <a:solidFill>
            <a:srgbClr val="63D4E3"/>
          </a:solidFill>
        </p:spPr>
        <p:txBody>
          <a:bodyPr wrap="square" rtlCol="0">
            <a:spAutoFit/>
          </a:bodyPr>
          <a:lstStyle/>
          <a:p>
            <a:r>
              <a:rPr lang="en-US" sz="2400" dirty="0" smtClean="0">
                <a:latin typeface="Cambria" panose="02040503050406030204" pitchFamily="18" charset="0"/>
                <a:ea typeface="Cambria" panose="02040503050406030204" pitchFamily="18" charset="0"/>
              </a:rPr>
              <a:t>Insights</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1093935" y="1214194"/>
            <a:ext cx="1083365" cy="369332"/>
          </a:xfrm>
          <a:prstGeom prst="rect">
            <a:avLst/>
          </a:prstGeom>
          <a:noFill/>
        </p:spPr>
        <p:txBody>
          <a:bodyPr wrap="square" rtlCol="0">
            <a:spAutoFit/>
          </a:bodyPr>
          <a:lstStyle/>
          <a:p>
            <a:r>
              <a:rPr lang="en-US" b="1" dirty="0" smtClean="0">
                <a:solidFill>
                  <a:srgbClr val="00B050"/>
                </a:solidFill>
                <a:latin typeface="Cambria" panose="02040503050406030204" pitchFamily="18" charset="0"/>
                <a:ea typeface="Cambria" panose="02040503050406030204" pitchFamily="18" charset="0"/>
              </a:rPr>
              <a:t>7.01 M</a:t>
            </a:r>
            <a:endParaRPr lang="en-US" b="1" dirty="0">
              <a:solidFill>
                <a:srgbClr val="00B050"/>
              </a:solidFill>
              <a:latin typeface="Cambria" panose="02040503050406030204" pitchFamily="18" charset="0"/>
              <a:ea typeface="Cambria" panose="02040503050406030204" pitchFamily="18" charset="0"/>
            </a:endParaRPr>
          </a:p>
        </p:txBody>
      </p:sp>
      <p:sp>
        <p:nvSpPr>
          <p:cNvPr id="15" name="TextBox 14"/>
          <p:cNvSpPr txBox="1"/>
          <p:nvPr/>
        </p:nvSpPr>
        <p:spPr>
          <a:xfrm>
            <a:off x="2650229" y="1422015"/>
            <a:ext cx="1083365" cy="369332"/>
          </a:xfrm>
          <a:prstGeom prst="rect">
            <a:avLst/>
          </a:prstGeom>
          <a:noFill/>
        </p:spPr>
        <p:txBody>
          <a:bodyPr wrap="square" rtlCol="0">
            <a:spAutoFit/>
          </a:bodyPr>
          <a:lstStyle/>
          <a:p>
            <a:r>
              <a:rPr lang="en-US" b="1" dirty="0" smtClean="0">
                <a:solidFill>
                  <a:srgbClr val="118DFF"/>
                </a:solidFill>
                <a:latin typeface="Cambria" panose="02040503050406030204" pitchFamily="18" charset="0"/>
                <a:ea typeface="Cambria" panose="02040503050406030204" pitchFamily="18" charset="0"/>
              </a:rPr>
              <a:t>6.65 M</a:t>
            </a:r>
            <a:endParaRPr lang="en-US" b="1" dirty="0">
              <a:solidFill>
                <a:srgbClr val="118DFF"/>
              </a:solidFill>
              <a:latin typeface="Cambria" panose="02040503050406030204" pitchFamily="18" charset="0"/>
              <a:ea typeface="Cambria" panose="02040503050406030204" pitchFamily="18" charset="0"/>
            </a:endParaRPr>
          </a:p>
        </p:txBody>
      </p:sp>
      <p:sp>
        <p:nvSpPr>
          <p:cNvPr id="16" name="TextBox 15"/>
          <p:cNvSpPr txBox="1"/>
          <p:nvPr/>
        </p:nvSpPr>
        <p:spPr>
          <a:xfrm>
            <a:off x="4184168" y="4030385"/>
            <a:ext cx="1083365"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ea typeface="Cambria" panose="02040503050406030204" pitchFamily="18" charset="0"/>
              </a:rPr>
              <a:t>2.08 M</a:t>
            </a:r>
            <a:endParaRPr lang="en-US" b="1" dirty="0">
              <a:solidFill>
                <a:srgbClr val="FF0000"/>
              </a:solidFill>
              <a:latin typeface="Cambria" panose="02040503050406030204" pitchFamily="18" charset="0"/>
              <a:ea typeface="Cambria" panose="02040503050406030204" pitchFamily="18" charset="0"/>
            </a:endParaRPr>
          </a:p>
        </p:txBody>
      </p:sp>
      <p:sp>
        <p:nvSpPr>
          <p:cNvPr id="17" name="TextBox 16"/>
          <p:cNvSpPr txBox="1"/>
          <p:nvPr/>
        </p:nvSpPr>
        <p:spPr>
          <a:xfrm>
            <a:off x="5709825" y="2343869"/>
            <a:ext cx="1083365" cy="369332"/>
          </a:xfrm>
          <a:prstGeom prst="rect">
            <a:avLst/>
          </a:prstGeom>
          <a:noFill/>
        </p:spPr>
        <p:txBody>
          <a:bodyPr wrap="square" rtlCol="0">
            <a:spAutoFit/>
          </a:bodyPr>
          <a:lstStyle/>
          <a:p>
            <a:r>
              <a:rPr lang="en-US" b="1" dirty="0" smtClean="0">
                <a:solidFill>
                  <a:srgbClr val="118DFF"/>
                </a:solidFill>
                <a:latin typeface="Cambria" panose="02040503050406030204" pitchFamily="18" charset="0"/>
                <a:ea typeface="Cambria" panose="02040503050406030204" pitchFamily="18" charset="0"/>
              </a:rPr>
              <a:t>5.04 M</a:t>
            </a:r>
            <a:endParaRPr lang="en-US" b="1" dirty="0">
              <a:solidFill>
                <a:srgbClr val="118DFF"/>
              </a:solidFill>
              <a:latin typeface="Cambria" panose="02040503050406030204" pitchFamily="18" charset="0"/>
              <a:ea typeface="Cambria" panose="02040503050406030204" pitchFamily="18" charset="0"/>
            </a:endParaRPr>
          </a:p>
        </p:txBody>
      </p:sp>
      <p:sp>
        <p:nvSpPr>
          <p:cNvPr id="19" name="TextBox 18"/>
          <p:cNvSpPr txBox="1"/>
          <p:nvPr/>
        </p:nvSpPr>
        <p:spPr>
          <a:xfrm>
            <a:off x="7748934" y="1214194"/>
            <a:ext cx="4066138" cy="2862322"/>
          </a:xfrm>
          <a:prstGeom prst="rect">
            <a:avLst/>
          </a:prstGeom>
          <a:noFill/>
        </p:spPr>
        <p:txBody>
          <a:bodyPr wrap="square" rtlCol="0">
            <a:spAutoFit/>
          </a:bodyPr>
          <a:lstStyle/>
          <a:p>
            <a:r>
              <a:rPr lang="en-US" dirty="0" smtClean="0">
                <a:solidFill>
                  <a:srgbClr val="00B050"/>
                </a:solidFill>
                <a:latin typeface="Cambria" panose="02040503050406030204" pitchFamily="18" charset="0"/>
                <a:ea typeface="Cambria" panose="02040503050406030204" pitchFamily="18" charset="0"/>
              </a:rPr>
              <a:t>Quarter 1</a:t>
            </a:r>
            <a:r>
              <a:rPr lang="en-US" dirty="0" smtClean="0">
                <a:latin typeface="Cambria" panose="02040503050406030204" pitchFamily="18" charset="0"/>
                <a:ea typeface="Cambria" panose="02040503050406030204" pitchFamily="18" charset="0"/>
              </a:rPr>
              <a:t> has the </a:t>
            </a:r>
            <a:r>
              <a:rPr lang="en-US" dirty="0" smtClean="0">
                <a:solidFill>
                  <a:srgbClr val="00B050"/>
                </a:solidFill>
                <a:latin typeface="Cambria" panose="02040503050406030204" pitchFamily="18" charset="0"/>
                <a:ea typeface="Cambria" panose="02040503050406030204" pitchFamily="18" charset="0"/>
              </a:rPr>
              <a:t>maximum total sold quantity which is 7.01M.</a:t>
            </a:r>
          </a:p>
          <a:p>
            <a:endParaRPr lang="en-US" dirty="0">
              <a:solidFill>
                <a:srgbClr val="FF0000"/>
              </a:solidFill>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Due to the effect of </a:t>
            </a:r>
            <a:r>
              <a:rPr lang="en-US" dirty="0" smtClean="0">
                <a:solidFill>
                  <a:srgbClr val="FF0000"/>
                </a:solidFill>
                <a:latin typeface="Cambria" panose="02040503050406030204" pitchFamily="18" charset="0"/>
                <a:ea typeface="Cambria" panose="02040503050406030204" pitchFamily="18" charset="0"/>
              </a:rPr>
              <a:t>COVID-19</a:t>
            </a:r>
            <a:r>
              <a:rPr lang="en-US" dirty="0" smtClean="0">
                <a:latin typeface="Cambria" panose="02040503050406030204" pitchFamily="18" charset="0"/>
                <a:ea typeface="Cambria" panose="02040503050406030204" pitchFamily="18" charset="0"/>
              </a:rPr>
              <a:t> the </a:t>
            </a:r>
            <a:r>
              <a:rPr lang="en-US" dirty="0" smtClean="0">
                <a:solidFill>
                  <a:srgbClr val="FF0000"/>
                </a:solidFill>
                <a:latin typeface="Cambria" panose="02040503050406030204" pitchFamily="18" charset="0"/>
                <a:ea typeface="Cambria" panose="02040503050406030204" pitchFamily="18" charset="0"/>
              </a:rPr>
              <a:t>sold quantity decrease in quarter 3.</a:t>
            </a:r>
          </a:p>
          <a:p>
            <a:endParaRPr lang="en-US" dirty="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But we start </a:t>
            </a:r>
            <a:r>
              <a:rPr lang="en-US" dirty="0" smtClean="0">
                <a:solidFill>
                  <a:srgbClr val="00B050"/>
                </a:solidFill>
                <a:latin typeface="Cambria" panose="02040503050406030204" pitchFamily="18" charset="0"/>
                <a:ea typeface="Cambria" panose="02040503050406030204" pitchFamily="18" charset="0"/>
              </a:rPr>
              <a:t>recovering very quickly </a:t>
            </a:r>
            <a:r>
              <a:rPr lang="en-US" dirty="0" smtClean="0">
                <a:latin typeface="Cambria" panose="02040503050406030204" pitchFamily="18" charset="0"/>
                <a:ea typeface="Cambria" panose="02040503050406030204" pitchFamily="18" charset="0"/>
              </a:rPr>
              <a:t>in </a:t>
            </a:r>
            <a:r>
              <a:rPr lang="en-US" dirty="0" smtClean="0">
                <a:solidFill>
                  <a:srgbClr val="00B050"/>
                </a:solidFill>
                <a:latin typeface="Cambria" panose="02040503050406030204" pitchFamily="18" charset="0"/>
                <a:ea typeface="Cambria" panose="02040503050406030204" pitchFamily="18" charset="0"/>
              </a:rPr>
              <a:t>quarter 4</a:t>
            </a:r>
            <a:r>
              <a:rPr lang="en-US" dirty="0" smtClean="0">
                <a:latin typeface="Cambria" panose="02040503050406030204" pitchFamily="18" charset="0"/>
                <a:ea typeface="Cambria" panose="02040503050406030204" pitchFamily="18" charset="0"/>
              </a:rPr>
              <a:t> over </a:t>
            </a:r>
            <a:r>
              <a:rPr lang="en-US" dirty="0" smtClean="0">
                <a:solidFill>
                  <a:srgbClr val="00B050"/>
                </a:solidFill>
                <a:latin typeface="Cambria" panose="02040503050406030204" pitchFamily="18" charset="0"/>
                <a:ea typeface="Cambria" panose="02040503050406030204" pitchFamily="18" charset="0"/>
              </a:rPr>
              <a:t>total sold quantity increase by 2.96M</a:t>
            </a:r>
            <a:r>
              <a:rPr lang="en-US" dirty="0" smtClean="0">
                <a:latin typeface="Cambria" panose="02040503050406030204" pitchFamily="18" charset="0"/>
                <a:ea typeface="Cambria" panose="02040503050406030204" pitchFamily="18" charset="0"/>
              </a:rPr>
              <a:t> from the </a:t>
            </a:r>
            <a:r>
              <a:rPr lang="en-US" dirty="0" smtClean="0">
                <a:solidFill>
                  <a:srgbClr val="00B050"/>
                </a:solidFill>
                <a:latin typeface="Cambria" panose="02040503050406030204" pitchFamily="18" charset="0"/>
                <a:ea typeface="Cambria" panose="02040503050406030204" pitchFamily="18" charset="0"/>
              </a:rPr>
              <a:t>previous quarter.</a:t>
            </a:r>
            <a:endParaRPr lang="en-US" dirty="0">
              <a:solidFill>
                <a:srgbClr val="00B050"/>
              </a:solidFill>
              <a:latin typeface="Cambria" panose="02040503050406030204" pitchFamily="18" charset="0"/>
              <a:ea typeface="Cambria" panose="02040503050406030204" pitchFamily="18" charset="0"/>
            </a:endParaRPr>
          </a:p>
        </p:txBody>
      </p:sp>
      <p:cxnSp>
        <p:nvCxnSpPr>
          <p:cNvPr id="21" name="Straight Arrow Connector 20"/>
          <p:cNvCxnSpPr/>
          <p:nvPr/>
        </p:nvCxnSpPr>
        <p:spPr>
          <a:xfrm flipV="1">
            <a:off x="5073721" y="2907015"/>
            <a:ext cx="427383" cy="1308036"/>
          </a:xfrm>
          <a:prstGeom prst="straightConnector1">
            <a:avLst/>
          </a:prstGeom>
          <a:ln w="38100">
            <a:solidFill>
              <a:srgbClr val="3CC21E"/>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087262" y="3561033"/>
            <a:ext cx="1294572"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ea typeface="Cambria" panose="02040503050406030204" pitchFamily="18" charset="0"/>
              </a:rPr>
              <a:t>COVID-19</a:t>
            </a:r>
            <a:endParaRPr lang="en-US" b="1" dirty="0">
              <a:solidFill>
                <a:srgbClr val="FF0000"/>
              </a:solidFill>
              <a:latin typeface="Cambria" panose="02040503050406030204" pitchFamily="18" charset="0"/>
              <a:ea typeface="Cambria" panose="02040503050406030204" pitchFamily="18" charset="0"/>
            </a:endParaRPr>
          </a:p>
        </p:txBody>
      </p:sp>
      <p:cxnSp>
        <p:nvCxnSpPr>
          <p:cNvPr id="26" name="Straight Arrow Connector 25"/>
          <p:cNvCxnSpPr/>
          <p:nvPr/>
        </p:nvCxnSpPr>
        <p:spPr>
          <a:xfrm>
            <a:off x="4013548" y="3779472"/>
            <a:ext cx="0" cy="4122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1059976" y="1138454"/>
            <a:ext cx="0" cy="415255"/>
          </a:xfrm>
          <a:prstGeom prst="straightConnector1">
            <a:avLst/>
          </a:prstGeom>
          <a:ln w="38100">
            <a:solidFill>
              <a:srgbClr val="3CC21E"/>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525079" y="629954"/>
            <a:ext cx="5002695" cy="400110"/>
          </a:xfrm>
          <a:prstGeom prst="rect">
            <a:avLst/>
          </a:prstGeom>
          <a:noFill/>
        </p:spPr>
        <p:txBody>
          <a:bodyPr wrap="square" rtlCol="0">
            <a:spAutoFit/>
          </a:bodyPr>
          <a:lstStyle/>
          <a:p>
            <a:r>
              <a:rPr lang="en-US" sz="2000" b="1" dirty="0" smtClean="0">
                <a:latin typeface="Cambria" panose="02040503050406030204" pitchFamily="18" charset="0"/>
                <a:ea typeface="Cambria" panose="02040503050406030204" pitchFamily="18" charset="0"/>
              </a:rPr>
              <a:t>Total Sold Quantity in 2020 Quarterly</a:t>
            </a:r>
            <a:endParaRPr lang="en-US" sz="2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347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9" grpId="0"/>
      <p:bldP spid="25"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36"/>
            <a:ext cx="5854148"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79512" y="2070796"/>
            <a:ext cx="5695123" cy="16642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latin typeface="Cambria" panose="02040503050406030204" pitchFamily="18" charset="0"/>
                <a:ea typeface="Cambria" panose="02040503050406030204" pitchFamily="18" charset="0"/>
              </a:rPr>
              <a:t>9. Which channel helped to bring more gross sales in the fiscal year 2021 and the percentage of contribution? </a:t>
            </a:r>
            <a:endParaRPr lang="en-US" sz="1800" dirty="0" smtClean="0">
              <a:latin typeface="Cambria" panose="02040503050406030204" pitchFamily="18" charset="0"/>
              <a:ea typeface="Cambria" panose="02040503050406030204" pitchFamily="18" charset="0"/>
            </a:endParaRPr>
          </a:p>
          <a:p>
            <a:r>
              <a:rPr lang="en-US" sz="1800" dirty="0" smtClean="0">
                <a:latin typeface="Cambria" panose="02040503050406030204" pitchFamily="18" charset="0"/>
                <a:ea typeface="Cambria" panose="02040503050406030204" pitchFamily="18" charset="0"/>
              </a:rPr>
              <a:t>The </a:t>
            </a:r>
            <a:r>
              <a:rPr lang="en-US" sz="1800" dirty="0">
                <a:latin typeface="Cambria" panose="02040503050406030204" pitchFamily="18" charset="0"/>
                <a:ea typeface="Cambria" panose="02040503050406030204" pitchFamily="18" charset="0"/>
              </a:rPr>
              <a:t>final output contains these fields, channel </a:t>
            </a:r>
            <a:r>
              <a:rPr lang="en-US" sz="1800" dirty="0" err="1" smtClean="0">
                <a:latin typeface="Cambria" panose="02040503050406030204" pitchFamily="18" charset="0"/>
                <a:ea typeface="Cambria" panose="02040503050406030204" pitchFamily="18" charset="0"/>
              </a:rPr>
              <a:t>gross_sales_millions</a:t>
            </a:r>
            <a:r>
              <a:rPr lang="en-US" sz="1800" dirty="0" smtClean="0">
                <a:latin typeface="Cambria" panose="02040503050406030204" pitchFamily="18" charset="0"/>
                <a:ea typeface="Cambria" panose="02040503050406030204" pitchFamily="18" charset="0"/>
              </a:rPr>
              <a:t>, percentage.</a:t>
            </a:r>
            <a:endParaRPr lang="en-US" sz="2800" b="1" dirty="0">
              <a:solidFill>
                <a:schemeClr val="bg1"/>
              </a:solidFill>
              <a:latin typeface="Cambria" panose="02040503050406030204" pitchFamily="18" charset="0"/>
              <a:ea typeface="Cambria" panose="02040503050406030204" pitchFamily="18" charset="0"/>
              <a:cs typeface="Segoe UI" panose="020B0502040204020203" pitchFamily="34" charset="0"/>
            </a:endParaRPr>
          </a:p>
        </p:txBody>
      </p:sp>
      <p:sp>
        <p:nvSpPr>
          <p:cNvPr id="3" name="TextBox 2"/>
          <p:cNvSpPr txBox="1"/>
          <p:nvPr/>
        </p:nvSpPr>
        <p:spPr>
          <a:xfrm>
            <a:off x="8328992" y="1010625"/>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163420" y="1674235"/>
            <a:ext cx="1805607" cy="461665"/>
          </a:xfrm>
          <a:prstGeom prst="rect">
            <a:avLst/>
          </a:prstGeom>
          <a:noFill/>
        </p:spPr>
        <p:txBody>
          <a:bodyPr wrap="square" rtlCol="0">
            <a:spAutoFit/>
          </a:bodyPr>
          <a:lstStyle/>
          <a:p>
            <a:r>
              <a:rPr lang="en-US" sz="2400" dirty="0" smtClean="0">
                <a:solidFill>
                  <a:schemeClr val="bg1"/>
                </a:solidFill>
                <a:latin typeface="Cambria" panose="02040503050406030204" pitchFamily="18" charset="0"/>
                <a:ea typeface="Cambria" panose="02040503050406030204" pitchFamily="18" charset="0"/>
              </a:rPr>
              <a:t>Question 9</a:t>
            </a:r>
            <a:endParaRPr lang="en-US" sz="2400" dirty="0">
              <a:solidFill>
                <a:schemeClr val="bg1"/>
              </a:solidFill>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5"/>
          <a:stretch>
            <a:fillRect/>
          </a:stretch>
        </p:blipFill>
        <p:spPr>
          <a:xfrm>
            <a:off x="6658980" y="2273975"/>
            <a:ext cx="4653407" cy="171507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9176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3" name="TextBox 2"/>
          <p:cNvSpPr txBox="1"/>
          <p:nvPr/>
        </p:nvSpPr>
        <p:spPr>
          <a:xfrm>
            <a:off x="1237215" y="154855"/>
            <a:ext cx="1242390" cy="461665"/>
          </a:xfrm>
          <a:prstGeom prst="rect">
            <a:avLst/>
          </a:prstGeom>
          <a:solidFill>
            <a:srgbClr val="63D4E3"/>
          </a:solidFill>
        </p:spPr>
        <p:txBody>
          <a:bodyPr wrap="square" rtlCol="0">
            <a:spAutoFit/>
          </a:bodyPr>
          <a:lstStyle/>
          <a:p>
            <a:r>
              <a:rPr lang="en-US" sz="2400" dirty="0" smtClean="0">
                <a:latin typeface="Cambria" panose="02040503050406030204" pitchFamily="18" charset="0"/>
                <a:ea typeface="Cambria" panose="02040503050406030204" pitchFamily="18" charset="0"/>
              </a:rPr>
              <a:t>Insights</a:t>
            </a:r>
            <a:endParaRPr lang="en-US" sz="2400" dirty="0">
              <a:latin typeface="Cambria" panose="02040503050406030204" pitchFamily="18" charset="0"/>
              <a:ea typeface="Cambria" panose="02040503050406030204" pitchFamily="18" charset="0"/>
            </a:endParaRPr>
          </a:p>
        </p:txBody>
      </p:sp>
      <p:sp>
        <p:nvSpPr>
          <p:cNvPr id="7" name="TextBox 6"/>
          <p:cNvSpPr txBox="1"/>
          <p:nvPr/>
        </p:nvSpPr>
        <p:spPr>
          <a:xfrm>
            <a:off x="10917298" y="1676544"/>
            <a:ext cx="1090827" cy="369332"/>
          </a:xfrm>
          <a:prstGeom prst="rect">
            <a:avLst/>
          </a:prstGeom>
          <a:noFill/>
        </p:spPr>
        <p:txBody>
          <a:bodyPr wrap="square" rtlCol="0">
            <a:spAutoFit/>
          </a:bodyPr>
          <a:lstStyle/>
          <a:p>
            <a:r>
              <a:rPr lang="en-US" dirty="0" smtClean="0"/>
              <a:t>Retailer</a:t>
            </a:r>
            <a:endParaRPr lang="en-US" dirty="0"/>
          </a:p>
        </p:txBody>
      </p:sp>
      <p:sp>
        <p:nvSpPr>
          <p:cNvPr id="8" name="TextBox 7"/>
          <p:cNvSpPr txBox="1"/>
          <p:nvPr/>
        </p:nvSpPr>
        <p:spPr>
          <a:xfrm>
            <a:off x="10970307" y="2690533"/>
            <a:ext cx="1299549" cy="369332"/>
          </a:xfrm>
          <a:prstGeom prst="rect">
            <a:avLst/>
          </a:prstGeom>
          <a:noFill/>
        </p:spPr>
        <p:txBody>
          <a:bodyPr wrap="square" rtlCol="0">
            <a:spAutoFit/>
          </a:bodyPr>
          <a:lstStyle/>
          <a:p>
            <a:r>
              <a:rPr lang="en-US" dirty="0" smtClean="0"/>
              <a:t>Distributor</a:t>
            </a:r>
            <a:endParaRPr lang="en-US" dirty="0"/>
          </a:p>
        </p:txBody>
      </p:sp>
      <p:sp>
        <p:nvSpPr>
          <p:cNvPr id="9" name="Oval 8"/>
          <p:cNvSpPr/>
          <p:nvPr/>
        </p:nvSpPr>
        <p:spPr>
          <a:xfrm>
            <a:off x="10763243" y="1776456"/>
            <a:ext cx="154056" cy="200368"/>
          </a:xfrm>
          <a:prstGeom prst="ellipse">
            <a:avLst/>
          </a:prstGeom>
          <a:solidFill>
            <a:srgbClr val="338B8B"/>
          </a:solidFill>
          <a:ln>
            <a:solidFill>
              <a:srgbClr val="338B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0776497" y="2296604"/>
            <a:ext cx="154056" cy="200368"/>
          </a:xfrm>
          <a:prstGeom prst="ellipse">
            <a:avLst/>
          </a:prstGeom>
          <a:solidFill>
            <a:srgbClr val="32BEBE"/>
          </a:solidFill>
          <a:ln>
            <a:solidFill>
              <a:srgbClr val="32BE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970307" y="2212122"/>
            <a:ext cx="984808" cy="369332"/>
          </a:xfrm>
          <a:prstGeom prst="rect">
            <a:avLst/>
          </a:prstGeom>
          <a:noFill/>
        </p:spPr>
        <p:txBody>
          <a:bodyPr wrap="square" rtlCol="0">
            <a:spAutoFit/>
          </a:bodyPr>
          <a:lstStyle/>
          <a:p>
            <a:r>
              <a:rPr lang="en-US" dirty="0" smtClean="0"/>
              <a:t>Direct</a:t>
            </a:r>
            <a:endParaRPr lang="en-US" dirty="0"/>
          </a:p>
        </p:txBody>
      </p:sp>
      <p:sp>
        <p:nvSpPr>
          <p:cNvPr id="12" name="Oval 11"/>
          <p:cNvSpPr/>
          <p:nvPr/>
        </p:nvSpPr>
        <p:spPr>
          <a:xfrm>
            <a:off x="10789751" y="2737235"/>
            <a:ext cx="154056" cy="200368"/>
          </a:xfrm>
          <a:prstGeom prst="ellipse">
            <a:avLst/>
          </a:prstGeom>
          <a:solidFill>
            <a:srgbClr val="13EBEB"/>
          </a:solidFill>
          <a:ln>
            <a:solidFill>
              <a:srgbClr val="13EB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5"/>
          <a:stretch>
            <a:fillRect/>
          </a:stretch>
        </p:blipFill>
        <p:spPr>
          <a:xfrm>
            <a:off x="5894311" y="1597481"/>
            <a:ext cx="4765813" cy="4375883"/>
          </a:xfrm>
          <a:prstGeom prst="rect">
            <a:avLst/>
          </a:prstGeom>
        </p:spPr>
      </p:pic>
      <p:sp>
        <p:nvSpPr>
          <p:cNvPr id="15" name="TextBox 14"/>
          <p:cNvSpPr txBox="1"/>
          <p:nvPr/>
        </p:nvSpPr>
        <p:spPr>
          <a:xfrm>
            <a:off x="10131484" y="4655929"/>
            <a:ext cx="1239912" cy="307777"/>
          </a:xfrm>
          <a:prstGeom prst="rect">
            <a:avLst/>
          </a:prstGeom>
          <a:noFill/>
        </p:spPr>
        <p:txBody>
          <a:bodyPr wrap="square" rtlCol="0">
            <a:spAutoFit/>
          </a:bodyPr>
          <a:lstStyle/>
          <a:p>
            <a:r>
              <a:rPr lang="en-US" sz="1400" b="1" dirty="0" smtClean="0">
                <a:latin typeface="Cambria" panose="02040503050406030204" pitchFamily="18" charset="0"/>
                <a:ea typeface="Cambria" panose="02040503050406030204" pitchFamily="18" charset="0"/>
              </a:rPr>
              <a:t>1924.17 M</a:t>
            </a:r>
            <a:endParaRPr lang="en-US" sz="1400" b="1" dirty="0">
              <a:latin typeface="Cambria" panose="02040503050406030204" pitchFamily="18" charset="0"/>
              <a:ea typeface="Cambria" panose="02040503050406030204" pitchFamily="18" charset="0"/>
            </a:endParaRPr>
          </a:p>
        </p:txBody>
      </p:sp>
      <p:sp>
        <p:nvSpPr>
          <p:cNvPr id="16" name="TextBox 15"/>
          <p:cNvSpPr txBox="1"/>
          <p:nvPr/>
        </p:nvSpPr>
        <p:spPr>
          <a:xfrm>
            <a:off x="7037305" y="1443592"/>
            <a:ext cx="1239912" cy="307777"/>
          </a:xfrm>
          <a:prstGeom prst="rect">
            <a:avLst/>
          </a:prstGeom>
          <a:noFill/>
        </p:spPr>
        <p:txBody>
          <a:bodyPr wrap="square" rtlCol="0">
            <a:spAutoFit/>
          </a:bodyPr>
          <a:lstStyle/>
          <a:p>
            <a:r>
              <a:rPr lang="en-US" sz="1400" b="1" dirty="0" smtClean="0">
                <a:latin typeface="Cambria" panose="02040503050406030204" pitchFamily="18" charset="0"/>
                <a:ea typeface="Cambria" panose="02040503050406030204" pitchFamily="18" charset="0"/>
              </a:rPr>
              <a:t>297.18 M</a:t>
            </a:r>
            <a:endParaRPr lang="en-US" sz="1400" b="1" dirty="0">
              <a:latin typeface="Cambria" panose="02040503050406030204" pitchFamily="18" charset="0"/>
              <a:ea typeface="Cambria" panose="02040503050406030204" pitchFamily="18" charset="0"/>
            </a:endParaRPr>
          </a:p>
        </p:txBody>
      </p:sp>
      <p:sp>
        <p:nvSpPr>
          <p:cNvPr id="17" name="TextBox 16"/>
          <p:cNvSpPr txBox="1"/>
          <p:nvPr/>
        </p:nvSpPr>
        <p:spPr>
          <a:xfrm>
            <a:off x="5557625" y="2706461"/>
            <a:ext cx="1239912" cy="307777"/>
          </a:xfrm>
          <a:prstGeom prst="rect">
            <a:avLst/>
          </a:prstGeom>
          <a:noFill/>
        </p:spPr>
        <p:txBody>
          <a:bodyPr wrap="square" rtlCol="0">
            <a:spAutoFit/>
          </a:bodyPr>
          <a:lstStyle/>
          <a:p>
            <a:r>
              <a:rPr lang="en-US" sz="1400" b="1" dirty="0" smtClean="0">
                <a:solidFill>
                  <a:schemeClr val="tx1">
                    <a:lumMod val="95000"/>
                    <a:lumOff val="5000"/>
                  </a:schemeClr>
                </a:solidFill>
                <a:latin typeface="Cambria" panose="02040503050406030204" pitchFamily="18" charset="0"/>
                <a:ea typeface="Cambria" panose="02040503050406030204" pitchFamily="18" charset="0"/>
              </a:rPr>
              <a:t>406.69 M</a:t>
            </a:r>
            <a:endParaRPr lang="en-US" sz="1400" b="1"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18" name="TextBox 17"/>
          <p:cNvSpPr txBox="1"/>
          <p:nvPr/>
        </p:nvSpPr>
        <p:spPr>
          <a:xfrm>
            <a:off x="283059" y="1430546"/>
            <a:ext cx="4066138" cy="2585323"/>
          </a:xfrm>
          <a:prstGeom prst="rect">
            <a:avLst/>
          </a:prstGeom>
          <a:noFill/>
        </p:spPr>
        <p:txBody>
          <a:bodyPr wrap="square" rtlCol="0">
            <a:spAutoFit/>
          </a:bodyPr>
          <a:lstStyle/>
          <a:p>
            <a:r>
              <a:rPr lang="en-US" dirty="0" smtClean="0">
                <a:latin typeface="Cambria" panose="02040503050406030204" pitchFamily="18" charset="0"/>
                <a:ea typeface="Cambria" panose="02040503050406030204" pitchFamily="18" charset="0"/>
              </a:rPr>
              <a:t>The </a:t>
            </a:r>
            <a:r>
              <a:rPr lang="en-US" dirty="0" smtClean="0">
                <a:solidFill>
                  <a:srgbClr val="00B050"/>
                </a:solidFill>
                <a:latin typeface="Cambria" panose="02040503050406030204" pitchFamily="18" charset="0"/>
                <a:ea typeface="Cambria" panose="02040503050406030204" pitchFamily="18" charset="0"/>
              </a:rPr>
              <a:t>highest sales </a:t>
            </a:r>
            <a:r>
              <a:rPr lang="en-US" dirty="0" smtClean="0">
                <a:latin typeface="Cambria" panose="02040503050406030204" pitchFamily="18" charset="0"/>
                <a:ea typeface="Cambria" panose="02040503050406030204" pitchFamily="18" charset="0"/>
              </a:rPr>
              <a:t>in year 2021 bring by the </a:t>
            </a:r>
            <a:r>
              <a:rPr lang="en-US" dirty="0" smtClean="0">
                <a:solidFill>
                  <a:srgbClr val="00B050"/>
                </a:solidFill>
                <a:latin typeface="Cambria" panose="02040503050406030204" pitchFamily="18" charset="0"/>
                <a:ea typeface="Cambria" panose="02040503050406030204" pitchFamily="18" charset="0"/>
              </a:rPr>
              <a:t>Retailer channel </a:t>
            </a:r>
            <a:r>
              <a:rPr lang="en-US" dirty="0" smtClean="0">
                <a:latin typeface="Cambria" panose="02040503050406030204" pitchFamily="18" charset="0"/>
                <a:ea typeface="Cambria" panose="02040503050406030204" pitchFamily="18" charset="0"/>
              </a:rPr>
              <a:t>which is </a:t>
            </a:r>
            <a:r>
              <a:rPr lang="en-US" dirty="0" smtClean="0">
                <a:solidFill>
                  <a:srgbClr val="00B050"/>
                </a:solidFill>
                <a:latin typeface="Cambria" panose="02040503050406030204" pitchFamily="18" charset="0"/>
                <a:ea typeface="Cambria" panose="02040503050406030204" pitchFamily="18" charset="0"/>
              </a:rPr>
              <a:t>73.22%</a:t>
            </a:r>
            <a:r>
              <a:rPr lang="en-US" dirty="0" smtClean="0">
                <a:latin typeface="Cambria" panose="02040503050406030204" pitchFamily="18" charset="0"/>
                <a:ea typeface="Cambria" panose="02040503050406030204" pitchFamily="18" charset="0"/>
              </a:rPr>
              <a:t> of </a:t>
            </a:r>
            <a:r>
              <a:rPr lang="en-US" dirty="0" smtClean="0">
                <a:solidFill>
                  <a:srgbClr val="00B050"/>
                </a:solidFill>
                <a:latin typeface="Cambria" panose="02040503050406030204" pitchFamily="18" charset="0"/>
                <a:ea typeface="Cambria" panose="02040503050406030204" pitchFamily="18" charset="0"/>
              </a:rPr>
              <a:t>the total sales.</a:t>
            </a:r>
          </a:p>
          <a:p>
            <a:endParaRPr lang="en-US" dirty="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Then the </a:t>
            </a:r>
            <a:r>
              <a:rPr lang="en-US" dirty="0" smtClean="0">
                <a:solidFill>
                  <a:schemeClr val="accent2">
                    <a:lumMod val="60000"/>
                    <a:lumOff val="40000"/>
                  </a:schemeClr>
                </a:solidFill>
                <a:latin typeface="Cambria" panose="02040503050406030204" pitchFamily="18" charset="0"/>
                <a:ea typeface="Cambria" panose="02040503050406030204" pitchFamily="18" charset="0"/>
              </a:rPr>
              <a:t>Direct channel </a:t>
            </a:r>
            <a:r>
              <a:rPr lang="en-US" dirty="0" smtClean="0">
                <a:latin typeface="Cambria" panose="02040503050406030204" pitchFamily="18" charset="0"/>
                <a:ea typeface="Cambria" panose="02040503050406030204" pitchFamily="18" charset="0"/>
              </a:rPr>
              <a:t>bring the </a:t>
            </a:r>
            <a:r>
              <a:rPr lang="en-US" dirty="0" smtClean="0">
                <a:solidFill>
                  <a:schemeClr val="accent2">
                    <a:lumMod val="60000"/>
                    <a:lumOff val="40000"/>
                  </a:schemeClr>
                </a:solidFill>
                <a:latin typeface="Cambria" panose="02040503050406030204" pitchFamily="18" charset="0"/>
                <a:ea typeface="Cambria" panose="02040503050406030204" pitchFamily="18" charset="0"/>
              </a:rPr>
              <a:t>15.48% sales of the total sales</a:t>
            </a:r>
            <a:r>
              <a:rPr lang="en-US" dirty="0" smtClean="0">
                <a:latin typeface="Cambria" panose="02040503050406030204" pitchFamily="18" charset="0"/>
                <a:ea typeface="Cambria" panose="02040503050406030204" pitchFamily="18" charset="0"/>
              </a:rPr>
              <a:t>.</a:t>
            </a:r>
          </a:p>
          <a:p>
            <a:endParaRPr lang="en-US" dirty="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And the </a:t>
            </a:r>
            <a:r>
              <a:rPr lang="en-US" dirty="0" smtClean="0">
                <a:solidFill>
                  <a:srgbClr val="FF0000"/>
                </a:solidFill>
                <a:latin typeface="Cambria" panose="02040503050406030204" pitchFamily="18" charset="0"/>
                <a:ea typeface="Cambria" panose="02040503050406030204" pitchFamily="18" charset="0"/>
              </a:rPr>
              <a:t>Distributor channel </a:t>
            </a:r>
            <a:r>
              <a:rPr lang="en-US" dirty="0" smtClean="0">
                <a:latin typeface="Cambria" panose="02040503050406030204" pitchFamily="18" charset="0"/>
                <a:ea typeface="Cambria" panose="02040503050406030204" pitchFamily="18" charset="0"/>
              </a:rPr>
              <a:t>bring the </a:t>
            </a:r>
            <a:r>
              <a:rPr lang="en-US" dirty="0" smtClean="0">
                <a:solidFill>
                  <a:srgbClr val="FF0000"/>
                </a:solidFill>
                <a:latin typeface="Cambria" panose="02040503050406030204" pitchFamily="18" charset="0"/>
                <a:ea typeface="Cambria" panose="02040503050406030204" pitchFamily="18" charset="0"/>
              </a:rPr>
              <a:t>11.31% sales of the total sales</a:t>
            </a:r>
            <a:r>
              <a:rPr lang="en-US" dirty="0" smtClean="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p:txBody>
      </p:sp>
      <p:sp>
        <p:nvSpPr>
          <p:cNvPr id="19" name="TextBox 18"/>
          <p:cNvSpPr txBox="1"/>
          <p:nvPr/>
        </p:nvSpPr>
        <p:spPr>
          <a:xfrm>
            <a:off x="3525079" y="629954"/>
            <a:ext cx="5618921" cy="400110"/>
          </a:xfrm>
          <a:prstGeom prst="rect">
            <a:avLst/>
          </a:prstGeom>
          <a:noFill/>
        </p:spPr>
        <p:txBody>
          <a:bodyPr wrap="square" rtlCol="0">
            <a:spAutoFit/>
          </a:bodyPr>
          <a:lstStyle/>
          <a:p>
            <a:r>
              <a:rPr lang="en-US" sz="2000" b="1" dirty="0" smtClean="0">
                <a:latin typeface="Cambria" panose="02040503050406030204" pitchFamily="18" charset="0"/>
                <a:ea typeface="Cambria" panose="02040503050406030204" pitchFamily="18" charset="0"/>
              </a:rPr>
              <a:t>Gross Sales in Fiscal Year 2021 by the Channel</a:t>
            </a:r>
            <a:endParaRPr lang="en-US" sz="2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512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p:bldP spid="12" grpId="0" animBg="1"/>
      <p:bldP spid="15" grpId="0"/>
      <p:bldP spid="16" grpId="0"/>
      <p:bldP spid="17" grpId="0"/>
      <p:bldP spid="18"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36"/>
            <a:ext cx="5854148"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79512" y="2080737"/>
            <a:ext cx="5695123" cy="16642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dirty="0">
                <a:latin typeface="Cambria" panose="02040503050406030204" pitchFamily="18" charset="0"/>
                <a:ea typeface="Cambria" panose="02040503050406030204" pitchFamily="18" charset="0"/>
              </a:rPr>
              <a:t>10. Get the Top 3 products in each division that have a high </a:t>
            </a:r>
            <a:r>
              <a:rPr lang="en-US" sz="1800" dirty="0" err="1">
                <a:latin typeface="Cambria" panose="02040503050406030204" pitchFamily="18" charset="0"/>
                <a:ea typeface="Cambria" panose="02040503050406030204" pitchFamily="18" charset="0"/>
              </a:rPr>
              <a:t>total_sold_quantity</a:t>
            </a:r>
            <a:r>
              <a:rPr lang="en-US" sz="1800" dirty="0">
                <a:latin typeface="Cambria" panose="02040503050406030204" pitchFamily="18" charset="0"/>
                <a:ea typeface="Cambria" panose="02040503050406030204" pitchFamily="18" charset="0"/>
              </a:rPr>
              <a:t> in the </a:t>
            </a:r>
            <a:r>
              <a:rPr lang="en-US" sz="1800" dirty="0" err="1">
                <a:latin typeface="Cambria" panose="02040503050406030204" pitchFamily="18" charset="0"/>
                <a:ea typeface="Cambria" panose="02040503050406030204" pitchFamily="18" charset="0"/>
              </a:rPr>
              <a:t>fiscal_year</a:t>
            </a:r>
            <a:r>
              <a:rPr lang="en-US" sz="1800" dirty="0">
                <a:latin typeface="Cambria" panose="02040503050406030204" pitchFamily="18" charset="0"/>
                <a:ea typeface="Cambria" panose="02040503050406030204" pitchFamily="18" charset="0"/>
              </a:rPr>
              <a:t> 2021? </a:t>
            </a:r>
            <a:endParaRPr lang="en-US" sz="1800" dirty="0" smtClean="0">
              <a:latin typeface="Cambria" panose="02040503050406030204" pitchFamily="18" charset="0"/>
              <a:ea typeface="Cambria" panose="02040503050406030204" pitchFamily="18" charset="0"/>
            </a:endParaRPr>
          </a:p>
          <a:p>
            <a:r>
              <a:rPr lang="en-US" sz="1800" dirty="0" smtClean="0">
                <a:latin typeface="Cambria" panose="02040503050406030204" pitchFamily="18" charset="0"/>
                <a:ea typeface="Cambria" panose="02040503050406030204" pitchFamily="18" charset="0"/>
              </a:rPr>
              <a:t>The </a:t>
            </a:r>
            <a:r>
              <a:rPr lang="en-US" sz="1800" dirty="0">
                <a:latin typeface="Cambria" panose="02040503050406030204" pitchFamily="18" charset="0"/>
                <a:ea typeface="Cambria" panose="02040503050406030204" pitchFamily="18" charset="0"/>
              </a:rPr>
              <a:t>final output contains these fields, division </a:t>
            </a:r>
            <a:r>
              <a:rPr lang="en-US" sz="1800" dirty="0" err="1" smtClean="0">
                <a:latin typeface="Cambria" panose="02040503050406030204" pitchFamily="18" charset="0"/>
                <a:ea typeface="Cambria" panose="02040503050406030204" pitchFamily="18" charset="0"/>
              </a:rPr>
              <a:t>product_code</a:t>
            </a:r>
            <a:r>
              <a:rPr lang="en-US" sz="1800" dirty="0" smtClean="0">
                <a:latin typeface="Cambria" panose="02040503050406030204" pitchFamily="18" charset="0"/>
                <a:ea typeface="Cambria" panose="02040503050406030204" pitchFamily="18" charset="0"/>
              </a:rPr>
              <a:t>, product, </a:t>
            </a:r>
            <a:r>
              <a:rPr lang="en-US" sz="1800" dirty="0" err="1" smtClean="0">
                <a:latin typeface="Cambria" panose="02040503050406030204" pitchFamily="18" charset="0"/>
                <a:ea typeface="Cambria" panose="02040503050406030204" pitchFamily="18" charset="0"/>
              </a:rPr>
              <a:t>total_sold_quantity</a:t>
            </a:r>
            <a:r>
              <a:rPr lang="en-US" sz="1800" dirty="0" smtClean="0">
                <a:latin typeface="Cambria" panose="02040503050406030204" pitchFamily="18" charset="0"/>
                <a:ea typeface="Cambria" panose="02040503050406030204" pitchFamily="18" charset="0"/>
              </a:rPr>
              <a:t>, </a:t>
            </a:r>
            <a:r>
              <a:rPr lang="en-US" sz="1800" dirty="0" err="1" smtClean="0">
                <a:latin typeface="Cambria" panose="02040503050406030204" pitchFamily="18" charset="0"/>
                <a:ea typeface="Cambria" panose="02040503050406030204" pitchFamily="18" charset="0"/>
              </a:rPr>
              <a:t>rank_order</a:t>
            </a:r>
            <a:r>
              <a:rPr lang="en-US" sz="1800" dirty="0" smtClean="0">
                <a:latin typeface="Cambria" panose="02040503050406030204" pitchFamily="18" charset="0"/>
                <a:ea typeface="Cambria" panose="02040503050406030204" pitchFamily="18" charset="0"/>
              </a:rPr>
              <a:t>?</a:t>
            </a:r>
            <a:endParaRPr lang="en-US" sz="2800" b="1" dirty="0">
              <a:solidFill>
                <a:schemeClr val="bg1"/>
              </a:solidFill>
              <a:latin typeface="Cambria" panose="02040503050406030204" pitchFamily="18" charset="0"/>
              <a:ea typeface="Cambria" panose="02040503050406030204" pitchFamily="18" charset="0"/>
              <a:cs typeface="Segoe UI" panose="020B0502040204020203" pitchFamily="34" charset="0"/>
            </a:endParaRPr>
          </a:p>
        </p:txBody>
      </p:sp>
      <p:sp>
        <p:nvSpPr>
          <p:cNvPr id="3" name="TextBox 2"/>
          <p:cNvSpPr txBox="1"/>
          <p:nvPr/>
        </p:nvSpPr>
        <p:spPr>
          <a:xfrm>
            <a:off x="8328992" y="1010625"/>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163420" y="1684176"/>
            <a:ext cx="1805607" cy="461665"/>
          </a:xfrm>
          <a:prstGeom prst="rect">
            <a:avLst/>
          </a:prstGeom>
          <a:noFill/>
        </p:spPr>
        <p:txBody>
          <a:bodyPr wrap="square" rtlCol="0">
            <a:spAutoFit/>
          </a:bodyPr>
          <a:lstStyle/>
          <a:p>
            <a:r>
              <a:rPr lang="en-US" sz="2400" dirty="0" smtClean="0">
                <a:solidFill>
                  <a:schemeClr val="bg1"/>
                </a:solidFill>
                <a:latin typeface="Cambria" panose="02040503050406030204" pitchFamily="18" charset="0"/>
                <a:ea typeface="Cambria" panose="02040503050406030204" pitchFamily="18" charset="0"/>
              </a:rPr>
              <a:t>Question 10</a:t>
            </a:r>
            <a:endParaRPr lang="en-US" sz="2400" dirty="0">
              <a:solidFill>
                <a:schemeClr val="bg1"/>
              </a:solidFill>
              <a:latin typeface="Cambria" panose="02040503050406030204" pitchFamily="18" charset="0"/>
              <a:ea typeface="Cambria" panose="02040503050406030204" pitchFamily="18" charset="0"/>
            </a:endParaRPr>
          </a:p>
        </p:txBody>
      </p:sp>
      <p:pic>
        <p:nvPicPr>
          <p:cNvPr id="7" name="Picture 6"/>
          <p:cNvPicPr>
            <a:picLocks noChangeAspect="1"/>
          </p:cNvPicPr>
          <p:nvPr/>
        </p:nvPicPr>
        <p:blipFill>
          <a:blip r:embed="rId5"/>
          <a:stretch>
            <a:fillRect/>
          </a:stretch>
        </p:blipFill>
        <p:spPr>
          <a:xfrm>
            <a:off x="6393863" y="1890217"/>
            <a:ext cx="5112647" cy="30296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6728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3" name="TextBox 2"/>
          <p:cNvSpPr txBox="1"/>
          <p:nvPr/>
        </p:nvSpPr>
        <p:spPr>
          <a:xfrm>
            <a:off x="1237215" y="154855"/>
            <a:ext cx="1242390" cy="461665"/>
          </a:xfrm>
          <a:prstGeom prst="rect">
            <a:avLst/>
          </a:prstGeom>
          <a:solidFill>
            <a:srgbClr val="63D4E3"/>
          </a:solidFill>
        </p:spPr>
        <p:txBody>
          <a:bodyPr wrap="square" rtlCol="0">
            <a:spAutoFit/>
          </a:bodyPr>
          <a:lstStyle/>
          <a:p>
            <a:r>
              <a:rPr lang="en-US" sz="2400" dirty="0" smtClean="0">
                <a:latin typeface="Cambria" panose="02040503050406030204" pitchFamily="18" charset="0"/>
                <a:ea typeface="Cambria" panose="02040503050406030204" pitchFamily="18" charset="0"/>
              </a:rPr>
              <a:t>Insights</a:t>
            </a:r>
            <a:endParaRPr lang="en-US" sz="2400" dirty="0">
              <a:latin typeface="Cambria" panose="02040503050406030204" pitchFamily="18" charset="0"/>
              <a:ea typeface="Cambria" panose="02040503050406030204" pitchFamily="18" charset="0"/>
            </a:endParaRPr>
          </a:p>
        </p:txBody>
      </p:sp>
      <p:sp>
        <p:nvSpPr>
          <p:cNvPr id="7" name="TextBox 6"/>
          <p:cNvSpPr txBox="1"/>
          <p:nvPr/>
        </p:nvSpPr>
        <p:spPr>
          <a:xfrm>
            <a:off x="2165730" y="3803495"/>
            <a:ext cx="1090827" cy="523220"/>
          </a:xfrm>
          <a:prstGeom prst="rect">
            <a:avLst/>
          </a:prstGeom>
          <a:noFill/>
        </p:spPr>
        <p:txBody>
          <a:bodyPr wrap="square" rtlCol="0">
            <a:spAutoFit/>
          </a:bodyPr>
          <a:lstStyle/>
          <a:p>
            <a:r>
              <a:rPr lang="en-US" sz="2800" b="1" dirty="0" smtClean="0">
                <a:solidFill>
                  <a:srgbClr val="A7252E"/>
                </a:solidFill>
                <a:latin typeface="Cambria" panose="02040503050406030204" pitchFamily="18" charset="0"/>
                <a:ea typeface="Cambria" panose="02040503050406030204" pitchFamily="18" charset="0"/>
              </a:rPr>
              <a:t>N &amp; S</a:t>
            </a:r>
            <a:endParaRPr lang="en-US" sz="2800" b="1" dirty="0">
              <a:solidFill>
                <a:srgbClr val="A7252E"/>
              </a:solidFill>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5"/>
          <a:stretch>
            <a:fillRect/>
          </a:stretch>
        </p:blipFill>
        <p:spPr>
          <a:xfrm>
            <a:off x="4339120" y="1116038"/>
            <a:ext cx="3572810" cy="2819858"/>
          </a:xfrm>
          <a:prstGeom prst="rect">
            <a:avLst/>
          </a:prstGeom>
        </p:spPr>
      </p:pic>
      <p:pic>
        <p:nvPicPr>
          <p:cNvPr id="14" name="Picture 13"/>
          <p:cNvPicPr>
            <a:picLocks noChangeAspect="1"/>
          </p:cNvPicPr>
          <p:nvPr/>
        </p:nvPicPr>
        <p:blipFill>
          <a:blip r:embed="rId6"/>
          <a:stretch>
            <a:fillRect/>
          </a:stretch>
        </p:blipFill>
        <p:spPr>
          <a:xfrm>
            <a:off x="326680" y="1030065"/>
            <a:ext cx="3678100" cy="2905831"/>
          </a:xfrm>
          <a:prstGeom prst="rect">
            <a:avLst/>
          </a:prstGeom>
        </p:spPr>
      </p:pic>
      <p:pic>
        <p:nvPicPr>
          <p:cNvPr id="18" name="Picture 17"/>
          <p:cNvPicPr>
            <a:picLocks noChangeAspect="1"/>
          </p:cNvPicPr>
          <p:nvPr/>
        </p:nvPicPr>
        <p:blipFill>
          <a:blip r:embed="rId7"/>
          <a:stretch>
            <a:fillRect/>
          </a:stretch>
        </p:blipFill>
        <p:spPr>
          <a:xfrm>
            <a:off x="8162580" y="1030065"/>
            <a:ext cx="3792954" cy="2905831"/>
          </a:xfrm>
          <a:prstGeom prst="rect">
            <a:avLst/>
          </a:prstGeom>
        </p:spPr>
      </p:pic>
      <p:sp>
        <p:nvSpPr>
          <p:cNvPr id="19" name="TextBox 18"/>
          <p:cNvSpPr txBox="1"/>
          <p:nvPr/>
        </p:nvSpPr>
        <p:spPr>
          <a:xfrm>
            <a:off x="5971707" y="3803494"/>
            <a:ext cx="1090827" cy="523220"/>
          </a:xfrm>
          <a:prstGeom prst="rect">
            <a:avLst/>
          </a:prstGeom>
          <a:noFill/>
        </p:spPr>
        <p:txBody>
          <a:bodyPr wrap="square" rtlCol="0">
            <a:spAutoFit/>
          </a:bodyPr>
          <a:lstStyle/>
          <a:p>
            <a:r>
              <a:rPr lang="en-US" sz="2800" b="1" dirty="0" smtClean="0">
                <a:solidFill>
                  <a:srgbClr val="A7252E"/>
                </a:solidFill>
                <a:latin typeface="Cambria" panose="02040503050406030204" pitchFamily="18" charset="0"/>
                <a:ea typeface="Cambria" panose="02040503050406030204" pitchFamily="18" charset="0"/>
              </a:rPr>
              <a:t>P &amp; A</a:t>
            </a:r>
            <a:endParaRPr lang="en-US" sz="2800" b="1" dirty="0">
              <a:solidFill>
                <a:srgbClr val="A7252E"/>
              </a:solidFill>
              <a:latin typeface="Cambria" panose="02040503050406030204" pitchFamily="18" charset="0"/>
              <a:ea typeface="Cambria" panose="02040503050406030204" pitchFamily="18" charset="0"/>
            </a:endParaRPr>
          </a:p>
        </p:txBody>
      </p:sp>
      <p:sp>
        <p:nvSpPr>
          <p:cNvPr id="20" name="TextBox 19"/>
          <p:cNvSpPr txBox="1"/>
          <p:nvPr/>
        </p:nvSpPr>
        <p:spPr>
          <a:xfrm>
            <a:off x="10258996" y="3803495"/>
            <a:ext cx="1090827" cy="523220"/>
          </a:xfrm>
          <a:prstGeom prst="rect">
            <a:avLst/>
          </a:prstGeom>
          <a:noFill/>
        </p:spPr>
        <p:txBody>
          <a:bodyPr wrap="square" rtlCol="0">
            <a:spAutoFit/>
          </a:bodyPr>
          <a:lstStyle/>
          <a:p>
            <a:r>
              <a:rPr lang="en-US" sz="2800" b="1" dirty="0" smtClean="0">
                <a:solidFill>
                  <a:srgbClr val="A7252E"/>
                </a:solidFill>
                <a:latin typeface="Cambria" panose="02040503050406030204" pitchFamily="18" charset="0"/>
                <a:ea typeface="Cambria" panose="02040503050406030204" pitchFamily="18" charset="0"/>
              </a:rPr>
              <a:t>PC</a:t>
            </a:r>
            <a:endParaRPr lang="en-US" sz="2800" b="1" dirty="0">
              <a:solidFill>
                <a:srgbClr val="A7252E"/>
              </a:solidFill>
              <a:latin typeface="Cambria" panose="02040503050406030204" pitchFamily="18" charset="0"/>
              <a:ea typeface="Cambria" panose="02040503050406030204" pitchFamily="18" charset="0"/>
            </a:endParaRPr>
          </a:p>
        </p:txBody>
      </p:sp>
      <p:sp>
        <p:nvSpPr>
          <p:cNvPr id="21" name="TextBox 20"/>
          <p:cNvSpPr txBox="1"/>
          <p:nvPr/>
        </p:nvSpPr>
        <p:spPr>
          <a:xfrm>
            <a:off x="1005881" y="4222067"/>
            <a:ext cx="3123896" cy="1384995"/>
          </a:xfrm>
          <a:prstGeom prst="rect">
            <a:avLst/>
          </a:prstGeom>
          <a:noFill/>
        </p:spPr>
        <p:txBody>
          <a:bodyPr wrap="square" rtlCol="0">
            <a:spAutoFit/>
          </a:bodyPr>
          <a:lstStyle/>
          <a:p>
            <a:r>
              <a:rPr lang="en-US" sz="1400" dirty="0" smtClean="0">
                <a:latin typeface="Cambria" panose="02040503050406030204" pitchFamily="18" charset="0"/>
                <a:ea typeface="Cambria" panose="02040503050406030204" pitchFamily="18" charset="0"/>
              </a:rPr>
              <a:t>Top </a:t>
            </a:r>
            <a:r>
              <a:rPr lang="en-US" sz="1400" dirty="0" smtClean="0">
                <a:solidFill>
                  <a:srgbClr val="00B050"/>
                </a:solidFill>
                <a:latin typeface="Cambria" panose="02040503050406030204" pitchFamily="18" charset="0"/>
                <a:ea typeface="Cambria" panose="02040503050406030204" pitchFamily="18" charset="0"/>
              </a:rPr>
              <a:t>3 Product in N&amp;S division </a:t>
            </a:r>
            <a:r>
              <a:rPr lang="en-US" sz="1400" dirty="0" smtClean="0">
                <a:latin typeface="Cambria" panose="02040503050406030204" pitchFamily="18" charset="0"/>
                <a:ea typeface="Cambria" panose="02040503050406030204" pitchFamily="18" charset="0"/>
              </a:rPr>
              <a:t>are </a:t>
            </a:r>
            <a:r>
              <a:rPr lang="en-US" sz="1400" dirty="0" smtClean="0">
                <a:solidFill>
                  <a:srgbClr val="00B050"/>
                </a:solidFill>
                <a:latin typeface="Cambria" panose="02040503050406030204" pitchFamily="18" charset="0"/>
                <a:ea typeface="Cambria" panose="02040503050406030204" pitchFamily="18" charset="0"/>
              </a:rPr>
              <a:t>AQ Pen Drive 2 in 1 (Premium), AQ Pen Drive DRC (Plus) and AQ Pen Drive DRC (Premium), </a:t>
            </a:r>
            <a:r>
              <a:rPr lang="en-US" sz="1400" dirty="0" smtClean="0">
                <a:latin typeface="Cambria" panose="02040503050406030204" pitchFamily="18" charset="0"/>
                <a:ea typeface="Cambria" panose="02040503050406030204" pitchFamily="18" charset="0"/>
              </a:rPr>
              <a:t>the </a:t>
            </a:r>
            <a:r>
              <a:rPr lang="en-US" sz="1400" dirty="0" smtClean="0">
                <a:solidFill>
                  <a:srgbClr val="00B050"/>
                </a:solidFill>
                <a:latin typeface="Cambria" panose="02040503050406030204" pitchFamily="18" charset="0"/>
                <a:ea typeface="Cambria" panose="02040503050406030204" pitchFamily="18" charset="0"/>
              </a:rPr>
              <a:t>Average total sold quantity</a:t>
            </a:r>
            <a:r>
              <a:rPr lang="en-US" sz="1400" dirty="0" smtClean="0">
                <a:latin typeface="Cambria" panose="02040503050406030204" pitchFamily="18" charset="0"/>
                <a:ea typeface="Cambria" panose="02040503050406030204" pitchFamily="18" charset="0"/>
              </a:rPr>
              <a:t> of 3 product is approx. </a:t>
            </a:r>
            <a:r>
              <a:rPr lang="en-US" sz="1400" dirty="0" smtClean="0">
                <a:solidFill>
                  <a:srgbClr val="00B050"/>
                </a:solidFill>
                <a:latin typeface="Cambria" panose="02040503050406030204" pitchFamily="18" charset="0"/>
                <a:ea typeface="Cambria" panose="02040503050406030204" pitchFamily="18" charset="0"/>
              </a:rPr>
              <a:t>688.33K</a:t>
            </a:r>
            <a:endParaRPr lang="en-US" sz="1400" dirty="0">
              <a:solidFill>
                <a:srgbClr val="00B050"/>
              </a:solidFill>
              <a:latin typeface="Cambria" panose="02040503050406030204" pitchFamily="18" charset="0"/>
              <a:ea typeface="Cambria" panose="02040503050406030204" pitchFamily="18" charset="0"/>
            </a:endParaRPr>
          </a:p>
        </p:txBody>
      </p:sp>
      <p:sp>
        <p:nvSpPr>
          <p:cNvPr id="22" name="TextBox 21"/>
          <p:cNvSpPr txBox="1"/>
          <p:nvPr/>
        </p:nvSpPr>
        <p:spPr>
          <a:xfrm>
            <a:off x="1828541" y="648847"/>
            <a:ext cx="8430455" cy="400110"/>
          </a:xfrm>
          <a:prstGeom prst="rect">
            <a:avLst/>
          </a:prstGeom>
          <a:noFill/>
        </p:spPr>
        <p:txBody>
          <a:bodyPr wrap="square" rtlCol="0">
            <a:spAutoFit/>
          </a:bodyPr>
          <a:lstStyle/>
          <a:p>
            <a:r>
              <a:rPr lang="en-US" sz="2000" b="1" dirty="0" smtClean="0">
                <a:latin typeface="Cambria" panose="02040503050406030204" pitchFamily="18" charset="0"/>
                <a:ea typeface="Cambria" panose="02040503050406030204" pitchFamily="18" charset="0"/>
              </a:rPr>
              <a:t>Total Sold Quantity of Top 3 Product of each division in fiscal year 2021 </a:t>
            </a:r>
            <a:endParaRPr lang="en-US" sz="2000" b="1" dirty="0">
              <a:latin typeface="Cambria" panose="02040503050406030204" pitchFamily="18" charset="0"/>
              <a:ea typeface="Cambria" panose="02040503050406030204" pitchFamily="18" charset="0"/>
            </a:endParaRPr>
          </a:p>
        </p:txBody>
      </p:sp>
      <p:sp>
        <p:nvSpPr>
          <p:cNvPr id="23" name="TextBox 22"/>
          <p:cNvSpPr txBox="1"/>
          <p:nvPr/>
        </p:nvSpPr>
        <p:spPr>
          <a:xfrm>
            <a:off x="4957704" y="4222067"/>
            <a:ext cx="3123896" cy="1169551"/>
          </a:xfrm>
          <a:prstGeom prst="rect">
            <a:avLst/>
          </a:prstGeom>
          <a:noFill/>
        </p:spPr>
        <p:txBody>
          <a:bodyPr wrap="square" rtlCol="0">
            <a:spAutoFit/>
          </a:bodyPr>
          <a:lstStyle/>
          <a:p>
            <a:r>
              <a:rPr lang="en-US" sz="1400" dirty="0" smtClean="0">
                <a:latin typeface="Cambria" panose="02040503050406030204" pitchFamily="18" charset="0"/>
                <a:ea typeface="Cambria" panose="02040503050406030204" pitchFamily="18" charset="0"/>
              </a:rPr>
              <a:t>Top </a:t>
            </a:r>
            <a:r>
              <a:rPr lang="en-US" sz="1400" dirty="0" smtClean="0">
                <a:solidFill>
                  <a:srgbClr val="DE6A73"/>
                </a:solidFill>
                <a:latin typeface="Cambria" panose="02040503050406030204" pitchFamily="18" charset="0"/>
                <a:ea typeface="Cambria" panose="02040503050406030204" pitchFamily="18" charset="0"/>
              </a:rPr>
              <a:t>3 Product in P&amp;A division are AQ Gamers </a:t>
            </a:r>
            <a:r>
              <a:rPr lang="en-US" sz="1400" dirty="0" err="1" smtClean="0">
                <a:solidFill>
                  <a:srgbClr val="DE6A73"/>
                </a:solidFill>
                <a:latin typeface="Cambria" panose="02040503050406030204" pitchFamily="18" charset="0"/>
                <a:ea typeface="Cambria" panose="02040503050406030204" pitchFamily="18" charset="0"/>
              </a:rPr>
              <a:t>Ms</a:t>
            </a:r>
            <a:r>
              <a:rPr lang="en-US" sz="1400" dirty="0" smtClean="0">
                <a:solidFill>
                  <a:srgbClr val="DE6A73"/>
                </a:solidFill>
                <a:latin typeface="Cambria" panose="02040503050406030204" pitchFamily="18" charset="0"/>
                <a:ea typeface="Cambria" panose="02040503050406030204" pitchFamily="18" charset="0"/>
              </a:rPr>
              <a:t> (Standard), AQ Maxima </a:t>
            </a:r>
            <a:r>
              <a:rPr lang="en-US" sz="1400" dirty="0" err="1" smtClean="0">
                <a:solidFill>
                  <a:srgbClr val="DE6A73"/>
                </a:solidFill>
                <a:latin typeface="Cambria" panose="02040503050406030204" pitchFamily="18" charset="0"/>
                <a:ea typeface="Cambria" panose="02040503050406030204" pitchFamily="18" charset="0"/>
              </a:rPr>
              <a:t>Ms</a:t>
            </a:r>
            <a:r>
              <a:rPr lang="en-US" sz="1400" dirty="0" smtClean="0">
                <a:solidFill>
                  <a:srgbClr val="DE6A73"/>
                </a:solidFill>
                <a:latin typeface="Cambria" panose="02040503050406030204" pitchFamily="18" charset="0"/>
                <a:ea typeface="Cambria" panose="02040503050406030204" pitchFamily="18" charset="0"/>
              </a:rPr>
              <a:t> (</a:t>
            </a:r>
            <a:r>
              <a:rPr lang="en-US" sz="1400" dirty="0" err="1" smtClean="0">
                <a:solidFill>
                  <a:srgbClr val="DE6A73"/>
                </a:solidFill>
                <a:latin typeface="Cambria" panose="02040503050406030204" pitchFamily="18" charset="0"/>
                <a:ea typeface="Cambria" panose="02040503050406030204" pitchFamily="18" charset="0"/>
              </a:rPr>
              <a:t>Sandard</a:t>
            </a:r>
            <a:r>
              <a:rPr lang="en-US" sz="1400" dirty="0" smtClean="0">
                <a:solidFill>
                  <a:srgbClr val="DE6A73"/>
                </a:solidFill>
                <a:latin typeface="Cambria" panose="02040503050406030204" pitchFamily="18" charset="0"/>
                <a:ea typeface="Cambria" panose="02040503050406030204" pitchFamily="18" charset="0"/>
              </a:rPr>
              <a:t>), AQ Maxima </a:t>
            </a:r>
            <a:r>
              <a:rPr lang="en-US" sz="1400" dirty="0" err="1" smtClean="0">
                <a:solidFill>
                  <a:srgbClr val="DE6A73"/>
                </a:solidFill>
                <a:latin typeface="Cambria" panose="02040503050406030204" pitchFamily="18" charset="0"/>
                <a:ea typeface="Cambria" panose="02040503050406030204" pitchFamily="18" charset="0"/>
              </a:rPr>
              <a:t>Ms</a:t>
            </a:r>
            <a:r>
              <a:rPr lang="en-US" sz="1400" dirty="0" smtClean="0">
                <a:solidFill>
                  <a:srgbClr val="DE6A73"/>
                </a:solidFill>
                <a:latin typeface="Cambria" panose="02040503050406030204" pitchFamily="18" charset="0"/>
                <a:ea typeface="Cambria" panose="02040503050406030204" pitchFamily="18" charset="0"/>
              </a:rPr>
              <a:t> (Plus 2) </a:t>
            </a:r>
            <a:r>
              <a:rPr lang="en-US" sz="1400" dirty="0" smtClean="0">
                <a:latin typeface="Cambria" panose="02040503050406030204" pitchFamily="18" charset="0"/>
                <a:ea typeface="Cambria" panose="02040503050406030204" pitchFamily="18" charset="0"/>
              </a:rPr>
              <a:t>the </a:t>
            </a:r>
            <a:r>
              <a:rPr lang="en-US" sz="1400" dirty="0" smtClean="0">
                <a:solidFill>
                  <a:srgbClr val="DE6A73"/>
                </a:solidFill>
                <a:latin typeface="Cambria" panose="02040503050406030204" pitchFamily="18" charset="0"/>
                <a:ea typeface="Cambria" panose="02040503050406030204" pitchFamily="18" charset="0"/>
              </a:rPr>
              <a:t>Average total sold quantity </a:t>
            </a:r>
            <a:r>
              <a:rPr lang="en-US" sz="1400" dirty="0" smtClean="0">
                <a:latin typeface="Cambria" panose="02040503050406030204" pitchFamily="18" charset="0"/>
                <a:ea typeface="Cambria" panose="02040503050406030204" pitchFamily="18" charset="0"/>
              </a:rPr>
              <a:t>of 3 product is approx. </a:t>
            </a:r>
            <a:r>
              <a:rPr lang="en-US" sz="1400" dirty="0" smtClean="0">
                <a:solidFill>
                  <a:srgbClr val="DE6A73"/>
                </a:solidFill>
                <a:latin typeface="Cambria" panose="02040503050406030204" pitchFamily="18" charset="0"/>
                <a:ea typeface="Cambria" panose="02040503050406030204" pitchFamily="18" charset="0"/>
              </a:rPr>
              <a:t>422.33K</a:t>
            </a:r>
            <a:endParaRPr lang="en-US" sz="1400" dirty="0">
              <a:solidFill>
                <a:srgbClr val="DE6A73"/>
              </a:solidFill>
              <a:latin typeface="Cambria" panose="02040503050406030204" pitchFamily="18" charset="0"/>
              <a:ea typeface="Cambria" panose="02040503050406030204" pitchFamily="18" charset="0"/>
            </a:endParaRPr>
          </a:p>
        </p:txBody>
      </p:sp>
      <p:sp>
        <p:nvSpPr>
          <p:cNvPr id="24" name="TextBox 23"/>
          <p:cNvSpPr txBox="1"/>
          <p:nvPr/>
        </p:nvSpPr>
        <p:spPr>
          <a:xfrm>
            <a:off x="8896650" y="4174774"/>
            <a:ext cx="3123896" cy="1169551"/>
          </a:xfrm>
          <a:prstGeom prst="rect">
            <a:avLst/>
          </a:prstGeom>
          <a:noFill/>
        </p:spPr>
        <p:txBody>
          <a:bodyPr wrap="square" rtlCol="0">
            <a:spAutoFit/>
          </a:bodyPr>
          <a:lstStyle/>
          <a:p>
            <a:r>
              <a:rPr lang="en-US" sz="1400" dirty="0" smtClean="0">
                <a:latin typeface="Cambria" panose="02040503050406030204" pitchFamily="18" charset="0"/>
                <a:ea typeface="Cambria" panose="02040503050406030204" pitchFamily="18" charset="0"/>
              </a:rPr>
              <a:t>Top </a:t>
            </a:r>
            <a:r>
              <a:rPr lang="en-US" sz="1400" dirty="0" smtClean="0">
                <a:solidFill>
                  <a:schemeClr val="accent4">
                    <a:lumMod val="75000"/>
                  </a:schemeClr>
                </a:solidFill>
                <a:latin typeface="Cambria" panose="02040503050406030204" pitchFamily="18" charset="0"/>
                <a:ea typeface="Cambria" panose="02040503050406030204" pitchFamily="18" charset="0"/>
              </a:rPr>
              <a:t>3 Product in PC division </a:t>
            </a:r>
            <a:r>
              <a:rPr lang="en-US" sz="1400" dirty="0" smtClean="0">
                <a:latin typeface="Cambria" panose="02040503050406030204" pitchFamily="18" charset="0"/>
                <a:ea typeface="Cambria" panose="02040503050406030204" pitchFamily="18" charset="0"/>
              </a:rPr>
              <a:t>are </a:t>
            </a:r>
            <a:r>
              <a:rPr lang="en-US" sz="1400" dirty="0" smtClean="0">
                <a:solidFill>
                  <a:schemeClr val="accent4">
                    <a:lumMod val="75000"/>
                  </a:schemeClr>
                </a:solidFill>
                <a:latin typeface="Cambria" panose="02040503050406030204" pitchFamily="18" charset="0"/>
                <a:ea typeface="Cambria" panose="02040503050406030204" pitchFamily="18" charset="0"/>
              </a:rPr>
              <a:t>AQ Digit (Standard Blue), AQ Velocity (Plus Red), AQ Digit (Premium Misty Green)</a:t>
            </a:r>
            <a:r>
              <a:rPr lang="en-US" sz="1400" dirty="0" smtClean="0">
                <a:latin typeface="Cambria" panose="02040503050406030204" pitchFamily="18" charset="0"/>
                <a:ea typeface="Cambria" panose="02040503050406030204" pitchFamily="18" charset="0"/>
              </a:rPr>
              <a:t> the </a:t>
            </a:r>
            <a:r>
              <a:rPr lang="en-US" sz="1400" dirty="0" smtClean="0">
                <a:solidFill>
                  <a:schemeClr val="accent4">
                    <a:lumMod val="75000"/>
                  </a:schemeClr>
                </a:solidFill>
                <a:latin typeface="Cambria" panose="02040503050406030204" pitchFamily="18" charset="0"/>
                <a:ea typeface="Cambria" panose="02040503050406030204" pitchFamily="18" charset="0"/>
              </a:rPr>
              <a:t>Average total sold quantit</a:t>
            </a:r>
            <a:r>
              <a:rPr lang="en-US" sz="1400" dirty="0" smtClean="0">
                <a:latin typeface="Cambria" panose="02040503050406030204" pitchFamily="18" charset="0"/>
                <a:ea typeface="Cambria" panose="02040503050406030204" pitchFamily="18" charset="0"/>
              </a:rPr>
              <a:t>y of 3 product is approx. </a:t>
            </a:r>
            <a:r>
              <a:rPr lang="en-US" sz="1400" dirty="0" smtClean="0">
                <a:solidFill>
                  <a:schemeClr val="accent4">
                    <a:lumMod val="75000"/>
                  </a:schemeClr>
                </a:solidFill>
                <a:latin typeface="Cambria" panose="02040503050406030204" pitchFamily="18" charset="0"/>
                <a:ea typeface="Cambria" panose="02040503050406030204" pitchFamily="18" charset="0"/>
              </a:rPr>
              <a:t>17.33K</a:t>
            </a:r>
            <a:endParaRPr lang="en-US" sz="1400" dirty="0">
              <a:solidFill>
                <a:schemeClr val="accent4">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3642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20" grpId="0"/>
      <p:bldP spid="21" grpId="0"/>
      <p:bldP spid="22" grpId="0"/>
      <p:bldP spid="23"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9936"/>
            <a:ext cx="12192000"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22" name="TextBox 21"/>
          <p:cNvSpPr txBox="1"/>
          <p:nvPr/>
        </p:nvSpPr>
        <p:spPr>
          <a:xfrm>
            <a:off x="4543426" y="2875213"/>
            <a:ext cx="3288610" cy="830997"/>
          </a:xfrm>
          <a:prstGeom prst="rect">
            <a:avLst/>
          </a:prstGeom>
          <a:noFill/>
        </p:spPr>
        <p:txBody>
          <a:bodyPr wrap="square" rtlCol="0">
            <a:spAutoFit/>
          </a:bodyPr>
          <a:lstStyle/>
          <a:p>
            <a:r>
              <a:rPr lang="en-US" sz="4800" b="1" dirty="0" smtClean="0">
                <a:latin typeface="Cambria" panose="02040503050406030204" pitchFamily="18" charset="0"/>
                <a:ea typeface="Cambria" panose="02040503050406030204" pitchFamily="18" charset="0"/>
              </a:rPr>
              <a:t>Thank You</a:t>
            </a:r>
            <a:endParaRPr lang="en-US" sz="4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82960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42"/>
            <a:ext cx="5854148"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t="8447" b="9522"/>
          <a:stretch/>
        </p:blipFill>
        <p:spPr>
          <a:xfrm>
            <a:off x="2398643" y="1662994"/>
            <a:ext cx="1056861" cy="97486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20" name="Title 1">
            <a:extLst>
              <a:ext uri="{FF2B5EF4-FFF2-40B4-BE49-F238E27FC236}">
                <a16:creationId xmlns:a16="http://schemas.microsoft.com/office/drawing/2014/main" xmlns="" id="{2A007E2F-39D6-7345-2E05-22004894A1AE}"/>
              </a:ext>
            </a:extLst>
          </p:cNvPr>
          <p:cNvSpPr txBox="1">
            <a:spLocks/>
          </p:cNvSpPr>
          <p:nvPr/>
        </p:nvSpPr>
        <p:spPr>
          <a:xfrm>
            <a:off x="1083365" y="3072432"/>
            <a:ext cx="3972340"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solidFill>
                  <a:schemeClr val="bg1"/>
                </a:solidFill>
                <a:latin typeface="Cambria" panose="02040503050406030204" pitchFamily="18" charset="0"/>
                <a:ea typeface="Cambria" panose="02040503050406030204" pitchFamily="18" charset="0"/>
                <a:cs typeface="Segoe UI" panose="020B0502040204020203" pitchFamily="34" charset="0"/>
              </a:rPr>
              <a:t>Overview of Company</a:t>
            </a:r>
            <a:endParaRPr lang="en-US" sz="2800" b="1" dirty="0">
              <a:solidFill>
                <a:schemeClr val="bg1"/>
              </a:solidFill>
              <a:latin typeface="Cambria" panose="02040503050406030204" pitchFamily="18" charset="0"/>
              <a:ea typeface="Cambria" panose="02040503050406030204" pitchFamily="18" charset="0"/>
              <a:cs typeface="Segoe UI" panose="020B0502040204020203" pitchFamily="34" charset="0"/>
            </a:endParaRPr>
          </a:p>
        </p:txBody>
      </p:sp>
      <p:sp>
        <p:nvSpPr>
          <p:cNvPr id="22" name="TextBox 21">
            <a:extLst>
              <a:ext uri="{FF2B5EF4-FFF2-40B4-BE49-F238E27FC236}">
                <a16:creationId xmlns:a16="http://schemas.microsoft.com/office/drawing/2014/main" xmlns="" id="{8E0C16CD-E319-B419-BF4C-E7A2A237967F}"/>
              </a:ext>
            </a:extLst>
          </p:cNvPr>
          <p:cNvSpPr txBox="1"/>
          <p:nvPr/>
        </p:nvSpPr>
        <p:spPr>
          <a:xfrm>
            <a:off x="5962856" y="1621082"/>
            <a:ext cx="6025645" cy="2902700"/>
          </a:xfrm>
          <a:prstGeom prst="rect">
            <a:avLst/>
          </a:prstGeom>
          <a:effectLst/>
        </p:spPr>
        <p:txBody>
          <a:bodyPr vert="horz" lIns="91440" tIns="45720" rIns="91440" bIns="45720" rtlCol="0" anchor="ctr">
            <a:normAutofit/>
          </a:bodyPr>
          <a:lstStyle/>
          <a:p>
            <a:pPr marL="285750" indent="-285750" defTabSz="457200">
              <a:spcBef>
                <a:spcPct val="20000"/>
              </a:spcBef>
              <a:spcAft>
                <a:spcPts val="600"/>
              </a:spcAft>
              <a:buClr>
                <a:schemeClr val="tx2"/>
              </a:buClr>
              <a:buSzPct val="70000"/>
              <a:buFont typeface="Wingdings" panose="05000000000000000000" pitchFamily="2" charset="2"/>
              <a:buChar char="Ø"/>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Atliq Hardware is one of the leading computer hardware producers in India as well as 26 other countries across the </a:t>
            </a:r>
            <a:r>
              <a:rPr lang="en-US" dirty="0" smtClean="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globe.</a:t>
            </a:r>
            <a:endPar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endParaRPr>
          </a:p>
          <a:p>
            <a:pPr marL="285750" indent="-285750" defTabSz="457200">
              <a:spcBef>
                <a:spcPct val="20000"/>
              </a:spcBef>
              <a:spcAft>
                <a:spcPts val="600"/>
              </a:spcAft>
              <a:buClr>
                <a:schemeClr val="tx2"/>
              </a:buClr>
              <a:buSzPct val="70000"/>
              <a:buFont typeface="Wingdings" panose="05000000000000000000" pitchFamily="2" charset="2"/>
              <a:buChar char="Ø"/>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Manufactures products under 3 major divisions i.e., Peripherals &amp; Accessories, PC, Networking &amp; </a:t>
            </a:r>
            <a:r>
              <a:rPr lang="en-US" dirty="0" smtClean="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Storage.</a:t>
            </a:r>
            <a:endPar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endParaRPr>
          </a:p>
          <a:p>
            <a:pPr marL="285750" indent="-285750" defTabSz="457200">
              <a:spcBef>
                <a:spcPct val="20000"/>
              </a:spcBef>
              <a:spcAft>
                <a:spcPts val="600"/>
              </a:spcAft>
              <a:buClr>
                <a:schemeClr val="tx2"/>
              </a:buClr>
              <a:buSzPct val="70000"/>
              <a:buFont typeface="Wingdings" panose="05000000000000000000" pitchFamily="2" charset="2"/>
              <a:buChar char="Ø"/>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We have a total of 74 Customers like Neptune, Sage, Leader, Vijay Sales etc. across all </a:t>
            </a:r>
            <a:r>
              <a:rPr lang="en-US" dirty="0" smtClean="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markets/countries.</a:t>
            </a:r>
            <a:endPar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endParaRPr>
          </a:p>
          <a:p>
            <a:pPr defTabSz="457200">
              <a:spcBef>
                <a:spcPct val="20000"/>
              </a:spcBef>
              <a:spcAft>
                <a:spcPts val="600"/>
              </a:spcAft>
              <a:buClr>
                <a:schemeClr val="tx2"/>
              </a:buClr>
              <a:buSzPct val="70000"/>
            </a:pPr>
            <a:endPar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2838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42"/>
            <a:ext cx="5854148"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1777448" y="3477165"/>
            <a:ext cx="2299252"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solidFill>
                  <a:schemeClr val="bg1"/>
                </a:solidFill>
                <a:latin typeface="Cambria" panose="02040503050406030204" pitchFamily="18" charset="0"/>
                <a:ea typeface="Cambria" panose="02040503050406030204" pitchFamily="18" charset="0"/>
                <a:cs typeface="Segoe UI" panose="020B0502040204020203" pitchFamily="34" charset="0"/>
              </a:rPr>
              <a:t>About Data</a:t>
            </a:r>
            <a:endParaRPr lang="en-US" sz="2800" b="1" dirty="0">
              <a:solidFill>
                <a:schemeClr val="bg1"/>
              </a:solidFill>
              <a:latin typeface="Cambria" panose="02040503050406030204" pitchFamily="18" charset="0"/>
              <a:ea typeface="Cambria" panose="02040503050406030204" pitchFamily="18" charset="0"/>
              <a:cs typeface="Segoe UI" panose="020B0502040204020203" pitchFamily="34" charset="0"/>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7048" y="1895477"/>
            <a:ext cx="1080052" cy="98380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2" name="Title 1">
            <a:extLst>
              <a:ext uri="{FF2B5EF4-FFF2-40B4-BE49-F238E27FC236}">
                <a16:creationId xmlns:a16="http://schemas.microsoft.com/office/drawing/2014/main" xmlns="" id="{2A007E2F-39D6-7345-2E05-22004894A1AE}"/>
              </a:ext>
            </a:extLst>
          </p:cNvPr>
          <p:cNvSpPr txBox="1">
            <a:spLocks/>
          </p:cNvSpPr>
          <p:nvPr/>
        </p:nvSpPr>
        <p:spPr>
          <a:xfrm>
            <a:off x="6988400" y="618046"/>
            <a:ext cx="3189735" cy="4833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1800" b="1" dirty="0" smtClean="0">
                <a:latin typeface="Cambria" panose="02040503050406030204" pitchFamily="18" charset="0"/>
                <a:ea typeface="Cambria" panose="02040503050406030204" pitchFamily="18" charset="0"/>
                <a:cs typeface="Segoe UI" panose="020B0502040204020203" pitchFamily="34" charset="0"/>
              </a:rPr>
              <a:t>In Data there are 6 Tables</a:t>
            </a:r>
          </a:p>
          <a:p>
            <a:endParaRPr lang="en-US" sz="1800" b="1" dirty="0">
              <a:latin typeface="Cambria" panose="02040503050406030204" pitchFamily="18" charset="0"/>
              <a:ea typeface="Cambria" panose="02040503050406030204" pitchFamily="18" charset="0"/>
              <a:cs typeface="Segoe UI" panose="020B0502040204020203" pitchFamily="34" charset="0"/>
            </a:endParaRPr>
          </a:p>
        </p:txBody>
      </p:sp>
      <p:sp>
        <p:nvSpPr>
          <p:cNvPr id="5" name="TextBox 4"/>
          <p:cNvSpPr txBox="1"/>
          <p:nvPr/>
        </p:nvSpPr>
        <p:spPr>
          <a:xfrm>
            <a:off x="6213609" y="1372520"/>
            <a:ext cx="1431235" cy="276999"/>
          </a:xfrm>
          <a:prstGeom prst="rect">
            <a:avLst/>
          </a:prstGeom>
          <a:noFill/>
        </p:spPr>
        <p:txBody>
          <a:bodyPr wrap="square" rtlCol="0">
            <a:spAutoFit/>
          </a:bodyPr>
          <a:lstStyle/>
          <a:p>
            <a:r>
              <a:rPr lang="en-US" sz="1200" dirty="0" err="1" smtClean="0"/>
              <a:t>Dim_product</a:t>
            </a:r>
            <a:endParaRPr lang="en-US" sz="1200" dirty="0"/>
          </a:p>
        </p:txBody>
      </p:sp>
      <p:sp>
        <p:nvSpPr>
          <p:cNvPr id="14" name="TextBox 13"/>
          <p:cNvSpPr txBox="1"/>
          <p:nvPr/>
        </p:nvSpPr>
        <p:spPr>
          <a:xfrm>
            <a:off x="6380250" y="1814238"/>
            <a:ext cx="1555164" cy="1200329"/>
          </a:xfrm>
          <a:prstGeom prst="rect">
            <a:avLst/>
          </a:prstGeom>
          <a:noFill/>
        </p:spPr>
        <p:txBody>
          <a:bodyPr wrap="square" rtlCol="0">
            <a:spAutoFit/>
          </a:bodyPr>
          <a:lstStyle/>
          <a:p>
            <a:r>
              <a:rPr lang="en-US" sz="1200" dirty="0" smtClean="0"/>
              <a:t>Category</a:t>
            </a:r>
          </a:p>
          <a:p>
            <a:r>
              <a:rPr lang="en-US" sz="1200" dirty="0" smtClean="0"/>
              <a:t>Division</a:t>
            </a:r>
          </a:p>
          <a:p>
            <a:r>
              <a:rPr lang="en-US" sz="1200" dirty="0" smtClean="0"/>
              <a:t>Product</a:t>
            </a:r>
          </a:p>
          <a:p>
            <a:r>
              <a:rPr lang="en-US" sz="1200" dirty="0" err="1" smtClean="0"/>
              <a:t>Product_code</a:t>
            </a:r>
            <a:endParaRPr lang="en-US" sz="1200" dirty="0" smtClean="0"/>
          </a:p>
          <a:p>
            <a:r>
              <a:rPr lang="en-US" sz="1200" dirty="0" smtClean="0"/>
              <a:t>Segment</a:t>
            </a:r>
          </a:p>
          <a:p>
            <a:r>
              <a:rPr lang="en-US" sz="1200" dirty="0" err="1" smtClean="0"/>
              <a:t>varient</a:t>
            </a:r>
            <a:endParaRPr lang="en-US" sz="1200" dirty="0"/>
          </a:p>
        </p:txBody>
      </p:sp>
      <p:sp>
        <p:nvSpPr>
          <p:cNvPr id="15" name="TextBox 14"/>
          <p:cNvSpPr txBox="1"/>
          <p:nvPr/>
        </p:nvSpPr>
        <p:spPr>
          <a:xfrm>
            <a:off x="8087120" y="1372520"/>
            <a:ext cx="1648244" cy="276999"/>
          </a:xfrm>
          <a:prstGeom prst="rect">
            <a:avLst/>
          </a:prstGeom>
          <a:noFill/>
        </p:spPr>
        <p:txBody>
          <a:bodyPr wrap="square" rtlCol="0">
            <a:spAutoFit/>
          </a:bodyPr>
          <a:lstStyle/>
          <a:p>
            <a:r>
              <a:rPr lang="en-US" sz="1200" dirty="0" err="1" smtClean="0"/>
              <a:t>Dim_customer</a:t>
            </a:r>
            <a:endParaRPr lang="en-US" sz="1200" dirty="0"/>
          </a:p>
        </p:txBody>
      </p:sp>
      <p:sp>
        <p:nvSpPr>
          <p:cNvPr id="16" name="TextBox 15"/>
          <p:cNvSpPr txBox="1"/>
          <p:nvPr/>
        </p:nvSpPr>
        <p:spPr>
          <a:xfrm>
            <a:off x="8206720" y="1815965"/>
            <a:ext cx="1717811" cy="1384995"/>
          </a:xfrm>
          <a:prstGeom prst="rect">
            <a:avLst/>
          </a:prstGeom>
          <a:noFill/>
        </p:spPr>
        <p:txBody>
          <a:bodyPr wrap="square" rtlCol="0">
            <a:spAutoFit/>
          </a:bodyPr>
          <a:lstStyle/>
          <a:p>
            <a:r>
              <a:rPr lang="en-US" sz="1200" dirty="0" smtClean="0"/>
              <a:t>Channel</a:t>
            </a:r>
          </a:p>
          <a:p>
            <a:r>
              <a:rPr lang="en-US" sz="1200" dirty="0" smtClean="0"/>
              <a:t>Customer</a:t>
            </a:r>
          </a:p>
          <a:p>
            <a:r>
              <a:rPr lang="en-US" sz="1200" dirty="0" err="1" smtClean="0"/>
              <a:t>Customer_code</a:t>
            </a:r>
            <a:endParaRPr lang="en-US" sz="1200" dirty="0" smtClean="0"/>
          </a:p>
          <a:p>
            <a:r>
              <a:rPr lang="en-US" sz="1200" dirty="0" smtClean="0"/>
              <a:t>Market</a:t>
            </a:r>
          </a:p>
          <a:p>
            <a:r>
              <a:rPr lang="en-US" sz="1200" dirty="0" smtClean="0"/>
              <a:t>Platform</a:t>
            </a:r>
          </a:p>
          <a:p>
            <a:r>
              <a:rPr lang="en-US" sz="1200" dirty="0" smtClean="0"/>
              <a:t>Region</a:t>
            </a:r>
          </a:p>
          <a:p>
            <a:r>
              <a:rPr lang="en-US" sz="1200" dirty="0" err="1" smtClean="0"/>
              <a:t>Sub_zone</a:t>
            </a:r>
            <a:endParaRPr lang="en-US" sz="1200" dirty="0" smtClean="0"/>
          </a:p>
        </p:txBody>
      </p:sp>
      <p:sp>
        <p:nvSpPr>
          <p:cNvPr id="17" name="TextBox 16"/>
          <p:cNvSpPr txBox="1"/>
          <p:nvPr/>
        </p:nvSpPr>
        <p:spPr>
          <a:xfrm>
            <a:off x="10177640" y="1346336"/>
            <a:ext cx="1803965" cy="276999"/>
          </a:xfrm>
          <a:prstGeom prst="rect">
            <a:avLst/>
          </a:prstGeom>
          <a:noFill/>
        </p:spPr>
        <p:txBody>
          <a:bodyPr wrap="square" rtlCol="0">
            <a:spAutoFit/>
          </a:bodyPr>
          <a:lstStyle/>
          <a:p>
            <a:r>
              <a:rPr lang="en-US" sz="1200" dirty="0" err="1" smtClean="0"/>
              <a:t>Fact_gross_price</a:t>
            </a:r>
            <a:endParaRPr lang="en-US" sz="1200" dirty="0"/>
          </a:p>
        </p:txBody>
      </p:sp>
      <p:sp>
        <p:nvSpPr>
          <p:cNvPr id="18" name="TextBox 17"/>
          <p:cNvSpPr txBox="1"/>
          <p:nvPr/>
        </p:nvSpPr>
        <p:spPr>
          <a:xfrm>
            <a:off x="10291971" y="1792124"/>
            <a:ext cx="1247362" cy="646331"/>
          </a:xfrm>
          <a:prstGeom prst="rect">
            <a:avLst/>
          </a:prstGeom>
          <a:noFill/>
        </p:spPr>
        <p:txBody>
          <a:bodyPr wrap="square" rtlCol="0">
            <a:spAutoFit/>
          </a:bodyPr>
          <a:lstStyle/>
          <a:p>
            <a:r>
              <a:rPr lang="en-US" sz="1200" dirty="0" err="1" smtClean="0"/>
              <a:t>Fiscal_year</a:t>
            </a:r>
            <a:endParaRPr lang="en-US" sz="1200" dirty="0" smtClean="0"/>
          </a:p>
          <a:p>
            <a:r>
              <a:rPr lang="en-US" sz="1200" dirty="0" err="1" smtClean="0"/>
              <a:t>Gross_price</a:t>
            </a:r>
            <a:endParaRPr lang="en-US" sz="1200" dirty="0" smtClean="0"/>
          </a:p>
          <a:p>
            <a:r>
              <a:rPr lang="en-US" sz="1200" dirty="0" err="1" smtClean="0"/>
              <a:t>Product_code</a:t>
            </a:r>
            <a:endParaRPr lang="en-US" sz="1200" dirty="0" smtClean="0"/>
          </a:p>
        </p:txBody>
      </p:sp>
      <p:sp>
        <p:nvSpPr>
          <p:cNvPr id="19" name="TextBox 18"/>
          <p:cNvSpPr txBox="1"/>
          <p:nvPr/>
        </p:nvSpPr>
        <p:spPr>
          <a:xfrm>
            <a:off x="6181514" y="4045122"/>
            <a:ext cx="1862707" cy="276999"/>
          </a:xfrm>
          <a:prstGeom prst="rect">
            <a:avLst/>
          </a:prstGeom>
          <a:noFill/>
        </p:spPr>
        <p:txBody>
          <a:bodyPr wrap="square" rtlCol="0">
            <a:spAutoFit/>
          </a:bodyPr>
          <a:lstStyle/>
          <a:p>
            <a:r>
              <a:rPr lang="en-US" sz="1200" dirty="0" err="1" smtClean="0"/>
              <a:t>Fact_manufacturing_cost</a:t>
            </a:r>
            <a:endParaRPr lang="en-US" sz="1200" dirty="0"/>
          </a:p>
        </p:txBody>
      </p:sp>
      <p:sp>
        <p:nvSpPr>
          <p:cNvPr id="21" name="TextBox 20"/>
          <p:cNvSpPr txBox="1"/>
          <p:nvPr/>
        </p:nvSpPr>
        <p:spPr>
          <a:xfrm>
            <a:off x="6308725" y="4471317"/>
            <a:ext cx="1515022" cy="646331"/>
          </a:xfrm>
          <a:prstGeom prst="rect">
            <a:avLst/>
          </a:prstGeom>
          <a:noFill/>
        </p:spPr>
        <p:txBody>
          <a:bodyPr wrap="square" rtlCol="0">
            <a:spAutoFit/>
          </a:bodyPr>
          <a:lstStyle/>
          <a:p>
            <a:r>
              <a:rPr lang="en-US" sz="1200" dirty="0" err="1" smtClean="0"/>
              <a:t>Cost_year</a:t>
            </a:r>
            <a:endParaRPr lang="en-US" sz="1200" dirty="0" smtClean="0"/>
          </a:p>
          <a:p>
            <a:r>
              <a:rPr lang="en-US" sz="1200" dirty="0" err="1" smtClean="0"/>
              <a:t>Manufacturing_cost</a:t>
            </a:r>
            <a:endParaRPr lang="en-US" sz="1200" dirty="0" smtClean="0"/>
          </a:p>
          <a:p>
            <a:r>
              <a:rPr lang="en-US" sz="1200" dirty="0" err="1" smtClean="0"/>
              <a:t>Product_code</a:t>
            </a:r>
            <a:endParaRPr lang="en-US" sz="1200" dirty="0" smtClean="0"/>
          </a:p>
        </p:txBody>
      </p:sp>
      <p:sp>
        <p:nvSpPr>
          <p:cNvPr id="23" name="TextBox 22"/>
          <p:cNvSpPr txBox="1"/>
          <p:nvPr/>
        </p:nvSpPr>
        <p:spPr>
          <a:xfrm>
            <a:off x="10178135" y="4059334"/>
            <a:ext cx="3106802" cy="276999"/>
          </a:xfrm>
          <a:prstGeom prst="rect">
            <a:avLst/>
          </a:prstGeom>
          <a:noFill/>
        </p:spPr>
        <p:txBody>
          <a:bodyPr wrap="square" rtlCol="0">
            <a:spAutoFit/>
          </a:bodyPr>
          <a:lstStyle/>
          <a:p>
            <a:r>
              <a:rPr lang="en-US" sz="1200" dirty="0" err="1" smtClean="0"/>
              <a:t>Fact_pre_invoice_deductions</a:t>
            </a:r>
            <a:endParaRPr lang="en-US" sz="1200" dirty="0"/>
          </a:p>
        </p:txBody>
      </p:sp>
      <p:sp>
        <p:nvSpPr>
          <p:cNvPr id="24" name="TextBox 23"/>
          <p:cNvSpPr txBox="1"/>
          <p:nvPr/>
        </p:nvSpPr>
        <p:spPr>
          <a:xfrm>
            <a:off x="10283736" y="4492419"/>
            <a:ext cx="1851944" cy="646331"/>
          </a:xfrm>
          <a:prstGeom prst="rect">
            <a:avLst/>
          </a:prstGeom>
          <a:noFill/>
        </p:spPr>
        <p:txBody>
          <a:bodyPr wrap="square" rtlCol="0">
            <a:spAutoFit/>
          </a:bodyPr>
          <a:lstStyle/>
          <a:p>
            <a:r>
              <a:rPr lang="en-US" sz="1200" dirty="0" err="1" smtClean="0"/>
              <a:t>Customer_code</a:t>
            </a:r>
            <a:endParaRPr lang="en-US" sz="1200" dirty="0" smtClean="0"/>
          </a:p>
          <a:p>
            <a:r>
              <a:rPr lang="en-US" sz="1200" dirty="0" err="1" smtClean="0"/>
              <a:t>Fiscal_year</a:t>
            </a:r>
            <a:endParaRPr lang="en-US" sz="1200" dirty="0" smtClean="0"/>
          </a:p>
          <a:p>
            <a:r>
              <a:rPr lang="en-US" sz="1200" dirty="0" err="1" smtClean="0"/>
              <a:t>Pre_invoice_discount_pct</a:t>
            </a:r>
            <a:endParaRPr lang="en-US" sz="1200" dirty="0" smtClean="0"/>
          </a:p>
        </p:txBody>
      </p:sp>
      <p:sp>
        <p:nvSpPr>
          <p:cNvPr id="25" name="TextBox 24"/>
          <p:cNvSpPr txBox="1"/>
          <p:nvPr/>
        </p:nvSpPr>
        <p:spPr>
          <a:xfrm>
            <a:off x="8246476" y="4080310"/>
            <a:ext cx="1633019" cy="276999"/>
          </a:xfrm>
          <a:prstGeom prst="rect">
            <a:avLst/>
          </a:prstGeom>
          <a:noFill/>
        </p:spPr>
        <p:txBody>
          <a:bodyPr wrap="square" rtlCol="0">
            <a:spAutoFit/>
          </a:bodyPr>
          <a:lstStyle/>
          <a:p>
            <a:r>
              <a:rPr lang="en-US" sz="1200" dirty="0" err="1" smtClean="0"/>
              <a:t>Fact_sales_monthly</a:t>
            </a:r>
            <a:endParaRPr lang="en-US" sz="1200" dirty="0"/>
          </a:p>
        </p:txBody>
      </p:sp>
      <p:sp>
        <p:nvSpPr>
          <p:cNvPr id="26" name="TextBox 25"/>
          <p:cNvSpPr txBox="1"/>
          <p:nvPr/>
        </p:nvSpPr>
        <p:spPr>
          <a:xfrm>
            <a:off x="8406832" y="4502358"/>
            <a:ext cx="1393151" cy="1015663"/>
          </a:xfrm>
          <a:prstGeom prst="rect">
            <a:avLst/>
          </a:prstGeom>
          <a:noFill/>
        </p:spPr>
        <p:txBody>
          <a:bodyPr wrap="square" rtlCol="0">
            <a:spAutoFit/>
          </a:bodyPr>
          <a:lstStyle/>
          <a:p>
            <a:r>
              <a:rPr lang="en-US" sz="1200" dirty="0" err="1" smtClean="0"/>
              <a:t>Customer_code</a:t>
            </a:r>
            <a:endParaRPr lang="en-US" sz="1200" dirty="0" smtClean="0"/>
          </a:p>
          <a:p>
            <a:r>
              <a:rPr lang="en-US" sz="1200" dirty="0" smtClean="0"/>
              <a:t>date</a:t>
            </a:r>
          </a:p>
          <a:p>
            <a:r>
              <a:rPr lang="en-US" sz="1200" dirty="0" err="1" smtClean="0"/>
              <a:t>Fiscal_year</a:t>
            </a:r>
            <a:endParaRPr lang="en-US" sz="1200" dirty="0" smtClean="0"/>
          </a:p>
          <a:p>
            <a:r>
              <a:rPr lang="en-US" sz="1200" dirty="0" err="1" smtClean="0"/>
              <a:t>Product_code</a:t>
            </a:r>
            <a:endParaRPr lang="en-US" sz="1200" dirty="0" smtClean="0"/>
          </a:p>
          <a:p>
            <a:r>
              <a:rPr lang="en-US" sz="1200" dirty="0" err="1" smtClean="0"/>
              <a:t>Sold_quantity</a:t>
            </a:r>
            <a:endParaRPr lang="en-US" sz="1200" dirty="0" smtClean="0"/>
          </a:p>
        </p:txBody>
      </p:sp>
      <p:cxnSp>
        <p:nvCxnSpPr>
          <p:cNvPr id="8" name="Straight Connector 7"/>
          <p:cNvCxnSpPr/>
          <p:nvPr/>
        </p:nvCxnSpPr>
        <p:spPr>
          <a:xfrm flipV="1">
            <a:off x="6013866" y="1507492"/>
            <a:ext cx="1" cy="13847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17175" y="2892287"/>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010551" y="2696819"/>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013866" y="2511294"/>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17181" y="2315824"/>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010557" y="2140233"/>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013872" y="1944769"/>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13866" y="1510806"/>
            <a:ext cx="23191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895676" y="1530685"/>
            <a:ext cx="0" cy="1527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908924" y="2865782"/>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902300" y="2680256"/>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905615" y="2514609"/>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7908930" y="2339017"/>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902306" y="2133610"/>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7905621" y="1958023"/>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905615" y="1533999"/>
            <a:ext cx="23191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902300" y="3057940"/>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9963005" y="1500869"/>
            <a:ext cx="3314" cy="80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9966319" y="2309200"/>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9959695" y="2133609"/>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9963010" y="1938145"/>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63004" y="1504182"/>
            <a:ext cx="23191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6010553" y="4177810"/>
            <a:ext cx="3314" cy="80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6013867" y="4986141"/>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007243" y="4810550"/>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010558" y="4615086"/>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010552" y="4181123"/>
            <a:ext cx="23191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8071260" y="4220882"/>
            <a:ext cx="12577" cy="12058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8074574" y="5029212"/>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067950" y="4853621"/>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071265" y="4658157"/>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071259" y="4224194"/>
            <a:ext cx="23191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077889" y="5211429"/>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8071265" y="5383707"/>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9969633" y="4201003"/>
            <a:ext cx="3314" cy="80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9972947" y="5009334"/>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9966323" y="4833743"/>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9969638" y="4638279"/>
            <a:ext cx="3630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969632" y="4204316"/>
            <a:ext cx="23191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508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42"/>
            <a:ext cx="5854148"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1777448" y="3477165"/>
            <a:ext cx="2299252"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solidFill>
                  <a:schemeClr val="bg1"/>
                </a:solidFill>
                <a:latin typeface="Cambria" panose="02040503050406030204" pitchFamily="18" charset="0"/>
                <a:ea typeface="Cambria" panose="02040503050406030204" pitchFamily="18" charset="0"/>
                <a:cs typeface="Segoe UI" panose="020B0502040204020203" pitchFamily="34" charset="0"/>
              </a:rPr>
              <a:t>Objective</a:t>
            </a:r>
            <a:endParaRPr lang="en-US" sz="2800" b="1" dirty="0">
              <a:solidFill>
                <a:schemeClr val="bg1"/>
              </a:solidFill>
              <a:latin typeface="Cambria" panose="02040503050406030204" pitchFamily="18" charset="0"/>
              <a:ea typeface="Cambria" panose="02040503050406030204" pitchFamily="18" charset="0"/>
              <a:cs typeface="Segoe UI" panose="020B0502040204020203" pitchFamily="34" charset="0"/>
            </a:endParaRPr>
          </a:p>
        </p:txBody>
      </p:sp>
      <p:sp>
        <p:nvSpPr>
          <p:cNvPr id="63" name="TextBox 62">
            <a:extLst>
              <a:ext uri="{FF2B5EF4-FFF2-40B4-BE49-F238E27FC236}">
                <a16:creationId xmlns:a16="http://schemas.microsoft.com/office/drawing/2014/main" xmlns="" id="{1A0F3917-FD25-8109-B937-444046EA20A4}"/>
              </a:ext>
            </a:extLst>
          </p:cNvPr>
          <p:cNvSpPr txBox="1"/>
          <p:nvPr/>
        </p:nvSpPr>
        <p:spPr>
          <a:xfrm>
            <a:off x="6106721" y="2301153"/>
            <a:ext cx="6025645" cy="1790863"/>
          </a:xfrm>
          <a:prstGeom prst="rect">
            <a:avLst/>
          </a:prstGeom>
          <a:effectLst/>
        </p:spPr>
        <p:txBody>
          <a:bodyPr vert="horz" lIns="91440" tIns="45720" rIns="91440" bIns="45720" rtlCol="0" anchor="ctr">
            <a:normAutofit/>
          </a:bodyPr>
          <a:lstStyle/>
          <a:p>
            <a:pPr marL="285750" indent="-285750" defTabSz="457200">
              <a:spcBef>
                <a:spcPct val="20000"/>
              </a:spcBef>
              <a:spcAft>
                <a:spcPts val="600"/>
              </a:spcAft>
              <a:buClr>
                <a:schemeClr val="tx2"/>
              </a:buClr>
              <a:buSzPct val="70000"/>
              <a:buFont typeface="Wingdings" panose="05000000000000000000" pitchFamily="2" charset="2"/>
              <a:buChar char="Ø"/>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Assist the management team to gain more insights about the business</a:t>
            </a:r>
          </a:p>
          <a:p>
            <a:pPr marL="285750" indent="-285750" defTabSz="457200">
              <a:spcBef>
                <a:spcPct val="20000"/>
              </a:spcBef>
              <a:spcAft>
                <a:spcPts val="600"/>
              </a:spcAft>
              <a:buClr>
                <a:schemeClr val="tx2"/>
              </a:buClr>
              <a:buSzPct val="70000"/>
              <a:buFont typeface="Wingdings" panose="05000000000000000000" pitchFamily="2" charset="2"/>
              <a:buChar char="Ø"/>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Take data-driven decisions to scale business</a:t>
            </a:r>
          </a:p>
        </p:txBody>
      </p:sp>
      <p:pic>
        <p:nvPicPr>
          <p:cNvPr id="74" name="Picture 73"/>
          <p:cNvPicPr>
            <a:picLocks noChangeAspect="1"/>
          </p:cNvPicPr>
          <p:nvPr/>
        </p:nvPicPr>
        <p:blipFill rotWithShape="1">
          <a:blip r:embed="rId5">
            <a:extLst>
              <a:ext uri="{28A0092B-C50C-407E-A947-70E740481C1C}">
                <a14:useLocalDpi xmlns:a14="http://schemas.microsoft.com/office/drawing/2010/main" val="0"/>
              </a:ext>
            </a:extLst>
          </a:blip>
          <a:srcRect b="8798"/>
          <a:stretch/>
        </p:blipFill>
        <p:spPr>
          <a:xfrm>
            <a:off x="2408582" y="1791063"/>
            <a:ext cx="1036983" cy="102018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14542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42"/>
            <a:ext cx="5854148"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298173" y="3477165"/>
            <a:ext cx="5367130" cy="6932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a:solidFill>
                  <a:schemeClr val="bg1"/>
                </a:solidFill>
                <a:latin typeface="Cambria" panose="02040503050406030204" pitchFamily="18" charset="0"/>
                <a:ea typeface="Cambria" panose="02040503050406030204" pitchFamily="18" charset="0"/>
                <a:cs typeface="Segoe UI" panose="020B0502040204020203" pitchFamily="34" charset="0"/>
              </a:rPr>
              <a:t>Ad Hoc Request with Insights</a:t>
            </a:r>
          </a:p>
        </p:txBody>
      </p:sp>
      <p:sp>
        <p:nvSpPr>
          <p:cNvPr id="63" name="TextBox 62">
            <a:extLst>
              <a:ext uri="{FF2B5EF4-FFF2-40B4-BE49-F238E27FC236}">
                <a16:creationId xmlns:a16="http://schemas.microsoft.com/office/drawing/2014/main" xmlns="" id="{1A0F3917-FD25-8109-B937-444046EA20A4}"/>
              </a:ext>
            </a:extLst>
          </p:cNvPr>
          <p:cNvSpPr txBox="1"/>
          <p:nvPr/>
        </p:nvSpPr>
        <p:spPr>
          <a:xfrm>
            <a:off x="5962857" y="1749287"/>
            <a:ext cx="6169510" cy="3707296"/>
          </a:xfrm>
          <a:prstGeom prst="rect">
            <a:avLst/>
          </a:prstGeom>
          <a:effectLst/>
        </p:spPr>
        <p:txBody>
          <a:bodyPr vert="horz" lIns="91440" tIns="45720" rIns="91440" bIns="45720" rtlCol="0" anchor="ctr">
            <a:normAutofit/>
          </a:bodyPr>
          <a:lstStyle/>
          <a:p>
            <a:pPr defTabSz="457200">
              <a:spcBef>
                <a:spcPct val="20000"/>
              </a:spcBef>
              <a:spcAft>
                <a:spcPts val="600"/>
              </a:spcAft>
              <a:buClr>
                <a:schemeClr val="tx2"/>
              </a:buClr>
              <a:buSzPct val="70000"/>
            </a:pPr>
            <a:r>
              <a:rPr lang="en-US" dirty="0" smtClean="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Ad Hoc request to get the enough insight to make quick and smart data informed decision.</a:t>
            </a:r>
          </a:p>
          <a:p>
            <a:pPr defTabSz="457200">
              <a:spcBef>
                <a:spcPct val="20000"/>
              </a:spcBef>
              <a:spcAft>
                <a:spcPts val="600"/>
              </a:spcAft>
              <a:buClr>
                <a:schemeClr val="tx2"/>
              </a:buClr>
              <a:buSzPct val="70000"/>
            </a:pPr>
            <a:r>
              <a:rPr lang="en-US" dirty="0" smtClean="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So Ad Hoc give the 10 question so by solving the question we know about the data more clearly and we know about in which country over sale more, which product sales more, which product is more sale able and many more.</a:t>
            </a:r>
          </a:p>
          <a:p>
            <a:pPr defTabSz="457200">
              <a:spcBef>
                <a:spcPct val="20000"/>
              </a:spcBef>
              <a:spcAft>
                <a:spcPts val="600"/>
              </a:spcAft>
              <a:buClr>
                <a:schemeClr val="tx2"/>
              </a:buClr>
              <a:buSzPct val="70000"/>
            </a:pPr>
            <a:endParaRPr lang="en-US" dirty="0" smtClean="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endParaRPr>
          </a:p>
          <a:p>
            <a:pPr defTabSz="457200">
              <a:spcBef>
                <a:spcPct val="20000"/>
              </a:spcBef>
              <a:spcAft>
                <a:spcPts val="600"/>
              </a:spcAft>
              <a:buClr>
                <a:schemeClr val="tx2"/>
              </a:buClr>
              <a:buSzPct val="70000"/>
            </a:pPr>
            <a:r>
              <a:rPr lang="en-US" dirty="0" smtClean="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rPr>
              <a:t>So let start the Question with SQL Query, output and Visual graph.</a:t>
            </a:r>
            <a:endPar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mbria" panose="02040503050406030204" pitchFamily="18" charset="0"/>
              <a:ea typeface="Cambria" panose="02040503050406030204" pitchFamily="18" charset="0"/>
            </a:endParaRPr>
          </a:p>
        </p:txBody>
      </p:sp>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b="10434"/>
          <a:stretch/>
        </p:blipFill>
        <p:spPr>
          <a:xfrm>
            <a:off x="2421600" y="1820155"/>
            <a:ext cx="1120275" cy="105919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556529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page2</a:t>
            </a:r>
          </a:p>
        </p:txBody>
      </p:sp>
      <p:sp>
        <p:nvSpPr>
          <p:cNvPr id="2" name="TextBox 1"/>
          <p:cNvSpPr txBox="1"/>
          <p:nvPr/>
        </p:nvSpPr>
        <p:spPr>
          <a:xfrm>
            <a:off x="1214232" y="1372526"/>
            <a:ext cx="824948" cy="369332"/>
          </a:xfrm>
          <a:prstGeom prst="rect">
            <a:avLst/>
          </a:prstGeom>
          <a:noFill/>
        </p:spPr>
        <p:txBody>
          <a:bodyPr wrap="square" rtlCol="0">
            <a:spAutoFit/>
          </a:bodyPr>
          <a:lstStyle/>
          <a:p>
            <a:r>
              <a:rPr lang="en-US" b="1" dirty="0" smtClean="0">
                <a:solidFill>
                  <a:schemeClr val="accent1">
                    <a:lumMod val="75000"/>
                  </a:schemeClr>
                </a:solidFill>
                <a:latin typeface="Cambria" panose="02040503050406030204" pitchFamily="18" charset="0"/>
                <a:ea typeface="Cambria" panose="02040503050406030204" pitchFamily="18" charset="0"/>
              </a:rPr>
              <a:t>(PC)</a:t>
            </a:r>
            <a:endParaRPr lang="en-US" b="1" dirty="0">
              <a:solidFill>
                <a:schemeClr val="accent1">
                  <a:lumMod val="75000"/>
                </a:schemeClr>
              </a:solidFill>
              <a:latin typeface="Cambria" panose="02040503050406030204" pitchFamily="18" charset="0"/>
              <a:ea typeface="Cambria" panose="02040503050406030204" pitchFamily="18" charset="0"/>
            </a:endParaRPr>
          </a:p>
        </p:txBody>
      </p:sp>
      <p:sp>
        <p:nvSpPr>
          <p:cNvPr id="5" name="TextBox 4"/>
          <p:cNvSpPr txBox="1"/>
          <p:nvPr/>
        </p:nvSpPr>
        <p:spPr>
          <a:xfrm>
            <a:off x="335392" y="2311867"/>
            <a:ext cx="1057275" cy="369332"/>
          </a:xfrm>
          <a:prstGeom prst="rect">
            <a:avLst/>
          </a:prstGeom>
          <a:noFill/>
        </p:spPr>
        <p:txBody>
          <a:bodyPr wrap="square" rtlCol="0">
            <a:spAutoFit/>
          </a:bodyPr>
          <a:lstStyle/>
          <a:p>
            <a:r>
              <a:rPr lang="en-US" b="1" dirty="0" smtClean="0">
                <a:solidFill>
                  <a:schemeClr val="accent1">
                    <a:lumMod val="75000"/>
                  </a:schemeClr>
                </a:solidFill>
                <a:latin typeface="Cambria" panose="02040503050406030204" pitchFamily="18" charset="0"/>
                <a:ea typeface="Cambria" panose="02040503050406030204" pitchFamily="18" charset="0"/>
              </a:rPr>
              <a:t>Desktop</a:t>
            </a:r>
            <a:endParaRPr lang="en-US" b="1" dirty="0">
              <a:solidFill>
                <a:schemeClr val="accent1">
                  <a:lumMod val="75000"/>
                </a:schemeClr>
              </a:solidFill>
              <a:latin typeface="Cambria" panose="02040503050406030204" pitchFamily="18" charset="0"/>
              <a:ea typeface="Cambria" panose="02040503050406030204" pitchFamily="18" charset="0"/>
            </a:endParaRPr>
          </a:p>
        </p:txBody>
      </p:sp>
      <p:sp>
        <p:nvSpPr>
          <p:cNvPr id="6" name="TextBox 5"/>
          <p:cNvSpPr txBox="1"/>
          <p:nvPr/>
        </p:nvSpPr>
        <p:spPr>
          <a:xfrm>
            <a:off x="1740123" y="2320942"/>
            <a:ext cx="1391893" cy="369332"/>
          </a:xfrm>
          <a:prstGeom prst="rect">
            <a:avLst/>
          </a:prstGeom>
          <a:noFill/>
        </p:spPr>
        <p:txBody>
          <a:bodyPr wrap="square" rtlCol="0">
            <a:spAutoFit/>
          </a:bodyPr>
          <a:lstStyle/>
          <a:p>
            <a:r>
              <a:rPr lang="en-US" b="1" dirty="0" smtClean="0">
                <a:solidFill>
                  <a:schemeClr val="accent1">
                    <a:lumMod val="75000"/>
                  </a:schemeClr>
                </a:solidFill>
                <a:latin typeface="Cambria" panose="02040503050406030204" pitchFamily="18" charset="0"/>
                <a:ea typeface="Cambria" panose="02040503050406030204" pitchFamily="18" charset="0"/>
              </a:rPr>
              <a:t>Notebook</a:t>
            </a:r>
            <a:endParaRPr lang="en-US" b="1" dirty="0">
              <a:solidFill>
                <a:schemeClr val="accent1">
                  <a:lumMod val="75000"/>
                </a:schemeClr>
              </a:solidFill>
              <a:latin typeface="Cambria" panose="02040503050406030204" pitchFamily="18" charset="0"/>
              <a:ea typeface="Cambria" panose="02040503050406030204" pitchFamily="18" charset="0"/>
            </a:endParaRPr>
          </a:p>
        </p:txBody>
      </p:sp>
      <p:sp>
        <p:nvSpPr>
          <p:cNvPr id="7" name="TextBox 6"/>
          <p:cNvSpPr txBox="1"/>
          <p:nvPr/>
        </p:nvSpPr>
        <p:spPr>
          <a:xfrm>
            <a:off x="485254" y="2962087"/>
            <a:ext cx="1254869" cy="646331"/>
          </a:xfrm>
          <a:prstGeom prst="rect">
            <a:avLst/>
          </a:prstGeom>
          <a:noFill/>
        </p:spPr>
        <p:txBody>
          <a:bodyPr wrap="square" rtlCol="0">
            <a:spAutoFit/>
          </a:bodyPr>
          <a:lstStyle/>
          <a:p>
            <a:r>
              <a:rPr lang="en-US" b="1" dirty="0" smtClean="0">
                <a:solidFill>
                  <a:schemeClr val="accent1">
                    <a:lumMod val="75000"/>
                  </a:schemeClr>
                </a:solidFill>
                <a:latin typeface="Cambria" panose="02040503050406030204" pitchFamily="18" charset="0"/>
                <a:ea typeface="Cambria" panose="02040503050406030204" pitchFamily="18" charset="0"/>
              </a:rPr>
              <a:t>Business Laptop</a:t>
            </a:r>
            <a:endParaRPr lang="en-US" b="1" dirty="0">
              <a:solidFill>
                <a:schemeClr val="accent1">
                  <a:lumMod val="75000"/>
                </a:schemeClr>
              </a:solidFill>
              <a:latin typeface="Cambria" panose="02040503050406030204" pitchFamily="18" charset="0"/>
              <a:ea typeface="Cambria" panose="02040503050406030204" pitchFamily="18" charset="0"/>
            </a:endParaRPr>
          </a:p>
        </p:txBody>
      </p:sp>
      <p:sp>
        <p:nvSpPr>
          <p:cNvPr id="8" name="TextBox 7"/>
          <p:cNvSpPr txBox="1"/>
          <p:nvPr/>
        </p:nvSpPr>
        <p:spPr>
          <a:xfrm>
            <a:off x="482870" y="3889306"/>
            <a:ext cx="1292762" cy="646331"/>
          </a:xfrm>
          <a:prstGeom prst="rect">
            <a:avLst/>
          </a:prstGeom>
          <a:noFill/>
        </p:spPr>
        <p:txBody>
          <a:bodyPr wrap="square" rtlCol="0">
            <a:spAutoFit/>
          </a:bodyPr>
          <a:lstStyle/>
          <a:p>
            <a:r>
              <a:rPr lang="en-US" b="1" dirty="0" smtClean="0">
                <a:solidFill>
                  <a:schemeClr val="accent1">
                    <a:lumMod val="75000"/>
                  </a:schemeClr>
                </a:solidFill>
                <a:latin typeface="Cambria" panose="02040503050406030204" pitchFamily="18" charset="0"/>
                <a:ea typeface="Cambria" panose="02040503050406030204" pitchFamily="18" charset="0"/>
              </a:rPr>
              <a:t>Personal Laptop</a:t>
            </a:r>
            <a:endParaRPr lang="en-US" b="1" dirty="0">
              <a:solidFill>
                <a:schemeClr val="accent1">
                  <a:lumMod val="75000"/>
                </a:schemeClr>
              </a:solidFill>
              <a:latin typeface="Cambria" panose="02040503050406030204" pitchFamily="18" charset="0"/>
              <a:ea typeface="Cambria" panose="02040503050406030204" pitchFamily="18" charset="0"/>
            </a:endParaRPr>
          </a:p>
        </p:txBody>
      </p:sp>
      <p:sp>
        <p:nvSpPr>
          <p:cNvPr id="9" name="TextBox 8"/>
          <p:cNvSpPr txBox="1"/>
          <p:nvPr/>
        </p:nvSpPr>
        <p:spPr>
          <a:xfrm>
            <a:off x="1984349" y="2957043"/>
            <a:ext cx="1370152" cy="646331"/>
          </a:xfrm>
          <a:prstGeom prst="rect">
            <a:avLst/>
          </a:prstGeom>
          <a:noFill/>
        </p:spPr>
        <p:txBody>
          <a:bodyPr wrap="square" rtlCol="0">
            <a:spAutoFit/>
          </a:bodyPr>
          <a:lstStyle/>
          <a:p>
            <a:r>
              <a:rPr lang="en-US" b="1" dirty="0" smtClean="0">
                <a:solidFill>
                  <a:schemeClr val="accent1">
                    <a:lumMod val="75000"/>
                  </a:schemeClr>
                </a:solidFill>
                <a:latin typeface="Cambria" panose="02040503050406030204" pitchFamily="18" charset="0"/>
                <a:ea typeface="Cambria" panose="02040503050406030204" pitchFamily="18" charset="0"/>
              </a:rPr>
              <a:t>Gamming Laptop</a:t>
            </a:r>
            <a:endParaRPr lang="en-US" b="1" dirty="0">
              <a:solidFill>
                <a:schemeClr val="accent1">
                  <a:lumMod val="75000"/>
                </a:schemeClr>
              </a:solidFill>
              <a:latin typeface="Cambria" panose="02040503050406030204" pitchFamily="18" charset="0"/>
              <a:ea typeface="Cambria" panose="02040503050406030204" pitchFamily="18" charset="0"/>
            </a:endParaRPr>
          </a:p>
        </p:txBody>
      </p:sp>
      <p:sp>
        <p:nvSpPr>
          <p:cNvPr id="10" name="TextBox 9"/>
          <p:cNvSpPr txBox="1"/>
          <p:nvPr/>
        </p:nvSpPr>
        <p:spPr>
          <a:xfrm>
            <a:off x="1984349" y="3850282"/>
            <a:ext cx="1370152" cy="646331"/>
          </a:xfrm>
          <a:prstGeom prst="rect">
            <a:avLst/>
          </a:prstGeom>
          <a:noFill/>
        </p:spPr>
        <p:txBody>
          <a:bodyPr wrap="square" rtlCol="0">
            <a:spAutoFit/>
          </a:bodyPr>
          <a:lstStyle/>
          <a:p>
            <a:r>
              <a:rPr lang="en-US" b="1" dirty="0" smtClean="0">
                <a:solidFill>
                  <a:schemeClr val="accent1">
                    <a:lumMod val="75000"/>
                  </a:schemeClr>
                </a:solidFill>
                <a:latin typeface="Cambria" panose="02040503050406030204" pitchFamily="18" charset="0"/>
                <a:ea typeface="Cambria" panose="02040503050406030204" pitchFamily="18" charset="0"/>
              </a:rPr>
              <a:t>Business Laptop</a:t>
            </a:r>
            <a:endParaRPr lang="en-US" b="1" dirty="0">
              <a:solidFill>
                <a:schemeClr val="accent1">
                  <a:lumMod val="75000"/>
                </a:schemeClr>
              </a:solidFill>
              <a:latin typeface="Cambria" panose="02040503050406030204" pitchFamily="18" charset="0"/>
              <a:ea typeface="Cambria" panose="02040503050406030204" pitchFamily="18" charset="0"/>
            </a:endParaRPr>
          </a:p>
        </p:txBody>
      </p:sp>
      <p:sp>
        <p:nvSpPr>
          <p:cNvPr id="11" name="TextBox 10"/>
          <p:cNvSpPr txBox="1"/>
          <p:nvPr/>
        </p:nvSpPr>
        <p:spPr>
          <a:xfrm>
            <a:off x="1984349" y="4749874"/>
            <a:ext cx="1370152" cy="646331"/>
          </a:xfrm>
          <a:prstGeom prst="rect">
            <a:avLst/>
          </a:prstGeom>
          <a:noFill/>
        </p:spPr>
        <p:txBody>
          <a:bodyPr wrap="square" rtlCol="0">
            <a:spAutoFit/>
          </a:bodyPr>
          <a:lstStyle/>
          <a:p>
            <a:r>
              <a:rPr lang="en-US" b="1" dirty="0" smtClean="0">
                <a:solidFill>
                  <a:schemeClr val="accent1">
                    <a:lumMod val="75000"/>
                  </a:schemeClr>
                </a:solidFill>
                <a:latin typeface="Cambria" panose="02040503050406030204" pitchFamily="18" charset="0"/>
                <a:ea typeface="Cambria" panose="02040503050406030204" pitchFamily="18" charset="0"/>
              </a:rPr>
              <a:t>Personal Laptop</a:t>
            </a:r>
            <a:endParaRPr lang="en-US" b="1" dirty="0">
              <a:solidFill>
                <a:schemeClr val="accent1">
                  <a:lumMod val="75000"/>
                </a:schemeClr>
              </a:solidFill>
              <a:latin typeface="Cambria" panose="02040503050406030204" pitchFamily="18" charset="0"/>
              <a:ea typeface="Cambria" panose="02040503050406030204" pitchFamily="18" charset="0"/>
            </a:endParaRPr>
          </a:p>
        </p:txBody>
      </p:sp>
      <p:sp>
        <p:nvSpPr>
          <p:cNvPr id="13" name="TextBox 12"/>
          <p:cNvSpPr txBox="1"/>
          <p:nvPr/>
        </p:nvSpPr>
        <p:spPr>
          <a:xfrm>
            <a:off x="5112850" y="1372526"/>
            <a:ext cx="1113935" cy="369332"/>
          </a:xfrm>
          <a:prstGeom prst="rect">
            <a:avLst/>
          </a:prstGeom>
          <a:noFill/>
        </p:spPr>
        <p:txBody>
          <a:bodyPr wrap="square" rtlCol="0">
            <a:spAutoFit/>
          </a:bodyPr>
          <a:lstStyle/>
          <a:p>
            <a:r>
              <a:rPr lang="en-US" b="1" dirty="0" smtClean="0">
                <a:solidFill>
                  <a:schemeClr val="accent4">
                    <a:lumMod val="75000"/>
                  </a:schemeClr>
                </a:solidFill>
                <a:latin typeface="Cambria" panose="02040503050406030204" pitchFamily="18" charset="0"/>
                <a:ea typeface="Cambria" panose="02040503050406030204" pitchFamily="18" charset="0"/>
              </a:rPr>
              <a:t>(P &amp; A)</a:t>
            </a:r>
            <a:endParaRPr lang="en-US" b="1" dirty="0">
              <a:solidFill>
                <a:schemeClr val="accent4">
                  <a:lumMod val="75000"/>
                </a:schemeClr>
              </a:solidFill>
              <a:latin typeface="Cambria" panose="02040503050406030204" pitchFamily="18" charset="0"/>
              <a:ea typeface="Cambria" panose="02040503050406030204" pitchFamily="18" charset="0"/>
            </a:endParaRPr>
          </a:p>
        </p:txBody>
      </p:sp>
      <p:sp>
        <p:nvSpPr>
          <p:cNvPr id="14" name="TextBox 13"/>
          <p:cNvSpPr txBox="1"/>
          <p:nvPr/>
        </p:nvSpPr>
        <p:spPr>
          <a:xfrm>
            <a:off x="3996713" y="2320942"/>
            <a:ext cx="1443894" cy="369332"/>
          </a:xfrm>
          <a:prstGeom prst="rect">
            <a:avLst/>
          </a:prstGeom>
          <a:noFill/>
        </p:spPr>
        <p:txBody>
          <a:bodyPr wrap="square" rtlCol="0">
            <a:spAutoFit/>
          </a:bodyPr>
          <a:lstStyle/>
          <a:p>
            <a:r>
              <a:rPr lang="en-US" b="1" dirty="0" smtClean="0">
                <a:solidFill>
                  <a:schemeClr val="accent4">
                    <a:lumMod val="75000"/>
                  </a:schemeClr>
                </a:solidFill>
                <a:latin typeface="Cambria" panose="02040503050406030204" pitchFamily="18" charset="0"/>
                <a:ea typeface="Cambria" panose="02040503050406030204" pitchFamily="18" charset="0"/>
              </a:rPr>
              <a:t>Peripherals</a:t>
            </a:r>
            <a:endParaRPr lang="en-US" b="1" dirty="0">
              <a:solidFill>
                <a:schemeClr val="accent4">
                  <a:lumMod val="75000"/>
                </a:schemeClr>
              </a:solidFill>
              <a:latin typeface="Cambria" panose="02040503050406030204" pitchFamily="18" charset="0"/>
              <a:ea typeface="Cambria" panose="02040503050406030204" pitchFamily="18" charset="0"/>
            </a:endParaRPr>
          </a:p>
        </p:txBody>
      </p:sp>
      <p:sp>
        <p:nvSpPr>
          <p:cNvPr id="15" name="TextBox 14"/>
          <p:cNvSpPr txBox="1"/>
          <p:nvPr/>
        </p:nvSpPr>
        <p:spPr>
          <a:xfrm>
            <a:off x="6010449" y="2308418"/>
            <a:ext cx="1470992" cy="369332"/>
          </a:xfrm>
          <a:prstGeom prst="rect">
            <a:avLst/>
          </a:prstGeom>
          <a:noFill/>
        </p:spPr>
        <p:txBody>
          <a:bodyPr wrap="square" rtlCol="0">
            <a:spAutoFit/>
          </a:bodyPr>
          <a:lstStyle/>
          <a:p>
            <a:r>
              <a:rPr lang="en-US" b="1" dirty="0" smtClean="0">
                <a:solidFill>
                  <a:schemeClr val="accent4">
                    <a:lumMod val="75000"/>
                  </a:schemeClr>
                </a:solidFill>
                <a:latin typeface="Cambria" panose="02040503050406030204" pitchFamily="18" charset="0"/>
                <a:ea typeface="Cambria" panose="02040503050406030204" pitchFamily="18" charset="0"/>
              </a:rPr>
              <a:t>Accessories</a:t>
            </a:r>
            <a:endParaRPr lang="en-US" b="1" dirty="0">
              <a:solidFill>
                <a:schemeClr val="accent4">
                  <a:lumMod val="75000"/>
                </a:schemeClr>
              </a:solidFill>
              <a:latin typeface="Cambria" panose="02040503050406030204" pitchFamily="18" charset="0"/>
              <a:ea typeface="Cambria" panose="02040503050406030204" pitchFamily="18" charset="0"/>
            </a:endParaRPr>
          </a:p>
        </p:txBody>
      </p:sp>
      <p:sp>
        <p:nvSpPr>
          <p:cNvPr id="16" name="TextBox 15"/>
          <p:cNvSpPr txBox="1"/>
          <p:nvPr/>
        </p:nvSpPr>
        <p:spPr>
          <a:xfrm>
            <a:off x="4311508" y="2959405"/>
            <a:ext cx="1318593" cy="646331"/>
          </a:xfrm>
          <a:prstGeom prst="rect">
            <a:avLst/>
          </a:prstGeom>
          <a:noFill/>
        </p:spPr>
        <p:txBody>
          <a:bodyPr wrap="square" rtlCol="0">
            <a:spAutoFit/>
          </a:bodyPr>
          <a:lstStyle/>
          <a:p>
            <a:r>
              <a:rPr lang="en-US" b="1" dirty="0" smtClean="0">
                <a:solidFill>
                  <a:schemeClr val="accent4">
                    <a:lumMod val="75000"/>
                  </a:schemeClr>
                </a:solidFill>
                <a:latin typeface="Cambria" panose="02040503050406030204" pitchFamily="18" charset="0"/>
                <a:ea typeface="Cambria" panose="02040503050406030204" pitchFamily="18" charset="0"/>
              </a:rPr>
              <a:t>Graphic Card</a:t>
            </a:r>
            <a:endParaRPr lang="en-US" b="1" dirty="0">
              <a:solidFill>
                <a:schemeClr val="accent4">
                  <a:lumMod val="75000"/>
                </a:schemeClr>
              </a:solidFill>
              <a:latin typeface="Cambria" panose="02040503050406030204" pitchFamily="18" charset="0"/>
              <a:ea typeface="Cambria" panose="02040503050406030204" pitchFamily="18" charset="0"/>
            </a:endParaRPr>
          </a:p>
        </p:txBody>
      </p:sp>
      <p:sp>
        <p:nvSpPr>
          <p:cNvPr id="17" name="TextBox 16"/>
          <p:cNvSpPr txBox="1"/>
          <p:nvPr/>
        </p:nvSpPr>
        <p:spPr>
          <a:xfrm>
            <a:off x="4311507" y="3851499"/>
            <a:ext cx="1318593" cy="646331"/>
          </a:xfrm>
          <a:prstGeom prst="rect">
            <a:avLst/>
          </a:prstGeom>
          <a:noFill/>
        </p:spPr>
        <p:txBody>
          <a:bodyPr wrap="square" rtlCol="0">
            <a:spAutoFit/>
          </a:bodyPr>
          <a:lstStyle/>
          <a:p>
            <a:r>
              <a:rPr lang="en-US" b="1" dirty="0" smtClean="0">
                <a:solidFill>
                  <a:schemeClr val="accent4">
                    <a:lumMod val="75000"/>
                  </a:schemeClr>
                </a:solidFill>
                <a:latin typeface="Cambria" panose="02040503050406030204" pitchFamily="18" charset="0"/>
                <a:ea typeface="Cambria" panose="02040503050406030204" pitchFamily="18" charset="0"/>
              </a:rPr>
              <a:t>Internal HDD</a:t>
            </a:r>
            <a:endParaRPr lang="en-US" b="1" dirty="0">
              <a:solidFill>
                <a:schemeClr val="accent4">
                  <a:lumMod val="75000"/>
                </a:schemeClr>
              </a:solidFill>
              <a:latin typeface="Cambria" panose="02040503050406030204" pitchFamily="18" charset="0"/>
              <a:ea typeface="Cambria" panose="02040503050406030204" pitchFamily="18" charset="0"/>
            </a:endParaRPr>
          </a:p>
        </p:txBody>
      </p:sp>
      <p:sp>
        <p:nvSpPr>
          <p:cNvPr id="18" name="TextBox 17"/>
          <p:cNvSpPr txBox="1"/>
          <p:nvPr/>
        </p:nvSpPr>
        <p:spPr>
          <a:xfrm>
            <a:off x="4311506" y="4749874"/>
            <a:ext cx="1318593" cy="646331"/>
          </a:xfrm>
          <a:prstGeom prst="rect">
            <a:avLst/>
          </a:prstGeom>
          <a:noFill/>
        </p:spPr>
        <p:txBody>
          <a:bodyPr wrap="square" rtlCol="0">
            <a:spAutoFit/>
          </a:bodyPr>
          <a:lstStyle/>
          <a:p>
            <a:r>
              <a:rPr lang="en-US" b="1" dirty="0" smtClean="0">
                <a:solidFill>
                  <a:schemeClr val="accent4">
                    <a:lumMod val="75000"/>
                  </a:schemeClr>
                </a:solidFill>
                <a:latin typeface="Cambria" panose="02040503050406030204" pitchFamily="18" charset="0"/>
                <a:ea typeface="Cambria" panose="02040503050406030204" pitchFamily="18" charset="0"/>
              </a:rPr>
              <a:t>Mother Board</a:t>
            </a:r>
            <a:endParaRPr lang="en-US" b="1" dirty="0">
              <a:solidFill>
                <a:schemeClr val="accent4">
                  <a:lumMod val="75000"/>
                </a:schemeClr>
              </a:solidFill>
              <a:latin typeface="Cambria" panose="02040503050406030204" pitchFamily="18" charset="0"/>
              <a:ea typeface="Cambria" panose="02040503050406030204" pitchFamily="18" charset="0"/>
            </a:endParaRPr>
          </a:p>
        </p:txBody>
      </p:sp>
      <p:sp>
        <p:nvSpPr>
          <p:cNvPr id="19" name="TextBox 18"/>
          <p:cNvSpPr txBox="1"/>
          <p:nvPr/>
        </p:nvSpPr>
        <p:spPr>
          <a:xfrm>
            <a:off x="4311506" y="5641968"/>
            <a:ext cx="1443897" cy="369332"/>
          </a:xfrm>
          <a:prstGeom prst="rect">
            <a:avLst/>
          </a:prstGeom>
          <a:noFill/>
        </p:spPr>
        <p:txBody>
          <a:bodyPr wrap="square" rtlCol="0">
            <a:spAutoFit/>
          </a:bodyPr>
          <a:lstStyle/>
          <a:p>
            <a:r>
              <a:rPr lang="en-US" b="1" dirty="0" smtClean="0">
                <a:solidFill>
                  <a:schemeClr val="accent4">
                    <a:lumMod val="75000"/>
                  </a:schemeClr>
                </a:solidFill>
                <a:latin typeface="Cambria" panose="02040503050406030204" pitchFamily="18" charset="0"/>
                <a:ea typeface="Cambria" panose="02040503050406030204" pitchFamily="18" charset="0"/>
              </a:rPr>
              <a:t>Processors</a:t>
            </a:r>
            <a:endParaRPr lang="en-US" b="1" dirty="0">
              <a:solidFill>
                <a:schemeClr val="accent4">
                  <a:lumMod val="75000"/>
                </a:schemeClr>
              </a:solidFill>
              <a:latin typeface="Cambria" panose="02040503050406030204" pitchFamily="18" charset="0"/>
              <a:ea typeface="Cambria" panose="02040503050406030204" pitchFamily="18" charset="0"/>
            </a:endParaRPr>
          </a:p>
        </p:txBody>
      </p:sp>
      <p:sp>
        <p:nvSpPr>
          <p:cNvPr id="20" name="TextBox 19"/>
          <p:cNvSpPr txBox="1"/>
          <p:nvPr/>
        </p:nvSpPr>
        <p:spPr>
          <a:xfrm>
            <a:off x="6259219" y="2962087"/>
            <a:ext cx="1318593" cy="369332"/>
          </a:xfrm>
          <a:prstGeom prst="rect">
            <a:avLst/>
          </a:prstGeom>
          <a:noFill/>
        </p:spPr>
        <p:txBody>
          <a:bodyPr wrap="square" rtlCol="0">
            <a:spAutoFit/>
          </a:bodyPr>
          <a:lstStyle/>
          <a:p>
            <a:r>
              <a:rPr lang="en-US" b="1" dirty="0" smtClean="0">
                <a:solidFill>
                  <a:schemeClr val="accent4">
                    <a:lumMod val="75000"/>
                  </a:schemeClr>
                </a:solidFill>
                <a:latin typeface="Cambria" panose="02040503050406030204" pitchFamily="18" charset="0"/>
                <a:ea typeface="Cambria" panose="02040503050406030204" pitchFamily="18" charset="0"/>
              </a:rPr>
              <a:t>Batteries</a:t>
            </a:r>
            <a:endParaRPr lang="en-US" b="1" dirty="0">
              <a:solidFill>
                <a:schemeClr val="accent4">
                  <a:lumMod val="75000"/>
                </a:schemeClr>
              </a:solidFill>
              <a:latin typeface="Cambria" panose="02040503050406030204" pitchFamily="18" charset="0"/>
              <a:ea typeface="Cambria" panose="02040503050406030204" pitchFamily="18" charset="0"/>
            </a:endParaRPr>
          </a:p>
        </p:txBody>
      </p:sp>
      <p:sp>
        <p:nvSpPr>
          <p:cNvPr id="21" name="TextBox 20"/>
          <p:cNvSpPr txBox="1"/>
          <p:nvPr/>
        </p:nvSpPr>
        <p:spPr>
          <a:xfrm>
            <a:off x="6231825" y="3894273"/>
            <a:ext cx="1318593" cy="369332"/>
          </a:xfrm>
          <a:prstGeom prst="rect">
            <a:avLst/>
          </a:prstGeom>
          <a:noFill/>
        </p:spPr>
        <p:txBody>
          <a:bodyPr wrap="square" rtlCol="0">
            <a:spAutoFit/>
          </a:bodyPr>
          <a:lstStyle/>
          <a:p>
            <a:r>
              <a:rPr lang="en-US" b="1" dirty="0" smtClean="0">
                <a:solidFill>
                  <a:schemeClr val="accent4">
                    <a:lumMod val="75000"/>
                  </a:schemeClr>
                </a:solidFill>
                <a:latin typeface="Cambria" panose="02040503050406030204" pitchFamily="18" charset="0"/>
                <a:ea typeface="Cambria" panose="02040503050406030204" pitchFamily="18" charset="0"/>
              </a:rPr>
              <a:t>Keyboard</a:t>
            </a:r>
            <a:endParaRPr lang="en-US" b="1" dirty="0">
              <a:solidFill>
                <a:schemeClr val="accent4">
                  <a:lumMod val="75000"/>
                </a:schemeClr>
              </a:solidFill>
              <a:latin typeface="Cambria" panose="02040503050406030204" pitchFamily="18" charset="0"/>
              <a:ea typeface="Cambria" panose="02040503050406030204" pitchFamily="18" charset="0"/>
            </a:endParaRPr>
          </a:p>
        </p:txBody>
      </p:sp>
      <p:sp>
        <p:nvSpPr>
          <p:cNvPr id="22" name="TextBox 21"/>
          <p:cNvSpPr txBox="1"/>
          <p:nvPr/>
        </p:nvSpPr>
        <p:spPr>
          <a:xfrm>
            <a:off x="6259219" y="4749874"/>
            <a:ext cx="1318593" cy="369332"/>
          </a:xfrm>
          <a:prstGeom prst="rect">
            <a:avLst/>
          </a:prstGeom>
          <a:noFill/>
        </p:spPr>
        <p:txBody>
          <a:bodyPr wrap="square" rtlCol="0">
            <a:spAutoFit/>
          </a:bodyPr>
          <a:lstStyle/>
          <a:p>
            <a:r>
              <a:rPr lang="en-US" b="1" dirty="0" smtClean="0">
                <a:solidFill>
                  <a:schemeClr val="accent4">
                    <a:lumMod val="75000"/>
                  </a:schemeClr>
                </a:solidFill>
                <a:latin typeface="Cambria" panose="02040503050406030204" pitchFamily="18" charset="0"/>
                <a:ea typeface="Cambria" panose="02040503050406030204" pitchFamily="18" charset="0"/>
              </a:rPr>
              <a:t>Mouse</a:t>
            </a:r>
            <a:endParaRPr lang="en-US" b="1" dirty="0">
              <a:solidFill>
                <a:schemeClr val="accent4">
                  <a:lumMod val="75000"/>
                </a:schemeClr>
              </a:solidFill>
              <a:latin typeface="Cambria" panose="02040503050406030204" pitchFamily="18" charset="0"/>
              <a:ea typeface="Cambria" panose="02040503050406030204" pitchFamily="18" charset="0"/>
            </a:endParaRPr>
          </a:p>
        </p:txBody>
      </p:sp>
      <p:sp>
        <p:nvSpPr>
          <p:cNvPr id="24" name="TextBox 23"/>
          <p:cNvSpPr txBox="1"/>
          <p:nvPr/>
        </p:nvSpPr>
        <p:spPr>
          <a:xfrm>
            <a:off x="9488553" y="1312203"/>
            <a:ext cx="966247" cy="369332"/>
          </a:xfrm>
          <a:prstGeom prst="rect">
            <a:avLst/>
          </a:prstGeom>
          <a:noFill/>
        </p:spPr>
        <p:txBody>
          <a:bodyPr wrap="square" rtlCol="0">
            <a:spAutoFit/>
          </a:bodyPr>
          <a:lstStyle/>
          <a:p>
            <a:r>
              <a:rPr lang="en-US" b="1" dirty="0" smtClean="0">
                <a:solidFill>
                  <a:srgbClr val="00B050"/>
                </a:solidFill>
                <a:latin typeface="Cambria" panose="02040503050406030204" pitchFamily="18" charset="0"/>
                <a:ea typeface="Cambria" panose="02040503050406030204" pitchFamily="18" charset="0"/>
              </a:rPr>
              <a:t>(N &amp; S)</a:t>
            </a:r>
            <a:endParaRPr lang="en-US" b="1" dirty="0">
              <a:solidFill>
                <a:srgbClr val="00B050"/>
              </a:solidFill>
              <a:latin typeface="Cambria" panose="02040503050406030204" pitchFamily="18" charset="0"/>
              <a:ea typeface="Cambria" panose="02040503050406030204" pitchFamily="18" charset="0"/>
            </a:endParaRPr>
          </a:p>
        </p:txBody>
      </p:sp>
      <p:sp>
        <p:nvSpPr>
          <p:cNvPr id="25" name="TextBox 24"/>
          <p:cNvSpPr txBox="1"/>
          <p:nvPr/>
        </p:nvSpPr>
        <p:spPr>
          <a:xfrm>
            <a:off x="8209715" y="2320942"/>
            <a:ext cx="1451114" cy="369332"/>
          </a:xfrm>
          <a:prstGeom prst="rect">
            <a:avLst/>
          </a:prstGeom>
          <a:noFill/>
        </p:spPr>
        <p:txBody>
          <a:bodyPr wrap="square" rtlCol="0">
            <a:spAutoFit/>
          </a:bodyPr>
          <a:lstStyle/>
          <a:p>
            <a:r>
              <a:rPr lang="en-US" b="1" dirty="0" smtClean="0">
                <a:solidFill>
                  <a:srgbClr val="00B050"/>
                </a:solidFill>
                <a:latin typeface="Cambria" panose="02040503050406030204" pitchFamily="18" charset="0"/>
                <a:ea typeface="Cambria" panose="02040503050406030204" pitchFamily="18" charset="0"/>
              </a:rPr>
              <a:t>Networking</a:t>
            </a:r>
            <a:endParaRPr lang="en-US" b="1" dirty="0">
              <a:solidFill>
                <a:srgbClr val="00B050"/>
              </a:solidFill>
              <a:latin typeface="Cambria" panose="02040503050406030204" pitchFamily="18" charset="0"/>
              <a:ea typeface="Cambria" panose="02040503050406030204" pitchFamily="18" charset="0"/>
            </a:endParaRPr>
          </a:p>
        </p:txBody>
      </p:sp>
      <p:sp>
        <p:nvSpPr>
          <p:cNvPr id="26" name="TextBox 25"/>
          <p:cNvSpPr txBox="1"/>
          <p:nvPr/>
        </p:nvSpPr>
        <p:spPr>
          <a:xfrm>
            <a:off x="10653090" y="2311867"/>
            <a:ext cx="1318593" cy="369332"/>
          </a:xfrm>
          <a:prstGeom prst="rect">
            <a:avLst/>
          </a:prstGeom>
          <a:noFill/>
        </p:spPr>
        <p:txBody>
          <a:bodyPr wrap="square" rtlCol="0">
            <a:spAutoFit/>
          </a:bodyPr>
          <a:lstStyle/>
          <a:p>
            <a:r>
              <a:rPr lang="en-US" b="1" dirty="0" smtClean="0">
                <a:solidFill>
                  <a:srgbClr val="00B050"/>
                </a:solidFill>
                <a:latin typeface="Cambria" panose="02040503050406030204" pitchFamily="18" charset="0"/>
                <a:ea typeface="Cambria" panose="02040503050406030204" pitchFamily="18" charset="0"/>
              </a:rPr>
              <a:t>Storage</a:t>
            </a:r>
            <a:endParaRPr lang="en-US" b="1" dirty="0">
              <a:solidFill>
                <a:srgbClr val="00B050"/>
              </a:solidFill>
              <a:latin typeface="Cambria" panose="02040503050406030204" pitchFamily="18" charset="0"/>
              <a:ea typeface="Cambria" panose="02040503050406030204" pitchFamily="18" charset="0"/>
            </a:endParaRPr>
          </a:p>
        </p:txBody>
      </p:sp>
      <p:sp>
        <p:nvSpPr>
          <p:cNvPr id="27" name="TextBox 26"/>
          <p:cNvSpPr txBox="1"/>
          <p:nvPr/>
        </p:nvSpPr>
        <p:spPr>
          <a:xfrm>
            <a:off x="8458196" y="2962087"/>
            <a:ext cx="1318593" cy="646331"/>
          </a:xfrm>
          <a:prstGeom prst="rect">
            <a:avLst/>
          </a:prstGeom>
          <a:noFill/>
        </p:spPr>
        <p:txBody>
          <a:bodyPr wrap="square" rtlCol="0">
            <a:spAutoFit/>
          </a:bodyPr>
          <a:lstStyle/>
          <a:p>
            <a:r>
              <a:rPr lang="en-US" b="1" dirty="0" err="1" smtClean="0">
                <a:solidFill>
                  <a:srgbClr val="00B050"/>
                </a:solidFill>
                <a:latin typeface="Cambria" panose="02040503050406030204" pitchFamily="18" charset="0"/>
                <a:ea typeface="Cambria" panose="02040503050406030204" pitchFamily="18" charset="0"/>
              </a:rPr>
              <a:t>Wifi</a:t>
            </a:r>
            <a:r>
              <a:rPr lang="en-US" b="1" dirty="0" smtClean="0">
                <a:solidFill>
                  <a:srgbClr val="00B050"/>
                </a:solidFill>
                <a:latin typeface="Cambria" panose="02040503050406030204" pitchFamily="18" charset="0"/>
                <a:ea typeface="Cambria" panose="02040503050406030204" pitchFamily="18" charset="0"/>
              </a:rPr>
              <a:t> Extender</a:t>
            </a:r>
            <a:endParaRPr lang="en-US" b="1" dirty="0">
              <a:solidFill>
                <a:srgbClr val="00B050"/>
              </a:solidFill>
              <a:latin typeface="Cambria" panose="02040503050406030204" pitchFamily="18" charset="0"/>
              <a:ea typeface="Cambria" panose="02040503050406030204" pitchFamily="18" charset="0"/>
            </a:endParaRPr>
          </a:p>
        </p:txBody>
      </p:sp>
      <p:sp>
        <p:nvSpPr>
          <p:cNvPr id="28" name="TextBox 27"/>
          <p:cNvSpPr txBox="1"/>
          <p:nvPr/>
        </p:nvSpPr>
        <p:spPr>
          <a:xfrm>
            <a:off x="10959544" y="2952545"/>
            <a:ext cx="1318593" cy="646331"/>
          </a:xfrm>
          <a:prstGeom prst="rect">
            <a:avLst/>
          </a:prstGeom>
          <a:noFill/>
        </p:spPr>
        <p:txBody>
          <a:bodyPr wrap="square" rtlCol="0">
            <a:spAutoFit/>
          </a:bodyPr>
          <a:lstStyle/>
          <a:p>
            <a:r>
              <a:rPr lang="en-US" b="1" dirty="0" smtClean="0">
                <a:solidFill>
                  <a:srgbClr val="00B050"/>
                </a:solidFill>
                <a:latin typeface="Cambria" panose="02040503050406030204" pitchFamily="18" charset="0"/>
                <a:ea typeface="Cambria" panose="02040503050406030204" pitchFamily="18" charset="0"/>
              </a:rPr>
              <a:t>External SSD</a:t>
            </a:r>
            <a:endParaRPr lang="en-US" b="1" dirty="0">
              <a:solidFill>
                <a:srgbClr val="00B050"/>
              </a:solidFill>
              <a:latin typeface="Cambria" panose="02040503050406030204" pitchFamily="18" charset="0"/>
              <a:ea typeface="Cambria" panose="02040503050406030204" pitchFamily="18" charset="0"/>
            </a:endParaRPr>
          </a:p>
        </p:txBody>
      </p:sp>
      <p:sp>
        <p:nvSpPr>
          <p:cNvPr id="29" name="TextBox 28"/>
          <p:cNvSpPr txBox="1"/>
          <p:nvPr/>
        </p:nvSpPr>
        <p:spPr>
          <a:xfrm>
            <a:off x="10959543" y="3890888"/>
            <a:ext cx="1318593" cy="646331"/>
          </a:xfrm>
          <a:prstGeom prst="rect">
            <a:avLst/>
          </a:prstGeom>
          <a:noFill/>
        </p:spPr>
        <p:txBody>
          <a:bodyPr wrap="square" rtlCol="0">
            <a:spAutoFit/>
          </a:bodyPr>
          <a:lstStyle/>
          <a:p>
            <a:r>
              <a:rPr lang="en-US" b="1" dirty="0" smtClean="0">
                <a:solidFill>
                  <a:srgbClr val="00B050"/>
                </a:solidFill>
                <a:latin typeface="Cambria" panose="02040503050406030204" pitchFamily="18" charset="0"/>
                <a:ea typeface="Cambria" panose="02040503050406030204" pitchFamily="18" charset="0"/>
              </a:rPr>
              <a:t>USB Flash Drive</a:t>
            </a:r>
            <a:endParaRPr lang="en-US" b="1" dirty="0">
              <a:solidFill>
                <a:srgbClr val="00B050"/>
              </a:solidFill>
              <a:latin typeface="Cambria" panose="02040503050406030204" pitchFamily="18" charset="0"/>
              <a:ea typeface="Cambria" panose="02040503050406030204" pitchFamily="18" charset="0"/>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46" y="-110469"/>
            <a:ext cx="1120427" cy="1120427"/>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cxnSp>
        <p:nvCxnSpPr>
          <p:cNvPr id="33" name="Straight Connector 32"/>
          <p:cNvCxnSpPr/>
          <p:nvPr/>
        </p:nvCxnSpPr>
        <p:spPr>
          <a:xfrm>
            <a:off x="864029" y="2057400"/>
            <a:ext cx="14517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513386" y="1741858"/>
            <a:ext cx="0" cy="31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869980" y="2052029"/>
            <a:ext cx="0" cy="31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315817" y="2057400"/>
            <a:ext cx="0" cy="31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176757" y="2494522"/>
            <a:ext cx="0" cy="16682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5" idx="1"/>
          </p:cNvCxnSpPr>
          <p:nvPr/>
        </p:nvCxnSpPr>
        <p:spPr>
          <a:xfrm>
            <a:off x="176757" y="2493084"/>
            <a:ext cx="158635" cy="34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7" idx="1"/>
          </p:cNvCxnSpPr>
          <p:nvPr/>
        </p:nvCxnSpPr>
        <p:spPr>
          <a:xfrm>
            <a:off x="170133" y="3202075"/>
            <a:ext cx="3151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73448" y="4139671"/>
            <a:ext cx="3151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1649235" y="2503621"/>
            <a:ext cx="0" cy="26155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649235" y="2502183"/>
            <a:ext cx="158635" cy="34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642611" y="3211174"/>
            <a:ext cx="3151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645926" y="4148770"/>
            <a:ext cx="3151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650309" y="5119206"/>
            <a:ext cx="3151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3899981" y="2507461"/>
            <a:ext cx="1074" cy="332680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899981" y="2506022"/>
            <a:ext cx="158635" cy="34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893357" y="3215013"/>
            <a:ext cx="3151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896672" y="4152609"/>
            <a:ext cx="3151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901055" y="5123045"/>
            <a:ext cx="3151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5914578" y="2509472"/>
            <a:ext cx="0" cy="2416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914578" y="2508033"/>
            <a:ext cx="158635" cy="34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907954" y="3157390"/>
            <a:ext cx="3151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911269" y="4075108"/>
            <a:ext cx="3151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915652" y="4926276"/>
            <a:ext cx="3151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893357" y="5834270"/>
            <a:ext cx="3151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10538188" y="2520348"/>
            <a:ext cx="0" cy="16682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0538188" y="2518910"/>
            <a:ext cx="158635" cy="34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0531564" y="3227901"/>
            <a:ext cx="3151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534879" y="4165497"/>
            <a:ext cx="3151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8092825" y="2506418"/>
            <a:ext cx="0" cy="7771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092825" y="2504980"/>
            <a:ext cx="158635" cy="34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086201" y="3283544"/>
            <a:ext cx="3151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4904205" y="2052029"/>
            <a:ext cx="14517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553562" y="1736487"/>
            <a:ext cx="0" cy="31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910156" y="2046658"/>
            <a:ext cx="0" cy="31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6355993" y="2052029"/>
            <a:ext cx="0" cy="31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8934935" y="2014783"/>
            <a:ext cx="21972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9961974" y="1699241"/>
            <a:ext cx="0" cy="31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8940886" y="2009412"/>
            <a:ext cx="0" cy="31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11132162" y="2014783"/>
            <a:ext cx="0" cy="31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927121" y="266874"/>
            <a:ext cx="6505116" cy="461665"/>
          </a:xfrm>
          <a:prstGeom prst="rect">
            <a:avLst/>
          </a:prstGeom>
          <a:noFill/>
        </p:spPr>
        <p:txBody>
          <a:bodyPr wrap="square" rtlCol="0">
            <a:spAutoFit/>
          </a:bodyPr>
          <a:lstStyle/>
          <a:p>
            <a:r>
              <a:rPr lang="en-US" sz="2400" b="1" dirty="0" smtClean="0">
                <a:latin typeface="Cambria" panose="02040503050406030204" pitchFamily="18" charset="0"/>
                <a:ea typeface="Cambria" panose="02040503050406030204" pitchFamily="18" charset="0"/>
              </a:rPr>
              <a:t>PRODUCT LINE-UP AT ATLIQ HARDWARE </a:t>
            </a:r>
            <a:endParaRPr lang="en-US" sz="2400" b="1" dirty="0">
              <a:latin typeface="Cambria" panose="02040503050406030204" pitchFamily="18" charset="0"/>
              <a:ea typeface="Cambria" panose="02040503050406030204" pitchFamily="18" charset="0"/>
            </a:endParaRPr>
          </a:p>
        </p:txBody>
      </p:sp>
      <p:sp>
        <p:nvSpPr>
          <p:cNvPr id="77" name="TextBox 76"/>
          <p:cNvSpPr txBox="1"/>
          <p:nvPr/>
        </p:nvSpPr>
        <p:spPr>
          <a:xfrm>
            <a:off x="524511" y="1066496"/>
            <a:ext cx="2325622" cy="369332"/>
          </a:xfrm>
          <a:prstGeom prst="rect">
            <a:avLst/>
          </a:prstGeom>
          <a:noFill/>
        </p:spPr>
        <p:txBody>
          <a:bodyPr wrap="square" rtlCol="0">
            <a:spAutoFit/>
          </a:bodyPr>
          <a:lstStyle/>
          <a:p>
            <a:r>
              <a:rPr lang="en-US" b="1" dirty="0" smtClean="0">
                <a:solidFill>
                  <a:schemeClr val="accent1">
                    <a:lumMod val="75000"/>
                  </a:schemeClr>
                </a:solidFill>
                <a:latin typeface="Cambria" panose="02040503050406030204" pitchFamily="18" charset="0"/>
                <a:ea typeface="Cambria" panose="02040503050406030204" pitchFamily="18" charset="0"/>
              </a:rPr>
              <a:t>Personal Computer</a:t>
            </a:r>
            <a:endParaRPr lang="en-US" b="1" dirty="0">
              <a:solidFill>
                <a:schemeClr val="accent1">
                  <a:lumMod val="75000"/>
                </a:schemeClr>
              </a:solidFill>
              <a:latin typeface="Cambria" panose="02040503050406030204" pitchFamily="18" charset="0"/>
              <a:ea typeface="Cambria" panose="02040503050406030204" pitchFamily="18" charset="0"/>
            </a:endParaRPr>
          </a:p>
        </p:txBody>
      </p:sp>
      <p:sp>
        <p:nvSpPr>
          <p:cNvPr id="86" name="TextBox 85"/>
          <p:cNvSpPr txBox="1"/>
          <p:nvPr/>
        </p:nvSpPr>
        <p:spPr>
          <a:xfrm>
            <a:off x="4208478" y="1087940"/>
            <a:ext cx="2959382" cy="369332"/>
          </a:xfrm>
          <a:prstGeom prst="rect">
            <a:avLst/>
          </a:prstGeom>
          <a:noFill/>
        </p:spPr>
        <p:txBody>
          <a:bodyPr wrap="square" rtlCol="0">
            <a:spAutoFit/>
          </a:bodyPr>
          <a:lstStyle/>
          <a:p>
            <a:r>
              <a:rPr lang="en-US" b="1" dirty="0" smtClean="0">
                <a:solidFill>
                  <a:schemeClr val="accent4">
                    <a:lumMod val="75000"/>
                  </a:schemeClr>
                </a:solidFill>
                <a:latin typeface="Cambria" panose="02040503050406030204" pitchFamily="18" charset="0"/>
                <a:ea typeface="Cambria" panose="02040503050406030204" pitchFamily="18" charset="0"/>
              </a:rPr>
              <a:t>Peripheral &amp; Accessories</a:t>
            </a:r>
            <a:endParaRPr lang="en-US" b="1" dirty="0">
              <a:solidFill>
                <a:schemeClr val="accent4">
                  <a:lumMod val="75000"/>
                </a:schemeClr>
              </a:solidFill>
              <a:latin typeface="Cambria" panose="02040503050406030204" pitchFamily="18" charset="0"/>
              <a:ea typeface="Cambria" panose="02040503050406030204" pitchFamily="18" charset="0"/>
            </a:endParaRPr>
          </a:p>
        </p:txBody>
      </p:sp>
      <p:sp>
        <p:nvSpPr>
          <p:cNvPr id="87" name="TextBox 86"/>
          <p:cNvSpPr txBox="1"/>
          <p:nvPr/>
        </p:nvSpPr>
        <p:spPr>
          <a:xfrm>
            <a:off x="8823705" y="1066713"/>
            <a:ext cx="2295941" cy="369332"/>
          </a:xfrm>
          <a:prstGeom prst="rect">
            <a:avLst/>
          </a:prstGeom>
          <a:noFill/>
        </p:spPr>
        <p:txBody>
          <a:bodyPr wrap="square" rtlCol="0">
            <a:spAutoFit/>
          </a:bodyPr>
          <a:lstStyle/>
          <a:p>
            <a:r>
              <a:rPr lang="en-US" b="1" dirty="0" smtClean="0">
                <a:solidFill>
                  <a:srgbClr val="00B050"/>
                </a:solidFill>
                <a:latin typeface="Cambria" panose="02040503050406030204" pitchFamily="18" charset="0"/>
                <a:ea typeface="Cambria" panose="02040503050406030204" pitchFamily="18" charset="0"/>
              </a:rPr>
              <a:t>Network &amp; Storage</a:t>
            </a:r>
            <a:endParaRPr lang="en-US" b="1" dirty="0">
              <a:solidFill>
                <a:srgbClr val="00B050"/>
              </a:solidFill>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42"/>
            <a:ext cx="12132366"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11" name="Title 1">
            <a:extLst>
              <a:ext uri="{FF2B5EF4-FFF2-40B4-BE49-F238E27FC236}">
                <a16:creationId xmlns:a16="http://schemas.microsoft.com/office/drawing/2014/main" xmlns="" id="{2A007E2F-39D6-7345-2E05-22004894A1AE}"/>
              </a:ext>
            </a:extLst>
          </p:cNvPr>
          <p:cNvSpPr txBox="1">
            <a:spLocks/>
          </p:cNvSpPr>
          <p:nvPr/>
        </p:nvSpPr>
        <p:spPr>
          <a:xfrm>
            <a:off x="2591628" y="2327536"/>
            <a:ext cx="6949109" cy="20258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b="1" dirty="0" smtClean="0">
                <a:solidFill>
                  <a:schemeClr val="bg1"/>
                </a:solidFill>
                <a:latin typeface="Cambria" panose="02040503050406030204" pitchFamily="18" charset="0"/>
                <a:ea typeface="Cambria" panose="02040503050406030204" pitchFamily="18" charset="0"/>
                <a:cs typeface="Segoe UI" panose="020B0502040204020203" pitchFamily="34" charset="0"/>
              </a:rPr>
              <a:t>Let Start the Ad Hoc Question with SQL Query, Output and Data Visual</a:t>
            </a:r>
            <a:endParaRPr lang="en-US" sz="2800" b="1" dirty="0">
              <a:solidFill>
                <a:schemeClr val="bg1"/>
              </a:solidFill>
              <a:latin typeface="Cambria" panose="02040503050406030204" pitchFamily="18" charset="0"/>
              <a:ea typeface="Cambria" panose="02040503050406030204" pitchFamily="18" charset="0"/>
              <a:cs typeface="Segoe UI" panose="020B0502040204020203" pitchFamily="34" charset="0"/>
            </a:endParaRPr>
          </a:p>
        </p:txBody>
      </p:sp>
    </p:spTree>
    <p:extLst>
      <p:ext uri="{BB962C8B-B14F-4D97-AF65-F5344CB8AC3E}">
        <p14:creationId xmlns:p14="http://schemas.microsoft.com/office/powerpoint/2010/main" val="1765168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9942"/>
            <a:ext cx="5854148" cy="6858000"/>
          </a:xfrm>
          <a:prstGeom prst="rect">
            <a:avLst/>
          </a:prstGeom>
          <a:solidFill>
            <a:srgbClr val="63D4E3"/>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4" name="Title" hidden="1"/>
          <p:cNvSpPr>
            <a:spLocks noGrp="1"/>
          </p:cNvSpPr>
          <p:nvPr>
            <p:ph type="title"/>
          </p:nvPr>
        </p:nvSpPr>
        <p:spPr/>
        <p:txBody>
          <a:bodyPr/>
          <a:lstStyle/>
          <a:p>
            <a:r>
              <a:t>tile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8" y="-146392"/>
            <a:ext cx="1120427" cy="11204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2387" y="39756"/>
            <a:ext cx="819979" cy="819979"/>
          </a:xfrm>
          <a:prstGeom prst="rect">
            <a:avLst/>
          </a:prstGeom>
        </p:spPr>
      </p:pic>
      <p:sp>
        <p:nvSpPr>
          <p:cNvPr id="9" name="Title 1">
            <a:extLst>
              <a:ext uri="{FF2B5EF4-FFF2-40B4-BE49-F238E27FC236}">
                <a16:creationId xmlns:a16="http://schemas.microsoft.com/office/drawing/2014/main" xmlns="" id="{2A007E2F-39D6-7345-2E05-22004894A1AE}"/>
              </a:ext>
            </a:extLst>
          </p:cNvPr>
          <p:cNvSpPr txBox="1">
            <a:spLocks/>
          </p:cNvSpPr>
          <p:nvPr/>
        </p:nvSpPr>
        <p:spPr>
          <a:xfrm>
            <a:off x="79512" y="2544577"/>
            <a:ext cx="5695123" cy="693252"/>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2800" dirty="0">
                <a:solidFill>
                  <a:schemeClr val="tx1">
                    <a:lumMod val="95000"/>
                    <a:lumOff val="5000"/>
                  </a:schemeClr>
                </a:solidFill>
                <a:latin typeface="Cambria" panose="02040503050406030204" pitchFamily="18" charset="0"/>
                <a:ea typeface="Cambria" panose="02040503050406030204" pitchFamily="18" charset="0"/>
              </a:rPr>
              <a:t>1. Provide the list of markets in which customer "Atliq Exclusive" operates its business in the APAC </a:t>
            </a:r>
            <a:r>
              <a:rPr lang="en-US" sz="2800" dirty="0" smtClean="0">
                <a:solidFill>
                  <a:schemeClr val="tx1">
                    <a:lumMod val="95000"/>
                    <a:lumOff val="5000"/>
                  </a:schemeClr>
                </a:solidFill>
                <a:latin typeface="Cambria" panose="02040503050406030204" pitchFamily="18" charset="0"/>
                <a:ea typeface="Cambria" panose="02040503050406030204" pitchFamily="18" charset="0"/>
              </a:rPr>
              <a:t>region?</a:t>
            </a:r>
            <a:endParaRPr lang="en-US" sz="2800" b="1" dirty="0">
              <a:solidFill>
                <a:schemeClr val="tx1">
                  <a:lumMod val="95000"/>
                  <a:lumOff val="5000"/>
                </a:schemeClr>
              </a:solidFill>
              <a:latin typeface="Cambria" panose="02040503050406030204" pitchFamily="18" charset="0"/>
              <a:ea typeface="Cambria" panose="02040503050406030204" pitchFamily="18" charset="0"/>
              <a:cs typeface="Segoe UI" panose="020B0502040204020203" pitchFamily="34" charset="0"/>
            </a:endParaRPr>
          </a:p>
        </p:txBody>
      </p:sp>
      <p:pic>
        <p:nvPicPr>
          <p:cNvPr id="11" name="Picture 10">
            <a:extLst>
              <a:ext uri="{FF2B5EF4-FFF2-40B4-BE49-F238E27FC236}">
                <a16:creationId xmlns:a16="http://schemas.microsoft.com/office/drawing/2014/main" xmlns="" id="{DA271913-0AF2-AEC4-78BB-526AE2F25600}"/>
              </a:ext>
            </a:extLst>
          </p:cNvPr>
          <p:cNvPicPr>
            <a:picLocks noChangeAspect="1"/>
          </p:cNvPicPr>
          <p:nvPr/>
        </p:nvPicPr>
        <p:blipFill>
          <a:blip r:embed="rId5"/>
          <a:stretch>
            <a:fillRect/>
          </a:stretch>
        </p:blipFill>
        <p:spPr>
          <a:xfrm>
            <a:off x="8208721" y="2057400"/>
            <a:ext cx="2377447" cy="29368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TextBox 2"/>
          <p:cNvSpPr txBox="1"/>
          <p:nvPr/>
        </p:nvSpPr>
        <p:spPr>
          <a:xfrm>
            <a:off x="8825949" y="1010625"/>
            <a:ext cx="1242390" cy="461665"/>
          </a:xfrm>
          <a:prstGeom prst="rect">
            <a:avLst/>
          </a:prstGeom>
          <a:noFill/>
        </p:spPr>
        <p:txBody>
          <a:bodyPr wrap="square" rtlCol="0">
            <a:spAutoFit/>
          </a:bodyPr>
          <a:lstStyle/>
          <a:p>
            <a:r>
              <a:rPr lang="en-US" sz="2400" dirty="0" smtClean="0">
                <a:latin typeface="Cambria" panose="02040503050406030204" pitchFamily="18" charset="0"/>
                <a:ea typeface="Cambria" panose="02040503050406030204" pitchFamily="18" charset="0"/>
              </a:rPr>
              <a:t>Output</a:t>
            </a:r>
            <a:endParaRPr lang="en-US" sz="2400" dirty="0">
              <a:latin typeface="Cambria" panose="02040503050406030204" pitchFamily="18" charset="0"/>
              <a:ea typeface="Cambria" panose="02040503050406030204" pitchFamily="18" charset="0"/>
            </a:endParaRPr>
          </a:p>
        </p:txBody>
      </p:sp>
      <p:sp>
        <p:nvSpPr>
          <p:cNvPr id="14" name="TextBox 13"/>
          <p:cNvSpPr txBox="1"/>
          <p:nvPr/>
        </p:nvSpPr>
        <p:spPr>
          <a:xfrm>
            <a:off x="2163420" y="1694114"/>
            <a:ext cx="1805607" cy="461665"/>
          </a:xfrm>
          <a:prstGeom prst="rect">
            <a:avLst/>
          </a:prstGeom>
          <a:noFill/>
        </p:spPr>
        <p:txBody>
          <a:bodyPr wrap="square" rtlCol="0">
            <a:spAutoFit/>
          </a:bodyPr>
          <a:lstStyle/>
          <a:p>
            <a:r>
              <a:rPr lang="en-US" sz="2400" dirty="0" smtClean="0">
                <a:solidFill>
                  <a:schemeClr val="bg1"/>
                </a:solidFill>
                <a:latin typeface="Cambria" panose="02040503050406030204" pitchFamily="18" charset="0"/>
                <a:ea typeface="Cambria" panose="02040503050406030204" pitchFamily="18" charset="0"/>
              </a:rPr>
              <a:t>Question 1</a:t>
            </a:r>
            <a:endParaRPr lang="en-US" sz="24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6937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4"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4717</TotalTime>
  <Words>2184</Words>
  <Application>Microsoft Office PowerPoint</Application>
  <PresentationFormat>Widescreen</PresentationFormat>
  <Paragraphs>752</Paragraphs>
  <Slides>29</Slides>
  <Notes>29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Calibri Light</vt:lpstr>
      <vt:lpstr>Cambria</vt:lpstr>
      <vt:lpstr>Segoe UI</vt:lpstr>
      <vt:lpstr>Wingdings</vt:lpstr>
      <vt:lpstr>Custom Design</vt:lpstr>
      <vt:lpstr>Office Theme</vt:lpstr>
      <vt:lpstr>tile</vt:lpstr>
      <vt:lpstr>tile</vt:lpstr>
      <vt:lpstr>tile</vt:lpstr>
      <vt:lpstr>tile</vt:lpstr>
      <vt:lpstr>tile</vt:lpstr>
      <vt:lpstr>tile</vt:lpstr>
      <vt:lpstr>page2</vt:lpstr>
      <vt:lpstr>tile</vt:lpstr>
      <vt:lpstr>tile</vt:lpstr>
      <vt:lpstr>tile</vt:lpstr>
      <vt:lpstr>tile</vt:lpstr>
      <vt:lpstr>tile</vt:lpstr>
      <vt:lpstr>tile</vt:lpstr>
      <vt:lpstr>tile</vt:lpstr>
      <vt:lpstr>tile</vt:lpstr>
      <vt:lpstr>tile</vt:lpstr>
      <vt:lpstr>tile</vt:lpstr>
      <vt:lpstr>tile</vt:lpstr>
      <vt:lpstr>tile</vt:lpstr>
      <vt:lpstr>tile</vt:lpstr>
      <vt:lpstr>tile</vt:lpstr>
      <vt:lpstr>tile</vt:lpstr>
      <vt:lpstr>tile</vt:lpstr>
      <vt:lpstr>tile</vt:lpstr>
      <vt:lpstr>tile</vt:lpstr>
      <vt:lpstr>tile</vt:lpstr>
      <vt:lpstr>tile</vt:lpstr>
      <vt:lpstr>tile</vt:lpstr>
      <vt:lpstr>tile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Manish</cp:lastModifiedBy>
  <cp:revision>136</cp:revision>
  <dcterms:created xsi:type="dcterms:W3CDTF">2016-09-04T11:54:55Z</dcterms:created>
  <dcterms:modified xsi:type="dcterms:W3CDTF">2023-02-11T10:03:00Z</dcterms:modified>
</cp:coreProperties>
</file>