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738" r:id="rId2"/>
  </p:sldMasterIdLst>
  <p:notesMasterIdLst>
    <p:notesMasterId r:id="rId25"/>
  </p:notesMasterIdLst>
  <p:sldIdLst>
    <p:sldId id="297" r:id="rId3"/>
    <p:sldId id="298" r:id="rId4"/>
    <p:sldId id="299" r:id="rId5"/>
    <p:sldId id="300" r:id="rId6"/>
    <p:sldId id="301" r:id="rId7"/>
    <p:sldId id="303" r:id="rId8"/>
    <p:sldId id="304" r:id="rId9"/>
    <p:sldId id="325" r:id="rId10"/>
    <p:sldId id="326" r:id="rId11"/>
    <p:sldId id="327" r:id="rId12"/>
    <p:sldId id="328" r:id="rId13"/>
    <p:sldId id="329" r:id="rId14"/>
    <p:sldId id="330" r:id="rId15"/>
    <p:sldId id="331" r:id="rId16"/>
    <p:sldId id="332" r:id="rId17"/>
    <p:sldId id="333" r:id="rId18"/>
    <p:sldId id="334" r:id="rId19"/>
    <p:sldId id="335" r:id="rId20"/>
    <p:sldId id="336" r:id="rId21"/>
    <p:sldId id="337" r:id="rId22"/>
    <p:sldId id="338" r:id="rId23"/>
    <p:sldId id="32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C21E"/>
    <a:srgbClr val="DE6A73"/>
    <a:srgbClr val="E68F96"/>
    <a:srgbClr val="12239E"/>
    <a:srgbClr val="118DFF"/>
    <a:srgbClr val="A7252E"/>
    <a:srgbClr val="13EBEB"/>
    <a:srgbClr val="32BEBE"/>
    <a:srgbClr val="338B8B"/>
    <a:srgbClr val="4553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06" autoAdjust="0"/>
    <p:restoredTop sz="86410" autoAdjust="0"/>
  </p:normalViewPr>
  <p:slideViewPr>
    <p:cSldViewPr snapToGrid="0" snapToObjects="1">
      <p:cViewPr varScale="1">
        <p:scale>
          <a:sx n="77" d="100"/>
          <a:sy n="77" d="100"/>
        </p:scale>
        <p:origin x="686" y="5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C50BD9-66D4-4AB0-8ACB-BE348D1E79D4}" type="datetimeFigureOut">
              <a:rPr lang="en-US" smtClean="0"/>
              <a:t>7/1/2023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C792EA-4B70-493A-911F-936F272D131B}" type="slidenum">
              <a:rPr lang="en-US" smtClean="0"/>
              <a:t>‹#›</a:t>
            </a:fld>
            <a:endParaRPr lang="en-US"/>
          </a:p>
        </p:txBody>
      </p:sp>
    </p:spTree>
    <p:extLst>
      <p:ext uri="{BB962C8B-B14F-4D97-AF65-F5344CB8AC3E}">
        <p14:creationId xmlns:p14="http://schemas.microsoft.com/office/powerpoint/2010/main" val="1081986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extLst>
      <p:ext uri="{BB962C8B-B14F-4D97-AF65-F5344CB8AC3E}">
        <p14:creationId xmlns:p14="http://schemas.microsoft.com/office/powerpoint/2010/main" val="30077185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extLst>
      <p:ext uri="{BB962C8B-B14F-4D97-AF65-F5344CB8AC3E}">
        <p14:creationId xmlns:p14="http://schemas.microsoft.com/office/powerpoint/2010/main" val="17155060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extLst>
      <p:ext uri="{BB962C8B-B14F-4D97-AF65-F5344CB8AC3E}">
        <p14:creationId xmlns:p14="http://schemas.microsoft.com/office/powerpoint/2010/main" val="38707927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extLst>
      <p:ext uri="{BB962C8B-B14F-4D97-AF65-F5344CB8AC3E}">
        <p14:creationId xmlns:p14="http://schemas.microsoft.com/office/powerpoint/2010/main" val="17761052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extLst>
      <p:ext uri="{BB962C8B-B14F-4D97-AF65-F5344CB8AC3E}">
        <p14:creationId xmlns:p14="http://schemas.microsoft.com/office/powerpoint/2010/main" val="41531088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extLst>
      <p:ext uri="{BB962C8B-B14F-4D97-AF65-F5344CB8AC3E}">
        <p14:creationId xmlns:p14="http://schemas.microsoft.com/office/powerpoint/2010/main" val="12942045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extLst>
      <p:ext uri="{BB962C8B-B14F-4D97-AF65-F5344CB8AC3E}">
        <p14:creationId xmlns:p14="http://schemas.microsoft.com/office/powerpoint/2010/main" val="42377483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extLst>
      <p:ext uri="{BB962C8B-B14F-4D97-AF65-F5344CB8AC3E}">
        <p14:creationId xmlns:p14="http://schemas.microsoft.com/office/powerpoint/2010/main" val="24991370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extLst>
      <p:ext uri="{BB962C8B-B14F-4D97-AF65-F5344CB8AC3E}">
        <p14:creationId xmlns:p14="http://schemas.microsoft.com/office/powerpoint/2010/main" val="14890767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extLst>
      <p:ext uri="{BB962C8B-B14F-4D97-AF65-F5344CB8AC3E}">
        <p14:creationId xmlns:p14="http://schemas.microsoft.com/office/powerpoint/2010/main" val="7783903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extLst>
      <p:ext uri="{BB962C8B-B14F-4D97-AF65-F5344CB8AC3E}">
        <p14:creationId xmlns:p14="http://schemas.microsoft.com/office/powerpoint/2010/main" val="3149590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extLst>
      <p:ext uri="{BB962C8B-B14F-4D97-AF65-F5344CB8AC3E}">
        <p14:creationId xmlns:p14="http://schemas.microsoft.com/office/powerpoint/2010/main" val="32063913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extLst>
      <p:ext uri="{BB962C8B-B14F-4D97-AF65-F5344CB8AC3E}">
        <p14:creationId xmlns:p14="http://schemas.microsoft.com/office/powerpoint/2010/main" val="31489227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extLst>
      <p:ext uri="{BB962C8B-B14F-4D97-AF65-F5344CB8AC3E}">
        <p14:creationId xmlns:p14="http://schemas.microsoft.com/office/powerpoint/2010/main" val="16862543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extLst>
      <p:ext uri="{BB962C8B-B14F-4D97-AF65-F5344CB8AC3E}">
        <p14:creationId xmlns:p14="http://schemas.microsoft.com/office/powerpoint/2010/main" val="3909206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extLst>
      <p:ext uri="{BB962C8B-B14F-4D97-AF65-F5344CB8AC3E}">
        <p14:creationId xmlns:p14="http://schemas.microsoft.com/office/powerpoint/2010/main" val="2384911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extLst>
      <p:ext uri="{BB962C8B-B14F-4D97-AF65-F5344CB8AC3E}">
        <p14:creationId xmlns:p14="http://schemas.microsoft.com/office/powerpoint/2010/main" val="2863273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extLst>
      <p:ext uri="{BB962C8B-B14F-4D97-AF65-F5344CB8AC3E}">
        <p14:creationId xmlns:p14="http://schemas.microsoft.com/office/powerpoint/2010/main" val="341743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extLst>
      <p:ext uri="{BB962C8B-B14F-4D97-AF65-F5344CB8AC3E}">
        <p14:creationId xmlns:p14="http://schemas.microsoft.com/office/powerpoint/2010/main" val="27079882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extLst>
      <p:ext uri="{BB962C8B-B14F-4D97-AF65-F5344CB8AC3E}">
        <p14:creationId xmlns:p14="http://schemas.microsoft.com/office/powerpoint/2010/main" val="30581602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extLst>
      <p:ext uri="{BB962C8B-B14F-4D97-AF65-F5344CB8AC3E}">
        <p14:creationId xmlns:p14="http://schemas.microsoft.com/office/powerpoint/2010/main" val="7910351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extLst>
      <p:ext uri="{BB962C8B-B14F-4D97-AF65-F5344CB8AC3E}">
        <p14:creationId xmlns:p14="http://schemas.microsoft.com/office/powerpoint/2010/main" val="2859027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7/1/2023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7/1/2023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7/1/2023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627ED9C8-F09A-4D9E-BEC0-4725162E21FF}" type="datetimeFigureOut">
              <a:rPr lang="en-US" smtClean="0"/>
              <a:t>7/1/2023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6676846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7/1/2023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8177411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7/1/2023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5920570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27ED9C8-F09A-4D9E-BEC0-4725162E21FF}" type="datetimeFigureOut">
              <a:rPr lang="en-US" smtClean="0"/>
              <a:t>7/1/2023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8343859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27ED9C8-F09A-4D9E-BEC0-4725162E21FF}" type="datetimeFigureOut">
              <a:rPr lang="en-US" smtClean="0"/>
              <a:t>7/1/2023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6069102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27ED9C8-F09A-4D9E-BEC0-4725162E21FF}" type="datetimeFigureOut">
              <a:rPr lang="en-US" smtClean="0"/>
              <a:t>7/1/2023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0766771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7/1/2023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4312169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7/1/2023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27835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7/1/2023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7/1/2023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308100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7/1/2023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5509894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7/1/2023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230625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7/1/2023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363942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7/1/2023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0563846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627ED9C8-F09A-4D9E-BEC0-4725162E21FF}" type="datetimeFigureOut">
              <a:rPr lang="en-US" smtClean="0"/>
              <a:t>7/1/2023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352104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627ED9C8-F09A-4D9E-BEC0-4725162E21FF}" type="datetimeFigureOut">
              <a:rPr lang="en-US" smtClean="0"/>
              <a:t>7/1/2023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2160156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7/1/2023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5896845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7/1/2023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327668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7/1/2023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7/1/2023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7/1/2023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7/1/2023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7/1/2023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7/1/2023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7/1/2023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1.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7/1/2023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27ED9C8-F09A-4D9E-BEC0-4725162E21FF}" type="datetimeFigureOut">
              <a:rPr lang="en-US" smtClean="0"/>
              <a:t>7/1/2023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4136477541"/>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9.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9.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9.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9.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9.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9.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9.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9.xml"/><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9.xml"/><Relationship Id="rId5" Type="http://schemas.openxmlformats.org/officeDocument/2006/relationships/image" Target="../media/image29.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9.xml"/><Relationship Id="rId5" Type="http://schemas.openxmlformats.org/officeDocument/2006/relationships/image" Target="../media/image31.png"/><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5.png"/><Relationship Id="rId2" Type="http://schemas.openxmlformats.org/officeDocument/2006/relationships/notesSlide" Target="../notesSlides/notesSlide19.xml"/><Relationship Id="rId1" Type="http://schemas.openxmlformats.org/officeDocument/2006/relationships/slideLayout" Target="../slideLayouts/slideLayout19.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19.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9.png"/><Relationship Id="rId2" Type="http://schemas.openxmlformats.org/officeDocument/2006/relationships/notesSlide" Target="../notesSlides/notesSlide20.xml"/><Relationship Id="rId1" Type="http://schemas.openxmlformats.org/officeDocument/2006/relationships/slideLayout" Target="../slideLayouts/slideLayout19.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9.xml"/><Relationship Id="rId5" Type="http://schemas.openxmlformats.org/officeDocument/2006/relationships/image" Target="../media/image41.png"/><Relationship Id="rId4" Type="http://schemas.openxmlformats.org/officeDocument/2006/relationships/image" Target="../media/image40.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9.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9.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9.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9.xml"/><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9.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9.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9.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hidden="1"/>
          <p:cNvSpPr>
            <a:spLocks noGrp="1"/>
          </p:cNvSpPr>
          <p:nvPr>
            <p:ph type="title"/>
          </p:nvPr>
        </p:nvSpPr>
        <p:spPr/>
        <p:txBody>
          <a:bodyPr/>
          <a:lstStyle/>
          <a:p>
            <a:r>
              <a:t>tile</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12387" y="39756"/>
            <a:ext cx="819979" cy="819979"/>
          </a:xfrm>
          <a:prstGeom prst="rect">
            <a:avLst/>
          </a:prstGeom>
        </p:spPr>
      </p:pic>
      <p:sp>
        <p:nvSpPr>
          <p:cNvPr id="9" name="Title 1">
            <a:extLst>
              <a:ext uri="{FF2B5EF4-FFF2-40B4-BE49-F238E27FC236}">
                <a16:creationId xmlns:a16="http://schemas.microsoft.com/office/drawing/2014/main" xmlns="" id="{0D1F047C-C727-42A7-85C5-68C5AA1B1A93}"/>
              </a:ext>
            </a:extLst>
          </p:cNvPr>
          <p:cNvSpPr txBox="1">
            <a:spLocks/>
          </p:cNvSpPr>
          <p:nvPr/>
        </p:nvSpPr>
        <p:spPr>
          <a:xfrm>
            <a:off x="6173983" y="3699711"/>
            <a:ext cx="4969565" cy="434967"/>
          </a:xfrm>
          <a:prstGeom prst="rect">
            <a:avLst/>
          </a:prstGeom>
        </p:spPr>
        <p:txBody>
          <a:bodyPr vert="horz" lIns="91440" tIns="45720" rIns="91440" bIns="45720" rtlCol="0" anchor="b">
            <a:normAutofit fontScale="92500" lnSpcReduction="200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3100" dirty="0" smtClean="0">
                <a:latin typeface="Cambria" panose="02040503050406030204" pitchFamily="18" charset="0"/>
                <a:ea typeface="Cambria" panose="02040503050406030204" pitchFamily="18" charset="0"/>
              </a:rPr>
              <a:t>Insights of Food And Beverage</a:t>
            </a:r>
            <a:endParaRPr lang="en-US" sz="3100" dirty="0">
              <a:latin typeface="Cambria" panose="02040503050406030204" pitchFamily="18" charset="0"/>
              <a:ea typeface="Cambria" panose="02040503050406030204" pitchFamily="18" charset="0"/>
            </a:endParaRPr>
          </a:p>
        </p:txBody>
      </p:sp>
      <p:sp>
        <p:nvSpPr>
          <p:cNvPr id="10" name="Subtitle 2">
            <a:extLst>
              <a:ext uri="{FF2B5EF4-FFF2-40B4-BE49-F238E27FC236}">
                <a16:creationId xmlns:a16="http://schemas.microsoft.com/office/drawing/2014/main" xmlns="" id="{DB93FB3F-A8D4-46D3-A1C6-C79C64563729}"/>
              </a:ext>
            </a:extLst>
          </p:cNvPr>
          <p:cNvSpPr txBox="1">
            <a:spLocks/>
          </p:cNvSpPr>
          <p:nvPr/>
        </p:nvSpPr>
        <p:spPr>
          <a:xfrm>
            <a:off x="0" y="6341394"/>
            <a:ext cx="4043984" cy="5066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pPr>
              <a:lnSpc>
                <a:spcPct val="100000"/>
              </a:lnSpc>
            </a:pPr>
            <a:r>
              <a:rPr lang="en-US" sz="1800" b="1" dirty="0" smtClean="0">
                <a:latin typeface="Cambria" panose="02040503050406030204" pitchFamily="18" charset="0"/>
                <a:ea typeface="Cambria" panose="02040503050406030204" pitchFamily="18" charset="0"/>
              </a:rPr>
              <a:t>Presented by :- Manish Kumar</a:t>
            </a:r>
            <a:endParaRPr lang="en-US" sz="1800" b="1" dirty="0">
              <a:latin typeface="Cambria" panose="02040503050406030204" pitchFamily="18" charset="0"/>
              <a:ea typeface="Cambria" panose="02040503050406030204" pitchFamily="18" charset="0"/>
            </a:endParaRPr>
          </a:p>
        </p:txBody>
      </p:sp>
      <p:pic>
        <p:nvPicPr>
          <p:cNvPr id="1026" name="Picture 2" descr="Food PNGs for Free Downloa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95848"/>
            <a:ext cx="5436704" cy="4374935"/>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a:extLst>
              <a:ext uri="{FF2B5EF4-FFF2-40B4-BE49-F238E27FC236}">
                <a16:creationId xmlns:a16="http://schemas.microsoft.com/office/drawing/2014/main" xmlns="" id="{0D1F047C-C727-42A7-85C5-68C5AA1B1A93}"/>
              </a:ext>
            </a:extLst>
          </p:cNvPr>
          <p:cNvSpPr txBox="1">
            <a:spLocks/>
          </p:cNvSpPr>
          <p:nvPr/>
        </p:nvSpPr>
        <p:spPr>
          <a:xfrm>
            <a:off x="6364610" y="2057400"/>
            <a:ext cx="4588312" cy="61963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4800" dirty="0" smtClean="0">
                <a:latin typeface="Cambria" panose="02040503050406030204" pitchFamily="18" charset="0"/>
                <a:ea typeface="Cambria" panose="02040503050406030204" pitchFamily="18" charset="0"/>
              </a:rPr>
              <a:t>Codex Company</a:t>
            </a:r>
            <a:endParaRPr lang="en-US" sz="4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3357576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hidden="1"/>
          <p:cNvSpPr>
            <a:spLocks noGrp="1"/>
          </p:cNvSpPr>
          <p:nvPr>
            <p:ph type="title"/>
          </p:nvPr>
        </p:nvSpPr>
        <p:spPr/>
        <p:txBody>
          <a:bodyPr/>
          <a:lstStyle/>
          <a:p>
            <a:r>
              <a:t>tile</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12387" y="39756"/>
            <a:ext cx="819979" cy="819979"/>
          </a:xfrm>
          <a:prstGeom prst="rect">
            <a:avLst/>
          </a:prstGeom>
        </p:spPr>
      </p:pic>
      <p:sp>
        <p:nvSpPr>
          <p:cNvPr id="9" name="Title 1">
            <a:extLst>
              <a:ext uri="{FF2B5EF4-FFF2-40B4-BE49-F238E27FC236}">
                <a16:creationId xmlns:a16="http://schemas.microsoft.com/office/drawing/2014/main" xmlns="" id="{2A007E2F-39D6-7345-2E05-22004894A1AE}"/>
              </a:ext>
            </a:extLst>
          </p:cNvPr>
          <p:cNvSpPr txBox="1">
            <a:spLocks/>
          </p:cNvSpPr>
          <p:nvPr/>
        </p:nvSpPr>
        <p:spPr>
          <a:xfrm>
            <a:off x="296518" y="859735"/>
            <a:ext cx="8042412" cy="6179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800" dirty="0"/>
              <a:t>a. What are the preferred ingredients of energy drinks among respondents?</a:t>
            </a:r>
            <a:endParaRPr lang="en-US" sz="1800" dirty="0">
              <a:solidFill>
                <a:schemeClr val="tx1">
                  <a:lumMod val="95000"/>
                  <a:lumOff val="5000"/>
                </a:schemeClr>
              </a:solidFill>
              <a:latin typeface="Cambria" panose="02040503050406030204" pitchFamily="18" charset="0"/>
              <a:ea typeface="Cambria" panose="02040503050406030204" pitchFamily="18" charset="0"/>
            </a:endParaRPr>
          </a:p>
        </p:txBody>
      </p:sp>
      <p:sp>
        <p:nvSpPr>
          <p:cNvPr id="3" name="TextBox 2"/>
          <p:cNvSpPr txBox="1"/>
          <p:nvPr/>
        </p:nvSpPr>
        <p:spPr>
          <a:xfrm>
            <a:off x="1391479" y="2197466"/>
            <a:ext cx="1242390" cy="461665"/>
          </a:xfrm>
          <a:prstGeom prst="rect">
            <a:avLst/>
          </a:prstGeom>
          <a:noFill/>
        </p:spPr>
        <p:txBody>
          <a:bodyPr wrap="square" rtlCol="0">
            <a:spAutoFit/>
          </a:bodyPr>
          <a:lstStyle/>
          <a:p>
            <a:r>
              <a:rPr lang="en-US" sz="2400" dirty="0" smtClean="0">
                <a:latin typeface="Cambria" panose="02040503050406030204" pitchFamily="18" charset="0"/>
                <a:ea typeface="Cambria" panose="02040503050406030204" pitchFamily="18" charset="0"/>
              </a:rPr>
              <a:t>Output</a:t>
            </a:r>
            <a:endParaRPr lang="en-US" sz="2400" dirty="0">
              <a:latin typeface="Cambria" panose="02040503050406030204" pitchFamily="18" charset="0"/>
              <a:ea typeface="Cambria" panose="02040503050406030204" pitchFamily="18" charset="0"/>
            </a:endParaRPr>
          </a:p>
        </p:txBody>
      </p:sp>
      <p:sp>
        <p:nvSpPr>
          <p:cNvPr id="14" name="TextBox 13"/>
          <p:cNvSpPr txBox="1"/>
          <p:nvPr/>
        </p:nvSpPr>
        <p:spPr>
          <a:xfrm>
            <a:off x="2243759" y="127539"/>
            <a:ext cx="8192327" cy="584775"/>
          </a:xfrm>
          <a:prstGeom prst="rect">
            <a:avLst/>
          </a:prstGeom>
          <a:noFill/>
        </p:spPr>
        <p:txBody>
          <a:bodyPr wrap="square" rtlCol="0">
            <a:spAutoFit/>
          </a:bodyPr>
          <a:lstStyle/>
          <a:p>
            <a:r>
              <a:rPr lang="en-US" sz="3200" dirty="0" smtClean="0">
                <a:latin typeface="Cambria" panose="02040503050406030204" pitchFamily="18" charset="0"/>
                <a:ea typeface="Cambria" panose="02040503050406030204" pitchFamily="18" charset="0"/>
              </a:rPr>
              <a:t>Question 2 </a:t>
            </a:r>
            <a:r>
              <a:rPr lang="en-US" sz="3200" dirty="0"/>
              <a:t>Consumer Preferences</a:t>
            </a:r>
            <a:endParaRPr lang="en-US" sz="3200" dirty="0">
              <a:latin typeface="Cambria" panose="02040503050406030204" pitchFamily="18" charset="0"/>
              <a:ea typeface="Cambria" panose="02040503050406030204" pitchFamily="18" charset="0"/>
            </a:endParaRPr>
          </a:p>
        </p:txBody>
      </p:sp>
      <p:pic>
        <p:nvPicPr>
          <p:cNvPr id="5" name="Picture 4"/>
          <p:cNvPicPr>
            <a:picLocks noChangeAspect="1"/>
          </p:cNvPicPr>
          <p:nvPr/>
        </p:nvPicPr>
        <p:blipFill>
          <a:blip r:embed="rId4"/>
          <a:stretch>
            <a:fillRect/>
          </a:stretch>
        </p:blipFill>
        <p:spPr>
          <a:xfrm>
            <a:off x="5355121" y="1932747"/>
            <a:ext cx="6153150" cy="3867150"/>
          </a:xfrm>
          <a:prstGeom prst="rect">
            <a:avLst/>
          </a:prstGeom>
        </p:spPr>
      </p:pic>
      <p:pic>
        <p:nvPicPr>
          <p:cNvPr id="8" name="Picture 7"/>
          <p:cNvPicPr>
            <a:picLocks noChangeAspect="1"/>
          </p:cNvPicPr>
          <p:nvPr/>
        </p:nvPicPr>
        <p:blipFill>
          <a:blip r:embed="rId5"/>
          <a:stretch>
            <a:fillRect/>
          </a:stretch>
        </p:blipFill>
        <p:spPr>
          <a:xfrm>
            <a:off x="440013" y="3066221"/>
            <a:ext cx="3505822" cy="215182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0" name="TextBox 9">
            <a:extLst>
              <a:ext uri="{FF2B5EF4-FFF2-40B4-BE49-F238E27FC236}">
                <a16:creationId xmlns:a16="http://schemas.microsoft.com/office/drawing/2014/main" xmlns="" id="{9EA4B7CE-C6A2-4C38-FB8C-0C9521C1B418}"/>
              </a:ext>
            </a:extLst>
          </p:cNvPr>
          <p:cNvSpPr txBox="1"/>
          <p:nvPr/>
        </p:nvSpPr>
        <p:spPr>
          <a:xfrm>
            <a:off x="331511" y="6047706"/>
            <a:ext cx="11276909" cy="369332"/>
          </a:xfrm>
          <a:prstGeom prst="rect">
            <a:avLst/>
          </a:prstGeom>
          <a:noFill/>
        </p:spPr>
        <p:txBody>
          <a:bodyPr wrap="square" rtlCol="0">
            <a:spAutoFit/>
          </a:bodyPr>
          <a:lstStyle>
            <a:defPPr>
              <a:defRPr lang="en-US"/>
            </a:defPPr>
            <a:lvl1pPr indent="0">
              <a:buFont typeface="Arial" panose="020B0604020202020204" pitchFamily="34" charset="0"/>
              <a:buNone/>
              <a:defRPr sz="2000">
                <a:solidFill>
                  <a:schemeClr val="bg1"/>
                </a:solidFill>
              </a:defRPr>
            </a:lvl1pPr>
          </a:lstStyle>
          <a:p>
            <a:r>
              <a:rPr lang="en-US" sz="1800" b="1" dirty="0" smtClean="0">
                <a:solidFill>
                  <a:srgbClr val="FFFF00"/>
                </a:solidFill>
                <a:latin typeface="Arial" panose="020B0604020202020204" pitchFamily="34" charset="0"/>
                <a:cs typeface="Arial" panose="020B0604020202020204" pitchFamily="34" charset="0"/>
              </a:rPr>
              <a:t>Caffeine </a:t>
            </a:r>
            <a:r>
              <a:rPr lang="en-US" sz="1800" b="1" dirty="0" smtClean="0">
                <a:solidFill>
                  <a:schemeClr val="tx1"/>
                </a:solidFill>
                <a:latin typeface="Arial" panose="020B0604020202020204" pitchFamily="34" charset="0"/>
                <a:cs typeface="Arial" panose="020B0604020202020204" pitchFamily="34" charset="0"/>
              </a:rPr>
              <a:t>are the most preferred ingredients of energy drinks among respondents.</a:t>
            </a:r>
            <a:endParaRPr lang="en-IN" sz="18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65350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p:bldP spid="14"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hidden="1"/>
          <p:cNvSpPr>
            <a:spLocks noGrp="1"/>
          </p:cNvSpPr>
          <p:nvPr>
            <p:ph type="title"/>
          </p:nvPr>
        </p:nvSpPr>
        <p:spPr/>
        <p:txBody>
          <a:bodyPr/>
          <a:lstStyle/>
          <a:p>
            <a:r>
              <a:t>tile</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12387" y="39756"/>
            <a:ext cx="819979" cy="819979"/>
          </a:xfrm>
          <a:prstGeom prst="rect">
            <a:avLst/>
          </a:prstGeom>
        </p:spPr>
      </p:pic>
      <p:sp>
        <p:nvSpPr>
          <p:cNvPr id="9" name="Title 1">
            <a:extLst>
              <a:ext uri="{FF2B5EF4-FFF2-40B4-BE49-F238E27FC236}">
                <a16:creationId xmlns:a16="http://schemas.microsoft.com/office/drawing/2014/main" xmlns="" id="{2A007E2F-39D6-7345-2E05-22004894A1AE}"/>
              </a:ext>
            </a:extLst>
          </p:cNvPr>
          <p:cNvSpPr txBox="1">
            <a:spLocks/>
          </p:cNvSpPr>
          <p:nvPr/>
        </p:nvSpPr>
        <p:spPr>
          <a:xfrm>
            <a:off x="296518" y="859735"/>
            <a:ext cx="8042412" cy="6179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800" dirty="0"/>
              <a:t>b. What packaging preferences do respondents have for energy drinks?</a:t>
            </a:r>
            <a:endParaRPr lang="en-US" sz="1800" dirty="0">
              <a:solidFill>
                <a:schemeClr val="tx1">
                  <a:lumMod val="95000"/>
                  <a:lumOff val="5000"/>
                </a:schemeClr>
              </a:solidFill>
              <a:latin typeface="Cambria" panose="02040503050406030204" pitchFamily="18" charset="0"/>
              <a:ea typeface="Cambria" panose="02040503050406030204" pitchFamily="18" charset="0"/>
            </a:endParaRPr>
          </a:p>
        </p:txBody>
      </p:sp>
      <p:sp>
        <p:nvSpPr>
          <p:cNvPr id="3" name="TextBox 2"/>
          <p:cNvSpPr txBox="1"/>
          <p:nvPr/>
        </p:nvSpPr>
        <p:spPr>
          <a:xfrm>
            <a:off x="1391479" y="1809426"/>
            <a:ext cx="1242390" cy="461665"/>
          </a:xfrm>
          <a:prstGeom prst="rect">
            <a:avLst/>
          </a:prstGeom>
          <a:noFill/>
        </p:spPr>
        <p:txBody>
          <a:bodyPr wrap="square" rtlCol="0">
            <a:spAutoFit/>
          </a:bodyPr>
          <a:lstStyle/>
          <a:p>
            <a:r>
              <a:rPr lang="en-US" sz="2400" dirty="0" smtClean="0">
                <a:latin typeface="Cambria" panose="02040503050406030204" pitchFamily="18" charset="0"/>
                <a:ea typeface="Cambria" panose="02040503050406030204" pitchFamily="18" charset="0"/>
              </a:rPr>
              <a:t>Output</a:t>
            </a:r>
            <a:endParaRPr lang="en-US" sz="2400" dirty="0">
              <a:latin typeface="Cambria" panose="02040503050406030204" pitchFamily="18" charset="0"/>
              <a:ea typeface="Cambria" panose="02040503050406030204" pitchFamily="18" charset="0"/>
            </a:endParaRPr>
          </a:p>
        </p:txBody>
      </p:sp>
      <p:sp>
        <p:nvSpPr>
          <p:cNvPr id="14" name="TextBox 13"/>
          <p:cNvSpPr txBox="1"/>
          <p:nvPr/>
        </p:nvSpPr>
        <p:spPr>
          <a:xfrm>
            <a:off x="2243759" y="127539"/>
            <a:ext cx="8192327" cy="584775"/>
          </a:xfrm>
          <a:prstGeom prst="rect">
            <a:avLst/>
          </a:prstGeom>
          <a:noFill/>
        </p:spPr>
        <p:txBody>
          <a:bodyPr wrap="square" rtlCol="0">
            <a:spAutoFit/>
          </a:bodyPr>
          <a:lstStyle/>
          <a:p>
            <a:r>
              <a:rPr lang="en-US" sz="3200" dirty="0" smtClean="0">
                <a:latin typeface="Cambria" panose="02040503050406030204" pitchFamily="18" charset="0"/>
                <a:ea typeface="Cambria" panose="02040503050406030204" pitchFamily="18" charset="0"/>
              </a:rPr>
              <a:t>Question 2 </a:t>
            </a:r>
            <a:r>
              <a:rPr lang="en-US" sz="3200" dirty="0"/>
              <a:t>Consumer Preferences</a:t>
            </a:r>
            <a:endParaRPr lang="en-US" sz="3200" dirty="0">
              <a:latin typeface="Cambria" panose="02040503050406030204" pitchFamily="18" charset="0"/>
              <a:ea typeface="Cambria" panose="02040503050406030204" pitchFamily="18" charset="0"/>
            </a:endParaRPr>
          </a:p>
        </p:txBody>
      </p:sp>
      <p:pic>
        <p:nvPicPr>
          <p:cNvPr id="2" name="Picture 1"/>
          <p:cNvPicPr>
            <a:picLocks noChangeAspect="1"/>
          </p:cNvPicPr>
          <p:nvPr/>
        </p:nvPicPr>
        <p:blipFill>
          <a:blip r:embed="rId4"/>
          <a:stretch>
            <a:fillRect/>
          </a:stretch>
        </p:blipFill>
        <p:spPr>
          <a:xfrm>
            <a:off x="395908" y="2659131"/>
            <a:ext cx="3429000" cy="225038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7" name="Picture 6"/>
          <p:cNvPicPr>
            <a:picLocks noChangeAspect="1"/>
          </p:cNvPicPr>
          <p:nvPr/>
        </p:nvPicPr>
        <p:blipFill>
          <a:blip r:embed="rId5"/>
          <a:stretch>
            <a:fillRect/>
          </a:stretch>
        </p:blipFill>
        <p:spPr>
          <a:xfrm>
            <a:off x="4833730" y="1695657"/>
            <a:ext cx="7010400" cy="3601899"/>
          </a:xfrm>
          <a:prstGeom prst="rect">
            <a:avLst/>
          </a:prstGeom>
        </p:spPr>
      </p:pic>
      <p:sp>
        <p:nvSpPr>
          <p:cNvPr id="10" name="TextBox 9">
            <a:extLst>
              <a:ext uri="{FF2B5EF4-FFF2-40B4-BE49-F238E27FC236}">
                <a16:creationId xmlns:a16="http://schemas.microsoft.com/office/drawing/2014/main" xmlns="" id="{9EA4B7CE-C6A2-4C38-FB8C-0C9521C1B418}"/>
              </a:ext>
            </a:extLst>
          </p:cNvPr>
          <p:cNvSpPr txBox="1"/>
          <p:nvPr/>
        </p:nvSpPr>
        <p:spPr>
          <a:xfrm>
            <a:off x="178905" y="5739074"/>
            <a:ext cx="11429516" cy="369332"/>
          </a:xfrm>
          <a:prstGeom prst="rect">
            <a:avLst/>
          </a:prstGeom>
          <a:noFill/>
        </p:spPr>
        <p:txBody>
          <a:bodyPr wrap="square" rtlCol="0">
            <a:spAutoFit/>
          </a:bodyPr>
          <a:lstStyle>
            <a:defPPr>
              <a:defRPr lang="en-US"/>
            </a:defPPr>
            <a:lvl1pPr indent="0">
              <a:buFont typeface="Arial" panose="020B0604020202020204" pitchFamily="34" charset="0"/>
              <a:buNone/>
              <a:defRPr sz="2000">
                <a:solidFill>
                  <a:schemeClr val="bg1"/>
                </a:solidFill>
              </a:defRPr>
            </a:lvl1pPr>
          </a:lstStyle>
          <a:p>
            <a:r>
              <a:rPr lang="en-US" sz="1800" b="1" dirty="0" smtClean="0">
                <a:solidFill>
                  <a:srgbClr val="FFC000"/>
                </a:solidFill>
                <a:latin typeface="Arial" panose="020B0604020202020204" pitchFamily="34" charset="0"/>
                <a:cs typeface="Arial" panose="020B0604020202020204" pitchFamily="34" charset="0"/>
              </a:rPr>
              <a:t>Compact and portable cans </a:t>
            </a:r>
            <a:r>
              <a:rPr lang="en-US" sz="1800" b="1" dirty="0" smtClean="0">
                <a:solidFill>
                  <a:schemeClr val="tx1"/>
                </a:solidFill>
                <a:latin typeface="Arial" panose="020B0604020202020204" pitchFamily="34" charset="0"/>
                <a:cs typeface="Arial" panose="020B0604020202020204" pitchFamily="34" charset="0"/>
              </a:rPr>
              <a:t>are </a:t>
            </a:r>
            <a:r>
              <a:rPr lang="en-US" sz="1800" b="1" dirty="0">
                <a:solidFill>
                  <a:schemeClr val="tx1"/>
                </a:solidFill>
                <a:latin typeface="Arial" panose="020B0604020202020204" pitchFamily="34" charset="0"/>
                <a:cs typeface="Arial" panose="020B0604020202020204" pitchFamily="34" charset="0"/>
              </a:rPr>
              <a:t>the most popular packaging preferences </a:t>
            </a:r>
            <a:r>
              <a:rPr lang="en-US" sz="1800" b="1" dirty="0">
                <a:solidFill>
                  <a:srgbClr val="FFC000"/>
                </a:solidFill>
                <a:latin typeface="Arial" panose="020B0604020202020204" pitchFamily="34" charset="0"/>
                <a:cs typeface="Arial" panose="020B0604020202020204" pitchFamily="34" charset="0"/>
              </a:rPr>
              <a:t>among </a:t>
            </a:r>
            <a:r>
              <a:rPr lang="en-US" sz="1800" b="1" dirty="0" smtClean="0">
                <a:solidFill>
                  <a:srgbClr val="FFC000"/>
                </a:solidFill>
                <a:latin typeface="Arial" panose="020B0604020202020204" pitchFamily="34" charset="0"/>
                <a:cs typeface="Arial" panose="020B0604020202020204" pitchFamily="34" charset="0"/>
              </a:rPr>
              <a:t>consumers</a:t>
            </a:r>
            <a:r>
              <a:rPr lang="en-US" sz="1800" b="1" dirty="0" smtClean="0">
                <a:solidFill>
                  <a:schemeClr val="tx1"/>
                </a:solidFill>
                <a:latin typeface="Arial" panose="020B0604020202020204" pitchFamily="34" charset="0"/>
                <a:cs typeface="Arial" panose="020B0604020202020204" pitchFamily="34" charset="0"/>
              </a:rPr>
              <a:t>.</a:t>
            </a:r>
            <a:endParaRPr lang="en-IN" sz="18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29762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p:bldP spid="14"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hidden="1"/>
          <p:cNvSpPr>
            <a:spLocks noGrp="1"/>
          </p:cNvSpPr>
          <p:nvPr>
            <p:ph type="title"/>
          </p:nvPr>
        </p:nvSpPr>
        <p:spPr/>
        <p:txBody>
          <a:bodyPr/>
          <a:lstStyle/>
          <a:p>
            <a:r>
              <a:t>tile</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12387" y="39756"/>
            <a:ext cx="819979" cy="819979"/>
          </a:xfrm>
          <a:prstGeom prst="rect">
            <a:avLst/>
          </a:prstGeom>
        </p:spPr>
      </p:pic>
      <p:sp>
        <p:nvSpPr>
          <p:cNvPr id="9" name="Title 1">
            <a:extLst>
              <a:ext uri="{FF2B5EF4-FFF2-40B4-BE49-F238E27FC236}">
                <a16:creationId xmlns:a16="http://schemas.microsoft.com/office/drawing/2014/main" xmlns="" id="{2A007E2F-39D6-7345-2E05-22004894A1AE}"/>
              </a:ext>
            </a:extLst>
          </p:cNvPr>
          <p:cNvSpPr txBox="1">
            <a:spLocks/>
          </p:cNvSpPr>
          <p:nvPr/>
        </p:nvSpPr>
        <p:spPr>
          <a:xfrm>
            <a:off x="296518" y="859735"/>
            <a:ext cx="8042412" cy="6179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800" dirty="0"/>
              <a:t>a. Who are the current market leaders?</a:t>
            </a:r>
            <a:endParaRPr lang="en-US" sz="1800" dirty="0">
              <a:solidFill>
                <a:schemeClr val="tx1">
                  <a:lumMod val="95000"/>
                  <a:lumOff val="5000"/>
                </a:schemeClr>
              </a:solidFill>
              <a:latin typeface="Cambria" panose="02040503050406030204" pitchFamily="18" charset="0"/>
              <a:ea typeface="Cambria" panose="02040503050406030204" pitchFamily="18" charset="0"/>
            </a:endParaRPr>
          </a:p>
        </p:txBody>
      </p:sp>
      <p:sp>
        <p:nvSpPr>
          <p:cNvPr id="3" name="TextBox 2"/>
          <p:cNvSpPr txBox="1"/>
          <p:nvPr/>
        </p:nvSpPr>
        <p:spPr>
          <a:xfrm>
            <a:off x="1391479" y="2197466"/>
            <a:ext cx="1242390" cy="461665"/>
          </a:xfrm>
          <a:prstGeom prst="rect">
            <a:avLst/>
          </a:prstGeom>
          <a:noFill/>
        </p:spPr>
        <p:txBody>
          <a:bodyPr wrap="square" rtlCol="0">
            <a:spAutoFit/>
          </a:bodyPr>
          <a:lstStyle/>
          <a:p>
            <a:r>
              <a:rPr lang="en-US" sz="2400" dirty="0" smtClean="0">
                <a:latin typeface="Cambria" panose="02040503050406030204" pitchFamily="18" charset="0"/>
                <a:ea typeface="Cambria" panose="02040503050406030204" pitchFamily="18" charset="0"/>
              </a:rPr>
              <a:t>Output</a:t>
            </a:r>
            <a:endParaRPr lang="en-US" sz="2400" dirty="0">
              <a:latin typeface="Cambria" panose="02040503050406030204" pitchFamily="18" charset="0"/>
              <a:ea typeface="Cambria" panose="02040503050406030204" pitchFamily="18" charset="0"/>
            </a:endParaRPr>
          </a:p>
        </p:txBody>
      </p:sp>
      <p:sp>
        <p:nvSpPr>
          <p:cNvPr id="14" name="TextBox 13"/>
          <p:cNvSpPr txBox="1"/>
          <p:nvPr/>
        </p:nvSpPr>
        <p:spPr>
          <a:xfrm>
            <a:off x="2243759" y="127539"/>
            <a:ext cx="8192327" cy="584775"/>
          </a:xfrm>
          <a:prstGeom prst="rect">
            <a:avLst/>
          </a:prstGeom>
          <a:noFill/>
        </p:spPr>
        <p:txBody>
          <a:bodyPr wrap="square" rtlCol="0">
            <a:spAutoFit/>
          </a:bodyPr>
          <a:lstStyle/>
          <a:p>
            <a:r>
              <a:rPr lang="en-US" sz="3200" dirty="0" smtClean="0">
                <a:latin typeface="Cambria" panose="02040503050406030204" pitchFamily="18" charset="0"/>
                <a:ea typeface="Cambria" panose="02040503050406030204" pitchFamily="18" charset="0"/>
              </a:rPr>
              <a:t>Question 3 </a:t>
            </a:r>
            <a:r>
              <a:rPr lang="en-US" sz="3200" dirty="0"/>
              <a:t>Competition Analysis</a:t>
            </a:r>
            <a:endParaRPr lang="en-US" sz="3200" dirty="0">
              <a:latin typeface="Cambria" panose="02040503050406030204" pitchFamily="18" charset="0"/>
              <a:ea typeface="Cambria" panose="02040503050406030204" pitchFamily="18" charset="0"/>
            </a:endParaRPr>
          </a:p>
        </p:txBody>
      </p:sp>
      <p:pic>
        <p:nvPicPr>
          <p:cNvPr id="5" name="Picture 4"/>
          <p:cNvPicPr>
            <a:picLocks noChangeAspect="1"/>
          </p:cNvPicPr>
          <p:nvPr/>
        </p:nvPicPr>
        <p:blipFill>
          <a:blip r:embed="rId4"/>
          <a:stretch>
            <a:fillRect/>
          </a:stretch>
        </p:blipFill>
        <p:spPr>
          <a:xfrm>
            <a:off x="556180" y="2992299"/>
            <a:ext cx="2932458" cy="264318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8" name="Picture 7"/>
          <p:cNvPicPr>
            <a:picLocks noChangeAspect="1"/>
          </p:cNvPicPr>
          <p:nvPr/>
        </p:nvPicPr>
        <p:blipFill>
          <a:blip r:embed="rId5"/>
          <a:stretch>
            <a:fillRect/>
          </a:stretch>
        </p:blipFill>
        <p:spPr>
          <a:xfrm>
            <a:off x="4693755" y="1977887"/>
            <a:ext cx="6819900" cy="3657600"/>
          </a:xfrm>
          <a:prstGeom prst="rect">
            <a:avLst/>
          </a:prstGeom>
        </p:spPr>
      </p:pic>
      <p:sp>
        <p:nvSpPr>
          <p:cNvPr id="10" name="TextBox 9">
            <a:extLst>
              <a:ext uri="{FF2B5EF4-FFF2-40B4-BE49-F238E27FC236}">
                <a16:creationId xmlns:a16="http://schemas.microsoft.com/office/drawing/2014/main" xmlns="" id="{9EA4B7CE-C6A2-4C38-FB8C-0C9521C1B418}"/>
              </a:ext>
            </a:extLst>
          </p:cNvPr>
          <p:cNvSpPr txBox="1"/>
          <p:nvPr/>
        </p:nvSpPr>
        <p:spPr>
          <a:xfrm>
            <a:off x="556180" y="6135705"/>
            <a:ext cx="10939347" cy="646331"/>
          </a:xfrm>
          <a:prstGeom prst="rect">
            <a:avLst/>
          </a:prstGeom>
          <a:noFill/>
        </p:spPr>
        <p:txBody>
          <a:bodyPr wrap="square" rtlCol="0">
            <a:spAutoFit/>
          </a:bodyPr>
          <a:lstStyle>
            <a:defPPr>
              <a:defRPr lang="en-US"/>
            </a:defPPr>
            <a:lvl1pPr indent="0">
              <a:buFont typeface="Arial" panose="020B0604020202020204" pitchFamily="34" charset="0"/>
              <a:buNone/>
              <a:defRPr sz="2000">
                <a:solidFill>
                  <a:schemeClr val="bg1"/>
                </a:solidFill>
              </a:defRPr>
            </a:lvl1pPr>
          </a:lstStyle>
          <a:p>
            <a:r>
              <a:rPr lang="en-US" sz="1800" dirty="0" smtClean="0">
                <a:solidFill>
                  <a:srgbClr val="FFC000"/>
                </a:solidFill>
                <a:latin typeface="Arial" panose="020B0604020202020204" pitchFamily="34" charset="0"/>
                <a:cs typeface="Arial" panose="020B0604020202020204" pitchFamily="34" charset="0"/>
              </a:rPr>
              <a:t>Cola-</a:t>
            </a:r>
            <a:r>
              <a:rPr lang="en-US" sz="1800" dirty="0" err="1" smtClean="0">
                <a:solidFill>
                  <a:srgbClr val="FFC000"/>
                </a:solidFill>
                <a:latin typeface="Arial" panose="020B0604020202020204" pitchFamily="34" charset="0"/>
                <a:cs typeface="Arial" panose="020B0604020202020204" pitchFamily="34" charset="0"/>
              </a:rPr>
              <a:t>Coka</a:t>
            </a:r>
            <a:r>
              <a:rPr lang="en-US" sz="1800" dirty="0" smtClean="0">
                <a:solidFill>
                  <a:srgbClr val="FFC000"/>
                </a:solidFill>
                <a:latin typeface="Arial" panose="020B0604020202020204" pitchFamily="34" charset="0"/>
                <a:cs typeface="Arial" panose="020B0604020202020204" pitchFamily="34" charset="0"/>
              </a:rPr>
              <a:t> </a:t>
            </a:r>
            <a:r>
              <a:rPr lang="en-US" sz="1800" dirty="0" smtClean="0">
                <a:solidFill>
                  <a:schemeClr val="tx1"/>
                </a:solidFill>
                <a:latin typeface="Arial" panose="020B0604020202020204" pitchFamily="34" charset="0"/>
                <a:cs typeface="Arial" panose="020B0604020202020204" pitchFamily="34" charset="0"/>
              </a:rPr>
              <a:t>are </a:t>
            </a:r>
            <a:r>
              <a:rPr lang="en-US" sz="1800" dirty="0">
                <a:solidFill>
                  <a:schemeClr val="tx1"/>
                </a:solidFill>
                <a:latin typeface="Arial" panose="020B0604020202020204" pitchFamily="34" charset="0"/>
                <a:cs typeface="Arial" panose="020B0604020202020204" pitchFamily="34" charset="0"/>
              </a:rPr>
              <a:t>the current market leaders in the energy drinks </a:t>
            </a:r>
            <a:r>
              <a:rPr lang="en-US" sz="1800" dirty="0" smtClean="0">
                <a:solidFill>
                  <a:schemeClr val="tx1"/>
                </a:solidFill>
                <a:latin typeface="Arial" panose="020B0604020202020204" pitchFamily="34" charset="0"/>
                <a:cs typeface="Arial" panose="020B0604020202020204" pitchFamily="34" charset="0"/>
              </a:rPr>
              <a:t>business it acquire the </a:t>
            </a:r>
            <a:r>
              <a:rPr lang="en-US" sz="1800" dirty="0" smtClean="0">
                <a:solidFill>
                  <a:srgbClr val="FFC000"/>
                </a:solidFill>
                <a:latin typeface="Arial" panose="020B0604020202020204" pitchFamily="34" charset="0"/>
                <a:cs typeface="Arial" panose="020B0604020202020204" pitchFamily="34" charset="0"/>
              </a:rPr>
              <a:t>approx. 25% </a:t>
            </a:r>
            <a:r>
              <a:rPr lang="en-US" sz="1800" dirty="0" smtClean="0">
                <a:solidFill>
                  <a:schemeClr val="tx1"/>
                </a:solidFill>
                <a:latin typeface="Arial" panose="020B0604020202020204" pitchFamily="34" charset="0"/>
                <a:cs typeface="Arial" panose="020B0604020202020204" pitchFamily="34" charset="0"/>
              </a:rPr>
              <a:t>and </a:t>
            </a:r>
            <a:r>
              <a:rPr lang="en-US" sz="1800" dirty="0" smtClean="0">
                <a:solidFill>
                  <a:srgbClr val="FFC000"/>
                </a:solidFill>
                <a:latin typeface="Arial" panose="020B0604020202020204" pitchFamily="34" charset="0"/>
                <a:cs typeface="Arial" panose="020B0604020202020204" pitchFamily="34" charset="0"/>
              </a:rPr>
              <a:t>our product are at approx. 10% </a:t>
            </a:r>
            <a:r>
              <a:rPr lang="en-US" sz="1800" dirty="0" smtClean="0">
                <a:solidFill>
                  <a:schemeClr val="tx1"/>
                </a:solidFill>
                <a:latin typeface="Arial" panose="020B0604020202020204" pitchFamily="34" charset="0"/>
                <a:cs typeface="Arial" panose="020B0604020202020204" pitchFamily="34" charset="0"/>
              </a:rPr>
              <a:t>.</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68949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p:bldP spid="14"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hidden="1"/>
          <p:cNvSpPr>
            <a:spLocks noGrp="1"/>
          </p:cNvSpPr>
          <p:nvPr>
            <p:ph type="title"/>
          </p:nvPr>
        </p:nvSpPr>
        <p:spPr/>
        <p:txBody>
          <a:bodyPr/>
          <a:lstStyle/>
          <a:p>
            <a:r>
              <a:t>tile</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12387" y="39756"/>
            <a:ext cx="819979" cy="819979"/>
          </a:xfrm>
          <a:prstGeom prst="rect">
            <a:avLst/>
          </a:prstGeom>
        </p:spPr>
      </p:pic>
      <p:sp>
        <p:nvSpPr>
          <p:cNvPr id="9" name="Title 1">
            <a:extLst>
              <a:ext uri="{FF2B5EF4-FFF2-40B4-BE49-F238E27FC236}">
                <a16:creationId xmlns:a16="http://schemas.microsoft.com/office/drawing/2014/main" xmlns="" id="{2A007E2F-39D6-7345-2E05-22004894A1AE}"/>
              </a:ext>
            </a:extLst>
          </p:cNvPr>
          <p:cNvSpPr txBox="1">
            <a:spLocks/>
          </p:cNvSpPr>
          <p:nvPr/>
        </p:nvSpPr>
        <p:spPr>
          <a:xfrm>
            <a:off x="296518" y="617531"/>
            <a:ext cx="8042412" cy="6179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800" dirty="0"/>
              <a:t>b. What are the primary reasons consumers prefer those brands over ours?</a:t>
            </a:r>
            <a:endParaRPr lang="en-US" sz="1800" dirty="0">
              <a:solidFill>
                <a:schemeClr val="tx1">
                  <a:lumMod val="95000"/>
                  <a:lumOff val="5000"/>
                </a:schemeClr>
              </a:solidFill>
              <a:latin typeface="Cambria" panose="02040503050406030204" pitchFamily="18" charset="0"/>
              <a:ea typeface="Cambria" panose="02040503050406030204" pitchFamily="18" charset="0"/>
            </a:endParaRPr>
          </a:p>
        </p:txBody>
      </p:sp>
      <p:sp>
        <p:nvSpPr>
          <p:cNvPr id="3" name="TextBox 2"/>
          <p:cNvSpPr txBox="1"/>
          <p:nvPr/>
        </p:nvSpPr>
        <p:spPr>
          <a:xfrm>
            <a:off x="1622564" y="1107108"/>
            <a:ext cx="1242390" cy="461665"/>
          </a:xfrm>
          <a:prstGeom prst="rect">
            <a:avLst/>
          </a:prstGeom>
          <a:noFill/>
        </p:spPr>
        <p:txBody>
          <a:bodyPr wrap="square" rtlCol="0">
            <a:spAutoFit/>
          </a:bodyPr>
          <a:lstStyle/>
          <a:p>
            <a:r>
              <a:rPr lang="en-US" sz="2400" dirty="0" smtClean="0">
                <a:latin typeface="Cambria" panose="02040503050406030204" pitchFamily="18" charset="0"/>
                <a:ea typeface="Cambria" panose="02040503050406030204" pitchFamily="18" charset="0"/>
              </a:rPr>
              <a:t>Output</a:t>
            </a:r>
            <a:endParaRPr lang="en-US" sz="2400" dirty="0">
              <a:latin typeface="Cambria" panose="02040503050406030204" pitchFamily="18" charset="0"/>
              <a:ea typeface="Cambria" panose="02040503050406030204" pitchFamily="18" charset="0"/>
            </a:endParaRPr>
          </a:p>
        </p:txBody>
      </p:sp>
      <p:sp>
        <p:nvSpPr>
          <p:cNvPr id="14" name="TextBox 13"/>
          <p:cNvSpPr txBox="1"/>
          <p:nvPr/>
        </p:nvSpPr>
        <p:spPr>
          <a:xfrm>
            <a:off x="2243759" y="127539"/>
            <a:ext cx="8192327" cy="584775"/>
          </a:xfrm>
          <a:prstGeom prst="rect">
            <a:avLst/>
          </a:prstGeom>
          <a:noFill/>
        </p:spPr>
        <p:txBody>
          <a:bodyPr wrap="square" rtlCol="0">
            <a:spAutoFit/>
          </a:bodyPr>
          <a:lstStyle/>
          <a:p>
            <a:r>
              <a:rPr lang="en-US" sz="3200" dirty="0" smtClean="0">
                <a:latin typeface="Cambria" panose="02040503050406030204" pitchFamily="18" charset="0"/>
                <a:ea typeface="Cambria" panose="02040503050406030204" pitchFamily="18" charset="0"/>
              </a:rPr>
              <a:t>Question 3 </a:t>
            </a:r>
            <a:r>
              <a:rPr lang="en-US" sz="3200" dirty="0"/>
              <a:t>Competition Analysis</a:t>
            </a:r>
            <a:endParaRPr lang="en-US" sz="3200" dirty="0">
              <a:latin typeface="Cambria" panose="02040503050406030204" pitchFamily="18" charset="0"/>
              <a:ea typeface="Cambria" panose="02040503050406030204" pitchFamily="18" charset="0"/>
            </a:endParaRPr>
          </a:p>
        </p:txBody>
      </p:sp>
      <p:pic>
        <p:nvPicPr>
          <p:cNvPr id="13" name="Picture 12"/>
          <p:cNvPicPr>
            <a:picLocks noChangeAspect="1"/>
          </p:cNvPicPr>
          <p:nvPr/>
        </p:nvPicPr>
        <p:blipFill>
          <a:blip r:embed="rId4"/>
          <a:stretch>
            <a:fillRect/>
          </a:stretch>
        </p:blipFill>
        <p:spPr>
          <a:xfrm>
            <a:off x="228916" y="1725042"/>
            <a:ext cx="4029686" cy="490007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0" name="TextBox 9">
            <a:extLst>
              <a:ext uri="{FF2B5EF4-FFF2-40B4-BE49-F238E27FC236}">
                <a16:creationId xmlns:a16="http://schemas.microsoft.com/office/drawing/2014/main" xmlns="" id="{9EA4B7CE-C6A2-4C38-FB8C-0C9521C1B418}"/>
              </a:ext>
            </a:extLst>
          </p:cNvPr>
          <p:cNvSpPr txBox="1"/>
          <p:nvPr/>
        </p:nvSpPr>
        <p:spPr>
          <a:xfrm>
            <a:off x="4601816" y="5390271"/>
            <a:ext cx="7530549" cy="923330"/>
          </a:xfrm>
          <a:prstGeom prst="rect">
            <a:avLst/>
          </a:prstGeom>
          <a:noFill/>
        </p:spPr>
        <p:txBody>
          <a:bodyPr wrap="square" rtlCol="0">
            <a:spAutoFit/>
          </a:bodyPr>
          <a:lstStyle>
            <a:defPPr>
              <a:defRPr lang="en-US"/>
            </a:defPPr>
            <a:lvl1pPr indent="0">
              <a:buFont typeface="Arial" panose="020B0604020202020204" pitchFamily="34" charset="0"/>
              <a:buNone/>
              <a:defRPr sz="2000">
                <a:solidFill>
                  <a:schemeClr val="bg1"/>
                </a:solidFill>
              </a:defRPr>
            </a:lvl1pPr>
          </a:lstStyle>
          <a:p>
            <a:r>
              <a:rPr lang="en-US" sz="1800" dirty="0" smtClean="0">
                <a:solidFill>
                  <a:schemeClr val="tx1"/>
                </a:solidFill>
                <a:latin typeface="Arial" panose="020B0604020202020204" pitchFamily="34" charset="0"/>
                <a:cs typeface="Arial" panose="020B0604020202020204" pitchFamily="34" charset="0"/>
              </a:rPr>
              <a:t>So we can see there is not a particular reason why other drinks prefer more but if we compare we can say that </a:t>
            </a:r>
            <a:r>
              <a:rPr lang="en-US" sz="1800" dirty="0" smtClean="0">
                <a:solidFill>
                  <a:srgbClr val="FFC000"/>
                </a:solidFill>
                <a:latin typeface="Arial" panose="020B0604020202020204" pitchFamily="34" charset="0"/>
                <a:cs typeface="Arial" panose="020B0604020202020204" pitchFamily="34" charset="0"/>
              </a:rPr>
              <a:t>Brand reputation and Taste/flavor</a:t>
            </a:r>
            <a:r>
              <a:rPr lang="en-US" sz="1800" dirty="0" smtClean="0">
                <a:solidFill>
                  <a:schemeClr val="tx1"/>
                </a:solidFill>
                <a:latin typeface="Arial" panose="020B0604020202020204" pitchFamily="34" charset="0"/>
                <a:cs typeface="Arial" panose="020B0604020202020204" pitchFamily="34" charset="0"/>
              </a:rPr>
              <a:t> are the primary reason.</a:t>
            </a:r>
            <a:endParaRPr lang="en-IN" sz="1800" dirty="0">
              <a:solidFill>
                <a:schemeClr val="tx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5"/>
          <a:stretch>
            <a:fillRect/>
          </a:stretch>
        </p:blipFill>
        <p:spPr>
          <a:xfrm>
            <a:off x="4671717" y="1202306"/>
            <a:ext cx="7255239" cy="3828177"/>
          </a:xfrm>
          <a:prstGeom prst="rect">
            <a:avLst/>
          </a:prstGeom>
        </p:spPr>
      </p:pic>
    </p:spTree>
    <p:extLst>
      <p:ext uri="{BB962C8B-B14F-4D97-AF65-F5344CB8AC3E}">
        <p14:creationId xmlns:p14="http://schemas.microsoft.com/office/powerpoint/2010/main" val="3003612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p:bldP spid="14"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hidden="1"/>
          <p:cNvSpPr>
            <a:spLocks noGrp="1"/>
          </p:cNvSpPr>
          <p:nvPr>
            <p:ph type="title"/>
          </p:nvPr>
        </p:nvSpPr>
        <p:spPr/>
        <p:txBody>
          <a:bodyPr/>
          <a:lstStyle/>
          <a:p>
            <a:r>
              <a:t>tile</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12387" y="39756"/>
            <a:ext cx="819979" cy="819979"/>
          </a:xfrm>
          <a:prstGeom prst="rect">
            <a:avLst/>
          </a:prstGeom>
        </p:spPr>
      </p:pic>
      <p:sp>
        <p:nvSpPr>
          <p:cNvPr id="9" name="Title 1">
            <a:extLst>
              <a:ext uri="{FF2B5EF4-FFF2-40B4-BE49-F238E27FC236}">
                <a16:creationId xmlns:a16="http://schemas.microsoft.com/office/drawing/2014/main" xmlns="" id="{2A007E2F-39D6-7345-2E05-22004894A1AE}"/>
              </a:ext>
            </a:extLst>
          </p:cNvPr>
          <p:cNvSpPr txBox="1">
            <a:spLocks/>
          </p:cNvSpPr>
          <p:nvPr/>
        </p:nvSpPr>
        <p:spPr>
          <a:xfrm>
            <a:off x="296518" y="859735"/>
            <a:ext cx="8042412" cy="6179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800" dirty="0" smtClean="0"/>
              <a:t>Which </a:t>
            </a:r>
            <a:r>
              <a:rPr lang="en-US" sz="1800" dirty="0"/>
              <a:t>marketing channel can be used to reach more customers? </a:t>
            </a:r>
            <a:endParaRPr lang="en-US" sz="1800" dirty="0">
              <a:solidFill>
                <a:schemeClr val="tx1">
                  <a:lumMod val="95000"/>
                  <a:lumOff val="5000"/>
                </a:schemeClr>
              </a:solidFill>
              <a:latin typeface="Cambria" panose="02040503050406030204" pitchFamily="18" charset="0"/>
              <a:ea typeface="Cambria" panose="02040503050406030204" pitchFamily="18" charset="0"/>
            </a:endParaRPr>
          </a:p>
        </p:txBody>
      </p:sp>
      <p:sp>
        <p:nvSpPr>
          <p:cNvPr id="3" name="TextBox 2"/>
          <p:cNvSpPr txBox="1"/>
          <p:nvPr/>
        </p:nvSpPr>
        <p:spPr>
          <a:xfrm>
            <a:off x="1391479" y="2197466"/>
            <a:ext cx="1242390" cy="461665"/>
          </a:xfrm>
          <a:prstGeom prst="rect">
            <a:avLst/>
          </a:prstGeom>
          <a:noFill/>
        </p:spPr>
        <p:txBody>
          <a:bodyPr wrap="square" rtlCol="0">
            <a:spAutoFit/>
          </a:bodyPr>
          <a:lstStyle/>
          <a:p>
            <a:r>
              <a:rPr lang="en-US" sz="2400" dirty="0" smtClean="0">
                <a:latin typeface="Cambria" panose="02040503050406030204" pitchFamily="18" charset="0"/>
                <a:ea typeface="Cambria" panose="02040503050406030204" pitchFamily="18" charset="0"/>
              </a:rPr>
              <a:t>Output</a:t>
            </a:r>
            <a:endParaRPr lang="en-US" sz="2400" dirty="0">
              <a:latin typeface="Cambria" panose="02040503050406030204" pitchFamily="18" charset="0"/>
              <a:ea typeface="Cambria" panose="02040503050406030204" pitchFamily="18" charset="0"/>
            </a:endParaRPr>
          </a:p>
        </p:txBody>
      </p:sp>
      <p:sp>
        <p:nvSpPr>
          <p:cNvPr id="14" name="TextBox 13"/>
          <p:cNvSpPr txBox="1"/>
          <p:nvPr/>
        </p:nvSpPr>
        <p:spPr>
          <a:xfrm>
            <a:off x="1391479" y="127539"/>
            <a:ext cx="9322904" cy="584775"/>
          </a:xfrm>
          <a:prstGeom prst="rect">
            <a:avLst/>
          </a:prstGeom>
          <a:noFill/>
        </p:spPr>
        <p:txBody>
          <a:bodyPr wrap="square" rtlCol="0">
            <a:spAutoFit/>
          </a:bodyPr>
          <a:lstStyle/>
          <a:p>
            <a:r>
              <a:rPr lang="en-US" sz="3200" dirty="0" smtClean="0">
                <a:latin typeface="Cambria" panose="02040503050406030204" pitchFamily="18" charset="0"/>
                <a:ea typeface="Cambria" panose="02040503050406030204" pitchFamily="18" charset="0"/>
              </a:rPr>
              <a:t>Question </a:t>
            </a:r>
            <a:r>
              <a:rPr lang="en-US" sz="3200" dirty="0">
                <a:latin typeface="Cambria" panose="02040503050406030204" pitchFamily="18" charset="0"/>
                <a:ea typeface="Cambria" panose="02040503050406030204" pitchFamily="18" charset="0"/>
              </a:rPr>
              <a:t>4</a:t>
            </a:r>
            <a:r>
              <a:rPr lang="en-US" sz="3200" dirty="0" smtClean="0">
                <a:latin typeface="Cambria" panose="02040503050406030204" pitchFamily="18" charset="0"/>
                <a:ea typeface="Cambria" panose="02040503050406030204" pitchFamily="18" charset="0"/>
              </a:rPr>
              <a:t> </a:t>
            </a:r>
            <a:r>
              <a:rPr lang="en-US" sz="3200" dirty="0"/>
              <a:t>Marketing Channels and Brand Awareness</a:t>
            </a:r>
            <a:endParaRPr lang="en-US" sz="3200" dirty="0">
              <a:latin typeface="Cambria" panose="02040503050406030204" pitchFamily="18" charset="0"/>
              <a:ea typeface="Cambria" panose="02040503050406030204" pitchFamily="18" charset="0"/>
            </a:endParaRPr>
          </a:p>
        </p:txBody>
      </p:sp>
      <p:pic>
        <p:nvPicPr>
          <p:cNvPr id="2" name="Picture 1"/>
          <p:cNvPicPr>
            <a:picLocks noChangeAspect="1"/>
          </p:cNvPicPr>
          <p:nvPr/>
        </p:nvPicPr>
        <p:blipFill>
          <a:blip r:embed="rId4"/>
          <a:stretch>
            <a:fillRect/>
          </a:stretch>
        </p:blipFill>
        <p:spPr>
          <a:xfrm>
            <a:off x="531536" y="3172446"/>
            <a:ext cx="2962275" cy="213505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7" name="Picture 6"/>
          <p:cNvPicPr>
            <a:picLocks noChangeAspect="1"/>
          </p:cNvPicPr>
          <p:nvPr/>
        </p:nvPicPr>
        <p:blipFill>
          <a:blip r:embed="rId5"/>
          <a:stretch>
            <a:fillRect/>
          </a:stretch>
        </p:blipFill>
        <p:spPr>
          <a:xfrm>
            <a:off x="5276643" y="1864622"/>
            <a:ext cx="5514975" cy="4162425"/>
          </a:xfrm>
          <a:prstGeom prst="rect">
            <a:avLst/>
          </a:prstGeom>
        </p:spPr>
      </p:pic>
      <p:sp>
        <p:nvSpPr>
          <p:cNvPr id="10" name="TextBox 9">
            <a:extLst>
              <a:ext uri="{FF2B5EF4-FFF2-40B4-BE49-F238E27FC236}">
                <a16:creationId xmlns:a16="http://schemas.microsoft.com/office/drawing/2014/main" xmlns="" id="{7DDDCCDE-4DF6-9317-FD85-586A7970BDA7}"/>
              </a:ext>
            </a:extLst>
          </p:cNvPr>
          <p:cNvSpPr txBox="1"/>
          <p:nvPr/>
        </p:nvSpPr>
        <p:spPr>
          <a:xfrm>
            <a:off x="531536" y="6171030"/>
            <a:ext cx="10969987" cy="369332"/>
          </a:xfrm>
          <a:prstGeom prst="rect">
            <a:avLst/>
          </a:prstGeom>
          <a:noFill/>
        </p:spPr>
        <p:txBody>
          <a:bodyPr wrap="square" rtlCol="0">
            <a:spAutoFit/>
          </a:bodyPr>
          <a:lstStyle>
            <a:defPPr>
              <a:defRPr lang="en-US"/>
            </a:defPPr>
            <a:lvl1pPr>
              <a:defRPr sz="2000">
                <a:solidFill>
                  <a:schemeClr val="bg1"/>
                </a:solidFill>
              </a:defRPr>
            </a:lvl1pPr>
          </a:lstStyle>
          <a:p>
            <a:r>
              <a:rPr lang="en-US" sz="1800" dirty="0">
                <a:solidFill>
                  <a:schemeClr val="tx1"/>
                </a:solidFill>
                <a:latin typeface="Arial" panose="020B0604020202020204" pitchFamily="34" charset="0"/>
                <a:cs typeface="Arial" panose="020B0604020202020204" pitchFamily="34" charset="0"/>
              </a:rPr>
              <a:t>The </a:t>
            </a:r>
            <a:r>
              <a:rPr lang="en-US" sz="1800" dirty="0">
                <a:solidFill>
                  <a:srgbClr val="FFC000"/>
                </a:solidFill>
                <a:latin typeface="Arial" panose="020B0604020202020204" pitchFamily="34" charset="0"/>
                <a:cs typeface="Arial" panose="020B0604020202020204" pitchFamily="34" charset="0"/>
              </a:rPr>
              <a:t>online </a:t>
            </a:r>
            <a:r>
              <a:rPr lang="en-US" sz="1800" dirty="0" smtClean="0">
                <a:solidFill>
                  <a:srgbClr val="FFC000"/>
                </a:solidFill>
                <a:latin typeface="Arial" panose="020B0604020202020204" pitchFamily="34" charset="0"/>
                <a:cs typeface="Arial" panose="020B0604020202020204" pitchFamily="34" charset="0"/>
              </a:rPr>
              <a:t>ad channel </a:t>
            </a:r>
            <a:r>
              <a:rPr lang="en-US" sz="1800" dirty="0">
                <a:solidFill>
                  <a:schemeClr val="tx1"/>
                </a:solidFill>
                <a:latin typeface="Arial" panose="020B0604020202020204" pitchFamily="34" charset="0"/>
                <a:cs typeface="Arial" panose="020B0604020202020204" pitchFamily="34" charset="0"/>
              </a:rPr>
              <a:t>is the most effective marketing strategy for promoting the brands among youths.</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39959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p:bldP spid="14"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hidden="1"/>
          <p:cNvSpPr>
            <a:spLocks noGrp="1"/>
          </p:cNvSpPr>
          <p:nvPr>
            <p:ph type="title"/>
          </p:nvPr>
        </p:nvSpPr>
        <p:spPr/>
        <p:txBody>
          <a:bodyPr/>
          <a:lstStyle/>
          <a:p>
            <a:r>
              <a:t>tile</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12387" y="39756"/>
            <a:ext cx="819979" cy="819979"/>
          </a:xfrm>
          <a:prstGeom prst="rect">
            <a:avLst/>
          </a:prstGeom>
        </p:spPr>
      </p:pic>
      <p:sp>
        <p:nvSpPr>
          <p:cNvPr id="9" name="Title 1">
            <a:extLst>
              <a:ext uri="{FF2B5EF4-FFF2-40B4-BE49-F238E27FC236}">
                <a16:creationId xmlns:a16="http://schemas.microsoft.com/office/drawing/2014/main" xmlns="" id="{2A007E2F-39D6-7345-2E05-22004894A1AE}"/>
              </a:ext>
            </a:extLst>
          </p:cNvPr>
          <p:cNvSpPr txBox="1">
            <a:spLocks/>
          </p:cNvSpPr>
          <p:nvPr/>
        </p:nvSpPr>
        <p:spPr>
          <a:xfrm>
            <a:off x="296518" y="859735"/>
            <a:ext cx="8042412" cy="6179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800" dirty="0"/>
              <a:t>a. What do people think about our brand? (overall rating)</a:t>
            </a:r>
            <a:endParaRPr lang="en-US" sz="1800" dirty="0">
              <a:solidFill>
                <a:schemeClr val="tx1">
                  <a:lumMod val="95000"/>
                  <a:lumOff val="5000"/>
                </a:schemeClr>
              </a:solidFill>
              <a:latin typeface="Cambria" panose="02040503050406030204" pitchFamily="18" charset="0"/>
              <a:ea typeface="Cambria" panose="02040503050406030204" pitchFamily="18" charset="0"/>
            </a:endParaRPr>
          </a:p>
        </p:txBody>
      </p:sp>
      <p:sp>
        <p:nvSpPr>
          <p:cNvPr id="3" name="TextBox 2"/>
          <p:cNvSpPr txBox="1"/>
          <p:nvPr/>
        </p:nvSpPr>
        <p:spPr>
          <a:xfrm>
            <a:off x="1391479" y="2197466"/>
            <a:ext cx="1242390" cy="461665"/>
          </a:xfrm>
          <a:prstGeom prst="rect">
            <a:avLst/>
          </a:prstGeom>
          <a:noFill/>
        </p:spPr>
        <p:txBody>
          <a:bodyPr wrap="square" rtlCol="0">
            <a:spAutoFit/>
          </a:bodyPr>
          <a:lstStyle/>
          <a:p>
            <a:r>
              <a:rPr lang="en-US" sz="2400" dirty="0" smtClean="0">
                <a:latin typeface="Cambria" panose="02040503050406030204" pitchFamily="18" charset="0"/>
                <a:ea typeface="Cambria" panose="02040503050406030204" pitchFamily="18" charset="0"/>
              </a:rPr>
              <a:t>Output</a:t>
            </a:r>
            <a:endParaRPr lang="en-US" sz="2400" dirty="0">
              <a:latin typeface="Cambria" panose="02040503050406030204" pitchFamily="18" charset="0"/>
              <a:ea typeface="Cambria" panose="02040503050406030204" pitchFamily="18" charset="0"/>
            </a:endParaRPr>
          </a:p>
        </p:txBody>
      </p:sp>
      <p:sp>
        <p:nvSpPr>
          <p:cNvPr id="14" name="TextBox 13"/>
          <p:cNvSpPr txBox="1"/>
          <p:nvPr/>
        </p:nvSpPr>
        <p:spPr>
          <a:xfrm>
            <a:off x="2243759" y="127539"/>
            <a:ext cx="8192327" cy="584775"/>
          </a:xfrm>
          <a:prstGeom prst="rect">
            <a:avLst/>
          </a:prstGeom>
          <a:noFill/>
        </p:spPr>
        <p:txBody>
          <a:bodyPr wrap="square" rtlCol="0">
            <a:spAutoFit/>
          </a:bodyPr>
          <a:lstStyle/>
          <a:p>
            <a:r>
              <a:rPr lang="en-US" sz="3200" dirty="0" smtClean="0">
                <a:latin typeface="Cambria" panose="02040503050406030204" pitchFamily="18" charset="0"/>
                <a:ea typeface="Cambria" panose="02040503050406030204" pitchFamily="18" charset="0"/>
              </a:rPr>
              <a:t>Question </a:t>
            </a:r>
            <a:r>
              <a:rPr lang="en-US" sz="3200" dirty="0">
                <a:latin typeface="Cambria" panose="02040503050406030204" pitchFamily="18" charset="0"/>
                <a:ea typeface="Cambria" panose="02040503050406030204" pitchFamily="18" charset="0"/>
              </a:rPr>
              <a:t>5</a:t>
            </a:r>
            <a:r>
              <a:rPr lang="en-US" sz="3200" dirty="0" smtClean="0">
                <a:latin typeface="Cambria" panose="02040503050406030204" pitchFamily="18" charset="0"/>
                <a:ea typeface="Cambria" panose="02040503050406030204" pitchFamily="18" charset="0"/>
              </a:rPr>
              <a:t> </a:t>
            </a:r>
            <a:r>
              <a:rPr lang="en-US" sz="3200" dirty="0"/>
              <a:t>Brand Penetration</a:t>
            </a:r>
            <a:endParaRPr lang="en-US" sz="3200" dirty="0">
              <a:latin typeface="Cambria" panose="02040503050406030204" pitchFamily="18" charset="0"/>
              <a:ea typeface="Cambria" panose="02040503050406030204" pitchFamily="18" charset="0"/>
            </a:endParaRPr>
          </a:p>
        </p:txBody>
      </p:sp>
      <p:pic>
        <p:nvPicPr>
          <p:cNvPr id="2" name="Picture 1"/>
          <p:cNvPicPr>
            <a:picLocks noChangeAspect="1"/>
          </p:cNvPicPr>
          <p:nvPr/>
        </p:nvPicPr>
        <p:blipFill>
          <a:blip r:embed="rId4"/>
          <a:stretch>
            <a:fillRect/>
          </a:stretch>
        </p:blipFill>
        <p:spPr>
          <a:xfrm>
            <a:off x="296519" y="3159349"/>
            <a:ext cx="3798404" cy="184997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7" name="Picture 6"/>
          <p:cNvPicPr>
            <a:picLocks noChangeAspect="1"/>
          </p:cNvPicPr>
          <p:nvPr/>
        </p:nvPicPr>
        <p:blipFill>
          <a:blip r:embed="rId5"/>
          <a:stretch>
            <a:fillRect/>
          </a:stretch>
        </p:blipFill>
        <p:spPr>
          <a:xfrm>
            <a:off x="5684975" y="2057400"/>
            <a:ext cx="5553075" cy="3352800"/>
          </a:xfrm>
          <a:prstGeom prst="rect">
            <a:avLst/>
          </a:prstGeom>
        </p:spPr>
      </p:pic>
      <p:sp>
        <p:nvSpPr>
          <p:cNvPr id="10" name="TextBox 9">
            <a:extLst>
              <a:ext uri="{FF2B5EF4-FFF2-40B4-BE49-F238E27FC236}">
                <a16:creationId xmlns:a16="http://schemas.microsoft.com/office/drawing/2014/main" xmlns="" id="{7DDDCCDE-4DF6-9317-FD85-586A7970BDA7}"/>
              </a:ext>
            </a:extLst>
          </p:cNvPr>
          <p:cNvSpPr txBox="1"/>
          <p:nvPr/>
        </p:nvSpPr>
        <p:spPr>
          <a:xfrm>
            <a:off x="208723" y="5806831"/>
            <a:ext cx="11757990" cy="369332"/>
          </a:xfrm>
          <a:prstGeom prst="rect">
            <a:avLst/>
          </a:prstGeom>
          <a:noFill/>
        </p:spPr>
        <p:txBody>
          <a:bodyPr wrap="square" rtlCol="0">
            <a:spAutoFit/>
          </a:bodyPr>
          <a:lstStyle>
            <a:defPPr>
              <a:defRPr lang="en-US"/>
            </a:defPPr>
            <a:lvl1pPr indent="0">
              <a:buFont typeface="Arial" panose="020B0604020202020204" pitchFamily="34" charset="0"/>
              <a:buNone/>
              <a:defRPr sz="2000">
                <a:solidFill>
                  <a:schemeClr val="bg1"/>
                </a:solidFill>
              </a:defRPr>
            </a:lvl1pPr>
          </a:lstStyle>
          <a:p>
            <a:r>
              <a:rPr lang="en-US" sz="1800" b="1" dirty="0" smtClean="0">
                <a:solidFill>
                  <a:schemeClr val="tx1"/>
                </a:solidFill>
                <a:latin typeface="Arial" panose="020B0604020202020204" pitchFamily="34" charset="0"/>
                <a:cs typeface="Arial" panose="020B0604020202020204" pitchFamily="34" charset="0"/>
              </a:rPr>
              <a:t>About </a:t>
            </a:r>
            <a:r>
              <a:rPr lang="en-US" sz="1800" b="1" dirty="0" smtClean="0">
                <a:solidFill>
                  <a:srgbClr val="FFC000"/>
                </a:solidFill>
                <a:latin typeface="Arial" panose="020B0604020202020204" pitchFamily="34" charset="0"/>
                <a:cs typeface="Arial" panose="020B0604020202020204" pitchFamily="34" charset="0"/>
              </a:rPr>
              <a:t>60% customer </a:t>
            </a:r>
            <a:r>
              <a:rPr lang="en-US" sz="1800" b="1" dirty="0" smtClean="0">
                <a:solidFill>
                  <a:schemeClr val="tx1"/>
                </a:solidFill>
                <a:latin typeface="Arial" panose="020B0604020202020204" pitchFamily="34" charset="0"/>
                <a:cs typeface="Arial" panose="020B0604020202020204" pitchFamily="34" charset="0"/>
              </a:rPr>
              <a:t>have </a:t>
            </a:r>
            <a:r>
              <a:rPr lang="en-US" sz="1800" b="1" dirty="0">
                <a:solidFill>
                  <a:schemeClr val="tx1"/>
                </a:solidFill>
                <a:latin typeface="Arial" panose="020B0604020202020204" pitchFamily="34" charset="0"/>
                <a:cs typeface="Arial" panose="020B0604020202020204" pitchFamily="34" charset="0"/>
              </a:rPr>
              <a:t>neutral feedback about </a:t>
            </a:r>
            <a:r>
              <a:rPr lang="en-US" sz="1800" b="1" dirty="0" err="1" smtClean="0">
                <a:solidFill>
                  <a:srgbClr val="FFC000"/>
                </a:solidFill>
                <a:latin typeface="Arial" panose="020B0604020202020204" pitchFamily="34" charset="0"/>
                <a:cs typeface="Arial" panose="020B0604020202020204" pitchFamily="34" charset="0"/>
              </a:rPr>
              <a:t>CodeX</a:t>
            </a:r>
            <a:r>
              <a:rPr lang="en-US" sz="1800" b="1" dirty="0" smtClean="0">
                <a:solidFill>
                  <a:srgbClr val="FFC000"/>
                </a:solidFill>
                <a:latin typeface="Arial" panose="020B0604020202020204" pitchFamily="34" charset="0"/>
                <a:cs typeface="Arial" panose="020B0604020202020204" pitchFamily="34" charset="0"/>
              </a:rPr>
              <a:t>. </a:t>
            </a:r>
            <a:endParaRPr lang="en-IN" sz="1800" b="1"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36667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p:bldP spid="14"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hidden="1"/>
          <p:cNvSpPr>
            <a:spLocks noGrp="1"/>
          </p:cNvSpPr>
          <p:nvPr>
            <p:ph type="title"/>
          </p:nvPr>
        </p:nvSpPr>
        <p:spPr/>
        <p:txBody>
          <a:bodyPr/>
          <a:lstStyle/>
          <a:p>
            <a:r>
              <a:t>tile</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12387" y="39756"/>
            <a:ext cx="819979" cy="819979"/>
          </a:xfrm>
          <a:prstGeom prst="rect">
            <a:avLst/>
          </a:prstGeom>
        </p:spPr>
      </p:pic>
      <p:sp>
        <p:nvSpPr>
          <p:cNvPr id="9" name="Title 1">
            <a:extLst>
              <a:ext uri="{FF2B5EF4-FFF2-40B4-BE49-F238E27FC236}">
                <a16:creationId xmlns:a16="http://schemas.microsoft.com/office/drawing/2014/main" xmlns="" id="{2A007E2F-39D6-7345-2E05-22004894A1AE}"/>
              </a:ext>
            </a:extLst>
          </p:cNvPr>
          <p:cNvSpPr txBox="1">
            <a:spLocks/>
          </p:cNvSpPr>
          <p:nvPr/>
        </p:nvSpPr>
        <p:spPr>
          <a:xfrm>
            <a:off x="296518" y="859735"/>
            <a:ext cx="8042412" cy="6179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800" dirty="0"/>
              <a:t>b. Which cities do we need to focus more on? </a:t>
            </a:r>
            <a:endParaRPr lang="en-US" sz="1800" dirty="0">
              <a:solidFill>
                <a:schemeClr val="tx1">
                  <a:lumMod val="95000"/>
                  <a:lumOff val="5000"/>
                </a:schemeClr>
              </a:solidFill>
              <a:latin typeface="Cambria" panose="02040503050406030204" pitchFamily="18" charset="0"/>
              <a:ea typeface="Cambria" panose="02040503050406030204" pitchFamily="18" charset="0"/>
            </a:endParaRPr>
          </a:p>
        </p:txBody>
      </p:sp>
      <p:sp>
        <p:nvSpPr>
          <p:cNvPr id="3" name="TextBox 2"/>
          <p:cNvSpPr txBox="1"/>
          <p:nvPr/>
        </p:nvSpPr>
        <p:spPr>
          <a:xfrm>
            <a:off x="1398934" y="1477669"/>
            <a:ext cx="1242390" cy="461665"/>
          </a:xfrm>
          <a:prstGeom prst="rect">
            <a:avLst/>
          </a:prstGeom>
          <a:noFill/>
        </p:spPr>
        <p:txBody>
          <a:bodyPr wrap="square" rtlCol="0">
            <a:spAutoFit/>
          </a:bodyPr>
          <a:lstStyle/>
          <a:p>
            <a:r>
              <a:rPr lang="en-US" sz="2400" dirty="0" smtClean="0">
                <a:latin typeface="Cambria" panose="02040503050406030204" pitchFamily="18" charset="0"/>
                <a:ea typeface="Cambria" panose="02040503050406030204" pitchFamily="18" charset="0"/>
              </a:rPr>
              <a:t>Output</a:t>
            </a:r>
            <a:endParaRPr lang="en-US" sz="2400" dirty="0">
              <a:latin typeface="Cambria" panose="02040503050406030204" pitchFamily="18" charset="0"/>
              <a:ea typeface="Cambria" panose="02040503050406030204" pitchFamily="18" charset="0"/>
            </a:endParaRPr>
          </a:p>
        </p:txBody>
      </p:sp>
      <p:sp>
        <p:nvSpPr>
          <p:cNvPr id="14" name="TextBox 13"/>
          <p:cNvSpPr txBox="1"/>
          <p:nvPr/>
        </p:nvSpPr>
        <p:spPr>
          <a:xfrm>
            <a:off x="2243759" y="127539"/>
            <a:ext cx="8192327" cy="584775"/>
          </a:xfrm>
          <a:prstGeom prst="rect">
            <a:avLst/>
          </a:prstGeom>
          <a:noFill/>
        </p:spPr>
        <p:txBody>
          <a:bodyPr wrap="square" rtlCol="0">
            <a:spAutoFit/>
          </a:bodyPr>
          <a:lstStyle/>
          <a:p>
            <a:r>
              <a:rPr lang="en-US" sz="3200" dirty="0" smtClean="0">
                <a:latin typeface="Cambria" panose="02040503050406030204" pitchFamily="18" charset="0"/>
                <a:ea typeface="Cambria" panose="02040503050406030204" pitchFamily="18" charset="0"/>
              </a:rPr>
              <a:t>Question </a:t>
            </a:r>
            <a:r>
              <a:rPr lang="en-US" sz="3200" dirty="0">
                <a:latin typeface="Cambria" panose="02040503050406030204" pitchFamily="18" charset="0"/>
                <a:ea typeface="Cambria" panose="02040503050406030204" pitchFamily="18" charset="0"/>
              </a:rPr>
              <a:t>5</a:t>
            </a:r>
            <a:r>
              <a:rPr lang="en-US" sz="3200" dirty="0" smtClean="0">
                <a:latin typeface="Cambria" panose="02040503050406030204" pitchFamily="18" charset="0"/>
                <a:ea typeface="Cambria" panose="02040503050406030204" pitchFamily="18" charset="0"/>
              </a:rPr>
              <a:t> </a:t>
            </a:r>
            <a:r>
              <a:rPr lang="en-US" sz="3200" dirty="0"/>
              <a:t>Brand Penetration</a:t>
            </a:r>
            <a:endParaRPr lang="en-US" sz="3200" dirty="0">
              <a:latin typeface="Cambria" panose="02040503050406030204" pitchFamily="18" charset="0"/>
              <a:ea typeface="Cambria" panose="02040503050406030204" pitchFamily="18" charset="0"/>
            </a:endParaRPr>
          </a:p>
        </p:txBody>
      </p:sp>
      <p:pic>
        <p:nvPicPr>
          <p:cNvPr id="5" name="Picture 4"/>
          <p:cNvPicPr>
            <a:picLocks noChangeAspect="1"/>
          </p:cNvPicPr>
          <p:nvPr/>
        </p:nvPicPr>
        <p:blipFill>
          <a:blip r:embed="rId4"/>
          <a:stretch>
            <a:fillRect/>
          </a:stretch>
        </p:blipFill>
        <p:spPr>
          <a:xfrm>
            <a:off x="758066" y="2295901"/>
            <a:ext cx="2524125" cy="29337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8" name="Picture 7"/>
          <p:cNvPicPr>
            <a:picLocks noChangeAspect="1"/>
          </p:cNvPicPr>
          <p:nvPr/>
        </p:nvPicPr>
        <p:blipFill>
          <a:blip r:embed="rId5"/>
          <a:stretch>
            <a:fillRect/>
          </a:stretch>
        </p:blipFill>
        <p:spPr>
          <a:xfrm>
            <a:off x="4772025" y="1625090"/>
            <a:ext cx="6180482" cy="3692345"/>
          </a:xfrm>
          <a:prstGeom prst="rect">
            <a:avLst/>
          </a:prstGeom>
        </p:spPr>
      </p:pic>
      <p:sp>
        <p:nvSpPr>
          <p:cNvPr id="10" name="TextBox 9">
            <a:extLst>
              <a:ext uri="{FF2B5EF4-FFF2-40B4-BE49-F238E27FC236}">
                <a16:creationId xmlns:a16="http://schemas.microsoft.com/office/drawing/2014/main" xmlns="" id="{7DDDCCDE-4DF6-9317-FD85-586A7970BDA7}"/>
              </a:ext>
            </a:extLst>
          </p:cNvPr>
          <p:cNvSpPr txBox="1"/>
          <p:nvPr/>
        </p:nvSpPr>
        <p:spPr>
          <a:xfrm>
            <a:off x="680226" y="5597888"/>
            <a:ext cx="11128918" cy="646331"/>
          </a:xfrm>
          <a:prstGeom prst="rect">
            <a:avLst/>
          </a:prstGeom>
          <a:noFill/>
        </p:spPr>
        <p:txBody>
          <a:bodyPr wrap="square" rtlCol="0">
            <a:spAutoFit/>
          </a:bodyPr>
          <a:lstStyle>
            <a:defPPr>
              <a:defRPr lang="en-US"/>
            </a:defPPr>
            <a:lvl1pPr indent="0">
              <a:buFont typeface="Arial" panose="020B0604020202020204" pitchFamily="34" charset="0"/>
              <a:buNone/>
              <a:defRPr sz="2000">
                <a:solidFill>
                  <a:schemeClr val="bg1"/>
                </a:solidFill>
              </a:defRPr>
            </a:lvl1pPr>
          </a:lstStyle>
          <a:p>
            <a:r>
              <a:rPr lang="en-US" sz="1800" dirty="0" smtClean="0">
                <a:solidFill>
                  <a:schemeClr val="tx1"/>
                </a:solidFill>
                <a:latin typeface="Arial" panose="020B0604020202020204" pitchFamily="34" charset="0"/>
                <a:cs typeface="Arial" panose="020B0604020202020204" pitchFamily="34" charset="0"/>
              </a:rPr>
              <a:t>In </a:t>
            </a:r>
            <a:r>
              <a:rPr lang="en-US" sz="1800" dirty="0" err="1" smtClean="0">
                <a:solidFill>
                  <a:srgbClr val="FFC000"/>
                </a:solidFill>
                <a:latin typeface="Arial" panose="020B0604020202020204" pitchFamily="34" charset="0"/>
                <a:cs typeface="Arial" panose="020B0604020202020204" pitchFamily="34" charset="0"/>
              </a:rPr>
              <a:t>Lucknow</a:t>
            </a:r>
            <a:r>
              <a:rPr lang="en-US" sz="1800" dirty="0" smtClean="0">
                <a:solidFill>
                  <a:srgbClr val="FFC000"/>
                </a:solidFill>
                <a:latin typeface="Arial" panose="020B0604020202020204" pitchFamily="34" charset="0"/>
                <a:cs typeface="Arial" panose="020B0604020202020204" pitchFamily="34" charset="0"/>
              </a:rPr>
              <a:t> over </a:t>
            </a:r>
            <a:r>
              <a:rPr lang="en-US" sz="1800" dirty="0" smtClean="0">
                <a:solidFill>
                  <a:srgbClr val="FFC000"/>
                </a:solidFill>
                <a:latin typeface="Arial" panose="020B0604020202020204" pitchFamily="34" charset="0"/>
                <a:cs typeface="Arial" panose="020B0604020202020204" pitchFamily="34" charset="0"/>
              </a:rPr>
              <a:t>brand not perform </a:t>
            </a:r>
            <a:r>
              <a:rPr lang="en-US" sz="1800" dirty="0" smtClean="0">
                <a:solidFill>
                  <a:schemeClr val="tx1"/>
                </a:solidFill>
                <a:latin typeface="Arial" panose="020B0604020202020204" pitchFamily="34" charset="0"/>
                <a:cs typeface="Arial" panose="020B0604020202020204" pitchFamily="34" charset="0"/>
              </a:rPr>
              <a:t>well so we have to </a:t>
            </a:r>
            <a:r>
              <a:rPr lang="en-US" sz="1800" dirty="0" smtClean="0">
                <a:solidFill>
                  <a:srgbClr val="FFC000"/>
                </a:solidFill>
                <a:latin typeface="Arial" panose="020B0604020202020204" pitchFamily="34" charset="0"/>
                <a:cs typeface="Arial" panose="020B0604020202020204" pitchFamily="34" charset="0"/>
              </a:rPr>
              <a:t>focus more on </a:t>
            </a:r>
            <a:r>
              <a:rPr lang="en-US" sz="1800" dirty="0" err="1" smtClean="0">
                <a:solidFill>
                  <a:srgbClr val="FFC000"/>
                </a:solidFill>
                <a:latin typeface="Arial" panose="020B0604020202020204" pitchFamily="34" charset="0"/>
                <a:cs typeface="Arial" panose="020B0604020202020204" pitchFamily="34" charset="0"/>
              </a:rPr>
              <a:t>Luckow</a:t>
            </a:r>
            <a:r>
              <a:rPr lang="en-US" sz="1800" dirty="0" smtClean="0">
                <a:solidFill>
                  <a:schemeClr val="tx1"/>
                </a:solidFill>
                <a:latin typeface="Arial" panose="020B0604020202020204" pitchFamily="34" charset="0"/>
                <a:cs typeface="Arial" panose="020B0604020202020204" pitchFamily="34" charset="0"/>
              </a:rPr>
              <a:t> and we also have to focus on </a:t>
            </a:r>
            <a:r>
              <a:rPr lang="en-US" sz="1800" dirty="0" smtClean="0">
                <a:solidFill>
                  <a:srgbClr val="FFC000"/>
                </a:solidFill>
                <a:latin typeface="Arial" panose="020B0604020202020204" pitchFamily="34" charset="0"/>
                <a:cs typeface="Arial" panose="020B0604020202020204" pitchFamily="34" charset="0"/>
              </a:rPr>
              <a:t>other city like Kolkata, Ahmedabad, Delhi, Jaipur were only 5% customer </a:t>
            </a:r>
            <a:r>
              <a:rPr lang="en-US" sz="1800" dirty="0" smtClean="0">
                <a:solidFill>
                  <a:schemeClr val="tx1"/>
                </a:solidFill>
                <a:latin typeface="Arial" panose="020B0604020202020204" pitchFamily="34" charset="0"/>
                <a:cs typeface="Arial" panose="020B0604020202020204" pitchFamily="34" charset="0"/>
              </a:rPr>
              <a:t>use over product.</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4356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p:bldP spid="14"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hidden="1"/>
          <p:cNvSpPr>
            <a:spLocks noGrp="1"/>
          </p:cNvSpPr>
          <p:nvPr>
            <p:ph type="title"/>
          </p:nvPr>
        </p:nvSpPr>
        <p:spPr/>
        <p:txBody>
          <a:bodyPr/>
          <a:lstStyle/>
          <a:p>
            <a:r>
              <a:t>tile</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12387" y="39756"/>
            <a:ext cx="819979" cy="819979"/>
          </a:xfrm>
          <a:prstGeom prst="rect">
            <a:avLst/>
          </a:prstGeom>
        </p:spPr>
      </p:pic>
      <p:sp>
        <p:nvSpPr>
          <p:cNvPr id="9" name="Title 1">
            <a:extLst>
              <a:ext uri="{FF2B5EF4-FFF2-40B4-BE49-F238E27FC236}">
                <a16:creationId xmlns:a16="http://schemas.microsoft.com/office/drawing/2014/main" xmlns="" id="{2A007E2F-39D6-7345-2E05-22004894A1AE}"/>
              </a:ext>
            </a:extLst>
          </p:cNvPr>
          <p:cNvSpPr txBox="1">
            <a:spLocks/>
          </p:cNvSpPr>
          <p:nvPr/>
        </p:nvSpPr>
        <p:spPr>
          <a:xfrm>
            <a:off x="296518" y="859735"/>
            <a:ext cx="8042412" cy="6179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800" dirty="0"/>
              <a:t>a. Where do respondents prefer to purchase energy drinks?</a:t>
            </a:r>
            <a:endParaRPr lang="en-US" sz="1800" dirty="0">
              <a:solidFill>
                <a:schemeClr val="tx1">
                  <a:lumMod val="95000"/>
                  <a:lumOff val="5000"/>
                </a:schemeClr>
              </a:solidFill>
              <a:latin typeface="Cambria" panose="02040503050406030204" pitchFamily="18" charset="0"/>
              <a:ea typeface="Cambria" panose="02040503050406030204" pitchFamily="18" charset="0"/>
            </a:endParaRPr>
          </a:p>
        </p:txBody>
      </p:sp>
      <p:sp>
        <p:nvSpPr>
          <p:cNvPr id="3" name="TextBox 2"/>
          <p:cNvSpPr txBox="1"/>
          <p:nvPr/>
        </p:nvSpPr>
        <p:spPr>
          <a:xfrm>
            <a:off x="1391479" y="2197466"/>
            <a:ext cx="1242390" cy="461665"/>
          </a:xfrm>
          <a:prstGeom prst="rect">
            <a:avLst/>
          </a:prstGeom>
          <a:noFill/>
        </p:spPr>
        <p:txBody>
          <a:bodyPr wrap="square" rtlCol="0">
            <a:spAutoFit/>
          </a:bodyPr>
          <a:lstStyle/>
          <a:p>
            <a:r>
              <a:rPr lang="en-US" sz="2400" dirty="0" smtClean="0">
                <a:latin typeface="Cambria" panose="02040503050406030204" pitchFamily="18" charset="0"/>
                <a:ea typeface="Cambria" panose="02040503050406030204" pitchFamily="18" charset="0"/>
              </a:rPr>
              <a:t>Output</a:t>
            </a:r>
            <a:endParaRPr lang="en-US" sz="2400" dirty="0">
              <a:latin typeface="Cambria" panose="02040503050406030204" pitchFamily="18" charset="0"/>
              <a:ea typeface="Cambria" panose="02040503050406030204" pitchFamily="18" charset="0"/>
            </a:endParaRPr>
          </a:p>
        </p:txBody>
      </p:sp>
      <p:sp>
        <p:nvSpPr>
          <p:cNvPr id="14" name="TextBox 13"/>
          <p:cNvSpPr txBox="1"/>
          <p:nvPr/>
        </p:nvSpPr>
        <p:spPr>
          <a:xfrm>
            <a:off x="2243759" y="127539"/>
            <a:ext cx="8192327" cy="584775"/>
          </a:xfrm>
          <a:prstGeom prst="rect">
            <a:avLst/>
          </a:prstGeom>
          <a:noFill/>
        </p:spPr>
        <p:txBody>
          <a:bodyPr wrap="square" rtlCol="0">
            <a:spAutoFit/>
          </a:bodyPr>
          <a:lstStyle/>
          <a:p>
            <a:r>
              <a:rPr lang="en-US" sz="3200" dirty="0" smtClean="0">
                <a:latin typeface="Cambria" panose="02040503050406030204" pitchFamily="18" charset="0"/>
                <a:ea typeface="Cambria" panose="02040503050406030204" pitchFamily="18" charset="0"/>
              </a:rPr>
              <a:t>Question 6 </a:t>
            </a:r>
            <a:r>
              <a:rPr lang="en-US" sz="3200" dirty="0"/>
              <a:t>Purchase Behavior</a:t>
            </a:r>
            <a:endParaRPr lang="en-US" sz="3200" dirty="0">
              <a:latin typeface="Cambria" panose="02040503050406030204" pitchFamily="18" charset="0"/>
              <a:ea typeface="Cambria" panose="02040503050406030204" pitchFamily="18" charset="0"/>
            </a:endParaRPr>
          </a:p>
        </p:txBody>
      </p:sp>
      <p:pic>
        <p:nvPicPr>
          <p:cNvPr id="2" name="Picture 1"/>
          <p:cNvPicPr>
            <a:picLocks noChangeAspect="1"/>
          </p:cNvPicPr>
          <p:nvPr/>
        </p:nvPicPr>
        <p:blipFill>
          <a:blip r:embed="rId4"/>
          <a:stretch>
            <a:fillRect/>
          </a:stretch>
        </p:blipFill>
        <p:spPr>
          <a:xfrm>
            <a:off x="314325" y="3069949"/>
            <a:ext cx="3571875" cy="222885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7" name="Picture 6"/>
          <p:cNvPicPr>
            <a:picLocks noChangeAspect="1"/>
          </p:cNvPicPr>
          <p:nvPr/>
        </p:nvPicPr>
        <p:blipFill>
          <a:blip r:embed="rId5"/>
          <a:stretch>
            <a:fillRect/>
          </a:stretch>
        </p:blipFill>
        <p:spPr>
          <a:xfrm>
            <a:off x="4835801" y="2057400"/>
            <a:ext cx="6886575" cy="3467100"/>
          </a:xfrm>
          <a:prstGeom prst="rect">
            <a:avLst/>
          </a:prstGeom>
        </p:spPr>
      </p:pic>
      <p:sp>
        <p:nvSpPr>
          <p:cNvPr id="10" name="TextBox 9">
            <a:extLst>
              <a:ext uri="{FF2B5EF4-FFF2-40B4-BE49-F238E27FC236}">
                <a16:creationId xmlns:a16="http://schemas.microsoft.com/office/drawing/2014/main" xmlns="" id="{7DDDCCDE-4DF6-9317-FD85-586A7970BDA7}"/>
              </a:ext>
            </a:extLst>
          </p:cNvPr>
          <p:cNvSpPr txBox="1"/>
          <p:nvPr/>
        </p:nvSpPr>
        <p:spPr>
          <a:xfrm>
            <a:off x="421809" y="5781065"/>
            <a:ext cx="11128918" cy="646331"/>
          </a:xfrm>
          <a:prstGeom prst="rect">
            <a:avLst/>
          </a:prstGeom>
          <a:noFill/>
        </p:spPr>
        <p:txBody>
          <a:bodyPr wrap="square" rtlCol="0">
            <a:spAutoFit/>
          </a:bodyPr>
          <a:lstStyle>
            <a:defPPr>
              <a:defRPr lang="en-US"/>
            </a:defPPr>
            <a:lvl1pPr indent="0">
              <a:buFont typeface="Arial" panose="020B0604020202020204" pitchFamily="34" charset="0"/>
              <a:buNone/>
              <a:defRPr sz="2000">
                <a:solidFill>
                  <a:schemeClr val="bg1"/>
                </a:solidFill>
              </a:defRPr>
            </a:lvl1pPr>
          </a:lstStyle>
          <a:p>
            <a:r>
              <a:rPr lang="en-US" sz="1800" dirty="0" smtClean="0">
                <a:solidFill>
                  <a:srgbClr val="FFC000"/>
                </a:solidFill>
                <a:latin typeface="Arial" panose="020B0604020202020204" pitchFamily="34" charset="0"/>
                <a:cs typeface="Arial" panose="020B0604020202020204" pitchFamily="34" charset="0"/>
              </a:rPr>
              <a:t>Supermarket are the most prefer </a:t>
            </a:r>
            <a:r>
              <a:rPr lang="en-US" sz="1800" dirty="0" smtClean="0">
                <a:solidFill>
                  <a:schemeClr val="tx1"/>
                </a:solidFill>
                <a:latin typeface="Arial" panose="020B0604020202020204" pitchFamily="34" charset="0"/>
                <a:cs typeface="Arial" panose="020B0604020202020204" pitchFamily="34" charset="0"/>
              </a:rPr>
              <a:t>for purchase of energy drink. Over </a:t>
            </a:r>
            <a:r>
              <a:rPr lang="en-US" sz="1800" dirty="0" smtClean="0">
                <a:solidFill>
                  <a:srgbClr val="FFC000"/>
                </a:solidFill>
                <a:latin typeface="Arial" panose="020B0604020202020204" pitchFamily="34" charset="0"/>
                <a:cs typeface="Arial" panose="020B0604020202020204" pitchFamily="34" charset="0"/>
              </a:rPr>
              <a:t>approx. 45% </a:t>
            </a:r>
            <a:r>
              <a:rPr lang="en-US" sz="1800" dirty="0" smtClean="0">
                <a:solidFill>
                  <a:schemeClr val="tx1"/>
                </a:solidFill>
                <a:latin typeface="Arial" panose="020B0604020202020204" pitchFamily="34" charset="0"/>
                <a:cs typeface="Arial" panose="020B0604020202020204" pitchFamily="34" charset="0"/>
              </a:rPr>
              <a:t>customer buy from the </a:t>
            </a:r>
            <a:r>
              <a:rPr lang="en-US" sz="1800" dirty="0" smtClean="0">
                <a:solidFill>
                  <a:srgbClr val="FFC000"/>
                </a:solidFill>
                <a:latin typeface="Arial" panose="020B0604020202020204" pitchFamily="34" charset="0"/>
                <a:cs typeface="Arial" panose="020B0604020202020204" pitchFamily="34" charset="0"/>
              </a:rPr>
              <a:t>supermarket</a:t>
            </a:r>
            <a:r>
              <a:rPr lang="en-US" sz="1800" dirty="0" smtClean="0">
                <a:solidFill>
                  <a:schemeClr val="tx1"/>
                </a:solidFill>
                <a:latin typeface="Arial" panose="020B0604020202020204" pitchFamily="34" charset="0"/>
                <a:cs typeface="Arial" panose="020B0604020202020204" pitchFamily="34" charset="0"/>
              </a:rPr>
              <a:t> and the second prefer is </a:t>
            </a:r>
            <a:r>
              <a:rPr lang="en-US" sz="1800" dirty="0" smtClean="0">
                <a:solidFill>
                  <a:srgbClr val="FFC000"/>
                </a:solidFill>
                <a:latin typeface="Arial" panose="020B0604020202020204" pitchFamily="34" charset="0"/>
                <a:cs typeface="Arial" panose="020B0604020202020204" pitchFamily="34" charset="0"/>
              </a:rPr>
              <a:t>online</a:t>
            </a:r>
            <a:r>
              <a:rPr lang="en-US" sz="1800" dirty="0" smtClean="0">
                <a:solidFill>
                  <a:schemeClr val="tx1"/>
                </a:solidFill>
                <a:latin typeface="Arial" panose="020B0604020202020204" pitchFamily="34" charset="0"/>
                <a:cs typeface="Arial" panose="020B0604020202020204" pitchFamily="34" charset="0"/>
              </a:rPr>
              <a:t> which is </a:t>
            </a:r>
            <a:r>
              <a:rPr lang="en-US" sz="1800" dirty="0" smtClean="0">
                <a:solidFill>
                  <a:srgbClr val="FFC000"/>
                </a:solidFill>
                <a:latin typeface="Arial" panose="020B0604020202020204" pitchFamily="34" charset="0"/>
                <a:cs typeface="Arial" panose="020B0604020202020204" pitchFamily="34" charset="0"/>
              </a:rPr>
              <a:t>approx. 25%</a:t>
            </a:r>
            <a:r>
              <a:rPr lang="en-US" sz="1800" dirty="0" smtClean="0">
                <a:solidFill>
                  <a:schemeClr val="tx1"/>
                </a:solidFill>
                <a:latin typeface="Arial" panose="020B0604020202020204" pitchFamily="34" charset="0"/>
                <a:cs typeface="Arial" panose="020B0604020202020204" pitchFamily="34" charset="0"/>
              </a:rPr>
              <a:t>.</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90285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p:bldP spid="14"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hidden="1"/>
          <p:cNvSpPr>
            <a:spLocks noGrp="1"/>
          </p:cNvSpPr>
          <p:nvPr>
            <p:ph type="title"/>
          </p:nvPr>
        </p:nvSpPr>
        <p:spPr/>
        <p:txBody>
          <a:bodyPr/>
          <a:lstStyle/>
          <a:p>
            <a:r>
              <a:t>tile</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12387" y="39756"/>
            <a:ext cx="819979" cy="819979"/>
          </a:xfrm>
          <a:prstGeom prst="rect">
            <a:avLst/>
          </a:prstGeom>
        </p:spPr>
      </p:pic>
      <p:sp>
        <p:nvSpPr>
          <p:cNvPr id="9" name="Title 1">
            <a:extLst>
              <a:ext uri="{FF2B5EF4-FFF2-40B4-BE49-F238E27FC236}">
                <a16:creationId xmlns:a16="http://schemas.microsoft.com/office/drawing/2014/main" xmlns="" id="{2A007E2F-39D6-7345-2E05-22004894A1AE}"/>
              </a:ext>
            </a:extLst>
          </p:cNvPr>
          <p:cNvSpPr txBox="1">
            <a:spLocks/>
          </p:cNvSpPr>
          <p:nvPr/>
        </p:nvSpPr>
        <p:spPr>
          <a:xfrm>
            <a:off x="296518" y="859735"/>
            <a:ext cx="8668578" cy="6179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800" dirty="0"/>
              <a:t>b. What are the typical consumption situations for energy drinks among respondents?</a:t>
            </a:r>
            <a:endParaRPr lang="en-US" sz="1800" dirty="0">
              <a:solidFill>
                <a:schemeClr val="tx1">
                  <a:lumMod val="95000"/>
                  <a:lumOff val="5000"/>
                </a:schemeClr>
              </a:solidFill>
              <a:latin typeface="Cambria" panose="02040503050406030204" pitchFamily="18" charset="0"/>
              <a:ea typeface="Cambria" panose="02040503050406030204" pitchFamily="18" charset="0"/>
            </a:endParaRPr>
          </a:p>
        </p:txBody>
      </p:sp>
      <p:sp>
        <p:nvSpPr>
          <p:cNvPr id="3" name="TextBox 2"/>
          <p:cNvSpPr txBox="1"/>
          <p:nvPr/>
        </p:nvSpPr>
        <p:spPr>
          <a:xfrm>
            <a:off x="1391479" y="2197466"/>
            <a:ext cx="1242390" cy="461665"/>
          </a:xfrm>
          <a:prstGeom prst="rect">
            <a:avLst/>
          </a:prstGeom>
          <a:noFill/>
        </p:spPr>
        <p:txBody>
          <a:bodyPr wrap="square" rtlCol="0">
            <a:spAutoFit/>
          </a:bodyPr>
          <a:lstStyle/>
          <a:p>
            <a:r>
              <a:rPr lang="en-US" sz="2400" dirty="0" smtClean="0">
                <a:latin typeface="Cambria" panose="02040503050406030204" pitchFamily="18" charset="0"/>
                <a:ea typeface="Cambria" panose="02040503050406030204" pitchFamily="18" charset="0"/>
              </a:rPr>
              <a:t>Output</a:t>
            </a:r>
            <a:endParaRPr lang="en-US" sz="2400" dirty="0">
              <a:latin typeface="Cambria" panose="02040503050406030204" pitchFamily="18" charset="0"/>
              <a:ea typeface="Cambria" panose="02040503050406030204" pitchFamily="18" charset="0"/>
            </a:endParaRPr>
          </a:p>
        </p:txBody>
      </p:sp>
      <p:sp>
        <p:nvSpPr>
          <p:cNvPr id="14" name="TextBox 13"/>
          <p:cNvSpPr txBox="1"/>
          <p:nvPr/>
        </p:nvSpPr>
        <p:spPr>
          <a:xfrm>
            <a:off x="2243759" y="127539"/>
            <a:ext cx="8192327" cy="584775"/>
          </a:xfrm>
          <a:prstGeom prst="rect">
            <a:avLst/>
          </a:prstGeom>
          <a:noFill/>
        </p:spPr>
        <p:txBody>
          <a:bodyPr wrap="square" rtlCol="0">
            <a:spAutoFit/>
          </a:bodyPr>
          <a:lstStyle/>
          <a:p>
            <a:r>
              <a:rPr lang="en-US" sz="3200" dirty="0" smtClean="0">
                <a:latin typeface="Cambria" panose="02040503050406030204" pitchFamily="18" charset="0"/>
                <a:ea typeface="Cambria" panose="02040503050406030204" pitchFamily="18" charset="0"/>
              </a:rPr>
              <a:t>Question 6 </a:t>
            </a:r>
            <a:r>
              <a:rPr lang="en-US" sz="3200" dirty="0"/>
              <a:t>Purchase Behavior</a:t>
            </a:r>
            <a:endParaRPr lang="en-US" sz="3200" dirty="0">
              <a:latin typeface="Cambria" panose="02040503050406030204" pitchFamily="18" charset="0"/>
              <a:ea typeface="Cambria" panose="02040503050406030204" pitchFamily="18" charset="0"/>
            </a:endParaRPr>
          </a:p>
        </p:txBody>
      </p:sp>
      <p:pic>
        <p:nvPicPr>
          <p:cNvPr id="5" name="Picture 4"/>
          <p:cNvPicPr>
            <a:picLocks noChangeAspect="1"/>
          </p:cNvPicPr>
          <p:nvPr/>
        </p:nvPicPr>
        <p:blipFill>
          <a:blip r:embed="rId4"/>
          <a:stretch>
            <a:fillRect/>
          </a:stretch>
        </p:blipFill>
        <p:spPr>
          <a:xfrm>
            <a:off x="296519" y="3094383"/>
            <a:ext cx="3798404" cy="21336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8" name="Picture 7"/>
          <p:cNvPicPr>
            <a:picLocks noChangeAspect="1"/>
          </p:cNvPicPr>
          <p:nvPr/>
        </p:nvPicPr>
        <p:blipFill>
          <a:blip r:embed="rId5"/>
          <a:stretch>
            <a:fillRect/>
          </a:stretch>
        </p:blipFill>
        <p:spPr>
          <a:xfrm>
            <a:off x="4902476" y="1923429"/>
            <a:ext cx="6819900" cy="3667125"/>
          </a:xfrm>
          <a:prstGeom prst="rect">
            <a:avLst/>
          </a:prstGeom>
        </p:spPr>
      </p:pic>
      <p:sp>
        <p:nvSpPr>
          <p:cNvPr id="10" name="TextBox 9">
            <a:extLst>
              <a:ext uri="{FF2B5EF4-FFF2-40B4-BE49-F238E27FC236}">
                <a16:creationId xmlns:a16="http://schemas.microsoft.com/office/drawing/2014/main" xmlns="" id="{7DDDCCDE-4DF6-9317-FD85-586A7970BDA7}"/>
              </a:ext>
            </a:extLst>
          </p:cNvPr>
          <p:cNvSpPr txBox="1"/>
          <p:nvPr/>
        </p:nvSpPr>
        <p:spPr>
          <a:xfrm>
            <a:off x="421809" y="5781065"/>
            <a:ext cx="11128918" cy="369332"/>
          </a:xfrm>
          <a:prstGeom prst="rect">
            <a:avLst/>
          </a:prstGeom>
          <a:noFill/>
        </p:spPr>
        <p:txBody>
          <a:bodyPr wrap="square" rtlCol="0">
            <a:spAutoFit/>
          </a:bodyPr>
          <a:lstStyle>
            <a:defPPr>
              <a:defRPr lang="en-US"/>
            </a:defPPr>
            <a:lvl1pPr indent="0">
              <a:buFont typeface="Arial" panose="020B0604020202020204" pitchFamily="34" charset="0"/>
              <a:buNone/>
              <a:defRPr sz="2000">
                <a:solidFill>
                  <a:schemeClr val="bg1"/>
                </a:solidFill>
              </a:defRPr>
            </a:lvl1pPr>
          </a:lstStyle>
          <a:p>
            <a:r>
              <a:rPr lang="en-US" sz="1800" dirty="0" smtClean="0">
                <a:solidFill>
                  <a:schemeClr val="tx1"/>
                </a:solidFill>
                <a:latin typeface="Arial" panose="020B0604020202020204" pitchFamily="34" charset="0"/>
                <a:cs typeface="Arial" panose="020B0604020202020204" pitchFamily="34" charset="0"/>
              </a:rPr>
              <a:t>Over </a:t>
            </a:r>
            <a:r>
              <a:rPr lang="en-US" sz="1800" dirty="0" smtClean="0">
                <a:solidFill>
                  <a:srgbClr val="FFC000"/>
                </a:solidFill>
                <a:latin typeface="Arial" panose="020B0604020202020204" pitchFamily="34" charset="0"/>
                <a:cs typeface="Arial" panose="020B0604020202020204" pitchFamily="34" charset="0"/>
              </a:rPr>
              <a:t>approx. 44% customer </a:t>
            </a:r>
            <a:r>
              <a:rPr lang="en-US" sz="1800" dirty="0" smtClean="0">
                <a:solidFill>
                  <a:srgbClr val="FFC000"/>
                </a:solidFill>
                <a:latin typeface="Arial" panose="020B0604020202020204" pitchFamily="34" charset="0"/>
                <a:cs typeface="Arial" panose="020B0604020202020204" pitchFamily="34" charset="0"/>
              </a:rPr>
              <a:t>consume</a:t>
            </a:r>
            <a:r>
              <a:rPr lang="en-US" sz="1800" dirty="0" smtClean="0">
                <a:solidFill>
                  <a:schemeClr val="tx1"/>
                </a:solidFill>
                <a:latin typeface="Arial" panose="020B0604020202020204" pitchFamily="34" charset="0"/>
                <a:cs typeface="Arial" panose="020B0604020202020204" pitchFamily="34" charset="0"/>
              </a:rPr>
              <a:t> over energy drink for </a:t>
            </a:r>
            <a:r>
              <a:rPr lang="en-US" sz="1800" dirty="0" smtClean="0">
                <a:solidFill>
                  <a:srgbClr val="FFC000"/>
                </a:solidFill>
                <a:latin typeface="Arial" panose="020B0604020202020204" pitchFamily="34" charset="0"/>
                <a:cs typeface="Arial" panose="020B0604020202020204" pitchFamily="34" charset="0"/>
              </a:rPr>
              <a:t>sport and exercise</a:t>
            </a:r>
            <a:r>
              <a:rPr lang="en-US" sz="1800" dirty="0" smtClean="0">
                <a:solidFill>
                  <a:schemeClr val="tx1"/>
                </a:solidFill>
                <a:latin typeface="Arial" panose="020B0604020202020204" pitchFamily="34" charset="0"/>
                <a:cs typeface="Arial" panose="020B0604020202020204" pitchFamily="34" charset="0"/>
              </a:rPr>
              <a:t>.</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76875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p:bldP spid="14"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hidden="1"/>
          <p:cNvSpPr>
            <a:spLocks noGrp="1"/>
          </p:cNvSpPr>
          <p:nvPr>
            <p:ph type="title"/>
          </p:nvPr>
        </p:nvSpPr>
        <p:spPr/>
        <p:txBody>
          <a:bodyPr/>
          <a:lstStyle/>
          <a:p>
            <a:r>
              <a:t>tile</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12387" y="39756"/>
            <a:ext cx="819979" cy="819979"/>
          </a:xfrm>
          <a:prstGeom prst="rect">
            <a:avLst/>
          </a:prstGeom>
        </p:spPr>
      </p:pic>
      <p:sp>
        <p:nvSpPr>
          <p:cNvPr id="9" name="Title 1">
            <a:extLst>
              <a:ext uri="{FF2B5EF4-FFF2-40B4-BE49-F238E27FC236}">
                <a16:creationId xmlns:a16="http://schemas.microsoft.com/office/drawing/2014/main" xmlns="" id="{2A007E2F-39D6-7345-2E05-22004894A1AE}"/>
              </a:ext>
            </a:extLst>
          </p:cNvPr>
          <p:cNvSpPr txBox="1">
            <a:spLocks/>
          </p:cNvSpPr>
          <p:nvPr/>
        </p:nvSpPr>
        <p:spPr>
          <a:xfrm>
            <a:off x="296517" y="712314"/>
            <a:ext cx="10547073" cy="6179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800" dirty="0"/>
              <a:t>c. What factors influence respondents' purchase decisions, such as price range and limited edition packaging? </a:t>
            </a:r>
            <a:endParaRPr lang="en-US" sz="1800" dirty="0">
              <a:solidFill>
                <a:schemeClr val="tx1">
                  <a:lumMod val="95000"/>
                  <a:lumOff val="5000"/>
                </a:schemeClr>
              </a:solidFill>
              <a:latin typeface="Cambria" panose="02040503050406030204" pitchFamily="18" charset="0"/>
              <a:ea typeface="Cambria" panose="02040503050406030204" pitchFamily="18" charset="0"/>
            </a:endParaRPr>
          </a:p>
        </p:txBody>
      </p:sp>
      <p:sp>
        <p:nvSpPr>
          <p:cNvPr id="3" name="TextBox 2"/>
          <p:cNvSpPr txBox="1"/>
          <p:nvPr/>
        </p:nvSpPr>
        <p:spPr>
          <a:xfrm>
            <a:off x="4487104" y="1322956"/>
            <a:ext cx="1242390" cy="461665"/>
          </a:xfrm>
          <a:prstGeom prst="rect">
            <a:avLst/>
          </a:prstGeom>
          <a:noFill/>
        </p:spPr>
        <p:txBody>
          <a:bodyPr wrap="square" rtlCol="0">
            <a:spAutoFit/>
          </a:bodyPr>
          <a:lstStyle/>
          <a:p>
            <a:r>
              <a:rPr lang="en-US" sz="2400" dirty="0" smtClean="0">
                <a:latin typeface="Cambria" panose="02040503050406030204" pitchFamily="18" charset="0"/>
                <a:ea typeface="Cambria" panose="02040503050406030204" pitchFamily="18" charset="0"/>
              </a:rPr>
              <a:t>Output</a:t>
            </a:r>
            <a:endParaRPr lang="en-US" sz="2400" dirty="0">
              <a:latin typeface="Cambria" panose="02040503050406030204" pitchFamily="18" charset="0"/>
              <a:ea typeface="Cambria" panose="02040503050406030204" pitchFamily="18" charset="0"/>
            </a:endParaRPr>
          </a:p>
        </p:txBody>
      </p:sp>
      <p:sp>
        <p:nvSpPr>
          <p:cNvPr id="14" name="TextBox 13"/>
          <p:cNvSpPr txBox="1"/>
          <p:nvPr/>
        </p:nvSpPr>
        <p:spPr>
          <a:xfrm>
            <a:off x="2243759" y="127539"/>
            <a:ext cx="8192327" cy="584775"/>
          </a:xfrm>
          <a:prstGeom prst="rect">
            <a:avLst/>
          </a:prstGeom>
          <a:noFill/>
        </p:spPr>
        <p:txBody>
          <a:bodyPr wrap="square" rtlCol="0">
            <a:spAutoFit/>
          </a:bodyPr>
          <a:lstStyle/>
          <a:p>
            <a:r>
              <a:rPr lang="en-US" sz="3200" dirty="0" smtClean="0">
                <a:latin typeface="Cambria" panose="02040503050406030204" pitchFamily="18" charset="0"/>
                <a:ea typeface="Cambria" panose="02040503050406030204" pitchFamily="18" charset="0"/>
              </a:rPr>
              <a:t>Question 6 </a:t>
            </a:r>
            <a:r>
              <a:rPr lang="en-US" sz="3200" dirty="0"/>
              <a:t>Purchase Behavior</a:t>
            </a:r>
            <a:endParaRPr lang="en-US" sz="3200" dirty="0">
              <a:latin typeface="Cambria" panose="02040503050406030204" pitchFamily="18" charset="0"/>
              <a:ea typeface="Cambria" panose="02040503050406030204" pitchFamily="18" charset="0"/>
            </a:endParaRPr>
          </a:p>
        </p:txBody>
      </p:sp>
      <p:pic>
        <p:nvPicPr>
          <p:cNvPr id="2" name="Picture 1"/>
          <p:cNvPicPr>
            <a:picLocks noChangeAspect="1"/>
          </p:cNvPicPr>
          <p:nvPr/>
        </p:nvPicPr>
        <p:blipFill>
          <a:blip r:embed="rId4"/>
          <a:stretch>
            <a:fillRect/>
          </a:stretch>
        </p:blipFill>
        <p:spPr>
          <a:xfrm>
            <a:off x="211413" y="2120643"/>
            <a:ext cx="3209925" cy="182025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7" name="Picture 6"/>
          <p:cNvPicPr>
            <a:picLocks noChangeAspect="1"/>
          </p:cNvPicPr>
          <p:nvPr/>
        </p:nvPicPr>
        <p:blipFill>
          <a:blip r:embed="rId5"/>
          <a:stretch>
            <a:fillRect/>
          </a:stretch>
        </p:blipFill>
        <p:spPr>
          <a:xfrm>
            <a:off x="211413" y="4706254"/>
            <a:ext cx="3209925" cy="166588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5" name="Picture 4"/>
          <p:cNvPicPr>
            <a:picLocks noChangeAspect="1"/>
          </p:cNvPicPr>
          <p:nvPr/>
        </p:nvPicPr>
        <p:blipFill>
          <a:blip r:embed="rId6"/>
          <a:stretch>
            <a:fillRect/>
          </a:stretch>
        </p:blipFill>
        <p:spPr>
          <a:xfrm>
            <a:off x="3788051" y="1915023"/>
            <a:ext cx="4514850" cy="2210037"/>
          </a:xfrm>
          <a:prstGeom prst="rect">
            <a:avLst/>
          </a:prstGeom>
        </p:spPr>
      </p:pic>
      <p:pic>
        <p:nvPicPr>
          <p:cNvPr id="8" name="Picture 7"/>
          <p:cNvPicPr>
            <a:picLocks noChangeAspect="1"/>
          </p:cNvPicPr>
          <p:nvPr/>
        </p:nvPicPr>
        <p:blipFill>
          <a:blip r:embed="rId7"/>
          <a:stretch>
            <a:fillRect/>
          </a:stretch>
        </p:blipFill>
        <p:spPr>
          <a:xfrm>
            <a:off x="3788051" y="4648868"/>
            <a:ext cx="4514850" cy="1902588"/>
          </a:xfrm>
          <a:prstGeom prst="rect">
            <a:avLst/>
          </a:prstGeom>
        </p:spPr>
      </p:pic>
      <p:sp>
        <p:nvSpPr>
          <p:cNvPr id="13" name="TextBox 12">
            <a:extLst>
              <a:ext uri="{FF2B5EF4-FFF2-40B4-BE49-F238E27FC236}">
                <a16:creationId xmlns:a16="http://schemas.microsoft.com/office/drawing/2014/main" xmlns="" id="{7DDDCCDE-4DF6-9317-FD85-586A7970BDA7}"/>
              </a:ext>
            </a:extLst>
          </p:cNvPr>
          <p:cNvSpPr txBox="1"/>
          <p:nvPr/>
        </p:nvSpPr>
        <p:spPr>
          <a:xfrm>
            <a:off x="8302901" y="1854724"/>
            <a:ext cx="3829465" cy="646331"/>
          </a:xfrm>
          <a:prstGeom prst="rect">
            <a:avLst/>
          </a:prstGeom>
          <a:noFill/>
        </p:spPr>
        <p:txBody>
          <a:bodyPr wrap="square" rtlCol="0">
            <a:spAutoFit/>
          </a:bodyPr>
          <a:lstStyle>
            <a:defPPr>
              <a:defRPr lang="en-US"/>
            </a:defPPr>
            <a:lvl1pPr indent="0">
              <a:buFont typeface="Arial" panose="020B0604020202020204" pitchFamily="34" charset="0"/>
              <a:buNone/>
              <a:defRPr sz="2000">
                <a:solidFill>
                  <a:schemeClr val="bg1"/>
                </a:solidFill>
              </a:defRPr>
            </a:lvl1pPr>
          </a:lstStyle>
          <a:p>
            <a:r>
              <a:rPr lang="en-US" sz="1800" dirty="0" smtClean="0">
                <a:solidFill>
                  <a:schemeClr val="tx1"/>
                </a:solidFill>
                <a:latin typeface="Arial" panose="020B0604020202020204" pitchFamily="34" charset="0"/>
                <a:cs typeface="Arial" panose="020B0604020202020204" pitchFamily="34" charset="0"/>
              </a:rPr>
              <a:t>In </a:t>
            </a:r>
            <a:r>
              <a:rPr lang="en-US" sz="1800" dirty="0" smtClean="0">
                <a:solidFill>
                  <a:srgbClr val="FFC000"/>
                </a:solidFill>
                <a:latin typeface="Arial" panose="020B0604020202020204" pitchFamily="34" charset="0"/>
                <a:cs typeface="Arial" panose="020B0604020202020204" pitchFamily="34" charset="0"/>
              </a:rPr>
              <a:t>price range </a:t>
            </a:r>
            <a:r>
              <a:rPr lang="en-US" sz="1800" dirty="0" smtClean="0">
                <a:solidFill>
                  <a:schemeClr val="tx1"/>
                </a:solidFill>
                <a:latin typeface="Arial" panose="020B0604020202020204" pitchFamily="34" charset="0"/>
                <a:cs typeface="Arial" panose="020B0604020202020204" pitchFamily="34" charset="0"/>
              </a:rPr>
              <a:t>most of the customer prefer the </a:t>
            </a:r>
            <a:r>
              <a:rPr lang="en-US" sz="1800" dirty="0" smtClean="0">
                <a:solidFill>
                  <a:srgbClr val="FFC000"/>
                </a:solidFill>
                <a:latin typeface="Arial" panose="020B0604020202020204" pitchFamily="34" charset="0"/>
                <a:cs typeface="Arial" panose="020B0604020202020204" pitchFamily="34" charset="0"/>
              </a:rPr>
              <a:t>lower price</a:t>
            </a:r>
            <a:r>
              <a:rPr lang="en-US" sz="1800" dirty="0" smtClean="0">
                <a:solidFill>
                  <a:schemeClr val="tx1"/>
                </a:solidFill>
                <a:latin typeface="Arial" panose="020B0604020202020204" pitchFamily="34" charset="0"/>
                <a:cs typeface="Arial" panose="020B0604020202020204" pitchFamily="34" charset="0"/>
              </a:rPr>
              <a:t>.</a:t>
            </a:r>
            <a:endParaRPr lang="en-IN" sz="1800" dirty="0">
              <a:solidFill>
                <a:schemeClr val="tx1"/>
              </a:solidFill>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xmlns="" id="{7DDDCCDE-4DF6-9317-FD85-586A7970BDA7}"/>
              </a:ext>
            </a:extLst>
          </p:cNvPr>
          <p:cNvSpPr txBox="1"/>
          <p:nvPr/>
        </p:nvSpPr>
        <p:spPr>
          <a:xfrm>
            <a:off x="8302901" y="4638636"/>
            <a:ext cx="3829465" cy="923330"/>
          </a:xfrm>
          <a:prstGeom prst="rect">
            <a:avLst/>
          </a:prstGeom>
          <a:noFill/>
        </p:spPr>
        <p:txBody>
          <a:bodyPr wrap="square" rtlCol="0">
            <a:spAutoFit/>
          </a:bodyPr>
          <a:lstStyle>
            <a:defPPr>
              <a:defRPr lang="en-US"/>
            </a:defPPr>
            <a:lvl1pPr indent="0">
              <a:buFont typeface="Arial" panose="020B0604020202020204" pitchFamily="34" charset="0"/>
              <a:buNone/>
              <a:defRPr sz="2000">
                <a:solidFill>
                  <a:schemeClr val="bg1"/>
                </a:solidFill>
              </a:defRPr>
            </a:lvl1pPr>
          </a:lstStyle>
          <a:p>
            <a:r>
              <a:rPr lang="en-US" sz="1800" dirty="0" smtClean="0">
                <a:solidFill>
                  <a:schemeClr val="tx1"/>
                </a:solidFill>
                <a:latin typeface="Arial" panose="020B0604020202020204" pitchFamily="34" charset="0"/>
                <a:cs typeface="Arial" panose="020B0604020202020204" pitchFamily="34" charset="0"/>
              </a:rPr>
              <a:t>The </a:t>
            </a:r>
            <a:r>
              <a:rPr lang="en-US" sz="1800" dirty="0" smtClean="0">
                <a:solidFill>
                  <a:srgbClr val="FFC000"/>
                </a:solidFill>
                <a:latin typeface="Arial" panose="020B0604020202020204" pitchFamily="34" charset="0"/>
                <a:cs typeface="Arial" panose="020B0604020202020204" pitchFamily="34" charset="0"/>
              </a:rPr>
              <a:t>limited edition not impact </a:t>
            </a:r>
            <a:r>
              <a:rPr lang="en-US" sz="1800" dirty="0" smtClean="0">
                <a:solidFill>
                  <a:schemeClr val="tx1"/>
                </a:solidFill>
                <a:latin typeface="Arial" panose="020B0604020202020204" pitchFamily="34" charset="0"/>
                <a:cs typeface="Arial" panose="020B0604020202020204" pitchFamily="34" charset="0"/>
              </a:rPr>
              <a:t>the more </a:t>
            </a:r>
            <a:r>
              <a:rPr lang="en-US" sz="1800" dirty="0" smtClean="0">
                <a:solidFill>
                  <a:srgbClr val="FFC000"/>
                </a:solidFill>
                <a:latin typeface="Arial" panose="020B0604020202020204" pitchFamily="34" charset="0"/>
                <a:cs typeface="Arial" panose="020B0604020202020204" pitchFamily="34" charset="0"/>
              </a:rPr>
              <a:t>on sale </a:t>
            </a:r>
            <a:r>
              <a:rPr lang="en-US" sz="1800" dirty="0" smtClean="0">
                <a:solidFill>
                  <a:schemeClr val="tx1"/>
                </a:solidFill>
                <a:latin typeface="Arial" panose="020B0604020202020204" pitchFamily="34" charset="0"/>
                <a:cs typeface="Arial" panose="020B0604020202020204" pitchFamily="34" charset="0"/>
              </a:rPr>
              <a:t>because it </a:t>
            </a:r>
            <a:r>
              <a:rPr lang="en-US" sz="1800" dirty="0" smtClean="0">
                <a:solidFill>
                  <a:srgbClr val="FFC000"/>
                </a:solidFill>
                <a:latin typeface="Arial" panose="020B0604020202020204" pitchFamily="34" charset="0"/>
                <a:cs typeface="Arial" panose="020B0604020202020204" pitchFamily="34" charset="0"/>
              </a:rPr>
              <a:t>approx. 50-50 for limited edition</a:t>
            </a:r>
            <a:r>
              <a:rPr lang="en-US" sz="1800" dirty="0" smtClean="0">
                <a:solidFill>
                  <a:schemeClr val="tx1"/>
                </a:solidFill>
                <a:latin typeface="Arial" panose="020B0604020202020204" pitchFamily="34" charset="0"/>
                <a:cs typeface="Arial" panose="020B0604020202020204" pitchFamily="34" charset="0"/>
              </a:rPr>
              <a:t>.</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70022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500"/>
                                        <p:tgtEl>
                                          <p:spTgt spid="8"/>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p:bldP spid="14" grpId="0"/>
      <p:bldP spid="13"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9942"/>
            <a:ext cx="5854148" cy="6858000"/>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hidden="1"/>
          <p:cNvSpPr>
            <a:spLocks noGrp="1"/>
          </p:cNvSpPr>
          <p:nvPr>
            <p:ph type="title"/>
          </p:nvPr>
        </p:nvSpPr>
        <p:spPr/>
        <p:txBody>
          <a:bodyPr/>
          <a:lstStyle/>
          <a:p>
            <a:r>
              <a:t>tile</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12387" y="39756"/>
            <a:ext cx="819979" cy="819979"/>
          </a:xfrm>
          <a:prstGeom prst="rect">
            <a:avLst/>
          </a:prstGeom>
        </p:spPr>
      </p:pic>
      <p:sp>
        <p:nvSpPr>
          <p:cNvPr id="12" name="Title 1">
            <a:extLst>
              <a:ext uri="{FF2B5EF4-FFF2-40B4-BE49-F238E27FC236}">
                <a16:creationId xmlns:a16="http://schemas.microsoft.com/office/drawing/2014/main" xmlns="" id="{2A007E2F-39D6-7345-2E05-22004894A1AE}"/>
              </a:ext>
            </a:extLst>
          </p:cNvPr>
          <p:cNvSpPr txBox="1">
            <a:spLocks/>
          </p:cNvSpPr>
          <p:nvPr/>
        </p:nvSpPr>
        <p:spPr>
          <a:xfrm>
            <a:off x="1317659" y="2891459"/>
            <a:ext cx="3383550" cy="12573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US" sz="6000" b="1" dirty="0" smtClean="0">
                <a:latin typeface="Cambria" panose="02040503050406030204" pitchFamily="18" charset="0"/>
                <a:ea typeface="Cambria" panose="02040503050406030204" pitchFamily="18" charset="0"/>
                <a:cs typeface="Segoe UI" panose="020B0502040204020203" pitchFamily="34" charset="0"/>
              </a:rPr>
              <a:t>Agenda</a:t>
            </a:r>
            <a:endParaRPr lang="en-US" sz="6000" b="1" dirty="0">
              <a:latin typeface="Cambria" panose="02040503050406030204" pitchFamily="18" charset="0"/>
              <a:ea typeface="Cambria" panose="02040503050406030204" pitchFamily="18" charset="0"/>
              <a:cs typeface="Segoe UI" panose="020B0502040204020203" pitchFamily="34" charset="0"/>
            </a:endParaRPr>
          </a:p>
        </p:txBody>
      </p:sp>
      <p:sp>
        <p:nvSpPr>
          <p:cNvPr id="15" name="Title 1">
            <a:extLst>
              <a:ext uri="{FF2B5EF4-FFF2-40B4-BE49-F238E27FC236}">
                <a16:creationId xmlns:a16="http://schemas.microsoft.com/office/drawing/2014/main" xmlns="" id="{2A007E2F-39D6-7345-2E05-22004894A1AE}"/>
              </a:ext>
            </a:extLst>
          </p:cNvPr>
          <p:cNvSpPr txBox="1">
            <a:spLocks/>
          </p:cNvSpPr>
          <p:nvPr/>
        </p:nvSpPr>
        <p:spPr>
          <a:xfrm>
            <a:off x="7454348" y="876133"/>
            <a:ext cx="3972340" cy="69325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US" sz="2800" b="1" dirty="0" smtClean="0">
                <a:solidFill>
                  <a:schemeClr val="accent2">
                    <a:lumMod val="75000"/>
                  </a:schemeClr>
                </a:solidFill>
                <a:latin typeface="Cambria" panose="02040503050406030204" pitchFamily="18" charset="0"/>
                <a:ea typeface="Cambria" panose="02040503050406030204" pitchFamily="18" charset="0"/>
                <a:cs typeface="Segoe UI" panose="020B0502040204020203" pitchFamily="34" charset="0"/>
              </a:rPr>
              <a:t>Overview of Company</a:t>
            </a:r>
            <a:endParaRPr lang="en-US" sz="2800" b="1" dirty="0">
              <a:solidFill>
                <a:schemeClr val="accent2">
                  <a:lumMod val="75000"/>
                </a:schemeClr>
              </a:solidFill>
              <a:latin typeface="Cambria" panose="02040503050406030204" pitchFamily="18" charset="0"/>
              <a:ea typeface="Cambria" panose="02040503050406030204" pitchFamily="18" charset="0"/>
              <a:cs typeface="Segoe UI" panose="020B0502040204020203" pitchFamily="34" charset="0"/>
            </a:endParaRPr>
          </a:p>
        </p:txBody>
      </p:sp>
      <p:sp>
        <p:nvSpPr>
          <p:cNvPr id="16" name="Title 1">
            <a:extLst>
              <a:ext uri="{FF2B5EF4-FFF2-40B4-BE49-F238E27FC236}">
                <a16:creationId xmlns:a16="http://schemas.microsoft.com/office/drawing/2014/main" xmlns="" id="{2A007E2F-39D6-7345-2E05-22004894A1AE}"/>
              </a:ext>
            </a:extLst>
          </p:cNvPr>
          <p:cNvSpPr txBox="1">
            <a:spLocks/>
          </p:cNvSpPr>
          <p:nvPr/>
        </p:nvSpPr>
        <p:spPr>
          <a:xfrm>
            <a:off x="7522265" y="2243732"/>
            <a:ext cx="2299252" cy="69325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US" sz="2800" b="1" dirty="0" smtClean="0">
                <a:solidFill>
                  <a:schemeClr val="accent2">
                    <a:lumMod val="75000"/>
                  </a:schemeClr>
                </a:solidFill>
                <a:latin typeface="Cambria" panose="02040503050406030204" pitchFamily="18" charset="0"/>
                <a:ea typeface="Cambria" panose="02040503050406030204" pitchFamily="18" charset="0"/>
                <a:cs typeface="Segoe UI" panose="020B0502040204020203" pitchFamily="34" charset="0"/>
              </a:rPr>
              <a:t>About Data</a:t>
            </a:r>
            <a:endParaRPr lang="en-US" sz="2800" b="1" dirty="0">
              <a:solidFill>
                <a:schemeClr val="accent2">
                  <a:lumMod val="75000"/>
                </a:schemeClr>
              </a:solidFill>
              <a:latin typeface="Cambria" panose="02040503050406030204" pitchFamily="18" charset="0"/>
              <a:ea typeface="Cambria" panose="02040503050406030204" pitchFamily="18" charset="0"/>
              <a:cs typeface="Segoe UI" panose="020B0502040204020203" pitchFamily="34" charset="0"/>
            </a:endParaRPr>
          </a:p>
        </p:txBody>
      </p:sp>
      <p:sp>
        <p:nvSpPr>
          <p:cNvPr id="17" name="Title 1">
            <a:extLst>
              <a:ext uri="{FF2B5EF4-FFF2-40B4-BE49-F238E27FC236}">
                <a16:creationId xmlns:a16="http://schemas.microsoft.com/office/drawing/2014/main" xmlns="" id="{2A007E2F-39D6-7345-2E05-22004894A1AE}"/>
              </a:ext>
            </a:extLst>
          </p:cNvPr>
          <p:cNvSpPr txBox="1">
            <a:spLocks/>
          </p:cNvSpPr>
          <p:nvPr/>
        </p:nvSpPr>
        <p:spPr>
          <a:xfrm>
            <a:off x="7677980" y="3625753"/>
            <a:ext cx="1762538" cy="69325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US" sz="2800" b="1" dirty="0" smtClean="0">
                <a:solidFill>
                  <a:schemeClr val="accent2">
                    <a:lumMod val="75000"/>
                  </a:schemeClr>
                </a:solidFill>
                <a:latin typeface="Cambria" panose="02040503050406030204" pitchFamily="18" charset="0"/>
                <a:ea typeface="Cambria" panose="02040503050406030204" pitchFamily="18" charset="0"/>
                <a:cs typeface="Segoe UI" panose="020B0502040204020203" pitchFamily="34" charset="0"/>
              </a:rPr>
              <a:t>Objective</a:t>
            </a:r>
            <a:endParaRPr lang="en-US" sz="2800" b="1" dirty="0">
              <a:solidFill>
                <a:schemeClr val="accent2">
                  <a:lumMod val="75000"/>
                </a:schemeClr>
              </a:solidFill>
              <a:latin typeface="Cambria" panose="02040503050406030204" pitchFamily="18" charset="0"/>
              <a:ea typeface="Cambria" panose="02040503050406030204" pitchFamily="18" charset="0"/>
              <a:cs typeface="Segoe UI" panose="020B0502040204020203" pitchFamily="34" charset="0"/>
            </a:endParaRPr>
          </a:p>
        </p:txBody>
      </p:sp>
      <p:sp>
        <p:nvSpPr>
          <p:cNvPr id="18" name="Title 1">
            <a:extLst>
              <a:ext uri="{FF2B5EF4-FFF2-40B4-BE49-F238E27FC236}">
                <a16:creationId xmlns:a16="http://schemas.microsoft.com/office/drawing/2014/main" xmlns="" id="{2A007E2F-39D6-7345-2E05-22004894A1AE}"/>
              </a:ext>
            </a:extLst>
          </p:cNvPr>
          <p:cNvSpPr txBox="1">
            <a:spLocks/>
          </p:cNvSpPr>
          <p:nvPr/>
        </p:nvSpPr>
        <p:spPr>
          <a:xfrm>
            <a:off x="7454348" y="5003291"/>
            <a:ext cx="4734338" cy="693252"/>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US" sz="2800" b="1" dirty="0" smtClean="0">
                <a:solidFill>
                  <a:schemeClr val="accent2">
                    <a:lumMod val="75000"/>
                  </a:schemeClr>
                </a:solidFill>
                <a:latin typeface="Cambria" panose="02040503050406030204" pitchFamily="18" charset="0"/>
                <a:ea typeface="Cambria" panose="02040503050406030204" pitchFamily="18" charset="0"/>
                <a:cs typeface="Segoe UI" panose="020B0502040204020203" pitchFamily="34" charset="0"/>
              </a:rPr>
              <a:t>Ad Hoc Request with Insights</a:t>
            </a:r>
            <a:endParaRPr lang="en-US" sz="2800" b="1" dirty="0">
              <a:solidFill>
                <a:schemeClr val="accent2">
                  <a:lumMod val="75000"/>
                </a:schemeClr>
              </a:solidFill>
              <a:latin typeface="Cambria" panose="02040503050406030204" pitchFamily="18" charset="0"/>
              <a:ea typeface="Cambria" panose="02040503050406030204" pitchFamily="18" charset="0"/>
              <a:cs typeface="Segoe UI" panose="020B0502040204020203" pitchFamily="34" charset="0"/>
            </a:endParaRPr>
          </a:p>
        </p:txBody>
      </p:sp>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t="8447" b="9522"/>
          <a:stretch/>
        </p:blipFill>
        <p:spPr>
          <a:xfrm>
            <a:off x="6179655" y="698902"/>
            <a:ext cx="1056861" cy="974862"/>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79655" y="2079270"/>
            <a:ext cx="1080052" cy="983804"/>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pic>
        <p:nvPicPr>
          <p:cNvPr id="19" name="Picture 18"/>
          <p:cNvPicPr>
            <a:picLocks noChangeAspect="1"/>
          </p:cNvPicPr>
          <p:nvPr/>
        </p:nvPicPr>
        <p:blipFill rotWithShape="1">
          <a:blip r:embed="rId6">
            <a:extLst>
              <a:ext uri="{28A0092B-C50C-407E-A947-70E740481C1C}">
                <a14:useLocalDpi xmlns:a14="http://schemas.microsoft.com/office/drawing/2010/main" val="0"/>
              </a:ext>
            </a:extLst>
          </a:blip>
          <a:srcRect b="8798"/>
          <a:stretch/>
        </p:blipFill>
        <p:spPr>
          <a:xfrm>
            <a:off x="6195392" y="3468580"/>
            <a:ext cx="1036983" cy="1020180"/>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pic>
        <p:nvPicPr>
          <p:cNvPr id="21" name="Picture 20"/>
          <p:cNvPicPr>
            <a:picLocks noChangeAspect="1"/>
          </p:cNvPicPr>
          <p:nvPr/>
        </p:nvPicPr>
        <p:blipFill rotWithShape="1">
          <a:blip r:embed="rId7">
            <a:extLst>
              <a:ext uri="{28A0092B-C50C-407E-A947-70E740481C1C}">
                <a14:useLocalDpi xmlns:a14="http://schemas.microsoft.com/office/drawing/2010/main" val="0"/>
              </a:ext>
            </a:extLst>
          </a:blip>
          <a:srcRect b="10434"/>
          <a:stretch/>
        </p:blipFill>
        <p:spPr>
          <a:xfrm>
            <a:off x="6195392" y="4820322"/>
            <a:ext cx="1120275" cy="1059190"/>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3884393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hidden="1"/>
          <p:cNvSpPr>
            <a:spLocks noGrp="1"/>
          </p:cNvSpPr>
          <p:nvPr>
            <p:ph type="title"/>
          </p:nvPr>
        </p:nvSpPr>
        <p:spPr/>
        <p:txBody>
          <a:bodyPr/>
          <a:lstStyle/>
          <a:p>
            <a:r>
              <a:t>tile</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12387" y="39756"/>
            <a:ext cx="819979" cy="819979"/>
          </a:xfrm>
          <a:prstGeom prst="rect">
            <a:avLst/>
          </a:prstGeom>
        </p:spPr>
      </p:pic>
      <p:pic>
        <p:nvPicPr>
          <p:cNvPr id="10" name="Picture 9"/>
          <p:cNvPicPr>
            <a:picLocks noChangeAspect="1"/>
          </p:cNvPicPr>
          <p:nvPr/>
        </p:nvPicPr>
        <p:blipFill>
          <a:blip r:embed="rId4"/>
          <a:stretch>
            <a:fillRect/>
          </a:stretch>
        </p:blipFill>
        <p:spPr>
          <a:xfrm>
            <a:off x="193744" y="1144891"/>
            <a:ext cx="2768117" cy="207538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1" name="Picture 10"/>
          <p:cNvPicPr>
            <a:picLocks noChangeAspect="1"/>
          </p:cNvPicPr>
          <p:nvPr/>
        </p:nvPicPr>
        <p:blipFill>
          <a:blip r:embed="rId5"/>
          <a:stretch>
            <a:fillRect/>
          </a:stretch>
        </p:blipFill>
        <p:spPr>
          <a:xfrm>
            <a:off x="193744" y="4516978"/>
            <a:ext cx="2855705" cy="148164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5" name="Picture 4"/>
          <p:cNvPicPr>
            <a:picLocks noChangeAspect="1"/>
          </p:cNvPicPr>
          <p:nvPr/>
        </p:nvPicPr>
        <p:blipFill>
          <a:blip r:embed="rId6"/>
          <a:stretch>
            <a:fillRect/>
          </a:stretch>
        </p:blipFill>
        <p:spPr>
          <a:xfrm>
            <a:off x="3562246" y="4134679"/>
            <a:ext cx="4404898" cy="2246243"/>
          </a:xfrm>
          <a:prstGeom prst="rect">
            <a:avLst/>
          </a:prstGeom>
        </p:spPr>
      </p:pic>
      <p:pic>
        <p:nvPicPr>
          <p:cNvPr id="8" name="Picture 7"/>
          <p:cNvPicPr>
            <a:picLocks noChangeAspect="1"/>
          </p:cNvPicPr>
          <p:nvPr/>
        </p:nvPicPr>
        <p:blipFill>
          <a:blip r:embed="rId7"/>
          <a:stretch>
            <a:fillRect/>
          </a:stretch>
        </p:blipFill>
        <p:spPr>
          <a:xfrm>
            <a:off x="3529013" y="989722"/>
            <a:ext cx="4438131" cy="2511013"/>
          </a:xfrm>
          <a:prstGeom prst="rect">
            <a:avLst/>
          </a:prstGeom>
        </p:spPr>
      </p:pic>
      <p:sp>
        <p:nvSpPr>
          <p:cNvPr id="13" name="TextBox 12">
            <a:extLst>
              <a:ext uri="{FF2B5EF4-FFF2-40B4-BE49-F238E27FC236}">
                <a16:creationId xmlns:a16="http://schemas.microsoft.com/office/drawing/2014/main" xmlns="" id="{7DDDCCDE-4DF6-9317-FD85-586A7970BDA7}"/>
              </a:ext>
            </a:extLst>
          </p:cNvPr>
          <p:cNvSpPr txBox="1"/>
          <p:nvPr/>
        </p:nvSpPr>
        <p:spPr>
          <a:xfrm>
            <a:off x="8302901" y="1134070"/>
            <a:ext cx="3829465" cy="646331"/>
          </a:xfrm>
          <a:prstGeom prst="rect">
            <a:avLst/>
          </a:prstGeom>
          <a:noFill/>
        </p:spPr>
        <p:txBody>
          <a:bodyPr wrap="square" rtlCol="0">
            <a:spAutoFit/>
          </a:bodyPr>
          <a:lstStyle>
            <a:defPPr>
              <a:defRPr lang="en-US"/>
            </a:defPPr>
            <a:lvl1pPr indent="0">
              <a:buFont typeface="Arial" panose="020B0604020202020204" pitchFamily="34" charset="0"/>
              <a:buNone/>
              <a:defRPr sz="2000">
                <a:solidFill>
                  <a:schemeClr val="bg1"/>
                </a:solidFill>
              </a:defRPr>
            </a:lvl1pPr>
          </a:lstStyle>
          <a:p>
            <a:r>
              <a:rPr lang="en-US" sz="1800" dirty="0" smtClean="0">
                <a:solidFill>
                  <a:schemeClr val="tx1"/>
                </a:solidFill>
                <a:latin typeface="Arial" panose="020B0604020202020204" pitchFamily="34" charset="0"/>
                <a:cs typeface="Arial" panose="020B0604020202020204" pitchFamily="34" charset="0"/>
              </a:rPr>
              <a:t>In</a:t>
            </a:r>
            <a:r>
              <a:rPr lang="en-US" sz="1800" dirty="0" smtClean="0">
                <a:solidFill>
                  <a:schemeClr val="tx1"/>
                </a:solidFill>
                <a:latin typeface="Arial" panose="020B0604020202020204" pitchFamily="34" charset="0"/>
                <a:cs typeface="Arial" panose="020B0604020202020204" pitchFamily="34" charset="0"/>
              </a:rPr>
              <a:t> </a:t>
            </a:r>
            <a:r>
              <a:rPr lang="en-US" sz="1800" dirty="0" smtClean="0">
                <a:solidFill>
                  <a:srgbClr val="FFC000"/>
                </a:solidFill>
                <a:latin typeface="Arial" panose="020B0604020202020204" pitchFamily="34" charset="0"/>
                <a:cs typeface="Arial" panose="020B0604020202020204" pitchFamily="34" charset="0"/>
              </a:rPr>
              <a:t>General perception </a:t>
            </a:r>
            <a:r>
              <a:rPr lang="en-US" sz="1800" dirty="0" smtClean="0">
                <a:solidFill>
                  <a:schemeClr val="tx1"/>
                </a:solidFill>
                <a:latin typeface="Arial" panose="020B0604020202020204" pitchFamily="34" charset="0"/>
                <a:cs typeface="Arial" panose="020B0604020202020204" pitchFamily="34" charset="0"/>
              </a:rPr>
              <a:t>the </a:t>
            </a:r>
            <a:r>
              <a:rPr lang="en-US" sz="1800" dirty="0" smtClean="0">
                <a:solidFill>
                  <a:srgbClr val="FFC000"/>
                </a:solidFill>
                <a:latin typeface="Arial" panose="020B0604020202020204" pitchFamily="34" charset="0"/>
                <a:cs typeface="Arial" panose="020B0604020202020204" pitchFamily="34" charset="0"/>
              </a:rPr>
              <a:t>effectiveness is consider the most</a:t>
            </a:r>
            <a:r>
              <a:rPr lang="en-US" sz="1800" dirty="0" smtClean="0">
                <a:solidFill>
                  <a:schemeClr val="tx1"/>
                </a:solidFill>
                <a:latin typeface="Arial" panose="020B0604020202020204" pitchFamily="34" charset="0"/>
                <a:cs typeface="Arial" panose="020B0604020202020204" pitchFamily="34" charset="0"/>
              </a:rPr>
              <a:t>.</a:t>
            </a:r>
            <a:endParaRPr lang="en-IN" sz="1800" dirty="0">
              <a:solidFill>
                <a:schemeClr val="tx1"/>
              </a:solidFill>
              <a:latin typeface="Arial" panose="020B0604020202020204" pitchFamily="34" charset="0"/>
              <a:cs typeface="Arial" panose="020B0604020202020204" pitchFamily="34" charset="0"/>
            </a:endParaRPr>
          </a:p>
        </p:txBody>
      </p:sp>
      <p:sp>
        <p:nvSpPr>
          <p:cNvPr id="15" name="TextBox 14"/>
          <p:cNvSpPr txBox="1"/>
          <p:nvPr/>
        </p:nvSpPr>
        <p:spPr>
          <a:xfrm>
            <a:off x="2243759" y="127539"/>
            <a:ext cx="8192327" cy="584775"/>
          </a:xfrm>
          <a:prstGeom prst="rect">
            <a:avLst/>
          </a:prstGeom>
          <a:noFill/>
        </p:spPr>
        <p:txBody>
          <a:bodyPr wrap="square" rtlCol="0">
            <a:spAutoFit/>
          </a:bodyPr>
          <a:lstStyle/>
          <a:p>
            <a:r>
              <a:rPr lang="en-US" sz="3200" dirty="0" smtClean="0">
                <a:latin typeface="Cambria" panose="02040503050406030204" pitchFamily="18" charset="0"/>
                <a:ea typeface="Cambria" panose="02040503050406030204" pitchFamily="18" charset="0"/>
              </a:rPr>
              <a:t>Question 6 </a:t>
            </a:r>
            <a:r>
              <a:rPr lang="en-US" sz="3200" dirty="0"/>
              <a:t>Purchase Behavior</a:t>
            </a:r>
            <a:endParaRPr lang="en-US" sz="3200" dirty="0">
              <a:latin typeface="Cambria" panose="02040503050406030204" pitchFamily="18" charset="0"/>
              <a:ea typeface="Cambria" panose="02040503050406030204" pitchFamily="18" charset="0"/>
            </a:endParaRPr>
          </a:p>
        </p:txBody>
      </p:sp>
      <p:sp>
        <p:nvSpPr>
          <p:cNvPr id="16" name="TextBox 15">
            <a:extLst>
              <a:ext uri="{FF2B5EF4-FFF2-40B4-BE49-F238E27FC236}">
                <a16:creationId xmlns:a16="http://schemas.microsoft.com/office/drawing/2014/main" xmlns="" id="{7DDDCCDE-4DF6-9317-FD85-586A7970BDA7}"/>
              </a:ext>
            </a:extLst>
          </p:cNvPr>
          <p:cNvSpPr txBox="1"/>
          <p:nvPr/>
        </p:nvSpPr>
        <p:spPr>
          <a:xfrm>
            <a:off x="8216762" y="4134679"/>
            <a:ext cx="3829465" cy="646331"/>
          </a:xfrm>
          <a:prstGeom prst="rect">
            <a:avLst/>
          </a:prstGeom>
          <a:noFill/>
        </p:spPr>
        <p:txBody>
          <a:bodyPr wrap="square" rtlCol="0">
            <a:spAutoFit/>
          </a:bodyPr>
          <a:lstStyle>
            <a:defPPr>
              <a:defRPr lang="en-US"/>
            </a:defPPr>
            <a:lvl1pPr indent="0">
              <a:buFont typeface="Arial" panose="020B0604020202020204" pitchFamily="34" charset="0"/>
              <a:buNone/>
              <a:defRPr sz="2000">
                <a:solidFill>
                  <a:schemeClr val="bg1"/>
                </a:solidFill>
              </a:defRPr>
            </a:lvl1pPr>
          </a:lstStyle>
          <a:p>
            <a:r>
              <a:rPr lang="en-US" sz="1800" dirty="0" smtClean="0">
                <a:solidFill>
                  <a:schemeClr val="tx1"/>
                </a:solidFill>
                <a:latin typeface="Arial" panose="020B0604020202020204" pitchFamily="34" charset="0"/>
                <a:cs typeface="Arial" panose="020B0604020202020204" pitchFamily="34" charset="0"/>
              </a:rPr>
              <a:t>Most of the </a:t>
            </a:r>
            <a:r>
              <a:rPr lang="en-US" sz="1800" dirty="0" smtClean="0">
                <a:solidFill>
                  <a:srgbClr val="FFC000"/>
                </a:solidFill>
                <a:latin typeface="Arial" panose="020B0604020202020204" pitchFamily="34" charset="0"/>
                <a:cs typeface="Arial" panose="020B0604020202020204" pitchFamily="34" charset="0"/>
              </a:rPr>
              <a:t>customer</a:t>
            </a:r>
            <a:r>
              <a:rPr lang="en-US" sz="1800" dirty="0" smtClean="0">
                <a:solidFill>
                  <a:schemeClr val="tx1"/>
                </a:solidFill>
                <a:latin typeface="Arial" panose="020B0604020202020204" pitchFamily="34" charset="0"/>
                <a:cs typeface="Arial" panose="020B0604020202020204" pitchFamily="34" charset="0"/>
              </a:rPr>
              <a:t> are </a:t>
            </a:r>
            <a:r>
              <a:rPr lang="en-US" sz="1800" dirty="0" smtClean="0">
                <a:solidFill>
                  <a:srgbClr val="FFC000"/>
                </a:solidFill>
                <a:latin typeface="Arial" panose="020B0604020202020204" pitchFamily="34" charset="0"/>
                <a:cs typeface="Arial" panose="020B0604020202020204" pitchFamily="34" charset="0"/>
              </a:rPr>
              <a:t>health conscious</a:t>
            </a:r>
            <a:endParaRPr lang="en-IN" sz="18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703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hidden="1"/>
          <p:cNvSpPr>
            <a:spLocks noGrp="1"/>
          </p:cNvSpPr>
          <p:nvPr>
            <p:ph type="title"/>
          </p:nvPr>
        </p:nvSpPr>
        <p:spPr/>
        <p:txBody>
          <a:bodyPr/>
          <a:lstStyle/>
          <a:p>
            <a:r>
              <a:t>tile</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12387" y="39756"/>
            <a:ext cx="819979" cy="819979"/>
          </a:xfrm>
          <a:prstGeom prst="rect">
            <a:avLst/>
          </a:prstGeom>
        </p:spPr>
      </p:pic>
      <p:sp>
        <p:nvSpPr>
          <p:cNvPr id="9" name="Title 1">
            <a:extLst>
              <a:ext uri="{FF2B5EF4-FFF2-40B4-BE49-F238E27FC236}">
                <a16:creationId xmlns:a16="http://schemas.microsoft.com/office/drawing/2014/main" xmlns="" id="{2A007E2F-39D6-7345-2E05-22004894A1AE}"/>
              </a:ext>
            </a:extLst>
          </p:cNvPr>
          <p:cNvSpPr txBox="1">
            <a:spLocks/>
          </p:cNvSpPr>
          <p:nvPr/>
        </p:nvSpPr>
        <p:spPr>
          <a:xfrm>
            <a:off x="296517" y="859735"/>
            <a:ext cx="10875065" cy="6179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800" dirty="0"/>
              <a:t>a. Which area of business should we focus more on our product development? (Branding/taste/availability) </a:t>
            </a:r>
            <a:endParaRPr lang="en-US" sz="1800" dirty="0">
              <a:solidFill>
                <a:schemeClr val="tx1">
                  <a:lumMod val="95000"/>
                  <a:lumOff val="5000"/>
                </a:schemeClr>
              </a:solidFill>
              <a:latin typeface="Cambria" panose="02040503050406030204" pitchFamily="18" charset="0"/>
              <a:ea typeface="Cambria" panose="02040503050406030204" pitchFamily="18" charset="0"/>
            </a:endParaRPr>
          </a:p>
        </p:txBody>
      </p:sp>
      <p:sp>
        <p:nvSpPr>
          <p:cNvPr id="3" name="TextBox 2"/>
          <p:cNvSpPr txBox="1"/>
          <p:nvPr/>
        </p:nvSpPr>
        <p:spPr>
          <a:xfrm>
            <a:off x="1391479" y="2197466"/>
            <a:ext cx="1242390" cy="461665"/>
          </a:xfrm>
          <a:prstGeom prst="rect">
            <a:avLst/>
          </a:prstGeom>
          <a:noFill/>
        </p:spPr>
        <p:txBody>
          <a:bodyPr wrap="square" rtlCol="0">
            <a:spAutoFit/>
          </a:bodyPr>
          <a:lstStyle/>
          <a:p>
            <a:r>
              <a:rPr lang="en-US" sz="2400" dirty="0" smtClean="0">
                <a:latin typeface="Cambria" panose="02040503050406030204" pitchFamily="18" charset="0"/>
                <a:ea typeface="Cambria" panose="02040503050406030204" pitchFamily="18" charset="0"/>
              </a:rPr>
              <a:t>Output</a:t>
            </a:r>
            <a:endParaRPr lang="en-US" sz="2400" dirty="0">
              <a:latin typeface="Cambria" panose="02040503050406030204" pitchFamily="18" charset="0"/>
              <a:ea typeface="Cambria" panose="02040503050406030204" pitchFamily="18" charset="0"/>
            </a:endParaRPr>
          </a:p>
        </p:txBody>
      </p:sp>
      <p:sp>
        <p:nvSpPr>
          <p:cNvPr id="14" name="TextBox 13"/>
          <p:cNvSpPr txBox="1"/>
          <p:nvPr/>
        </p:nvSpPr>
        <p:spPr>
          <a:xfrm>
            <a:off x="2243759" y="127539"/>
            <a:ext cx="8192327" cy="584775"/>
          </a:xfrm>
          <a:prstGeom prst="rect">
            <a:avLst/>
          </a:prstGeom>
          <a:noFill/>
        </p:spPr>
        <p:txBody>
          <a:bodyPr wrap="square" rtlCol="0">
            <a:spAutoFit/>
          </a:bodyPr>
          <a:lstStyle/>
          <a:p>
            <a:r>
              <a:rPr lang="en-US" sz="3200" dirty="0" smtClean="0">
                <a:latin typeface="Cambria" panose="02040503050406030204" pitchFamily="18" charset="0"/>
                <a:ea typeface="Cambria" panose="02040503050406030204" pitchFamily="18" charset="0"/>
              </a:rPr>
              <a:t>Question </a:t>
            </a:r>
            <a:r>
              <a:rPr lang="en-US" sz="3200" dirty="0" smtClean="0">
                <a:latin typeface="Cambria" panose="02040503050406030204" pitchFamily="18" charset="0"/>
                <a:ea typeface="Cambria" panose="02040503050406030204" pitchFamily="18" charset="0"/>
              </a:rPr>
              <a:t>7 </a:t>
            </a:r>
            <a:r>
              <a:rPr lang="en-US" sz="3200" dirty="0"/>
              <a:t>Product Development</a:t>
            </a:r>
            <a:endParaRPr lang="en-US" sz="3200" dirty="0">
              <a:latin typeface="Cambria" panose="02040503050406030204" pitchFamily="18" charset="0"/>
              <a:ea typeface="Cambria" panose="02040503050406030204" pitchFamily="18" charset="0"/>
            </a:endParaRPr>
          </a:p>
        </p:txBody>
      </p:sp>
      <p:pic>
        <p:nvPicPr>
          <p:cNvPr id="2" name="Picture 1"/>
          <p:cNvPicPr>
            <a:picLocks noChangeAspect="1"/>
          </p:cNvPicPr>
          <p:nvPr/>
        </p:nvPicPr>
        <p:blipFill>
          <a:blip r:embed="rId4"/>
          <a:stretch>
            <a:fillRect/>
          </a:stretch>
        </p:blipFill>
        <p:spPr>
          <a:xfrm>
            <a:off x="455336" y="3104321"/>
            <a:ext cx="3114675" cy="232244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7" name="Picture 6"/>
          <p:cNvPicPr>
            <a:picLocks noChangeAspect="1"/>
          </p:cNvPicPr>
          <p:nvPr/>
        </p:nvPicPr>
        <p:blipFill>
          <a:blip r:embed="rId5"/>
          <a:stretch>
            <a:fillRect/>
          </a:stretch>
        </p:blipFill>
        <p:spPr>
          <a:xfrm>
            <a:off x="4528931" y="2057400"/>
            <a:ext cx="7010400" cy="3667125"/>
          </a:xfrm>
          <a:prstGeom prst="rect">
            <a:avLst/>
          </a:prstGeom>
        </p:spPr>
      </p:pic>
      <p:sp>
        <p:nvSpPr>
          <p:cNvPr id="11" name="TextBox 10">
            <a:extLst>
              <a:ext uri="{FF2B5EF4-FFF2-40B4-BE49-F238E27FC236}">
                <a16:creationId xmlns:a16="http://schemas.microsoft.com/office/drawing/2014/main" xmlns="" id="{7DDDCCDE-4DF6-9317-FD85-586A7970BDA7}"/>
              </a:ext>
            </a:extLst>
          </p:cNvPr>
          <p:cNvSpPr txBox="1"/>
          <p:nvPr/>
        </p:nvSpPr>
        <p:spPr>
          <a:xfrm>
            <a:off x="421809" y="5919725"/>
            <a:ext cx="11128918" cy="646331"/>
          </a:xfrm>
          <a:prstGeom prst="rect">
            <a:avLst/>
          </a:prstGeom>
          <a:noFill/>
        </p:spPr>
        <p:txBody>
          <a:bodyPr wrap="square" rtlCol="0">
            <a:spAutoFit/>
          </a:bodyPr>
          <a:lstStyle>
            <a:defPPr>
              <a:defRPr lang="en-US"/>
            </a:defPPr>
            <a:lvl1pPr indent="0">
              <a:buFont typeface="Arial" panose="020B0604020202020204" pitchFamily="34" charset="0"/>
              <a:buNone/>
              <a:defRPr sz="2000">
                <a:solidFill>
                  <a:schemeClr val="bg1"/>
                </a:solidFill>
              </a:defRPr>
            </a:lvl1pPr>
          </a:lstStyle>
          <a:p>
            <a:r>
              <a:rPr lang="en-US" sz="1800" dirty="0" smtClean="0">
                <a:solidFill>
                  <a:schemeClr val="tx1"/>
                </a:solidFill>
                <a:latin typeface="Arial" panose="020B0604020202020204" pitchFamily="34" charset="0"/>
                <a:cs typeface="Arial" panose="020B0604020202020204" pitchFamily="34" charset="0"/>
              </a:rPr>
              <a:t>If we </a:t>
            </a:r>
            <a:r>
              <a:rPr lang="en-US" sz="1800" dirty="0" smtClean="0">
                <a:solidFill>
                  <a:srgbClr val="FFC000"/>
                </a:solidFill>
                <a:latin typeface="Arial" panose="020B0604020202020204" pitchFamily="34" charset="0"/>
                <a:cs typeface="Arial" panose="020B0604020202020204" pitchFamily="34" charset="0"/>
              </a:rPr>
              <a:t>consider only the (Branding/taste/availability)</a:t>
            </a:r>
            <a:r>
              <a:rPr lang="en-US" sz="1800" dirty="0" smtClean="0">
                <a:solidFill>
                  <a:schemeClr val="tx1"/>
                </a:solidFill>
                <a:latin typeface="Arial" panose="020B0604020202020204" pitchFamily="34" charset="0"/>
                <a:cs typeface="Arial" panose="020B0604020202020204" pitchFamily="34" charset="0"/>
              </a:rPr>
              <a:t> then we have to </a:t>
            </a:r>
            <a:r>
              <a:rPr lang="en-US" sz="1800" dirty="0" smtClean="0">
                <a:solidFill>
                  <a:srgbClr val="FFC000"/>
                </a:solidFill>
                <a:latin typeface="Arial" panose="020B0604020202020204" pitchFamily="34" charset="0"/>
                <a:cs typeface="Arial" panose="020B0604020202020204" pitchFamily="34" charset="0"/>
              </a:rPr>
              <a:t>focus more on the availability </a:t>
            </a:r>
            <a:r>
              <a:rPr lang="en-US" sz="1800" dirty="0" smtClean="0">
                <a:solidFill>
                  <a:schemeClr val="tx1"/>
                </a:solidFill>
                <a:latin typeface="Arial" panose="020B0604020202020204" pitchFamily="34" charset="0"/>
                <a:cs typeface="Arial" panose="020B0604020202020204" pitchFamily="34" charset="0"/>
              </a:rPr>
              <a:t>of the product. But if we see </a:t>
            </a:r>
            <a:r>
              <a:rPr lang="en-US" sz="1800" dirty="0" smtClean="0">
                <a:solidFill>
                  <a:srgbClr val="FFC000"/>
                </a:solidFill>
                <a:latin typeface="Arial" panose="020B0604020202020204" pitchFamily="34" charset="0"/>
                <a:cs typeface="Arial" panose="020B0604020202020204" pitchFamily="34" charset="0"/>
              </a:rPr>
              <a:t>all over then </a:t>
            </a:r>
            <a:r>
              <a:rPr lang="en-US" sz="1800" dirty="0" smtClean="0">
                <a:solidFill>
                  <a:schemeClr val="tx1"/>
                </a:solidFill>
                <a:latin typeface="Arial" panose="020B0604020202020204" pitchFamily="34" charset="0"/>
                <a:cs typeface="Arial" panose="020B0604020202020204" pitchFamily="34" charset="0"/>
              </a:rPr>
              <a:t>we have to </a:t>
            </a:r>
            <a:r>
              <a:rPr lang="en-US" sz="1800" dirty="0" smtClean="0">
                <a:solidFill>
                  <a:srgbClr val="FFC000"/>
                </a:solidFill>
                <a:latin typeface="Arial" panose="020B0604020202020204" pitchFamily="34" charset="0"/>
                <a:cs typeface="Arial" panose="020B0604020202020204" pitchFamily="34" charset="0"/>
              </a:rPr>
              <a:t>focus on the effectiveness </a:t>
            </a:r>
            <a:r>
              <a:rPr lang="en-US" sz="1800" dirty="0" smtClean="0">
                <a:solidFill>
                  <a:schemeClr val="tx1"/>
                </a:solidFill>
                <a:latin typeface="Arial" panose="020B0604020202020204" pitchFamily="34" charset="0"/>
                <a:cs typeface="Arial" panose="020B0604020202020204" pitchFamily="34" charset="0"/>
              </a:rPr>
              <a:t>of the product.</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51300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p:bldP spid="14"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hidden="1"/>
          <p:cNvSpPr>
            <a:spLocks noGrp="1"/>
          </p:cNvSpPr>
          <p:nvPr>
            <p:ph type="title"/>
          </p:nvPr>
        </p:nvSpPr>
        <p:spPr/>
        <p:txBody>
          <a:bodyPr/>
          <a:lstStyle/>
          <a:p>
            <a:r>
              <a:t>tile</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12387" y="39756"/>
            <a:ext cx="819979" cy="819979"/>
          </a:xfrm>
          <a:prstGeom prst="rect">
            <a:avLst/>
          </a:prstGeom>
        </p:spPr>
      </p:pic>
      <p:sp>
        <p:nvSpPr>
          <p:cNvPr id="22" name="TextBox 21"/>
          <p:cNvSpPr txBox="1"/>
          <p:nvPr/>
        </p:nvSpPr>
        <p:spPr>
          <a:xfrm>
            <a:off x="4543426" y="2875213"/>
            <a:ext cx="3288610" cy="830997"/>
          </a:xfrm>
          <a:prstGeom prst="rect">
            <a:avLst/>
          </a:prstGeom>
          <a:noFill/>
        </p:spPr>
        <p:txBody>
          <a:bodyPr wrap="square" rtlCol="0">
            <a:spAutoFit/>
          </a:bodyPr>
          <a:lstStyle/>
          <a:p>
            <a:r>
              <a:rPr lang="en-US" sz="4800" b="1" dirty="0" smtClean="0">
                <a:latin typeface="Cambria" panose="02040503050406030204" pitchFamily="18" charset="0"/>
                <a:ea typeface="Cambria" panose="02040503050406030204" pitchFamily="18" charset="0"/>
              </a:rPr>
              <a:t>Thank You</a:t>
            </a:r>
            <a:endParaRPr lang="en-US" sz="48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4829604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9942"/>
            <a:ext cx="5854148" cy="6858000"/>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 name="Title" hidden="1"/>
          <p:cNvSpPr>
            <a:spLocks noGrp="1"/>
          </p:cNvSpPr>
          <p:nvPr>
            <p:ph type="title"/>
          </p:nvPr>
        </p:nvSpPr>
        <p:spPr/>
        <p:txBody>
          <a:bodyPr/>
          <a:lstStyle/>
          <a:p>
            <a:r>
              <a:t>tile</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12387" y="39756"/>
            <a:ext cx="819979" cy="819979"/>
          </a:xfrm>
          <a:prstGeom prst="rect">
            <a:avLst/>
          </a:prstGeom>
        </p:spPr>
      </p:pic>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t="8447" b="9522"/>
          <a:stretch/>
        </p:blipFill>
        <p:spPr>
          <a:xfrm>
            <a:off x="2398643" y="1662994"/>
            <a:ext cx="1056861" cy="974862"/>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
        <p:nvSpPr>
          <p:cNvPr id="20" name="Title 1">
            <a:extLst>
              <a:ext uri="{FF2B5EF4-FFF2-40B4-BE49-F238E27FC236}">
                <a16:creationId xmlns:a16="http://schemas.microsoft.com/office/drawing/2014/main" xmlns="" id="{2A007E2F-39D6-7345-2E05-22004894A1AE}"/>
              </a:ext>
            </a:extLst>
          </p:cNvPr>
          <p:cNvSpPr txBox="1">
            <a:spLocks/>
          </p:cNvSpPr>
          <p:nvPr/>
        </p:nvSpPr>
        <p:spPr>
          <a:xfrm>
            <a:off x="1083365" y="3072432"/>
            <a:ext cx="3972340" cy="69325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US" sz="2800" b="1" dirty="0" smtClean="0">
                <a:latin typeface="Cambria" panose="02040503050406030204" pitchFamily="18" charset="0"/>
                <a:ea typeface="Cambria" panose="02040503050406030204" pitchFamily="18" charset="0"/>
                <a:cs typeface="Segoe UI" panose="020B0502040204020203" pitchFamily="34" charset="0"/>
              </a:rPr>
              <a:t>Overview of Company</a:t>
            </a:r>
            <a:endParaRPr lang="en-US" sz="2800" b="1" dirty="0">
              <a:latin typeface="Cambria" panose="02040503050406030204" pitchFamily="18" charset="0"/>
              <a:ea typeface="Cambria" panose="02040503050406030204" pitchFamily="18" charset="0"/>
              <a:cs typeface="Segoe UI" panose="020B0502040204020203" pitchFamily="34" charset="0"/>
            </a:endParaRPr>
          </a:p>
        </p:txBody>
      </p:sp>
      <p:sp>
        <p:nvSpPr>
          <p:cNvPr id="22" name="TextBox 21">
            <a:extLst>
              <a:ext uri="{FF2B5EF4-FFF2-40B4-BE49-F238E27FC236}">
                <a16:creationId xmlns:a16="http://schemas.microsoft.com/office/drawing/2014/main" xmlns="" id="{8E0C16CD-E319-B419-BF4C-E7A2A237967F}"/>
              </a:ext>
            </a:extLst>
          </p:cNvPr>
          <p:cNvSpPr txBox="1"/>
          <p:nvPr/>
        </p:nvSpPr>
        <p:spPr>
          <a:xfrm>
            <a:off x="5962856" y="1621082"/>
            <a:ext cx="6025645" cy="2902700"/>
          </a:xfrm>
          <a:prstGeom prst="rect">
            <a:avLst/>
          </a:prstGeom>
          <a:effectLst/>
        </p:spPr>
        <p:txBody>
          <a:bodyPr vert="horz" lIns="91440" tIns="45720" rIns="91440" bIns="45720" rtlCol="0" anchor="ctr">
            <a:normAutofit fontScale="92500" lnSpcReduction="10000"/>
          </a:bodyPr>
          <a:lstStyle/>
          <a:p>
            <a:pPr marL="285750" indent="-285750" defTabSz="457200">
              <a:spcBef>
                <a:spcPct val="20000"/>
              </a:spcBef>
              <a:spcAft>
                <a:spcPts val="600"/>
              </a:spcAft>
              <a:buClr>
                <a:schemeClr val="tx2"/>
              </a:buClr>
              <a:buSzPct val="70000"/>
              <a:buFont typeface="Wingdings" panose="05000000000000000000" pitchFamily="2" charset="2"/>
              <a:buChar char="Ø"/>
            </a:pPr>
            <a:r>
              <a:rPr lang="en-US" dirty="0" err="1">
                <a:ln>
                  <a:solidFill>
                    <a:schemeClr val="bg1">
                      <a:lumMod val="75000"/>
                      <a:lumOff val="25000"/>
                      <a:alpha val="10000"/>
                    </a:schemeClr>
                  </a:solidFill>
                </a:ln>
                <a:effectLst>
                  <a:outerShdw blurRad="9525" dist="25400" dir="14640000" algn="tl" rotWithShape="0">
                    <a:schemeClr val="bg1">
                      <a:alpha val="30000"/>
                    </a:schemeClr>
                  </a:outerShdw>
                </a:effectLst>
                <a:latin typeface="Cambria" panose="02040503050406030204" pitchFamily="18" charset="0"/>
                <a:ea typeface="Cambria" panose="02040503050406030204" pitchFamily="18" charset="0"/>
              </a:rPr>
              <a:t>CodeX</a:t>
            </a:r>
            <a:r>
              <a:rPr lang="en-US" dirty="0">
                <a:ln>
                  <a:solidFill>
                    <a:schemeClr val="bg1">
                      <a:lumMod val="75000"/>
                      <a:lumOff val="25000"/>
                      <a:alpha val="10000"/>
                    </a:schemeClr>
                  </a:solidFill>
                </a:ln>
                <a:effectLst>
                  <a:outerShdw blurRad="9525" dist="25400" dir="14640000" algn="tl" rotWithShape="0">
                    <a:schemeClr val="bg1">
                      <a:alpha val="30000"/>
                    </a:schemeClr>
                  </a:outerShdw>
                </a:effectLst>
                <a:latin typeface="Cambria" panose="02040503050406030204" pitchFamily="18" charset="0"/>
                <a:ea typeface="Cambria" panose="02040503050406030204" pitchFamily="18" charset="0"/>
              </a:rPr>
              <a:t> is a German beverage company that is aiming to make its mark in the Indian market. A few months ago, they launched their energy drink in 10 cities of India</a:t>
            </a:r>
            <a:r>
              <a:rPr lang="en-US" dirty="0" smtClean="0">
                <a:ln>
                  <a:solidFill>
                    <a:schemeClr val="bg1">
                      <a:lumMod val="75000"/>
                      <a:lumOff val="25000"/>
                      <a:alpha val="10000"/>
                    </a:schemeClr>
                  </a:solidFill>
                </a:ln>
                <a:effectLst>
                  <a:outerShdw blurRad="9525" dist="25400" dir="14640000" algn="tl" rotWithShape="0">
                    <a:schemeClr val="bg1">
                      <a:alpha val="30000"/>
                    </a:schemeClr>
                  </a:outerShdw>
                </a:effectLst>
                <a:latin typeface="Cambria" panose="02040503050406030204" pitchFamily="18" charset="0"/>
                <a:ea typeface="Cambria" panose="02040503050406030204" pitchFamily="18" charset="0"/>
              </a:rPr>
              <a:t>.</a:t>
            </a:r>
          </a:p>
          <a:p>
            <a:pPr marL="285750" indent="-285750" defTabSz="457200">
              <a:spcBef>
                <a:spcPct val="20000"/>
              </a:spcBef>
              <a:spcAft>
                <a:spcPts val="600"/>
              </a:spcAft>
              <a:buClr>
                <a:schemeClr val="tx2"/>
              </a:buClr>
              <a:buSzPct val="70000"/>
              <a:buFont typeface="Wingdings" panose="05000000000000000000" pitchFamily="2" charset="2"/>
              <a:buChar char="Ø"/>
            </a:pPr>
            <a:r>
              <a:rPr lang="en-US" dirty="0" smtClean="0">
                <a:ln>
                  <a:solidFill>
                    <a:schemeClr val="bg1">
                      <a:lumMod val="75000"/>
                      <a:lumOff val="25000"/>
                      <a:alpha val="10000"/>
                    </a:schemeClr>
                  </a:solidFill>
                </a:ln>
                <a:effectLst>
                  <a:outerShdw blurRad="9525" dist="25400" dir="14640000" algn="tl" rotWithShape="0">
                    <a:schemeClr val="bg1">
                      <a:alpha val="30000"/>
                    </a:schemeClr>
                  </a:outerShdw>
                </a:effectLst>
                <a:latin typeface="Cambria" panose="02040503050406030204" pitchFamily="18" charset="0"/>
                <a:ea typeface="Cambria" panose="02040503050406030204" pitchFamily="18" charset="0"/>
              </a:rPr>
              <a:t>Codex product is Food and beverage they launched there energy drink recently. Now they want to know how there product work.</a:t>
            </a:r>
          </a:p>
          <a:p>
            <a:pPr marL="285750" indent="-285750" defTabSz="457200">
              <a:spcBef>
                <a:spcPct val="20000"/>
              </a:spcBef>
              <a:spcAft>
                <a:spcPts val="600"/>
              </a:spcAft>
              <a:buClr>
                <a:schemeClr val="tx2"/>
              </a:buClr>
              <a:buSzPct val="70000"/>
              <a:buFont typeface="Wingdings" panose="05000000000000000000" pitchFamily="2" charset="2"/>
              <a:buChar char="Ø"/>
            </a:pPr>
            <a:r>
              <a:rPr lang="en-US" dirty="0" smtClean="0">
                <a:ln>
                  <a:solidFill>
                    <a:schemeClr val="bg1">
                      <a:lumMod val="75000"/>
                      <a:lumOff val="25000"/>
                      <a:alpha val="10000"/>
                    </a:schemeClr>
                  </a:solidFill>
                </a:ln>
                <a:effectLst>
                  <a:outerShdw blurRad="9525" dist="25400" dir="14640000" algn="tl" rotWithShape="0">
                    <a:schemeClr val="bg1">
                      <a:alpha val="30000"/>
                    </a:schemeClr>
                  </a:outerShdw>
                </a:effectLst>
                <a:latin typeface="Cambria" panose="02040503050406030204" pitchFamily="18" charset="0"/>
                <a:ea typeface="Cambria" panose="02040503050406030204" pitchFamily="18" charset="0"/>
              </a:rPr>
              <a:t>They also conduct a survey and collected the data, now from the data they want to know how there product perform and what the point or area in which they have to focus for there product growth in the market.</a:t>
            </a:r>
          </a:p>
        </p:txBody>
      </p:sp>
    </p:spTree>
    <p:extLst>
      <p:ext uri="{BB962C8B-B14F-4D97-AF65-F5344CB8AC3E}">
        <p14:creationId xmlns:p14="http://schemas.microsoft.com/office/powerpoint/2010/main" val="528385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9942"/>
            <a:ext cx="5854148" cy="6858000"/>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 name="Title" hidden="1"/>
          <p:cNvSpPr>
            <a:spLocks noGrp="1"/>
          </p:cNvSpPr>
          <p:nvPr>
            <p:ph type="title"/>
          </p:nvPr>
        </p:nvSpPr>
        <p:spPr/>
        <p:txBody>
          <a:bodyPr/>
          <a:lstStyle/>
          <a:p>
            <a:r>
              <a:t>tile</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12387" y="39756"/>
            <a:ext cx="819979" cy="819979"/>
          </a:xfrm>
          <a:prstGeom prst="rect">
            <a:avLst/>
          </a:prstGeom>
        </p:spPr>
      </p:pic>
      <p:sp>
        <p:nvSpPr>
          <p:cNvPr id="9" name="Title 1">
            <a:extLst>
              <a:ext uri="{FF2B5EF4-FFF2-40B4-BE49-F238E27FC236}">
                <a16:creationId xmlns:a16="http://schemas.microsoft.com/office/drawing/2014/main" xmlns="" id="{2A007E2F-39D6-7345-2E05-22004894A1AE}"/>
              </a:ext>
            </a:extLst>
          </p:cNvPr>
          <p:cNvSpPr txBox="1">
            <a:spLocks/>
          </p:cNvSpPr>
          <p:nvPr/>
        </p:nvSpPr>
        <p:spPr>
          <a:xfrm>
            <a:off x="1777448" y="3477165"/>
            <a:ext cx="2299252" cy="69325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US" sz="2800" b="1" dirty="0" smtClean="0">
                <a:latin typeface="Cambria" panose="02040503050406030204" pitchFamily="18" charset="0"/>
                <a:ea typeface="Cambria" panose="02040503050406030204" pitchFamily="18" charset="0"/>
                <a:cs typeface="Segoe UI" panose="020B0502040204020203" pitchFamily="34" charset="0"/>
              </a:rPr>
              <a:t>About Data</a:t>
            </a:r>
            <a:endParaRPr lang="en-US" sz="2800" b="1" dirty="0">
              <a:latin typeface="Cambria" panose="02040503050406030204" pitchFamily="18" charset="0"/>
              <a:ea typeface="Cambria" panose="02040503050406030204" pitchFamily="18" charset="0"/>
              <a:cs typeface="Segoe UI" panose="020B0502040204020203" pitchFamily="34" charset="0"/>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87048" y="1895477"/>
            <a:ext cx="1080052" cy="983804"/>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
        <p:nvSpPr>
          <p:cNvPr id="12" name="Title 1">
            <a:extLst>
              <a:ext uri="{FF2B5EF4-FFF2-40B4-BE49-F238E27FC236}">
                <a16:creationId xmlns:a16="http://schemas.microsoft.com/office/drawing/2014/main" xmlns="" id="{2A007E2F-39D6-7345-2E05-22004894A1AE}"/>
              </a:ext>
            </a:extLst>
          </p:cNvPr>
          <p:cNvSpPr txBox="1">
            <a:spLocks/>
          </p:cNvSpPr>
          <p:nvPr/>
        </p:nvSpPr>
        <p:spPr>
          <a:xfrm>
            <a:off x="6988400" y="618046"/>
            <a:ext cx="3189735" cy="4833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US" sz="1800" b="1" dirty="0" smtClean="0">
                <a:latin typeface="Cambria" panose="02040503050406030204" pitchFamily="18" charset="0"/>
                <a:ea typeface="Cambria" panose="02040503050406030204" pitchFamily="18" charset="0"/>
                <a:cs typeface="Segoe UI" panose="020B0502040204020203" pitchFamily="34" charset="0"/>
              </a:rPr>
              <a:t>In Data there are 3 Tables</a:t>
            </a:r>
          </a:p>
          <a:p>
            <a:endParaRPr lang="en-US" sz="1800" b="1" dirty="0">
              <a:latin typeface="Cambria" panose="02040503050406030204" pitchFamily="18" charset="0"/>
              <a:ea typeface="Cambria" panose="02040503050406030204" pitchFamily="18" charset="0"/>
              <a:cs typeface="Segoe UI" panose="020B0502040204020203" pitchFamily="34" charset="0"/>
            </a:endParaRPr>
          </a:p>
        </p:txBody>
      </p:sp>
      <p:sp>
        <p:nvSpPr>
          <p:cNvPr id="5" name="TextBox 4"/>
          <p:cNvSpPr txBox="1"/>
          <p:nvPr/>
        </p:nvSpPr>
        <p:spPr>
          <a:xfrm>
            <a:off x="6213609" y="1372520"/>
            <a:ext cx="1431235" cy="276999"/>
          </a:xfrm>
          <a:prstGeom prst="rect">
            <a:avLst/>
          </a:prstGeom>
          <a:noFill/>
        </p:spPr>
        <p:txBody>
          <a:bodyPr wrap="square" rtlCol="0">
            <a:spAutoFit/>
          </a:bodyPr>
          <a:lstStyle/>
          <a:p>
            <a:r>
              <a:rPr lang="en-US" sz="1200" dirty="0" err="1" smtClean="0"/>
              <a:t>Dim_cities</a:t>
            </a:r>
            <a:endParaRPr lang="en-US" sz="1200" dirty="0"/>
          </a:p>
        </p:txBody>
      </p:sp>
      <p:sp>
        <p:nvSpPr>
          <p:cNvPr id="14" name="TextBox 13"/>
          <p:cNvSpPr txBox="1"/>
          <p:nvPr/>
        </p:nvSpPr>
        <p:spPr>
          <a:xfrm>
            <a:off x="6380250" y="1814238"/>
            <a:ext cx="1555164" cy="646331"/>
          </a:xfrm>
          <a:prstGeom prst="rect">
            <a:avLst/>
          </a:prstGeom>
          <a:noFill/>
        </p:spPr>
        <p:txBody>
          <a:bodyPr wrap="square" rtlCol="0">
            <a:spAutoFit/>
          </a:bodyPr>
          <a:lstStyle/>
          <a:p>
            <a:r>
              <a:rPr lang="en-US" sz="1200" dirty="0" err="1" smtClean="0"/>
              <a:t>City_ID</a:t>
            </a:r>
            <a:endParaRPr lang="en-US" sz="1200" dirty="0" smtClean="0"/>
          </a:p>
          <a:p>
            <a:r>
              <a:rPr lang="en-US" sz="1200" dirty="0" smtClean="0"/>
              <a:t>City</a:t>
            </a:r>
          </a:p>
          <a:p>
            <a:r>
              <a:rPr lang="en-US" sz="1200" dirty="0" smtClean="0"/>
              <a:t>Tier</a:t>
            </a:r>
          </a:p>
        </p:txBody>
      </p:sp>
      <p:sp>
        <p:nvSpPr>
          <p:cNvPr id="15" name="TextBox 14"/>
          <p:cNvSpPr txBox="1"/>
          <p:nvPr/>
        </p:nvSpPr>
        <p:spPr>
          <a:xfrm>
            <a:off x="7850239" y="1324626"/>
            <a:ext cx="1648244" cy="276999"/>
          </a:xfrm>
          <a:prstGeom prst="rect">
            <a:avLst/>
          </a:prstGeom>
          <a:noFill/>
        </p:spPr>
        <p:txBody>
          <a:bodyPr wrap="square" rtlCol="0">
            <a:spAutoFit/>
          </a:bodyPr>
          <a:lstStyle/>
          <a:p>
            <a:r>
              <a:rPr lang="en-US" sz="1200" dirty="0" err="1" smtClean="0"/>
              <a:t>Dim_repondents</a:t>
            </a:r>
            <a:endParaRPr lang="en-US" sz="1200" dirty="0"/>
          </a:p>
        </p:txBody>
      </p:sp>
      <p:sp>
        <p:nvSpPr>
          <p:cNvPr id="16" name="TextBox 15"/>
          <p:cNvSpPr txBox="1"/>
          <p:nvPr/>
        </p:nvSpPr>
        <p:spPr>
          <a:xfrm>
            <a:off x="7969839" y="1768071"/>
            <a:ext cx="1717811" cy="1384995"/>
          </a:xfrm>
          <a:prstGeom prst="rect">
            <a:avLst/>
          </a:prstGeom>
          <a:noFill/>
        </p:spPr>
        <p:txBody>
          <a:bodyPr wrap="square" rtlCol="0">
            <a:spAutoFit/>
          </a:bodyPr>
          <a:lstStyle/>
          <a:p>
            <a:r>
              <a:rPr lang="en-US" sz="1200" dirty="0" err="1" smtClean="0"/>
              <a:t>Respondent_ID</a:t>
            </a:r>
            <a:endParaRPr lang="en-US" sz="1200" dirty="0" smtClean="0"/>
          </a:p>
          <a:p>
            <a:r>
              <a:rPr lang="en-US" sz="1200" dirty="0" smtClean="0"/>
              <a:t>Name</a:t>
            </a:r>
          </a:p>
          <a:p>
            <a:r>
              <a:rPr lang="en-US" sz="1200" dirty="0" smtClean="0"/>
              <a:t>Age</a:t>
            </a:r>
          </a:p>
          <a:p>
            <a:r>
              <a:rPr lang="en-US" sz="1200" dirty="0" smtClean="0"/>
              <a:t>Gender</a:t>
            </a:r>
          </a:p>
          <a:p>
            <a:r>
              <a:rPr lang="en-US" sz="1200" dirty="0" err="1" smtClean="0"/>
              <a:t>City_ID</a:t>
            </a:r>
            <a:endParaRPr lang="en-US" sz="1200" dirty="0" smtClean="0"/>
          </a:p>
          <a:p>
            <a:endParaRPr lang="en-US" sz="1200" dirty="0" smtClean="0"/>
          </a:p>
          <a:p>
            <a:endParaRPr lang="en-US" sz="1200" dirty="0" smtClean="0"/>
          </a:p>
        </p:txBody>
      </p:sp>
      <p:sp>
        <p:nvSpPr>
          <p:cNvPr id="25" name="TextBox 24"/>
          <p:cNvSpPr txBox="1"/>
          <p:nvPr/>
        </p:nvSpPr>
        <p:spPr>
          <a:xfrm>
            <a:off x="9817223" y="1358699"/>
            <a:ext cx="1725452" cy="276999"/>
          </a:xfrm>
          <a:prstGeom prst="rect">
            <a:avLst/>
          </a:prstGeom>
          <a:noFill/>
        </p:spPr>
        <p:txBody>
          <a:bodyPr wrap="square" rtlCol="0">
            <a:spAutoFit/>
          </a:bodyPr>
          <a:lstStyle/>
          <a:p>
            <a:r>
              <a:rPr lang="en-US" sz="1200" dirty="0" err="1" smtClean="0"/>
              <a:t>Fact_survey_responses</a:t>
            </a:r>
            <a:endParaRPr lang="en-US" sz="1200" dirty="0"/>
          </a:p>
        </p:txBody>
      </p:sp>
      <p:sp>
        <p:nvSpPr>
          <p:cNvPr id="26" name="TextBox 25"/>
          <p:cNvSpPr txBox="1"/>
          <p:nvPr/>
        </p:nvSpPr>
        <p:spPr>
          <a:xfrm>
            <a:off x="9977579" y="1791041"/>
            <a:ext cx="2214421" cy="4339650"/>
          </a:xfrm>
          <a:prstGeom prst="rect">
            <a:avLst/>
          </a:prstGeom>
          <a:noFill/>
        </p:spPr>
        <p:txBody>
          <a:bodyPr wrap="square" rtlCol="0">
            <a:spAutoFit/>
          </a:bodyPr>
          <a:lstStyle/>
          <a:p>
            <a:r>
              <a:rPr lang="en-US" sz="1200" dirty="0" err="1" smtClean="0"/>
              <a:t>Response_ID</a:t>
            </a:r>
            <a:endParaRPr lang="en-US" sz="1200" dirty="0" smtClean="0"/>
          </a:p>
          <a:p>
            <a:r>
              <a:rPr lang="en-US" sz="1200" dirty="0" err="1" smtClean="0"/>
              <a:t>Respondent_ID</a:t>
            </a:r>
            <a:endParaRPr lang="en-US" sz="1200" dirty="0" smtClean="0"/>
          </a:p>
          <a:p>
            <a:r>
              <a:rPr lang="en-US" sz="1200" dirty="0" err="1" smtClean="0"/>
              <a:t>Consume_frequency</a:t>
            </a:r>
            <a:endParaRPr lang="en-US" sz="1200" dirty="0" smtClean="0"/>
          </a:p>
          <a:p>
            <a:r>
              <a:rPr lang="en-US" sz="1200" dirty="0" err="1" smtClean="0"/>
              <a:t>Consume_time</a:t>
            </a:r>
            <a:endParaRPr lang="en-US" sz="1200" dirty="0" smtClean="0"/>
          </a:p>
          <a:p>
            <a:r>
              <a:rPr lang="en-US" sz="1200" dirty="0" err="1" smtClean="0"/>
              <a:t>Consume_reason</a:t>
            </a:r>
            <a:endParaRPr lang="en-US" sz="1200" dirty="0" smtClean="0"/>
          </a:p>
          <a:p>
            <a:r>
              <a:rPr lang="en-US" sz="1200" dirty="0" err="1" smtClean="0"/>
              <a:t>Heard_before</a:t>
            </a:r>
            <a:endParaRPr lang="en-US" sz="1200" dirty="0" smtClean="0"/>
          </a:p>
          <a:p>
            <a:r>
              <a:rPr lang="en-US" sz="1200" dirty="0" err="1" smtClean="0"/>
              <a:t>Brand_perception</a:t>
            </a:r>
            <a:endParaRPr lang="en-US" sz="1200" dirty="0" smtClean="0"/>
          </a:p>
          <a:p>
            <a:r>
              <a:rPr lang="en-US" sz="1200" dirty="0" err="1" smtClean="0"/>
              <a:t>General_perception</a:t>
            </a:r>
            <a:endParaRPr lang="en-US" sz="1200" dirty="0" smtClean="0"/>
          </a:p>
          <a:p>
            <a:r>
              <a:rPr lang="en-US" sz="1200" dirty="0" err="1"/>
              <a:t>Tried_before</a:t>
            </a:r>
            <a:r>
              <a:rPr lang="en-US" sz="1200" dirty="0"/>
              <a:t> </a:t>
            </a:r>
            <a:endParaRPr lang="en-US" sz="1200" dirty="0" smtClean="0"/>
          </a:p>
          <a:p>
            <a:r>
              <a:rPr lang="en-US" sz="1200" dirty="0" err="1"/>
              <a:t>Taste_experience</a:t>
            </a:r>
            <a:r>
              <a:rPr lang="en-US" sz="1200" dirty="0"/>
              <a:t> </a:t>
            </a:r>
            <a:endParaRPr lang="en-US" sz="1200" dirty="0" smtClean="0"/>
          </a:p>
          <a:p>
            <a:r>
              <a:rPr lang="en-US" sz="1200" dirty="0" err="1"/>
              <a:t>Reasons_preventing_trying</a:t>
            </a:r>
            <a:r>
              <a:rPr lang="en-US" sz="1200" dirty="0"/>
              <a:t> </a:t>
            </a:r>
            <a:endParaRPr lang="en-US" sz="1200" dirty="0" smtClean="0"/>
          </a:p>
          <a:p>
            <a:r>
              <a:rPr lang="en-US" sz="1200" dirty="0" err="1"/>
              <a:t>Current_brands</a:t>
            </a:r>
            <a:r>
              <a:rPr lang="en-US" sz="1200" dirty="0"/>
              <a:t> </a:t>
            </a:r>
            <a:endParaRPr lang="en-US" sz="1200" dirty="0" smtClean="0"/>
          </a:p>
          <a:p>
            <a:r>
              <a:rPr lang="en-US" sz="1200" dirty="0" err="1"/>
              <a:t>Reasons_for_choosing_brands</a:t>
            </a:r>
            <a:r>
              <a:rPr lang="en-US" sz="1200" dirty="0"/>
              <a:t> </a:t>
            </a:r>
            <a:endParaRPr lang="en-US" sz="1200" dirty="0" smtClean="0"/>
          </a:p>
          <a:p>
            <a:r>
              <a:rPr lang="en-US" sz="1200" dirty="0" err="1"/>
              <a:t>Improvements_desired</a:t>
            </a:r>
            <a:r>
              <a:rPr lang="en-US" sz="1200" dirty="0"/>
              <a:t> </a:t>
            </a:r>
            <a:endParaRPr lang="en-US" sz="1200" dirty="0" smtClean="0"/>
          </a:p>
          <a:p>
            <a:r>
              <a:rPr lang="en-US" sz="1200" dirty="0" err="1"/>
              <a:t>Ingredients_expected</a:t>
            </a:r>
            <a:r>
              <a:rPr lang="en-US" sz="1200" dirty="0"/>
              <a:t> </a:t>
            </a:r>
            <a:endParaRPr lang="en-US" sz="1200" dirty="0" smtClean="0"/>
          </a:p>
          <a:p>
            <a:r>
              <a:rPr lang="en-US" sz="1200" dirty="0" err="1"/>
              <a:t>Health_concerns</a:t>
            </a:r>
            <a:r>
              <a:rPr lang="en-US" sz="1200" dirty="0"/>
              <a:t> </a:t>
            </a:r>
            <a:endParaRPr lang="en-US" sz="1200" dirty="0" smtClean="0"/>
          </a:p>
          <a:p>
            <a:r>
              <a:rPr lang="en-US" sz="1200" dirty="0" err="1"/>
              <a:t>Interest_in_natural_or_organic</a:t>
            </a:r>
            <a:r>
              <a:rPr lang="en-US" sz="1200" dirty="0"/>
              <a:t> </a:t>
            </a:r>
            <a:endParaRPr lang="en-US" sz="1200" dirty="0" smtClean="0"/>
          </a:p>
          <a:p>
            <a:r>
              <a:rPr lang="en-US" sz="1200" dirty="0" err="1"/>
              <a:t>Marketing_channels</a:t>
            </a:r>
            <a:r>
              <a:rPr lang="en-US" sz="1200" dirty="0"/>
              <a:t> </a:t>
            </a:r>
            <a:endParaRPr lang="en-US" sz="1200" dirty="0" smtClean="0"/>
          </a:p>
          <a:p>
            <a:r>
              <a:rPr lang="en-US" sz="1200" dirty="0" err="1"/>
              <a:t>Packaging_preference</a:t>
            </a:r>
            <a:r>
              <a:rPr lang="en-US" sz="1200" dirty="0"/>
              <a:t> </a:t>
            </a:r>
            <a:endParaRPr lang="en-US" sz="1200" dirty="0" smtClean="0"/>
          </a:p>
          <a:p>
            <a:r>
              <a:rPr lang="en-US" sz="1200" dirty="0" err="1"/>
              <a:t>Limited_edition_packaging</a:t>
            </a:r>
            <a:r>
              <a:rPr lang="en-US" sz="1200" dirty="0"/>
              <a:t> </a:t>
            </a:r>
            <a:endParaRPr lang="en-US" sz="1200" dirty="0" smtClean="0"/>
          </a:p>
          <a:p>
            <a:r>
              <a:rPr lang="en-US" sz="1200" dirty="0" err="1"/>
              <a:t>Price_range</a:t>
            </a:r>
            <a:r>
              <a:rPr lang="en-US" sz="1200" dirty="0"/>
              <a:t> </a:t>
            </a:r>
            <a:endParaRPr lang="en-US" sz="1200" dirty="0" smtClean="0"/>
          </a:p>
          <a:p>
            <a:r>
              <a:rPr lang="en-US" sz="1200" dirty="0" err="1"/>
              <a:t>Purchase_location</a:t>
            </a:r>
            <a:r>
              <a:rPr lang="en-US" sz="1200" dirty="0"/>
              <a:t> </a:t>
            </a:r>
            <a:endParaRPr lang="en-US" sz="1200" dirty="0" smtClean="0"/>
          </a:p>
          <a:p>
            <a:r>
              <a:rPr lang="en-US" sz="1200" dirty="0" err="1"/>
              <a:t>Typical_consumption_situations</a:t>
            </a:r>
            <a:r>
              <a:rPr lang="en-US" sz="1200" dirty="0"/>
              <a:t> </a:t>
            </a:r>
            <a:endParaRPr lang="en-US" sz="1200" dirty="0" smtClean="0"/>
          </a:p>
        </p:txBody>
      </p:sp>
      <p:cxnSp>
        <p:nvCxnSpPr>
          <p:cNvPr id="8" name="Straight Connector 7"/>
          <p:cNvCxnSpPr/>
          <p:nvPr/>
        </p:nvCxnSpPr>
        <p:spPr>
          <a:xfrm flipV="1">
            <a:off x="6013866" y="1507493"/>
            <a:ext cx="1" cy="8315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017181" y="2315824"/>
            <a:ext cx="3630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6010557" y="2140233"/>
            <a:ext cx="3630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6013872" y="1944769"/>
            <a:ext cx="3630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6013866" y="1510806"/>
            <a:ext cx="231913"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7658795" y="1482792"/>
            <a:ext cx="0" cy="11495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7665419" y="2632362"/>
            <a:ext cx="3630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7668734" y="2466715"/>
            <a:ext cx="3630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7672049" y="2291123"/>
            <a:ext cx="3630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7665425" y="2085716"/>
            <a:ext cx="3630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7668740" y="1910129"/>
            <a:ext cx="3630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7668734" y="1486105"/>
            <a:ext cx="231913"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H="1" flipV="1">
            <a:off x="9642009" y="1509567"/>
            <a:ext cx="21026" cy="44758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9645321" y="2317895"/>
            <a:ext cx="30114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9638697" y="2142304"/>
            <a:ext cx="30114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9642012" y="1946840"/>
            <a:ext cx="30114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9642006" y="1512877"/>
            <a:ext cx="192353" cy="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9648636" y="2500112"/>
            <a:ext cx="30114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9642012" y="2672390"/>
            <a:ext cx="30114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9685083" y="2824790"/>
            <a:ext cx="30114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9675144" y="3053388"/>
            <a:ext cx="30114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9685083" y="3232295"/>
            <a:ext cx="30114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9698337" y="3404573"/>
            <a:ext cx="30114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9651957" y="3606668"/>
            <a:ext cx="30114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9655272" y="3788885"/>
            <a:ext cx="30114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9668526" y="3971102"/>
            <a:ext cx="30114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a:off x="9681780" y="4163258"/>
            <a:ext cx="30114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a:off x="9685095" y="4345475"/>
            <a:ext cx="30114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a:off x="9688410" y="4527692"/>
            <a:ext cx="30114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a:off x="9691725" y="4709909"/>
            <a:ext cx="30114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9695040" y="4902065"/>
            <a:ext cx="30114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9698355" y="5054465"/>
            <a:ext cx="30114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a:off x="9691731" y="5256560"/>
            <a:ext cx="30114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9714924" y="5428838"/>
            <a:ext cx="30114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a:off x="9678483" y="5601116"/>
            <a:ext cx="30114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9691737" y="5783333"/>
            <a:ext cx="30114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9704991" y="5985428"/>
            <a:ext cx="30114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15081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9942"/>
            <a:ext cx="5854148" cy="6858000"/>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 name="Title" hidden="1"/>
          <p:cNvSpPr>
            <a:spLocks noGrp="1"/>
          </p:cNvSpPr>
          <p:nvPr>
            <p:ph type="title"/>
          </p:nvPr>
        </p:nvSpPr>
        <p:spPr/>
        <p:txBody>
          <a:bodyPr/>
          <a:lstStyle/>
          <a:p>
            <a:r>
              <a:t>tile</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12387" y="39756"/>
            <a:ext cx="819979" cy="819979"/>
          </a:xfrm>
          <a:prstGeom prst="rect">
            <a:avLst/>
          </a:prstGeom>
        </p:spPr>
      </p:pic>
      <p:sp>
        <p:nvSpPr>
          <p:cNvPr id="9" name="Title 1">
            <a:extLst>
              <a:ext uri="{FF2B5EF4-FFF2-40B4-BE49-F238E27FC236}">
                <a16:creationId xmlns:a16="http://schemas.microsoft.com/office/drawing/2014/main" xmlns="" id="{2A007E2F-39D6-7345-2E05-22004894A1AE}"/>
              </a:ext>
            </a:extLst>
          </p:cNvPr>
          <p:cNvSpPr txBox="1">
            <a:spLocks/>
          </p:cNvSpPr>
          <p:nvPr/>
        </p:nvSpPr>
        <p:spPr>
          <a:xfrm>
            <a:off x="1777448" y="3477165"/>
            <a:ext cx="2299252" cy="69325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US" sz="2800" b="1" dirty="0" smtClean="0">
                <a:latin typeface="Cambria" panose="02040503050406030204" pitchFamily="18" charset="0"/>
                <a:ea typeface="Cambria" panose="02040503050406030204" pitchFamily="18" charset="0"/>
                <a:cs typeface="Segoe UI" panose="020B0502040204020203" pitchFamily="34" charset="0"/>
              </a:rPr>
              <a:t>Objective</a:t>
            </a:r>
            <a:endParaRPr lang="en-US" sz="2800" b="1" dirty="0">
              <a:latin typeface="Cambria" panose="02040503050406030204" pitchFamily="18" charset="0"/>
              <a:ea typeface="Cambria" panose="02040503050406030204" pitchFamily="18" charset="0"/>
              <a:cs typeface="Segoe UI" panose="020B0502040204020203" pitchFamily="34" charset="0"/>
            </a:endParaRPr>
          </a:p>
        </p:txBody>
      </p:sp>
      <p:sp>
        <p:nvSpPr>
          <p:cNvPr id="63" name="TextBox 62">
            <a:extLst>
              <a:ext uri="{FF2B5EF4-FFF2-40B4-BE49-F238E27FC236}">
                <a16:creationId xmlns:a16="http://schemas.microsoft.com/office/drawing/2014/main" xmlns="" id="{1A0F3917-FD25-8109-B937-444046EA20A4}"/>
              </a:ext>
            </a:extLst>
          </p:cNvPr>
          <p:cNvSpPr txBox="1"/>
          <p:nvPr/>
        </p:nvSpPr>
        <p:spPr>
          <a:xfrm>
            <a:off x="6106721" y="2301153"/>
            <a:ext cx="6025645" cy="2648534"/>
          </a:xfrm>
          <a:prstGeom prst="rect">
            <a:avLst/>
          </a:prstGeom>
          <a:effectLst/>
        </p:spPr>
        <p:txBody>
          <a:bodyPr vert="horz" lIns="91440" tIns="45720" rIns="91440" bIns="45720" rtlCol="0" anchor="ctr">
            <a:normAutofit lnSpcReduction="10000"/>
          </a:bodyPr>
          <a:lstStyle/>
          <a:p>
            <a:pPr marL="285750" indent="-285750" defTabSz="457200">
              <a:spcBef>
                <a:spcPct val="20000"/>
              </a:spcBef>
              <a:spcAft>
                <a:spcPts val="600"/>
              </a:spcAft>
              <a:buClr>
                <a:schemeClr val="tx2"/>
              </a:buClr>
              <a:buSzPct val="70000"/>
              <a:buFont typeface="Wingdings" panose="05000000000000000000" pitchFamily="2" charset="2"/>
              <a:buChar char="Ø"/>
            </a:pPr>
            <a:r>
              <a:rPr lang="en-US" dirty="0">
                <a:ln>
                  <a:solidFill>
                    <a:schemeClr val="bg1">
                      <a:lumMod val="75000"/>
                      <a:lumOff val="25000"/>
                      <a:alpha val="10000"/>
                    </a:schemeClr>
                  </a:solidFill>
                </a:ln>
                <a:effectLst>
                  <a:outerShdw blurRad="9525" dist="25400" dir="14640000" algn="tl" rotWithShape="0">
                    <a:schemeClr val="bg1">
                      <a:alpha val="30000"/>
                    </a:schemeClr>
                  </a:outerShdw>
                </a:effectLst>
                <a:latin typeface="Cambria" panose="02040503050406030204" pitchFamily="18" charset="0"/>
                <a:ea typeface="Cambria" panose="02040503050406030204" pitchFamily="18" charset="0"/>
              </a:rPr>
              <a:t>To create a dashboard for the Marketing team is responsible for increasing brand awareness, market share, and product </a:t>
            </a:r>
            <a:r>
              <a:rPr lang="en-US" dirty="0" smtClean="0">
                <a:ln>
                  <a:solidFill>
                    <a:schemeClr val="bg1">
                      <a:lumMod val="75000"/>
                      <a:lumOff val="25000"/>
                      <a:alpha val="10000"/>
                    </a:schemeClr>
                  </a:solidFill>
                </a:ln>
                <a:effectLst>
                  <a:outerShdw blurRad="9525" dist="25400" dir="14640000" algn="tl" rotWithShape="0">
                    <a:schemeClr val="bg1">
                      <a:alpha val="30000"/>
                    </a:schemeClr>
                  </a:outerShdw>
                </a:effectLst>
                <a:latin typeface="Cambria" panose="02040503050406030204" pitchFamily="18" charset="0"/>
                <a:ea typeface="Cambria" panose="02040503050406030204" pitchFamily="18" charset="0"/>
              </a:rPr>
              <a:t>development. Marketing </a:t>
            </a:r>
            <a:r>
              <a:rPr lang="en-US" dirty="0">
                <a:ln>
                  <a:solidFill>
                    <a:schemeClr val="bg1">
                      <a:lumMod val="75000"/>
                      <a:lumOff val="25000"/>
                      <a:alpha val="10000"/>
                    </a:schemeClr>
                  </a:solidFill>
                </a:ln>
                <a:effectLst>
                  <a:outerShdw blurRad="9525" dist="25400" dir="14640000" algn="tl" rotWithShape="0">
                    <a:schemeClr val="bg1">
                      <a:alpha val="30000"/>
                    </a:schemeClr>
                  </a:outerShdw>
                </a:effectLst>
                <a:latin typeface="Cambria" panose="02040503050406030204" pitchFamily="18" charset="0"/>
                <a:ea typeface="Cambria" panose="02040503050406030204" pitchFamily="18" charset="0"/>
              </a:rPr>
              <a:t>team at Codex that facilitates a deeper understanding of the Indian market, enabling data-driven decision-making to effectively impact the market.</a:t>
            </a:r>
          </a:p>
          <a:p>
            <a:pPr marL="285750" indent="-285750" defTabSz="457200">
              <a:spcBef>
                <a:spcPct val="20000"/>
              </a:spcBef>
              <a:spcAft>
                <a:spcPts val="600"/>
              </a:spcAft>
              <a:buClr>
                <a:schemeClr val="tx2"/>
              </a:buClr>
              <a:buSzPct val="70000"/>
              <a:buFont typeface="Wingdings" panose="05000000000000000000" pitchFamily="2" charset="2"/>
              <a:buChar char="Ø"/>
            </a:pPr>
            <a:r>
              <a:rPr lang="en-US" dirty="0" smtClean="0">
                <a:ln>
                  <a:solidFill>
                    <a:schemeClr val="bg1">
                      <a:lumMod val="75000"/>
                      <a:lumOff val="25000"/>
                      <a:alpha val="10000"/>
                    </a:schemeClr>
                  </a:solidFill>
                </a:ln>
                <a:effectLst>
                  <a:outerShdw blurRad="9525" dist="25400" dir="14640000" algn="tl" rotWithShape="0">
                    <a:schemeClr val="bg1">
                      <a:alpha val="30000"/>
                    </a:schemeClr>
                  </a:outerShdw>
                </a:effectLst>
                <a:latin typeface="Cambria" panose="02040503050406030204" pitchFamily="18" charset="0"/>
                <a:ea typeface="Cambria" panose="02040503050406030204" pitchFamily="18" charset="0"/>
              </a:rPr>
              <a:t>Assist the management team to gain more insights about the business</a:t>
            </a:r>
          </a:p>
          <a:p>
            <a:pPr marL="285750" indent="-285750" defTabSz="457200">
              <a:spcBef>
                <a:spcPct val="20000"/>
              </a:spcBef>
              <a:spcAft>
                <a:spcPts val="600"/>
              </a:spcAft>
              <a:buClr>
                <a:schemeClr val="tx2"/>
              </a:buClr>
              <a:buSzPct val="70000"/>
              <a:buFont typeface="Wingdings" panose="05000000000000000000" pitchFamily="2" charset="2"/>
              <a:buChar char="Ø"/>
            </a:pPr>
            <a:r>
              <a:rPr lang="en-US" dirty="0" smtClean="0">
                <a:ln>
                  <a:solidFill>
                    <a:schemeClr val="bg1">
                      <a:lumMod val="75000"/>
                      <a:lumOff val="25000"/>
                      <a:alpha val="10000"/>
                    </a:schemeClr>
                  </a:solidFill>
                </a:ln>
                <a:effectLst>
                  <a:outerShdw blurRad="9525" dist="25400" dir="14640000" algn="tl" rotWithShape="0">
                    <a:schemeClr val="bg1">
                      <a:alpha val="30000"/>
                    </a:schemeClr>
                  </a:outerShdw>
                </a:effectLst>
                <a:latin typeface="Cambria" panose="02040503050406030204" pitchFamily="18" charset="0"/>
                <a:ea typeface="Cambria" panose="02040503050406030204" pitchFamily="18" charset="0"/>
              </a:rPr>
              <a:t>Take </a:t>
            </a:r>
            <a:r>
              <a:rPr lang="en-US" dirty="0">
                <a:ln>
                  <a:solidFill>
                    <a:schemeClr val="bg1">
                      <a:lumMod val="75000"/>
                      <a:lumOff val="25000"/>
                      <a:alpha val="10000"/>
                    </a:schemeClr>
                  </a:solidFill>
                </a:ln>
                <a:effectLst>
                  <a:outerShdw blurRad="9525" dist="25400" dir="14640000" algn="tl" rotWithShape="0">
                    <a:schemeClr val="bg1">
                      <a:alpha val="30000"/>
                    </a:schemeClr>
                  </a:outerShdw>
                </a:effectLst>
                <a:latin typeface="Cambria" panose="02040503050406030204" pitchFamily="18" charset="0"/>
                <a:ea typeface="Cambria" panose="02040503050406030204" pitchFamily="18" charset="0"/>
              </a:rPr>
              <a:t>data-driven decisions to scale </a:t>
            </a:r>
            <a:r>
              <a:rPr lang="en-US" dirty="0" smtClean="0">
                <a:ln>
                  <a:solidFill>
                    <a:schemeClr val="bg1">
                      <a:lumMod val="75000"/>
                      <a:lumOff val="25000"/>
                      <a:alpha val="10000"/>
                    </a:schemeClr>
                  </a:solidFill>
                </a:ln>
                <a:effectLst>
                  <a:outerShdw blurRad="9525" dist="25400" dir="14640000" algn="tl" rotWithShape="0">
                    <a:schemeClr val="bg1">
                      <a:alpha val="30000"/>
                    </a:schemeClr>
                  </a:outerShdw>
                </a:effectLst>
                <a:latin typeface="Cambria" panose="02040503050406030204" pitchFamily="18" charset="0"/>
                <a:ea typeface="Cambria" panose="02040503050406030204" pitchFamily="18" charset="0"/>
              </a:rPr>
              <a:t>business.</a:t>
            </a:r>
            <a:endParaRPr lang="en-US" dirty="0">
              <a:ln>
                <a:solidFill>
                  <a:schemeClr val="bg1">
                    <a:lumMod val="75000"/>
                    <a:lumOff val="25000"/>
                    <a:alpha val="10000"/>
                  </a:schemeClr>
                </a:solidFill>
              </a:ln>
              <a:effectLst>
                <a:outerShdw blurRad="9525" dist="25400" dir="14640000" algn="tl" rotWithShape="0">
                  <a:schemeClr val="bg1">
                    <a:alpha val="30000"/>
                  </a:schemeClr>
                </a:outerShdw>
              </a:effectLst>
              <a:latin typeface="Cambria" panose="02040503050406030204" pitchFamily="18" charset="0"/>
              <a:ea typeface="Cambria" panose="02040503050406030204" pitchFamily="18" charset="0"/>
            </a:endParaRPr>
          </a:p>
        </p:txBody>
      </p:sp>
      <p:pic>
        <p:nvPicPr>
          <p:cNvPr id="74" name="Picture 73"/>
          <p:cNvPicPr>
            <a:picLocks noChangeAspect="1"/>
          </p:cNvPicPr>
          <p:nvPr/>
        </p:nvPicPr>
        <p:blipFill rotWithShape="1">
          <a:blip r:embed="rId4">
            <a:extLst>
              <a:ext uri="{28A0092B-C50C-407E-A947-70E740481C1C}">
                <a14:useLocalDpi xmlns:a14="http://schemas.microsoft.com/office/drawing/2010/main" val="0"/>
              </a:ext>
            </a:extLst>
          </a:blip>
          <a:srcRect b="8798"/>
          <a:stretch/>
        </p:blipFill>
        <p:spPr>
          <a:xfrm>
            <a:off x="2408582" y="1791063"/>
            <a:ext cx="1036983" cy="1020180"/>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37145421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hidden="1"/>
          <p:cNvSpPr>
            <a:spLocks noGrp="1"/>
          </p:cNvSpPr>
          <p:nvPr>
            <p:ph type="title"/>
          </p:nvPr>
        </p:nvSpPr>
        <p:spPr/>
        <p:txBody>
          <a:bodyPr/>
          <a:lstStyle/>
          <a:p>
            <a:r>
              <a:t>tile</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12387" y="39756"/>
            <a:ext cx="819979" cy="819979"/>
          </a:xfrm>
          <a:prstGeom prst="rect">
            <a:avLst/>
          </a:prstGeom>
        </p:spPr>
      </p:pic>
      <p:sp>
        <p:nvSpPr>
          <p:cNvPr id="11" name="Title 1">
            <a:extLst>
              <a:ext uri="{FF2B5EF4-FFF2-40B4-BE49-F238E27FC236}">
                <a16:creationId xmlns:a16="http://schemas.microsoft.com/office/drawing/2014/main" xmlns="" id="{2A007E2F-39D6-7345-2E05-22004894A1AE}"/>
              </a:ext>
            </a:extLst>
          </p:cNvPr>
          <p:cNvSpPr txBox="1">
            <a:spLocks/>
          </p:cNvSpPr>
          <p:nvPr/>
        </p:nvSpPr>
        <p:spPr>
          <a:xfrm>
            <a:off x="2591628" y="2327536"/>
            <a:ext cx="6949109" cy="20258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US" sz="2800" b="1" dirty="0" smtClean="0">
                <a:latin typeface="Cambria" panose="02040503050406030204" pitchFamily="18" charset="0"/>
                <a:ea typeface="Cambria" panose="02040503050406030204" pitchFamily="18" charset="0"/>
                <a:cs typeface="Segoe UI" panose="020B0502040204020203" pitchFamily="34" charset="0"/>
              </a:rPr>
              <a:t>Let Start the Ad Hoc Question with SQL Query, Output and Data Visual</a:t>
            </a:r>
            <a:endParaRPr lang="en-US" sz="2800" b="1" dirty="0">
              <a:latin typeface="Cambria" panose="02040503050406030204" pitchFamily="18" charset="0"/>
              <a:ea typeface="Cambria" panose="02040503050406030204" pitchFamily="18" charset="0"/>
              <a:cs typeface="Segoe UI" panose="020B0502040204020203" pitchFamily="34" charset="0"/>
            </a:endParaRPr>
          </a:p>
        </p:txBody>
      </p:sp>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b="10434"/>
          <a:stretch/>
        </p:blipFill>
        <p:spPr>
          <a:xfrm>
            <a:off x="5506044" y="1402711"/>
            <a:ext cx="1120275" cy="1059190"/>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17651684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hidden="1"/>
          <p:cNvSpPr>
            <a:spLocks noGrp="1"/>
          </p:cNvSpPr>
          <p:nvPr>
            <p:ph type="title"/>
          </p:nvPr>
        </p:nvSpPr>
        <p:spPr/>
        <p:txBody>
          <a:bodyPr/>
          <a:lstStyle/>
          <a:p>
            <a:r>
              <a:t>tile</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12387" y="39756"/>
            <a:ext cx="819979" cy="819979"/>
          </a:xfrm>
          <a:prstGeom prst="rect">
            <a:avLst/>
          </a:prstGeom>
        </p:spPr>
      </p:pic>
      <p:sp>
        <p:nvSpPr>
          <p:cNvPr id="9" name="Title 1">
            <a:extLst>
              <a:ext uri="{FF2B5EF4-FFF2-40B4-BE49-F238E27FC236}">
                <a16:creationId xmlns:a16="http://schemas.microsoft.com/office/drawing/2014/main" xmlns="" id="{2A007E2F-39D6-7345-2E05-22004894A1AE}"/>
              </a:ext>
            </a:extLst>
          </p:cNvPr>
          <p:cNvSpPr txBox="1">
            <a:spLocks/>
          </p:cNvSpPr>
          <p:nvPr/>
        </p:nvSpPr>
        <p:spPr>
          <a:xfrm>
            <a:off x="296518" y="829918"/>
            <a:ext cx="6511786" cy="6179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endParaRPr lang="en-US" sz="1800" dirty="0">
              <a:solidFill>
                <a:schemeClr val="tx1">
                  <a:lumMod val="95000"/>
                  <a:lumOff val="5000"/>
                </a:schemeClr>
              </a:solidFill>
              <a:latin typeface="Cambria" panose="02040503050406030204" pitchFamily="18" charset="0"/>
              <a:ea typeface="Cambria" panose="02040503050406030204" pitchFamily="18" charset="0"/>
            </a:endParaRPr>
          </a:p>
          <a:p>
            <a:r>
              <a:rPr lang="en-US" sz="1800" dirty="0">
                <a:solidFill>
                  <a:schemeClr val="tx1">
                    <a:lumMod val="95000"/>
                    <a:lumOff val="5000"/>
                  </a:schemeClr>
                </a:solidFill>
                <a:latin typeface="Cambria" panose="02040503050406030204" pitchFamily="18" charset="0"/>
                <a:ea typeface="Cambria" panose="02040503050406030204" pitchFamily="18" charset="0"/>
              </a:rPr>
              <a:t>a. Who prefers energy drink more? (male/female/non-binary</a:t>
            </a:r>
            <a:r>
              <a:rPr lang="en-US" sz="1800" dirty="0" smtClean="0">
                <a:solidFill>
                  <a:schemeClr val="tx1">
                    <a:lumMod val="95000"/>
                    <a:lumOff val="5000"/>
                  </a:schemeClr>
                </a:solidFill>
                <a:latin typeface="Cambria" panose="02040503050406030204" pitchFamily="18" charset="0"/>
                <a:ea typeface="Cambria" panose="02040503050406030204" pitchFamily="18" charset="0"/>
              </a:rPr>
              <a:t>?)</a:t>
            </a:r>
            <a:endParaRPr lang="en-US" sz="1800" dirty="0">
              <a:solidFill>
                <a:schemeClr val="tx1">
                  <a:lumMod val="95000"/>
                  <a:lumOff val="5000"/>
                </a:schemeClr>
              </a:solidFill>
              <a:latin typeface="Cambria" panose="02040503050406030204" pitchFamily="18" charset="0"/>
              <a:ea typeface="Cambria" panose="02040503050406030204" pitchFamily="18" charset="0"/>
            </a:endParaRPr>
          </a:p>
        </p:txBody>
      </p:sp>
      <p:sp>
        <p:nvSpPr>
          <p:cNvPr id="3" name="TextBox 2"/>
          <p:cNvSpPr txBox="1"/>
          <p:nvPr/>
        </p:nvSpPr>
        <p:spPr>
          <a:xfrm>
            <a:off x="1391479" y="2167649"/>
            <a:ext cx="1242390" cy="461665"/>
          </a:xfrm>
          <a:prstGeom prst="rect">
            <a:avLst/>
          </a:prstGeom>
          <a:noFill/>
        </p:spPr>
        <p:txBody>
          <a:bodyPr wrap="square" rtlCol="0">
            <a:spAutoFit/>
          </a:bodyPr>
          <a:lstStyle/>
          <a:p>
            <a:r>
              <a:rPr lang="en-US" sz="2400" dirty="0" smtClean="0">
                <a:latin typeface="Cambria" panose="02040503050406030204" pitchFamily="18" charset="0"/>
                <a:ea typeface="Cambria" panose="02040503050406030204" pitchFamily="18" charset="0"/>
              </a:rPr>
              <a:t>Output</a:t>
            </a:r>
            <a:endParaRPr lang="en-US" sz="2400" dirty="0">
              <a:latin typeface="Cambria" panose="02040503050406030204" pitchFamily="18" charset="0"/>
              <a:ea typeface="Cambria" panose="02040503050406030204" pitchFamily="18" charset="0"/>
            </a:endParaRPr>
          </a:p>
        </p:txBody>
      </p:sp>
      <p:sp>
        <p:nvSpPr>
          <p:cNvPr id="14" name="TextBox 13"/>
          <p:cNvSpPr txBox="1"/>
          <p:nvPr/>
        </p:nvSpPr>
        <p:spPr>
          <a:xfrm>
            <a:off x="2243759" y="97722"/>
            <a:ext cx="8192327" cy="1077218"/>
          </a:xfrm>
          <a:prstGeom prst="rect">
            <a:avLst/>
          </a:prstGeom>
          <a:noFill/>
        </p:spPr>
        <p:txBody>
          <a:bodyPr wrap="square" rtlCol="0">
            <a:spAutoFit/>
          </a:bodyPr>
          <a:lstStyle/>
          <a:p>
            <a:r>
              <a:rPr lang="en-US" sz="3200" dirty="0" smtClean="0">
                <a:latin typeface="Cambria" panose="02040503050406030204" pitchFamily="18" charset="0"/>
                <a:ea typeface="Cambria" panose="02040503050406030204" pitchFamily="18" charset="0"/>
              </a:rPr>
              <a:t>Question 1 </a:t>
            </a:r>
            <a:r>
              <a:rPr lang="en-US" sz="3200" dirty="0">
                <a:solidFill>
                  <a:schemeClr val="tx1">
                    <a:lumMod val="95000"/>
                    <a:lumOff val="5000"/>
                  </a:schemeClr>
                </a:solidFill>
                <a:latin typeface="Cambria" panose="02040503050406030204" pitchFamily="18" charset="0"/>
                <a:ea typeface="Cambria" panose="02040503050406030204" pitchFamily="18" charset="0"/>
              </a:rPr>
              <a:t>Demographic Insights (examples)</a:t>
            </a:r>
          </a:p>
          <a:p>
            <a:endParaRPr lang="en-US" sz="3200" dirty="0">
              <a:latin typeface="Cambria" panose="02040503050406030204" pitchFamily="18" charset="0"/>
              <a:ea typeface="Cambria" panose="02040503050406030204" pitchFamily="18" charset="0"/>
            </a:endParaRPr>
          </a:p>
        </p:txBody>
      </p:sp>
      <p:pic>
        <p:nvPicPr>
          <p:cNvPr id="5" name="Picture 4"/>
          <p:cNvPicPr>
            <a:picLocks noChangeAspect="1"/>
          </p:cNvPicPr>
          <p:nvPr/>
        </p:nvPicPr>
        <p:blipFill>
          <a:blip r:embed="rId4"/>
          <a:stretch>
            <a:fillRect/>
          </a:stretch>
        </p:blipFill>
        <p:spPr>
          <a:xfrm>
            <a:off x="474026" y="2902226"/>
            <a:ext cx="2857447" cy="221725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8" name="Picture 7"/>
          <p:cNvPicPr>
            <a:picLocks noChangeAspect="1"/>
          </p:cNvPicPr>
          <p:nvPr/>
        </p:nvPicPr>
        <p:blipFill>
          <a:blip r:embed="rId5"/>
          <a:stretch>
            <a:fillRect/>
          </a:stretch>
        </p:blipFill>
        <p:spPr>
          <a:xfrm>
            <a:off x="4224130" y="1819987"/>
            <a:ext cx="7335079" cy="3765594"/>
          </a:xfrm>
          <a:prstGeom prst="rect">
            <a:avLst/>
          </a:prstGeom>
        </p:spPr>
      </p:pic>
      <p:sp>
        <p:nvSpPr>
          <p:cNvPr id="2" name="Rectangle 1"/>
          <p:cNvSpPr/>
          <p:nvPr/>
        </p:nvSpPr>
        <p:spPr>
          <a:xfrm>
            <a:off x="6039938" y="5957716"/>
            <a:ext cx="4485600" cy="369332"/>
          </a:xfrm>
          <a:prstGeom prst="rect">
            <a:avLst/>
          </a:prstGeom>
        </p:spPr>
        <p:txBody>
          <a:bodyPr wrap="square">
            <a:spAutoFit/>
          </a:bodyPr>
          <a:lstStyle/>
          <a:p>
            <a:r>
              <a:rPr lang="en-US" b="1" dirty="0" smtClean="0">
                <a:solidFill>
                  <a:srgbClr val="FFFF00"/>
                </a:solidFill>
              </a:rPr>
              <a:t>Male</a:t>
            </a:r>
            <a:r>
              <a:rPr lang="en-US" b="1" dirty="0" smtClean="0"/>
              <a:t> prefer the more energy drink.</a:t>
            </a:r>
            <a:endParaRPr lang="en-IN" b="1" dirty="0"/>
          </a:p>
        </p:txBody>
      </p:sp>
    </p:spTree>
    <p:extLst>
      <p:ext uri="{BB962C8B-B14F-4D97-AF65-F5344CB8AC3E}">
        <p14:creationId xmlns:p14="http://schemas.microsoft.com/office/powerpoint/2010/main" val="3769374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fade">
                                      <p:cBhvr>
                                        <p:cTn id="3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p:bldP spid="14" grpId="0"/>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hidden="1"/>
          <p:cNvSpPr>
            <a:spLocks noGrp="1"/>
          </p:cNvSpPr>
          <p:nvPr>
            <p:ph type="title"/>
          </p:nvPr>
        </p:nvSpPr>
        <p:spPr/>
        <p:txBody>
          <a:bodyPr/>
          <a:lstStyle/>
          <a:p>
            <a:r>
              <a:t>tile</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12387" y="39756"/>
            <a:ext cx="819979" cy="819979"/>
          </a:xfrm>
          <a:prstGeom prst="rect">
            <a:avLst/>
          </a:prstGeom>
        </p:spPr>
      </p:pic>
      <p:sp>
        <p:nvSpPr>
          <p:cNvPr id="3" name="TextBox 2"/>
          <p:cNvSpPr txBox="1"/>
          <p:nvPr/>
        </p:nvSpPr>
        <p:spPr>
          <a:xfrm>
            <a:off x="1391479" y="1660753"/>
            <a:ext cx="1242390" cy="461665"/>
          </a:xfrm>
          <a:prstGeom prst="rect">
            <a:avLst/>
          </a:prstGeom>
          <a:noFill/>
        </p:spPr>
        <p:txBody>
          <a:bodyPr wrap="square" rtlCol="0">
            <a:spAutoFit/>
          </a:bodyPr>
          <a:lstStyle/>
          <a:p>
            <a:r>
              <a:rPr lang="en-US" sz="2400" dirty="0" smtClean="0">
                <a:latin typeface="Cambria" panose="02040503050406030204" pitchFamily="18" charset="0"/>
                <a:ea typeface="Cambria" panose="02040503050406030204" pitchFamily="18" charset="0"/>
              </a:rPr>
              <a:t>Output</a:t>
            </a:r>
            <a:endParaRPr lang="en-US" sz="2400" dirty="0">
              <a:latin typeface="Cambria" panose="02040503050406030204" pitchFamily="18" charset="0"/>
              <a:ea typeface="Cambria" panose="02040503050406030204" pitchFamily="18" charset="0"/>
            </a:endParaRPr>
          </a:p>
        </p:txBody>
      </p:sp>
      <p:sp>
        <p:nvSpPr>
          <p:cNvPr id="14" name="TextBox 13"/>
          <p:cNvSpPr txBox="1"/>
          <p:nvPr/>
        </p:nvSpPr>
        <p:spPr>
          <a:xfrm>
            <a:off x="2243759" y="127539"/>
            <a:ext cx="8192327" cy="1077218"/>
          </a:xfrm>
          <a:prstGeom prst="rect">
            <a:avLst/>
          </a:prstGeom>
          <a:noFill/>
        </p:spPr>
        <p:txBody>
          <a:bodyPr wrap="square" rtlCol="0">
            <a:spAutoFit/>
          </a:bodyPr>
          <a:lstStyle/>
          <a:p>
            <a:r>
              <a:rPr lang="en-US" sz="3200" dirty="0" smtClean="0">
                <a:latin typeface="Cambria" panose="02040503050406030204" pitchFamily="18" charset="0"/>
                <a:ea typeface="Cambria" panose="02040503050406030204" pitchFamily="18" charset="0"/>
              </a:rPr>
              <a:t>Question 1 </a:t>
            </a:r>
            <a:r>
              <a:rPr lang="en-US" sz="3200" dirty="0">
                <a:solidFill>
                  <a:schemeClr val="tx1">
                    <a:lumMod val="95000"/>
                    <a:lumOff val="5000"/>
                  </a:schemeClr>
                </a:solidFill>
                <a:latin typeface="Cambria" panose="02040503050406030204" pitchFamily="18" charset="0"/>
                <a:ea typeface="Cambria" panose="02040503050406030204" pitchFamily="18" charset="0"/>
              </a:rPr>
              <a:t>Demographic Insights (examples)</a:t>
            </a:r>
          </a:p>
          <a:p>
            <a:endParaRPr lang="en-US" sz="3200" dirty="0">
              <a:latin typeface="Cambria" panose="02040503050406030204" pitchFamily="18" charset="0"/>
              <a:ea typeface="Cambria" panose="02040503050406030204" pitchFamily="18" charset="0"/>
            </a:endParaRPr>
          </a:p>
        </p:txBody>
      </p:sp>
      <p:sp>
        <p:nvSpPr>
          <p:cNvPr id="10" name="Title 1">
            <a:extLst>
              <a:ext uri="{FF2B5EF4-FFF2-40B4-BE49-F238E27FC236}">
                <a16:creationId xmlns:a16="http://schemas.microsoft.com/office/drawing/2014/main" xmlns="" id="{2A007E2F-39D6-7345-2E05-22004894A1AE}"/>
              </a:ext>
            </a:extLst>
          </p:cNvPr>
          <p:cNvSpPr txBox="1">
            <a:spLocks/>
          </p:cNvSpPr>
          <p:nvPr/>
        </p:nvSpPr>
        <p:spPr>
          <a:xfrm>
            <a:off x="296518" y="859735"/>
            <a:ext cx="5001039" cy="6179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800" dirty="0"/>
              <a:t>b. Which age group prefers energy drinks </a:t>
            </a:r>
            <a:r>
              <a:rPr lang="en-US" sz="1800" dirty="0" smtClean="0"/>
              <a:t>more?</a:t>
            </a:r>
            <a:endParaRPr lang="en-US" sz="1800" dirty="0">
              <a:solidFill>
                <a:schemeClr val="tx1">
                  <a:lumMod val="95000"/>
                  <a:lumOff val="5000"/>
                </a:schemeClr>
              </a:solidFill>
              <a:latin typeface="Cambria" panose="02040503050406030204" pitchFamily="18" charset="0"/>
              <a:ea typeface="Cambria" panose="02040503050406030204" pitchFamily="18" charset="0"/>
            </a:endParaRPr>
          </a:p>
        </p:txBody>
      </p:sp>
      <p:pic>
        <p:nvPicPr>
          <p:cNvPr id="2" name="Picture 1"/>
          <p:cNvPicPr>
            <a:picLocks noChangeAspect="1"/>
          </p:cNvPicPr>
          <p:nvPr/>
        </p:nvPicPr>
        <p:blipFill>
          <a:blip r:embed="rId4"/>
          <a:stretch>
            <a:fillRect/>
          </a:stretch>
        </p:blipFill>
        <p:spPr>
          <a:xfrm>
            <a:off x="449158" y="2473392"/>
            <a:ext cx="2825512" cy="297325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7" name="Picture 6"/>
          <p:cNvPicPr>
            <a:picLocks noChangeAspect="1"/>
          </p:cNvPicPr>
          <p:nvPr/>
        </p:nvPicPr>
        <p:blipFill>
          <a:blip r:embed="rId5"/>
          <a:stretch>
            <a:fillRect/>
          </a:stretch>
        </p:blipFill>
        <p:spPr>
          <a:xfrm>
            <a:off x="4611757" y="2209865"/>
            <a:ext cx="7032762" cy="3655125"/>
          </a:xfrm>
          <a:prstGeom prst="rect">
            <a:avLst/>
          </a:prstGeom>
        </p:spPr>
      </p:pic>
      <p:sp>
        <p:nvSpPr>
          <p:cNvPr id="9" name="Rectangle 8"/>
          <p:cNvSpPr/>
          <p:nvPr/>
        </p:nvSpPr>
        <p:spPr>
          <a:xfrm>
            <a:off x="4403035" y="6013172"/>
            <a:ext cx="7319341" cy="369332"/>
          </a:xfrm>
          <a:prstGeom prst="rect">
            <a:avLst/>
          </a:prstGeom>
        </p:spPr>
        <p:txBody>
          <a:bodyPr wrap="square">
            <a:spAutoFit/>
          </a:bodyPr>
          <a:lstStyle/>
          <a:p>
            <a:r>
              <a:rPr lang="en-US" b="1" dirty="0" smtClean="0">
                <a:solidFill>
                  <a:srgbClr val="FFFF00"/>
                </a:solidFill>
                <a:latin typeface="Arial" panose="020B0604020202020204" pitchFamily="34" charset="0"/>
                <a:cs typeface="Arial" panose="020B0604020202020204" pitchFamily="34" charset="0"/>
              </a:rPr>
              <a:t>19-30 Age group</a:t>
            </a:r>
            <a:r>
              <a:rPr lang="en-US" b="1" dirty="0" smtClean="0">
                <a:latin typeface="Arial" panose="020B0604020202020204" pitchFamily="34" charset="0"/>
                <a:cs typeface="Arial" panose="020B0604020202020204" pitchFamily="34" charset="0"/>
              </a:rPr>
              <a:t> prefer the more energy drink its </a:t>
            </a:r>
            <a:r>
              <a:rPr lang="en-US" b="1" dirty="0" smtClean="0">
                <a:solidFill>
                  <a:srgbClr val="FFFF00"/>
                </a:solidFill>
                <a:latin typeface="Arial" panose="020B0604020202020204" pitchFamily="34" charset="0"/>
                <a:cs typeface="Arial" panose="020B0604020202020204" pitchFamily="34" charset="0"/>
              </a:rPr>
              <a:t>approx. 5.5 K</a:t>
            </a:r>
            <a:r>
              <a:rPr lang="en-US" b="1"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1657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4" grpId="0"/>
      <p:bldP spid="10"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hidden="1"/>
          <p:cNvSpPr>
            <a:spLocks noGrp="1"/>
          </p:cNvSpPr>
          <p:nvPr>
            <p:ph type="title"/>
          </p:nvPr>
        </p:nvSpPr>
        <p:spPr/>
        <p:txBody>
          <a:bodyPr/>
          <a:lstStyle/>
          <a:p>
            <a:r>
              <a:t>tile</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12387" y="39756"/>
            <a:ext cx="819979" cy="819979"/>
          </a:xfrm>
          <a:prstGeom prst="rect">
            <a:avLst/>
          </a:prstGeom>
        </p:spPr>
      </p:pic>
      <p:sp>
        <p:nvSpPr>
          <p:cNvPr id="9" name="Title 1">
            <a:extLst>
              <a:ext uri="{FF2B5EF4-FFF2-40B4-BE49-F238E27FC236}">
                <a16:creationId xmlns:a16="http://schemas.microsoft.com/office/drawing/2014/main" xmlns="" id="{2A007E2F-39D6-7345-2E05-22004894A1AE}"/>
              </a:ext>
            </a:extLst>
          </p:cNvPr>
          <p:cNvSpPr txBox="1">
            <a:spLocks/>
          </p:cNvSpPr>
          <p:nvPr/>
        </p:nvSpPr>
        <p:spPr>
          <a:xfrm>
            <a:off x="296518" y="859735"/>
            <a:ext cx="6511786" cy="6179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800" dirty="0"/>
              <a:t>c. Which type of marketing reaches the most Youth (15-30)?</a:t>
            </a:r>
            <a:endParaRPr lang="en-US" sz="1800" dirty="0">
              <a:solidFill>
                <a:schemeClr val="tx1">
                  <a:lumMod val="95000"/>
                  <a:lumOff val="5000"/>
                </a:schemeClr>
              </a:solidFill>
              <a:latin typeface="Cambria" panose="02040503050406030204" pitchFamily="18" charset="0"/>
              <a:ea typeface="Cambria" panose="02040503050406030204" pitchFamily="18" charset="0"/>
            </a:endParaRPr>
          </a:p>
        </p:txBody>
      </p:sp>
      <p:sp>
        <p:nvSpPr>
          <p:cNvPr id="3" name="TextBox 2"/>
          <p:cNvSpPr txBox="1"/>
          <p:nvPr/>
        </p:nvSpPr>
        <p:spPr>
          <a:xfrm>
            <a:off x="1391479" y="2197466"/>
            <a:ext cx="1242390" cy="461665"/>
          </a:xfrm>
          <a:prstGeom prst="rect">
            <a:avLst/>
          </a:prstGeom>
          <a:noFill/>
        </p:spPr>
        <p:txBody>
          <a:bodyPr wrap="square" rtlCol="0">
            <a:spAutoFit/>
          </a:bodyPr>
          <a:lstStyle/>
          <a:p>
            <a:r>
              <a:rPr lang="en-US" sz="2400" dirty="0" smtClean="0">
                <a:latin typeface="Cambria" panose="02040503050406030204" pitchFamily="18" charset="0"/>
                <a:ea typeface="Cambria" panose="02040503050406030204" pitchFamily="18" charset="0"/>
              </a:rPr>
              <a:t>Output</a:t>
            </a:r>
            <a:endParaRPr lang="en-US" sz="2400" dirty="0">
              <a:latin typeface="Cambria" panose="02040503050406030204" pitchFamily="18" charset="0"/>
              <a:ea typeface="Cambria" panose="02040503050406030204" pitchFamily="18" charset="0"/>
            </a:endParaRPr>
          </a:p>
        </p:txBody>
      </p:sp>
      <p:sp>
        <p:nvSpPr>
          <p:cNvPr id="14" name="TextBox 13"/>
          <p:cNvSpPr txBox="1"/>
          <p:nvPr/>
        </p:nvSpPr>
        <p:spPr>
          <a:xfrm>
            <a:off x="2243759" y="127539"/>
            <a:ext cx="8192327" cy="1077218"/>
          </a:xfrm>
          <a:prstGeom prst="rect">
            <a:avLst/>
          </a:prstGeom>
          <a:noFill/>
        </p:spPr>
        <p:txBody>
          <a:bodyPr wrap="square" rtlCol="0">
            <a:spAutoFit/>
          </a:bodyPr>
          <a:lstStyle/>
          <a:p>
            <a:r>
              <a:rPr lang="en-US" sz="3200" dirty="0" smtClean="0">
                <a:latin typeface="Cambria" panose="02040503050406030204" pitchFamily="18" charset="0"/>
                <a:ea typeface="Cambria" panose="02040503050406030204" pitchFamily="18" charset="0"/>
              </a:rPr>
              <a:t>Question 1 </a:t>
            </a:r>
            <a:r>
              <a:rPr lang="en-US" sz="3200" dirty="0">
                <a:solidFill>
                  <a:schemeClr val="tx1">
                    <a:lumMod val="95000"/>
                    <a:lumOff val="5000"/>
                  </a:schemeClr>
                </a:solidFill>
                <a:latin typeface="Cambria" panose="02040503050406030204" pitchFamily="18" charset="0"/>
                <a:ea typeface="Cambria" panose="02040503050406030204" pitchFamily="18" charset="0"/>
              </a:rPr>
              <a:t>Demographic Insights (examples)</a:t>
            </a:r>
          </a:p>
          <a:p>
            <a:endParaRPr lang="en-US" sz="3200" dirty="0">
              <a:latin typeface="Cambria" panose="02040503050406030204" pitchFamily="18" charset="0"/>
              <a:ea typeface="Cambria" panose="02040503050406030204" pitchFamily="18" charset="0"/>
            </a:endParaRPr>
          </a:p>
        </p:txBody>
      </p:sp>
      <p:pic>
        <p:nvPicPr>
          <p:cNvPr id="2" name="Picture 1"/>
          <p:cNvPicPr>
            <a:picLocks noChangeAspect="1"/>
          </p:cNvPicPr>
          <p:nvPr/>
        </p:nvPicPr>
        <p:blipFill>
          <a:blip r:embed="rId4"/>
          <a:stretch>
            <a:fillRect/>
          </a:stretch>
        </p:blipFill>
        <p:spPr>
          <a:xfrm>
            <a:off x="331511" y="3066635"/>
            <a:ext cx="3485115" cy="247939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7" name="Picture 6"/>
          <p:cNvPicPr>
            <a:picLocks noChangeAspect="1"/>
          </p:cNvPicPr>
          <p:nvPr/>
        </p:nvPicPr>
        <p:blipFill>
          <a:blip r:embed="rId5"/>
          <a:stretch>
            <a:fillRect/>
          </a:stretch>
        </p:blipFill>
        <p:spPr>
          <a:xfrm>
            <a:off x="4671391" y="1741927"/>
            <a:ext cx="7138159" cy="4137941"/>
          </a:xfrm>
          <a:prstGeom prst="rect">
            <a:avLst/>
          </a:prstGeom>
        </p:spPr>
      </p:pic>
      <p:sp>
        <p:nvSpPr>
          <p:cNvPr id="10" name="TextBox 9">
            <a:extLst>
              <a:ext uri="{FF2B5EF4-FFF2-40B4-BE49-F238E27FC236}">
                <a16:creationId xmlns:a16="http://schemas.microsoft.com/office/drawing/2014/main" xmlns="" id="{9EA4B7CE-C6A2-4C38-FB8C-0C9521C1B418}"/>
              </a:ext>
            </a:extLst>
          </p:cNvPr>
          <p:cNvSpPr txBox="1"/>
          <p:nvPr/>
        </p:nvSpPr>
        <p:spPr>
          <a:xfrm>
            <a:off x="331511" y="6047706"/>
            <a:ext cx="11276909" cy="369332"/>
          </a:xfrm>
          <a:prstGeom prst="rect">
            <a:avLst/>
          </a:prstGeom>
          <a:noFill/>
        </p:spPr>
        <p:txBody>
          <a:bodyPr wrap="square" rtlCol="0">
            <a:spAutoFit/>
          </a:bodyPr>
          <a:lstStyle>
            <a:defPPr>
              <a:defRPr lang="en-US"/>
            </a:defPPr>
            <a:lvl1pPr indent="0">
              <a:buFont typeface="Arial" panose="020B0604020202020204" pitchFamily="34" charset="0"/>
              <a:buNone/>
              <a:defRPr sz="2000">
                <a:solidFill>
                  <a:schemeClr val="bg1"/>
                </a:solidFill>
              </a:defRPr>
            </a:lvl1pPr>
          </a:lstStyle>
          <a:p>
            <a:r>
              <a:rPr lang="en-US" sz="1800" b="1" dirty="0" smtClean="0">
                <a:solidFill>
                  <a:srgbClr val="FFFF00"/>
                </a:solidFill>
                <a:latin typeface="Arial" panose="020B0604020202020204" pitchFamily="34" charset="0"/>
                <a:cs typeface="Arial" panose="020B0604020202020204" pitchFamily="34" charset="0"/>
              </a:rPr>
              <a:t>Print Media</a:t>
            </a:r>
            <a:r>
              <a:rPr lang="en-US" sz="1800" b="1" dirty="0" smtClean="0">
                <a:solidFill>
                  <a:srgbClr val="FFFF00"/>
                </a:solidFill>
                <a:latin typeface="Arial" panose="020B0604020202020204" pitchFamily="34" charset="0"/>
                <a:cs typeface="Arial" panose="020B0604020202020204" pitchFamily="34" charset="0"/>
              </a:rPr>
              <a:t> </a:t>
            </a:r>
            <a:r>
              <a:rPr lang="en-US" sz="1800" b="1" dirty="0" smtClean="0">
                <a:solidFill>
                  <a:schemeClr val="tx1"/>
                </a:solidFill>
                <a:latin typeface="Arial" panose="020B0604020202020204" pitchFamily="34" charset="0"/>
                <a:cs typeface="Arial" panose="020B0604020202020204" pitchFamily="34" charset="0"/>
              </a:rPr>
              <a:t>are the most reachable marketing channel to the youth between the </a:t>
            </a:r>
            <a:r>
              <a:rPr lang="en-US" sz="1800" b="1" dirty="0" smtClean="0">
                <a:solidFill>
                  <a:srgbClr val="FFFF00"/>
                </a:solidFill>
                <a:latin typeface="Arial" panose="020B0604020202020204" pitchFamily="34" charset="0"/>
                <a:cs typeface="Arial" panose="020B0604020202020204" pitchFamily="34" charset="0"/>
              </a:rPr>
              <a:t>age of (15-30)</a:t>
            </a:r>
            <a:r>
              <a:rPr lang="en-US" sz="1800" b="1" dirty="0" smtClean="0">
                <a:solidFill>
                  <a:schemeClr val="tx1"/>
                </a:solidFill>
                <a:latin typeface="Arial" panose="020B0604020202020204" pitchFamily="34" charset="0"/>
                <a:cs typeface="Arial" panose="020B0604020202020204" pitchFamily="34" charset="0"/>
              </a:rPr>
              <a:t>.</a:t>
            </a:r>
            <a:endParaRPr lang="en-IN" sz="18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19446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p:bldP spid="14" grpId="0"/>
      <p:bldP spid="10" grpId="0"/>
    </p:bld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7328</TotalTime>
  <Words>1413</Words>
  <Application>Microsoft Office PowerPoint</Application>
  <PresentationFormat>Widescreen</PresentationFormat>
  <Paragraphs>445</Paragraphs>
  <Slides>22</Slides>
  <Notes>22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22</vt:i4>
      </vt:variant>
    </vt:vector>
  </HeadingPairs>
  <TitlesOfParts>
    <vt:vector size="31" baseType="lpstr">
      <vt:lpstr>Arial</vt:lpstr>
      <vt:lpstr>Calibri</vt:lpstr>
      <vt:lpstr>Calibri Light</vt:lpstr>
      <vt:lpstr>Cambria</vt:lpstr>
      <vt:lpstr>Corbel</vt:lpstr>
      <vt:lpstr>Segoe UI</vt:lpstr>
      <vt:lpstr>Wingdings</vt:lpstr>
      <vt:lpstr>Custom Design</vt:lpstr>
      <vt:lpstr>Depth</vt:lpstr>
      <vt:lpstr>tile</vt:lpstr>
      <vt:lpstr>tile</vt:lpstr>
      <vt:lpstr>tile</vt:lpstr>
      <vt:lpstr>tile</vt:lpstr>
      <vt:lpstr>tile</vt:lpstr>
      <vt:lpstr>tile</vt:lpstr>
      <vt:lpstr>tile</vt:lpstr>
      <vt:lpstr>tile</vt:lpstr>
      <vt:lpstr>tile</vt:lpstr>
      <vt:lpstr>tile</vt:lpstr>
      <vt:lpstr>tile</vt:lpstr>
      <vt:lpstr>tile</vt:lpstr>
      <vt:lpstr>tile</vt:lpstr>
      <vt:lpstr>tile</vt:lpstr>
      <vt:lpstr>tile</vt:lpstr>
      <vt:lpstr>tile</vt:lpstr>
      <vt:lpstr>tile</vt:lpstr>
      <vt:lpstr>tile</vt:lpstr>
      <vt:lpstr>tile</vt:lpstr>
      <vt:lpstr>tile</vt:lpstr>
      <vt:lpstr>tile</vt:lpstr>
      <vt:lpstr>tile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Manish</cp:lastModifiedBy>
  <cp:revision>199</cp:revision>
  <dcterms:created xsi:type="dcterms:W3CDTF">2016-09-04T11:54:55Z</dcterms:created>
  <dcterms:modified xsi:type="dcterms:W3CDTF">2023-07-01T11:31:26Z</dcterms:modified>
</cp:coreProperties>
</file>