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5422"/>
    <a:srgbClr val="A0D1FF"/>
    <a:srgbClr val="E669B9"/>
    <a:srgbClr val="E1C233"/>
    <a:srgbClr val="D060C0"/>
    <a:srgbClr val="3ECDA6"/>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9B6EA9-D6B0-45D0-A34C-99BEB73D3B3E}"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F11D2-342E-4736-A18C-E9990AE35635}" type="slidenum">
              <a:rPr lang="en-IN" smtClean="0"/>
              <a:t>‹#›</a:t>
            </a:fld>
            <a:endParaRPr lang="en-IN"/>
          </a:p>
        </p:txBody>
      </p:sp>
    </p:spTree>
    <p:extLst>
      <p:ext uri="{BB962C8B-B14F-4D97-AF65-F5344CB8AC3E}">
        <p14:creationId xmlns:p14="http://schemas.microsoft.com/office/powerpoint/2010/main" val="22448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9B6EA9-D6B0-45D0-A34C-99BEB73D3B3E}"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F11D2-342E-4736-A18C-E9990AE35635}" type="slidenum">
              <a:rPr lang="en-IN" smtClean="0"/>
              <a:t>‹#›</a:t>
            </a:fld>
            <a:endParaRPr lang="en-IN"/>
          </a:p>
        </p:txBody>
      </p:sp>
    </p:spTree>
    <p:extLst>
      <p:ext uri="{BB962C8B-B14F-4D97-AF65-F5344CB8AC3E}">
        <p14:creationId xmlns:p14="http://schemas.microsoft.com/office/powerpoint/2010/main" val="199512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9B6EA9-D6B0-45D0-A34C-99BEB73D3B3E}"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F11D2-342E-4736-A18C-E9990AE35635}" type="slidenum">
              <a:rPr lang="en-IN" smtClean="0"/>
              <a:t>‹#›</a:t>
            </a:fld>
            <a:endParaRPr lang="en-IN"/>
          </a:p>
        </p:txBody>
      </p:sp>
    </p:spTree>
    <p:extLst>
      <p:ext uri="{BB962C8B-B14F-4D97-AF65-F5344CB8AC3E}">
        <p14:creationId xmlns:p14="http://schemas.microsoft.com/office/powerpoint/2010/main" val="348494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9B6EA9-D6B0-45D0-A34C-99BEB73D3B3E}"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F11D2-342E-4736-A18C-E9990AE35635}" type="slidenum">
              <a:rPr lang="en-IN" smtClean="0"/>
              <a:t>‹#›</a:t>
            </a:fld>
            <a:endParaRPr lang="en-IN"/>
          </a:p>
        </p:txBody>
      </p:sp>
    </p:spTree>
    <p:extLst>
      <p:ext uri="{BB962C8B-B14F-4D97-AF65-F5344CB8AC3E}">
        <p14:creationId xmlns:p14="http://schemas.microsoft.com/office/powerpoint/2010/main" val="334992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9B6EA9-D6B0-45D0-A34C-99BEB73D3B3E}"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F11D2-342E-4736-A18C-E9990AE35635}" type="slidenum">
              <a:rPr lang="en-IN" smtClean="0"/>
              <a:t>‹#›</a:t>
            </a:fld>
            <a:endParaRPr lang="en-IN"/>
          </a:p>
        </p:txBody>
      </p:sp>
    </p:spTree>
    <p:extLst>
      <p:ext uri="{BB962C8B-B14F-4D97-AF65-F5344CB8AC3E}">
        <p14:creationId xmlns:p14="http://schemas.microsoft.com/office/powerpoint/2010/main" val="186616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9B6EA9-D6B0-45D0-A34C-99BEB73D3B3E}"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F11D2-342E-4736-A18C-E9990AE35635}" type="slidenum">
              <a:rPr lang="en-IN" smtClean="0"/>
              <a:t>‹#›</a:t>
            </a:fld>
            <a:endParaRPr lang="en-IN"/>
          </a:p>
        </p:txBody>
      </p:sp>
    </p:spTree>
    <p:extLst>
      <p:ext uri="{BB962C8B-B14F-4D97-AF65-F5344CB8AC3E}">
        <p14:creationId xmlns:p14="http://schemas.microsoft.com/office/powerpoint/2010/main" val="194853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9B6EA9-D6B0-45D0-A34C-99BEB73D3B3E}" type="datetimeFigureOut">
              <a:rPr lang="en-IN" smtClean="0"/>
              <a:t>08-10-2023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0F11D2-342E-4736-A18C-E9990AE35635}" type="slidenum">
              <a:rPr lang="en-IN" smtClean="0"/>
              <a:t>‹#›</a:t>
            </a:fld>
            <a:endParaRPr lang="en-IN"/>
          </a:p>
        </p:txBody>
      </p:sp>
    </p:spTree>
    <p:extLst>
      <p:ext uri="{BB962C8B-B14F-4D97-AF65-F5344CB8AC3E}">
        <p14:creationId xmlns:p14="http://schemas.microsoft.com/office/powerpoint/2010/main" val="306088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9B6EA9-D6B0-45D0-A34C-99BEB73D3B3E}"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F11D2-342E-4736-A18C-E9990AE35635}" type="slidenum">
              <a:rPr lang="en-IN" smtClean="0"/>
              <a:t>‹#›</a:t>
            </a:fld>
            <a:endParaRPr lang="en-IN"/>
          </a:p>
        </p:txBody>
      </p:sp>
    </p:spTree>
    <p:extLst>
      <p:ext uri="{BB962C8B-B14F-4D97-AF65-F5344CB8AC3E}">
        <p14:creationId xmlns:p14="http://schemas.microsoft.com/office/powerpoint/2010/main" val="126351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B6EA9-D6B0-45D0-A34C-99BEB73D3B3E}" type="datetimeFigureOut">
              <a:rPr lang="en-IN" smtClean="0"/>
              <a:t>08-10-2023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0F11D2-342E-4736-A18C-E9990AE35635}" type="slidenum">
              <a:rPr lang="en-IN" smtClean="0"/>
              <a:t>‹#›</a:t>
            </a:fld>
            <a:endParaRPr lang="en-IN"/>
          </a:p>
        </p:txBody>
      </p:sp>
    </p:spTree>
    <p:extLst>
      <p:ext uri="{BB962C8B-B14F-4D97-AF65-F5344CB8AC3E}">
        <p14:creationId xmlns:p14="http://schemas.microsoft.com/office/powerpoint/2010/main" val="120201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9B6EA9-D6B0-45D0-A34C-99BEB73D3B3E}"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F11D2-342E-4736-A18C-E9990AE35635}" type="slidenum">
              <a:rPr lang="en-IN" smtClean="0"/>
              <a:t>‹#›</a:t>
            </a:fld>
            <a:endParaRPr lang="en-IN"/>
          </a:p>
        </p:txBody>
      </p:sp>
    </p:spTree>
    <p:extLst>
      <p:ext uri="{BB962C8B-B14F-4D97-AF65-F5344CB8AC3E}">
        <p14:creationId xmlns:p14="http://schemas.microsoft.com/office/powerpoint/2010/main" val="224239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9B6EA9-D6B0-45D0-A34C-99BEB73D3B3E}"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F11D2-342E-4736-A18C-E9990AE35635}" type="slidenum">
              <a:rPr lang="en-IN" smtClean="0"/>
              <a:t>‹#›</a:t>
            </a:fld>
            <a:endParaRPr lang="en-IN"/>
          </a:p>
        </p:txBody>
      </p:sp>
    </p:spTree>
    <p:extLst>
      <p:ext uri="{BB962C8B-B14F-4D97-AF65-F5344CB8AC3E}">
        <p14:creationId xmlns:p14="http://schemas.microsoft.com/office/powerpoint/2010/main" val="64441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B6EA9-D6B0-45D0-A34C-99BEB73D3B3E}" type="datetimeFigureOut">
              <a:rPr lang="en-IN" smtClean="0"/>
              <a:t>08-10-2023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F11D2-342E-4736-A18C-E9990AE35635}" type="slidenum">
              <a:rPr lang="en-IN" smtClean="0"/>
              <a:t>‹#›</a:t>
            </a:fld>
            <a:endParaRPr lang="en-IN"/>
          </a:p>
        </p:txBody>
      </p:sp>
    </p:spTree>
    <p:extLst>
      <p:ext uri="{BB962C8B-B14F-4D97-AF65-F5344CB8AC3E}">
        <p14:creationId xmlns:p14="http://schemas.microsoft.com/office/powerpoint/2010/main" val="1530119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4"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2"/>
            <a:stretch>
              <a:fillRect/>
            </a:stretch>
          </a:blipFill>
        </p:spPr>
        <p:txBody>
          <a:bodyPr/>
          <a:lstStyle/>
          <a:p>
            <a:endParaRPr lang="en-US"/>
          </a:p>
        </p:txBody>
      </p:sp>
      <p:sp>
        <p:nvSpPr>
          <p:cNvPr id="18" name="TextBox 7"/>
          <p:cNvSpPr txBox="1"/>
          <p:nvPr/>
        </p:nvSpPr>
        <p:spPr>
          <a:xfrm>
            <a:off x="150087" y="2360178"/>
            <a:ext cx="5068459" cy="1256754"/>
          </a:xfrm>
          <a:prstGeom prst="rect">
            <a:avLst/>
          </a:prstGeom>
        </p:spPr>
        <p:txBody>
          <a:bodyPr wrap="square" lIns="0" tIns="0" rIns="0" bIns="0" rtlCol="0" anchor="t">
            <a:spAutoFit/>
          </a:bodyPr>
          <a:lstStyle/>
          <a:p>
            <a:pPr marL="0" lvl="1" indent="0">
              <a:lnSpc>
                <a:spcPts val="9756"/>
              </a:lnSpc>
            </a:pPr>
            <a:r>
              <a:rPr lang="en-US" sz="4400" spc="-498" dirty="0">
                <a:solidFill>
                  <a:srgbClr val="00694C"/>
                </a:solidFill>
                <a:latin typeface="Cambria" panose="02040503050406030204" pitchFamily="18" charset="0"/>
                <a:ea typeface="Cambria" panose="02040503050406030204" pitchFamily="18" charset="0"/>
              </a:rPr>
              <a:t>Telangana </a:t>
            </a:r>
            <a:r>
              <a:rPr lang="en-US" sz="4400" spc="-498" dirty="0" smtClean="0">
                <a:solidFill>
                  <a:srgbClr val="00694C"/>
                </a:solidFill>
                <a:latin typeface="Cambria" panose="02040503050406030204" pitchFamily="18" charset="0"/>
                <a:ea typeface="Cambria" panose="02040503050406030204" pitchFamily="18" charset="0"/>
              </a:rPr>
              <a:t> Growth  </a:t>
            </a:r>
            <a:r>
              <a:rPr lang="en-US" sz="4000" spc="-498" dirty="0" smtClean="0">
                <a:solidFill>
                  <a:srgbClr val="00694C"/>
                </a:solidFill>
                <a:latin typeface="Cambria" panose="02040503050406030204" pitchFamily="18" charset="0"/>
                <a:ea typeface="Cambria" panose="02040503050406030204" pitchFamily="18" charset="0"/>
              </a:rPr>
              <a:t>Analysis</a:t>
            </a:r>
            <a:r>
              <a:rPr lang="en-US" sz="4400" spc="-498" dirty="0" smtClean="0">
                <a:solidFill>
                  <a:srgbClr val="00694C"/>
                </a:solidFill>
                <a:latin typeface="Cambria" panose="02040503050406030204" pitchFamily="18" charset="0"/>
                <a:ea typeface="Cambria" panose="02040503050406030204" pitchFamily="18" charset="0"/>
              </a:rPr>
              <a:t> </a:t>
            </a:r>
            <a:endParaRPr lang="en-US" sz="4400" spc="-498" dirty="0">
              <a:solidFill>
                <a:srgbClr val="00694C"/>
              </a:solidFill>
              <a:latin typeface="Cambria" panose="02040503050406030204" pitchFamily="18" charset="0"/>
              <a:ea typeface="Cambria" panose="02040503050406030204" pitchFamily="18" charset="0"/>
            </a:endParaRPr>
          </a:p>
        </p:txBody>
      </p:sp>
      <p:pic>
        <p:nvPicPr>
          <p:cNvPr id="19" name="Picture 18"/>
          <p:cNvPicPr>
            <a:picLocks noChangeAspect="1"/>
          </p:cNvPicPr>
          <p:nvPr/>
        </p:nvPicPr>
        <p:blipFill>
          <a:blip r:embed="rId3"/>
          <a:stretch>
            <a:fillRect/>
          </a:stretch>
        </p:blipFill>
        <p:spPr>
          <a:xfrm>
            <a:off x="5218546" y="-2"/>
            <a:ext cx="6973452" cy="6858001"/>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6" name="Subtitle 2">
            <a:extLst>
              <a:ext uri="{FF2B5EF4-FFF2-40B4-BE49-F238E27FC236}">
                <a16:creationId xmlns:a16="http://schemas.microsoft.com/office/drawing/2014/main" id="{DB93FB3F-A8D4-46D3-A1C6-C79C64563729}"/>
              </a:ext>
            </a:extLst>
          </p:cNvPr>
          <p:cNvSpPr txBox="1">
            <a:spLocks/>
          </p:cNvSpPr>
          <p:nvPr/>
        </p:nvSpPr>
        <p:spPr>
          <a:xfrm>
            <a:off x="0" y="6391094"/>
            <a:ext cx="4043984" cy="5066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800" b="1" dirty="0" smtClean="0">
                <a:solidFill>
                  <a:schemeClr val="accent6">
                    <a:lumMod val="50000"/>
                  </a:schemeClr>
                </a:solidFill>
                <a:latin typeface="Cambria" panose="02040503050406030204" pitchFamily="18" charset="0"/>
                <a:ea typeface="Cambria" panose="02040503050406030204" pitchFamily="18" charset="0"/>
              </a:rPr>
              <a:t>Presented by :- Manish Kumar</a:t>
            </a:r>
            <a:endParaRPr lang="en-US" sz="1800" b="1" dirty="0">
              <a:solidFill>
                <a:schemeClr val="accent6">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147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7" name="Title 1">
            <a:extLst>
              <a:ext uri="{FF2B5EF4-FFF2-40B4-BE49-F238E27FC236}">
                <a16:creationId xmlns:a16="http://schemas.microsoft.com/office/drawing/2014/main" id="{2A007E2F-39D6-7345-2E05-22004894A1AE}"/>
              </a:ext>
            </a:extLst>
          </p:cNvPr>
          <p:cNvSpPr txBox="1">
            <a:spLocks/>
          </p:cNvSpPr>
          <p:nvPr/>
        </p:nvSpPr>
        <p:spPr>
          <a:xfrm>
            <a:off x="296518" y="997216"/>
            <a:ext cx="5928791" cy="8156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solidFill>
                  <a:schemeClr val="accent6">
                    <a:lumMod val="50000"/>
                  </a:schemeClr>
                </a:solidFill>
                <a:latin typeface="Cambria" panose="02040503050406030204" pitchFamily="18" charset="0"/>
                <a:ea typeface="Cambria" panose="02040503050406030204" pitchFamily="18" charset="0"/>
              </a:rPr>
              <a:t>4. Categorize districts into three segments based on their stamp registration revenue generation during the fiscal year 2021 to 2022. </a:t>
            </a:r>
            <a:endParaRPr lang="en-US" sz="1800" dirty="0">
              <a:solidFill>
                <a:schemeClr val="accent6">
                  <a:lumMod val="50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4303807" y="137480"/>
            <a:ext cx="3584386" cy="584775"/>
          </a:xfrm>
          <a:prstGeom prst="rect">
            <a:avLst/>
          </a:prstGeom>
          <a:noFill/>
        </p:spPr>
        <p:txBody>
          <a:bodyPr wrap="square" rtlCol="0">
            <a:spAutoFit/>
          </a:bodyPr>
          <a:lstStyle/>
          <a:p>
            <a:r>
              <a:rPr lang="en-IN" sz="3200" dirty="0" smtClean="0">
                <a:solidFill>
                  <a:schemeClr val="accent6">
                    <a:lumMod val="50000"/>
                  </a:schemeClr>
                </a:solidFill>
                <a:latin typeface="Cambria" panose="02040503050406030204" pitchFamily="18" charset="0"/>
                <a:ea typeface="Cambria" panose="02040503050406030204" pitchFamily="18" charset="0"/>
              </a:rPr>
              <a:t>Stamp Registration</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grpSp>
        <p:nvGrpSpPr>
          <p:cNvPr id="5" name="Group 4"/>
          <p:cNvGrpSpPr/>
          <p:nvPr/>
        </p:nvGrpSpPr>
        <p:grpSpPr>
          <a:xfrm>
            <a:off x="6521827" y="722255"/>
            <a:ext cx="4136743" cy="6011054"/>
            <a:chOff x="2317843" y="523467"/>
            <a:chExt cx="3971926" cy="6825276"/>
          </a:xfrm>
        </p:grpSpPr>
        <p:pic>
          <p:nvPicPr>
            <p:cNvPr id="2" name="Picture 1"/>
            <p:cNvPicPr>
              <a:picLocks noChangeAspect="1"/>
            </p:cNvPicPr>
            <p:nvPr/>
          </p:nvPicPr>
          <p:blipFill>
            <a:blip r:embed="rId4"/>
            <a:stretch>
              <a:fillRect/>
            </a:stretch>
          </p:blipFill>
          <p:spPr>
            <a:xfrm>
              <a:off x="2317844" y="523467"/>
              <a:ext cx="3971925" cy="5353050"/>
            </a:xfrm>
            <a:prstGeom prst="rect">
              <a:avLst/>
            </a:prstGeom>
          </p:spPr>
        </p:pic>
        <p:pic>
          <p:nvPicPr>
            <p:cNvPr id="4" name="Picture 3"/>
            <p:cNvPicPr>
              <a:picLocks noChangeAspect="1"/>
            </p:cNvPicPr>
            <p:nvPr/>
          </p:nvPicPr>
          <p:blipFill>
            <a:blip r:embed="rId5"/>
            <a:stretch>
              <a:fillRect/>
            </a:stretch>
          </p:blipFill>
          <p:spPr>
            <a:xfrm>
              <a:off x="2317843" y="5862843"/>
              <a:ext cx="3971925" cy="1485900"/>
            </a:xfrm>
            <a:prstGeom prst="rect">
              <a:avLst/>
            </a:prstGeom>
          </p:spPr>
        </p:pic>
      </p:grpSp>
    </p:spTree>
    <p:extLst>
      <p:ext uri="{BB962C8B-B14F-4D97-AF65-F5344CB8AC3E}">
        <p14:creationId xmlns:p14="http://schemas.microsoft.com/office/powerpoint/2010/main" val="5675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8" name="TextBox 7"/>
          <p:cNvSpPr txBox="1"/>
          <p:nvPr/>
        </p:nvSpPr>
        <p:spPr>
          <a:xfrm>
            <a:off x="4303807" y="137480"/>
            <a:ext cx="3584386" cy="584775"/>
          </a:xfrm>
          <a:prstGeom prst="rect">
            <a:avLst/>
          </a:prstGeom>
          <a:noFill/>
        </p:spPr>
        <p:txBody>
          <a:bodyPr wrap="square" rtlCol="0">
            <a:spAutoFit/>
          </a:bodyPr>
          <a:lstStyle/>
          <a:p>
            <a:r>
              <a:rPr lang="en-IN" sz="3200" dirty="0" smtClean="0">
                <a:solidFill>
                  <a:schemeClr val="accent6">
                    <a:lumMod val="50000"/>
                  </a:schemeClr>
                </a:solidFill>
                <a:latin typeface="Cambria" panose="02040503050406030204" pitchFamily="18" charset="0"/>
                <a:ea typeface="Cambria" panose="02040503050406030204" pitchFamily="18" charset="0"/>
              </a:rPr>
              <a:t>Stamp Registration</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4"/>
          <a:stretch>
            <a:fillRect/>
          </a:stretch>
        </p:blipFill>
        <p:spPr>
          <a:xfrm>
            <a:off x="451571" y="1066150"/>
            <a:ext cx="11601884" cy="4697342"/>
          </a:xfrm>
          <a:prstGeom prst="rect">
            <a:avLst/>
          </a:prstGeom>
        </p:spPr>
      </p:pic>
      <p:sp>
        <p:nvSpPr>
          <p:cNvPr id="6" name="Oval 5"/>
          <p:cNvSpPr/>
          <p:nvPr/>
        </p:nvSpPr>
        <p:spPr>
          <a:xfrm>
            <a:off x="7084291" y="1477818"/>
            <a:ext cx="258618" cy="230909"/>
          </a:xfrm>
          <a:prstGeom prst="ellipse">
            <a:avLst/>
          </a:prstGeom>
          <a:solidFill>
            <a:srgbClr val="E669B9"/>
          </a:solidFill>
          <a:ln>
            <a:solidFill>
              <a:srgbClr val="E66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7084291" y="1937167"/>
            <a:ext cx="258618" cy="230909"/>
          </a:xfrm>
          <a:prstGeom prst="ellipse">
            <a:avLst/>
          </a:prstGeom>
          <a:solidFill>
            <a:srgbClr val="E1C233"/>
          </a:solidFill>
          <a:ln>
            <a:solidFill>
              <a:srgbClr val="E1C2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7084291" y="2463320"/>
            <a:ext cx="258618" cy="230909"/>
          </a:xfrm>
          <a:prstGeom prst="ellipse">
            <a:avLst/>
          </a:prstGeom>
          <a:solidFill>
            <a:srgbClr val="A0D1FF"/>
          </a:solidFill>
          <a:ln>
            <a:solidFill>
              <a:srgbClr val="A0D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flipH="1">
            <a:off x="7545645" y="1408606"/>
            <a:ext cx="1367445" cy="369332"/>
          </a:xfrm>
          <a:prstGeom prst="rect">
            <a:avLst/>
          </a:prstGeom>
          <a:noFill/>
        </p:spPr>
        <p:txBody>
          <a:bodyPr wrap="square" rtlCol="0">
            <a:spAutoFit/>
          </a:bodyPr>
          <a:lstStyle/>
          <a:p>
            <a:r>
              <a:rPr lang="en-IN" dirty="0" smtClean="0">
                <a:latin typeface="Cambria" panose="02040503050406030204" pitchFamily="18" charset="0"/>
                <a:ea typeface="Cambria" panose="02040503050406030204" pitchFamily="18" charset="0"/>
              </a:rPr>
              <a:t>1 Segments</a:t>
            </a:r>
            <a:endParaRPr lang="en-IN" dirty="0">
              <a:latin typeface="Cambria" panose="02040503050406030204" pitchFamily="18" charset="0"/>
              <a:ea typeface="Cambria" panose="02040503050406030204" pitchFamily="18" charset="0"/>
            </a:endParaRPr>
          </a:p>
        </p:txBody>
      </p:sp>
      <p:sp>
        <p:nvSpPr>
          <p:cNvPr id="16" name="TextBox 15"/>
          <p:cNvSpPr txBox="1"/>
          <p:nvPr/>
        </p:nvSpPr>
        <p:spPr>
          <a:xfrm flipH="1">
            <a:off x="7545645" y="1867955"/>
            <a:ext cx="1367445"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2</a:t>
            </a:r>
            <a:r>
              <a:rPr lang="en-IN" dirty="0" smtClean="0">
                <a:latin typeface="Cambria" panose="02040503050406030204" pitchFamily="18" charset="0"/>
                <a:ea typeface="Cambria" panose="02040503050406030204" pitchFamily="18" charset="0"/>
              </a:rPr>
              <a:t> Segments</a:t>
            </a:r>
            <a:endParaRPr lang="en-IN" dirty="0">
              <a:latin typeface="Cambria" panose="02040503050406030204" pitchFamily="18" charset="0"/>
              <a:ea typeface="Cambria" panose="02040503050406030204" pitchFamily="18" charset="0"/>
            </a:endParaRPr>
          </a:p>
        </p:txBody>
      </p:sp>
      <p:sp>
        <p:nvSpPr>
          <p:cNvPr id="18" name="TextBox 17"/>
          <p:cNvSpPr txBox="1"/>
          <p:nvPr/>
        </p:nvSpPr>
        <p:spPr>
          <a:xfrm flipH="1">
            <a:off x="7545645" y="2394108"/>
            <a:ext cx="1367445" cy="369332"/>
          </a:xfrm>
          <a:prstGeom prst="rect">
            <a:avLst/>
          </a:prstGeom>
          <a:noFill/>
        </p:spPr>
        <p:txBody>
          <a:bodyPr wrap="square" rtlCol="0">
            <a:spAutoFit/>
          </a:bodyPr>
          <a:lstStyle/>
          <a:p>
            <a:r>
              <a:rPr lang="en-IN" dirty="0" smtClean="0">
                <a:latin typeface="Cambria" panose="02040503050406030204" pitchFamily="18" charset="0"/>
                <a:ea typeface="Cambria" panose="02040503050406030204" pitchFamily="18" charset="0"/>
              </a:rPr>
              <a:t>3 Segments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1553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7" name="Title 1">
            <a:extLst>
              <a:ext uri="{FF2B5EF4-FFF2-40B4-BE49-F238E27FC236}">
                <a16:creationId xmlns:a16="http://schemas.microsoft.com/office/drawing/2014/main" id="{2A007E2F-39D6-7345-2E05-22004894A1AE}"/>
              </a:ext>
            </a:extLst>
          </p:cNvPr>
          <p:cNvSpPr txBox="1">
            <a:spLocks/>
          </p:cNvSpPr>
          <p:nvPr/>
        </p:nvSpPr>
        <p:spPr>
          <a:xfrm>
            <a:off x="296518" y="997216"/>
            <a:ext cx="11835848" cy="8500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latin typeface="Cambria" panose="02040503050406030204" pitchFamily="18" charset="0"/>
                <a:ea typeface="Cambria" panose="02040503050406030204" pitchFamily="18" charset="0"/>
              </a:rPr>
              <a:t>5. Investigate whether there is any correlation between vehicle sales and specific months or seasons in different districts. Are there any months or seasons that consistently show higher or lower sales rate, and if yes, what could be the driving factors? (Consider Fuel-Type category only) </a:t>
            </a:r>
            <a:endParaRPr lang="en-US" sz="1800" dirty="0">
              <a:solidFill>
                <a:schemeClr val="accent6">
                  <a:lumMod val="50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4303807" y="137480"/>
            <a:ext cx="3584386" cy="584775"/>
          </a:xfrm>
          <a:prstGeom prst="rect">
            <a:avLst/>
          </a:prstGeom>
          <a:noFill/>
        </p:spPr>
        <p:txBody>
          <a:bodyPr wrap="square" rtlCol="0">
            <a:spAutoFit/>
          </a:bodyPr>
          <a:lstStyle/>
          <a:p>
            <a:r>
              <a:rPr lang="en-IN" sz="3200" dirty="0" smtClean="0">
                <a:solidFill>
                  <a:schemeClr val="accent6">
                    <a:lumMod val="50000"/>
                  </a:schemeClr>
                </a:solidFill>
                <a:latin typeface="Cambria" panose="02040503050406030204" pitchFamily="18" charset="0"/>
                <a:ea typeface="Cambria" panose="02040503050406030204" pitchFamily="18" charset="0"/>
              </a:rPr>
              <a:t>Transportation</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10" name="Picture 9"/>
          <p:cNvPicPr>
            <a:picLocks noChangeAspect="1"/>
          </p:cNvPicPr>
          <p:nvPr/>
        </p:nvPicPr>
        <p:blipFill>
          <a:blip r:embed="rId4"/>
          <a:stretch>
            <a:fillRect/>
          </a:stretch>
        </p:blipFill>
        <p:spPr>
          <a:xfrm>
            <a:off x="6168417" y="1919752"/>
            <a:ext cx="5963949" cy="3616558"/>
          </a:xfrm>
          <a:prstGeom prst="rect">
            <a:avLst/>
          </a:prstGeom>
        </p:spPr>
      </p:pic>
      <p:pic>
        <p:nvPicPr>
          <p:cNvPr id="11" name="Picture 10"/>
          <p:cNvPicPr>
            <a:picLocks noChangeAspect="1"/>
          </p:cNvPicPr>
          <p:nvPr/>
        </p:nvPicPr>
        <p:blipFill>
          <a:blip r:embed="rId5"/>
          <a:stretch>
            <a:fillRect/>
          </a:stretch>
        </p:blipFill>
        <p:spPr>
          <a:xfrm>
            <a:off x="83127" y="1919752"/>
            <a:ext cx="5902037" cy="3616558"/>
          </a:xfrm>
          <a:prstGeom prst="rect">
            <a:avLst/>
          </a:prstGeom>
        </p:spPr>
      </p:pic>
      <p:sp>
        <p:nvSpPr>
          <p:cNvPr id="14" name="TextBox 13">
            <a:extLst>
              <a:ext uri="{FF2B5EF4-FFF2-40B4-BE49-F238E27FC236}">
                <a16:creationId xmlns:a16="http://schemas.microsoft.com/office/drawing/2014/main" id="{9EA4B7CE-C6A2-4C38-FB8C-0C9521C1B418}"/>
              </a:ext>
            </a:extLst>
          </p:cNvPr>
          <p:cNvSpPr txBox="1"/>
          <p:nvPr/>
        </p:nvSpPr>
        <p:spPr>
          <a:xfrm>
            <a:off x="296518" y="5827823"/>
            <a:ext cx="11276909" cy="646331"/>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rgbClr val="365422"/>
                </a:solidFill>
                <a:latin typeface="Arial" panose="020B0604020202020204" pitchFamily="34" charset="0"/>
                <a:cs typeface="Arial" panose="020B0604020202020204" pitchFamily="34" charset="0"/>
              </a:rPr>
              <a:t>The Higher sale rate in all 4 quarter</a:t>
            </a:r>
          </a:p>
          <a:p>
            <a:r>
              <a:rPr lang="en-US" sz="1800" b="1" dirty="0" smtClean="0">
                <a:solidFill>
                  <a:srgbClr val="365422"/>
                </a:solidFill>
                <a:latin typeface="Arial" panose="020B0604020202020204" pitchFamily="34" charset="0"/>
                <a:cs typeface="Arial" panose="020B0604020202020204" pitchFamily="34" charset="0"/>
              </a:rPr>
              <a:t>This district </a:t>
            </a:r>
            <a:r>
              <a:rPr lang="en-US" sz="1800" b="1" dirty="0" err="1" smtClean="0">
                <a:solidFill>
                  <a:srgbClr val="00B0F0"/>
                </a:solidFill>
                <a:latin typeface="Arial" panose="020B0604020202020204" pitchFamily="34" charset="0"/>
                <a:cs typeface="Arial" panose="020B0604020202020204" pitchFamily="34" charset="0"/>
              </a:rPr>
              <a:t>Medchal</a:t>
            </a:r>
            <a:r>
              <a:rPr lang="en-US" sz="1800" b="1" dirty="0" smtClean="0">
                <a:solidFill>
                  <a:srgbClr val="00B0F0"/>
                </a:solidFill>
                <a:latin typeface="Arial" panose="020B0604020202020204" pitchFamily="34" charset="0"/>
                <a:cs typeface="Arial" panose="020B0604020202020204" pitchFamily="34" charset="0"/>
              </a:rPr>
              <a:t>, </a:t>
            </a:r>
            <a:r>
              <a:rPr lang="en-US" sz="1800" b="1" dirty="0" err="1" smtClean="0">
                <a:solidFill>
                  <a:srgbClr val="00B0F0"/>
                </a:solidFill>
                <a:latin typeface="Arial" panose="020B0604020202020204" pitchFamily="34" charset="0"/>
                <a:cs typeface="Arial" panose="020B0604020202020204" pitchFamily="34" charset="0"/>
              </a:rPr>
              <a:t>Rangareddy</a:t>
            </a:r>
            <a:r>
              <a:rPr lang="en-US" sz="1800" b="1" dirty="0" smtClean="0">
                <a:solidFill>
                  <a:srgbClr val="00B0F0"/>
                </a:solidFill>
                <a:latin typeface="Arial" panose="020B0604020202020204" pitchFamily="34" charset="0"/>
                <a:cs typeface="Arial" panose="020B0604020202020204" pitchFamily="34" charset="0"/>
              </a:rPr>
              <a:t>, Hyderabad and Nalgonda</a:t>
            </a:r>
            <a:r>
              <a:rPr lang="en-US" sz="1800" b="1" dirty="0" smtClean="0">
                <a:solidFill>
                  <a:srgbClr val="365422"/>
                </a:solidFill>
                <a:latin typeface="Arial" panose="020B0604020202020204" pitchFamily="34" charset="0"/>
                <a:cs typeface="Arial" panose="020B0604020202020204" pitchFamily="34" charset="0"/>
              </a:rPr>
              <a:t> remain higher in all 4 quarter.</a:t>
            </a:r>
            <a:endParaRPr lang="en-IN" sz="1800" b="1" dirty="0">
              <a:solidFill>
                <a:srgbClr val="3654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08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8" name="TextBox 7"/>
          <p:cNvSpPr txBox="1"/>
          <p:nvPr/>
        </p:nvSpPr>
        <p:spPr>
          <a:xfrm>
            <a:off x="4303807" y="137480"/>
            <a:ext cx="3584386" cy="584775"/>
          </a:xfrm>
          <a:prstGeom prst="rect">
            <a:avLst/>
          </a:prstGeom>
          <a:noFill/>
        </p:spPr>
        <p:txBody>
          <a:bodyPr wrap="square" rtlCol="0">
            <a:spAutoFit/>
          </a:bodyPr>
          <a:lstStyle/>
          <a:p>
            <a:r>
              <a:rPr lang="en-IN" sz="3200" dirty="0" smtClean="0">
                <a:solidFill>
                  <a:schemeClr val="accent6">
                    <a:lumMod val="50000"/>
                  </a:schemeClr>
                </a:solidFill>
                <a:latin typeface="Cambria" panose="02040503050406030204" pitchFamily="18" charset="0"/>
                <a:ea typeface="Cambria" panose="02040503050406030204" pitchFamily="18" charset="0"/>
              </a:rPr>
              <a:t>Transportation</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4"/>
          <a:stretch>
            <a:fillRect/>
          </a:stretch>
        </p:blipFill>
        <p:spPr>
          <a:xfrm>
            <a:off x="6151418" y="1099131"/>
            <a:ext cx="5980948" cy="4347795"/>
          </a:xfrm>
          <a:prstGeom prst="rect">
            <a:avLst/>
          </a:prstGeom>
        </p:spPr>
      </p:pic>
      <p:pic>
        <p:nvPicPr>
          <p:cNvPr id="6" name="Picture 5"/>
          <p:cNvPicPr>
            <a:picLocks noChangeAspect="1"/>
          </p:cNvPicPr>
          <p:nvPr/>
        </p:nvPicPr>
        <p:blipFill>
          <a:blip r:embed="rId5"/>
          <a:stretch>
            <a:fillRect/>
          </a:stretch>
        </p:blipFill>
        <p:spPr>
          <a:xfrm>
            <a:off x="83127" y="1099131"/>
            <a:ext cx="5897819" cy="4347795"/>
          </a:xfrm>
          <a:prstGeom prst="rect">
            <a:avLst/>
          </a:prstGeom>
        </p:spPr>
      </p:pic>
      <p:sp>
        <p:nvSpPr>
          <p:cNvPr id="12" name="TextBox 11">
            <a:extLst>
              <a:ext uri="{FF2B5EF4-FFF2-40B4-BE49-F238E27FC236}">
                <a16:creationId xmlns:a16="http://schemas.microsoft.com/office/drawing/2014/main" id="{9EA4B7CE-C6A2-4C38-FB8C-0C9521C1B418}"/>
              </a:ext>
            </a:extLst>
          </p:cNvPr>
          <p:cNvSpPr txBox="1"/>
          <p:nvPr/>
        </p:nvSpPr>
        <p:spPr>
          <a:xfrm>
            <a:off x="296518" y="5827823"/>
            <a:ext cx="11276909" cy="646331"/>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rgbClr val="365422"/>
                </a:solidFill>
                <a:latin typeface="Arial" panose="020B0604020202020204" pitchFamily="34" charset="0"/>
                <a:cs typeface="Arial" panose="020B0604020202020204" pitchFamily="34" charset="0"/>
              </a:rPr>
              <a:t>The lower sale rate in all 4 quarter</a:t>
            </a:r>
          </a:p>
          <a:p>
            <a:r>
              <a:rPr lang="en-US" sz="1800" b="1" dirty="0" smtClean="0">
                <a:solidFill>
                  <a:srgbClr val="365422"/>
                </a:solidFill>
                <a:latin typeface="Arial" panose="020B0604020202020204" pitchFamily="34" charset="0"/>
                <a:cs typeface="Arial" panose="020B0604020202020204" pitchFamily="34" charset="0"/>
              </a:rPr>
              <a:t>This district </a:t>
            </a:r>
            <a:r>
              <a:rPr lang="en-US" sz="1800" b="1" dirty="0" err="1" smtClean="0">
                <a:solidFill>
                  <a:srgbClr val="00B0F0"/>
                </a:solidFill>
                <a:latin typeface="Arial" panose="020B0604020202020204" pitchFamily="34" charset="0"/>
                <a:cs typeface="Arial" panose="020B0604020202020204" pitchFamily="34" charset="0"/>
              </a:rPr>
              <a:t>kumurambheem</a:t>
            </a:r>
            <a:r>
              <a:rPr lang="en-US" sz="1800" b="1" dirty="0" smtClean="0">
                <a:solidFill>
                  <a:srgbClr val="00B0F0"/>
                </a:solidFill>
                <a:latin typeface="Arial" panose="020B0604020202020204" pitchFamily="34" charset="0"/>
                <a:cs typeface="Arial" panose="020B0604020202020204" pitchFamily="34" charset="0"/>
              </a:rPr>
              <a:t> </a:t>
            </a:r>
            <a:r>
              <a:rPr lang="en-US" sz="1800" b="1" dirty="0" smtClean="0">
                <a:solidFill>
                  <a:srgbClr val="365422"/>
                </a:solidFill>
                <a:latin typeface="Arial" panose="020B0604020202020204" pitchFamily="34" charset="0"/>
                <a:cs typeface="Arial" panose="020B0604020202020204" pitchFamily="34" charset="0"/>
              </a:rPr>
              <a:t> remain lower in all 4 quarter.</a:t>
            </a:r>
            <a:endParaRPr lang="en-IN" sz="1800" b="1" dirty="0">
              <a:solidFill>
                <a:srgbClr val="3654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799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7" name="Title 1">
            <a:extLst>
              <a:ext uri="{FF2B5EF4-FFF2-40B4-BE49-F238E27FC236}">
                <a16:creationId xmlns:a16="http://schemas.microsoft.com/office/drawing/2014/main" id="{2A007E2F-39D6-7345-2E05-22004894A1AE}"/>
              </a:ext>
            </a:extLst>
          </p:cNvPr>
          <p:cNvSpPr txBox="1">
            <a:spLocks/>
          </p:cNvSpPr>
          <p:nvPr/>
        </p:nvSpPr>
        <p:spPr>
          <a:xfrm>
            <a:off x="296518" y="997215"/>
            <a:ext cx="5670173" cy="15243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solidFill>
                  <a:schemeClr val="accent6">
                    <a:lumMod val="50000"/>
                  </a:schemeClr>
                </a:solidFill>
                <a:latin typeface="Cambria" panose="02040503050406030204" pitchFamily="18" charset="0"/>
                <a:ea typeface="Cambria" panose="02040503050406030204" pitchFamily="18" charset="0"/>
              </a:rPr>
              <a:t>6. How does the distribution of vehicles vary by vehicle class (</a:t>
            </a:r>
            <a:r>
              <a:rPr lang="en-US" sz="1800" dirty="0" err="1">
                <a:solidFill>
                  <a:schemeClr val="accent6">
                    <a:lumMod val="50000"/>
                  </a:schemeClr>
                </a:solidFill>
                <a:latin typeface="Cambria" panose="02040503050406030204" pitchFamily="18" charset="0"/>
                <a:ea typeface="Cambria" panose="02040503050406030204" pitchFamily="18" charset="0"/>
              </a:rPr>
              <a:t>MotorCycle</a:t>
            </a:r>
            <a:r>
              <a:rPr lang="en-US" sz="1800" dirty="0">
                <a:solidFill>
                  <a:schemeClr val="accent6">
                    <a:lumMod val="50000"/>
                  </a:schemeClr>
                </a:solidFill>
                <a:latin typeface="Cambria" panose="02040503050406030204" pitchFamily="18" charset="0"/>
                <a:ea typeface="Cambria" panose="02040503050406030204" pitchFamily="18" charset="0"/>
              </a:rPr>
              <a:t>, </a:t>
            </a:r>
            <a:r>
              <a:rPr lang="en-US" sz="1800" dirty="0" err="1">
                <a:solidFill>
                  <a:schemeClr val="accent6">
                    <a:lumMod val="50000"/>
                  </a:schemeClr>
                </a:solidFill>
                <a:latin typeface="Cambria" panose="02040503050406030204" pitchFamily="18" charset="0"/>
                <a:ea typeface="Cambria" panose="02040503050406030204" pitchFamily="18" charset="0"/>
              </a:rPr>
              <a:t>MotorCar</a:t>
            </a:r>
            <a:r>
              <a:rPr lang="en-US" sz="1800" dirty="0">
                <a:solidFill>
                  <a:schemeClr val="accent6">
                    <a:lumMod val="50000"/>
                  </a:schemeClr>
                </a:solidFill>
                <a:latin typeface="Cambria" panose="02040503050406030204" pitchFamily="18" charset="0"/>
                <a:ea typeface="Cambria" panose="02040503050406030204" pitchFamily="18" charset="0"/>
              </a:rPr>
              <a:t>, </a:t>
            </a:r>
            <a:r>
              <a:rPr lang="en-US" sz="1800" dirty="0" err="1">
                <a:solidFill>
                  <a:schemeClr val="accent6">
                    <a:lumMod val="50000"/>
                  </a:schemeClr>
                </a:solidFill>
                <a:latin typeface="Cambria" panose="02040503050406030204" pitchFamily="18" charset="0"/>
                <a:ea typeface="Cambria" panose="02040503050406030204" pitchFamily="18" charset="0"/>
              </a:rPr>
              <a:t>AutoRickshaw</a:t>
            </a:r>
            <a:r>
              <a:rPr lang="en-US" sz="1800" dirty="0">
                <a:solidFill>
                  <a:schemeClr val="accent6">
                    <a:lumMod val="50000"/>
                  </a:schemeClr>
                </a:solidFill>
                <a:latin typeface="Cambria" panose="02040503050406030204" pitchFamily="18" charset="0"/>
                <a:ea typeface="Cambria" panose="02040503050406030204" pitchFamily="18" charset="0"/>
              </a:rPr>
              <a:t>, Agriculture) across different districts? Are there any districts with a predominant preference for a specific vehicle class? Consider FY 2022 for analysis.</a:t>
            </a:r>
            <a:endParaRPr lang="en-US" sz="1800" dirty="0">
              <a:solidFill>
                <a:schemeClr val="accent6">
                  <a:lumMod val="50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4303807" y="137480"/>
            <a:ext cx="3584386" cy="584775"/>
          </a:xfrm>
          <a:prstGeom prst="rect">
            <a:avLst/>
          </a:prstGeom>
          <a:noFill/>
        </p:spPr>
        <p:txBody>
          <a:bodyPr wrap="square" rtlCol="0">
            <a:spAutoFit/>
          </a:bodyPr>
          <a:lstStyle/>
          <a:p>
            <a:r>
              <a:rPr lang="en-IN" sz="3200" dirty="0" smtClean="0">
                <a:solidFill>
                  <a:schemeClr val="accent6">
                    <a:lumMod val="50000"/>
                  </a:schemeClr>
                </a:solidFill>
                <a:latin typeface="Cambria" panose="02040503050406030204" pitchFamily="18" charset="0"/>
                <a:ea typeface="Cambria" panose="02040503050406030204" pitchFamily="18" charset="0"/>
              </a:rPr>
              <a:t>Transportation</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grpSp>
        <p:nvGrpSpPr>
          <p:cNvPr id="4" name="Group 3"/>
          <p:cNvGrpSpPr/>
          <p:nvPr/>
        </p:nvGrpSpPr>
        <p:grpSpPr>
          <a:xfrm>
            <a:off x="6086764" y="859735"/>
            <a:ext cx="5295900" cy="5885907"/>
            <a:chOff x="3448050" y="-52610"/>
            <a:chExt cx="5295900" cy="6410325"/>
          </a:xfrm>
        </p:grpSpPr>
        <p:pic>
          <p:nvPicPr>
            <p:cNvPr id="12" name="Picture 11"/>
            <p:cNvPicPr>
              <a:picLocks noChangeAspect="1"/>
            </p:cNvPicPr>
            <p:nvPr/>
          </p:nvPicPr>
          <p:blipFill>
            <a:blip r:embed="rId4"/>
            <a:stretch>
              <a:fillRect/>
            </a:stretch>
          </p:blipFill>
          <p:spPr>
            <a:xfrm>
              <a:off x="3448050" y="-52610"/>
              <a:ext cx="5295900" cy="5362575"/>
            </a:xfrm>
            <a:prstGeom prst="rect">
              <a:avLst/>
            </a:prstGeom>
          </p:spPr>
        </p:pic>
        <p:pic>
          <p:nvPicPr>
            <p:cNvPr id="13" name="Picture 12"/>
            <p:cNvPicPr>
              <a:picLocks noChangeAspect="1"/>
            </p:cNvPicPr>
            <p:nvPr/>
          </p:nvPicPr>
          <p:blipFill>
            <a:blip r:embed="rId5"/>
            <a:stretch>
              <a:fillRect/>
            </a:stretch>
          </p:blipFill>
          <p:spPr>
            <a:xfrm>
              <a:off x="3457864" y="5309965"/>
              <a:ext cx="5276850" cy="1047750"/>
            </a:xfrm>
            <a:prstGeom prst="rect">
              <a:avLst/>
            </a:prstGeom>
          </p:spPr>
        </p:pic>
      </p:grpSp>
    </p:spTree>
    <p:extLst>
      <p:ext uri="{BB962C8B-B14F-4D97-AF65-F5344CB8AC3E}">
        <p14:creationId xmlns:p14="http://schemas.microsoft.com/office/powerpoint/2010/main" val="207362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8" name="TextBox 7"/>
          <p:cNvSpPr txBox="1"/>
          <p:nvPr/>
        </p:nvSpPr>
        <p:spPr>
          <a:xfrm>
            <a:off x="4303807" y="137480"/>
            <a:ext cx="3584386" cy="584775"/>
          </a:xfrm>
          <a:prstGeom prst="rect">
            <a:avLst/>
          </a:prstGeom>
          <a:noFill/>
        </p:spPr>
        <p:txBody>
          <a:bodyPr wrap="square" rtlCol="0">
            <a:spAutoFit/>
          </a:bodyPr>
          <a:lstStyle/>
          <a:p>
            <a:r>
              <a:rPr lang="en-IN" sz="3200" dirty="0" smtClean="0">
                <a:solidFill>
                  <a:schemeClr val="accent6">
                    <a:lumMod val="50000"/>
                  </a:schemeClr>
                </a:solidFill>
                <a:latin typeface="Cambria" panose="02040503050406030204" pitchFamily="18" charset="0"/>
                <a:ea typeface="Cambria" panose="02040503050406030204" pitchFamily="18" charset="0"/>
              </a:rPr>
              <a:t>Transportation</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4"/>
          <a:stretch>
            <a:fillRect/>
          </a:stretch>
        </p:blipFill>
        <p:spPr>
          <a:xfrm>
            <a:off x="301487" y="997216"/>
            <a:ext cx="11715022" cy="4461475"/>
          </a:xfrm>
          <a:prstGeom prst="rect">
            <a:avLst/>
          </a:prstGeom>
        </p:spPr>
      </p:pic>
      <p:sp>
        <p:nvSpPr>
          <p:cNvPr id="11" name="TextBox 10">
            <a:extLst>
              <a:ext uri="{FF2B5EF4-FFF2-40B4-BE49-F238E27FC236}">
                <a16:creationId xmlns:a16="http://schemas.microsoft.com/office/drawing/2014/main" id="{9EA4B7CE-C6A2-4C38-FB8C-0C9521C1B418}"/>
              </a:ext>
            </a:extLst>
          </p:cNvPr>
          <p:cNvSpPr txBox="1"/>
          <p:nvPr/>
        </p:nvSpPr>
        <p:spPr>
          <a:xfrm>
            <a:off x="296518" y="5827823"/>
            <a:ext cx="11276909" cy="646331"/>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rgbClr val="365422"/>
                </a:solidFill>
                <a:latin typeface="Arial" panose="020B0604020202020204" pitchFamily="34" charset="0"/>
                <a:cs typeface="Arial" panose="020B0604020202020204" pitchFamily="34" charset="0"/>
              </a:rPr>
              <a:t>As we see </a:t>
            </a:r>
            <a:r>
              <a:rPr lang="en-US" sz="1800" b="1" dirty="0" smtClean="0">
                <a:solidFill>
                  <a:srgbClr val="00B0F0"/>
                </a:solidFill>
                <a:latin typeface="Arial" panose="020B0604020202020204" pitchFamily="34" charset="0"/>
                <a:cs typeface="Arial" panose="020B0604020202020204" pitchFamily="34" charset="0"/>
              </a:rPr>
              <a:t>Motorcycle</a:t>
            </a:r>
            <a:r>
              <a:rPr lang="en-US" sz="1800" b="1" dirty="0" smtClean="0">
                <a:solidFill>
                  <a:srgbClr val="365422"/>
                </a:solidFill>
                <a:latin typeface="Arial" panose="020B0604020202020204" pitchFamily="34" charset="0"/>
                <a:cs typeface="Arial" panose="020B0604020202020204" pitchFamily="34" charset="0"/>
              </a:rPr>
              <a:t> sales remain high in all the district compare to other vehicle. </a:t>
            </a:r>
            <a:r>
              <a:rPr lang="en-US" sz="1800" b="1" dirty="0" smtClean="0">
                <a:solidFill>
                  <a:srgbClr val="00B0F0"/>
                </a:solidFill>
                <a:latin typeface="Arial" panose="020B0604020202020204" pitchFamily="34" charset="0"/>
                <a:cs typeface="Arial" panose="020B0604020202020204" pitchFamily="34" charset="0"/>
              </a:rPr>
              <a:t>Hyderabad</a:t>
            </a:r>
            <a:r>
              <a:rPr lang="en-US" sz="1800" b="1" dirty="0" smtClean="0">
                <a:solidFill>
                  <a:srgbClr val="365422"/>
                </a:solidFill>
                <a:latin typeface="Arial" panose="020B0604020202020204" pitchFamily="34" charset="0"/>
                <a:cs typeface="Arial" panose="020B0604020202020204" pitchFamily="34" charset="0"/>
              </a:rPr>
              <a:t> district have the </a:t>
            </a:r>
            <a:r>
              <a:rPr lang="en-US" sz="1800" b="1" dirty="0" smtClean="0">
                <a:solidFill>
                  <a:srgbClr val="00B0F0"/>
                </a:solidFill>
                <a:latin typeface="Arial" panose="020B0604020202020204" pitchFamily="34" charset="0"/>
                <a:cs typeface="Arial" panose="020B0604020202020204" pitchFamily="34" charset="0"/>
              </a:rPr>
              <a:t>highest sales </a:t>
            </a:r>
            <a:r>
              <a:rPr lang="en-US" sz="1800" b="1" dirty="0" smtClean="0">
                <a:solidFill>
                  <a:srgbClr val="365422"/>
                </a:solidFill>
                <a:latin typeface="Arial" panose="020B0604020202020204" pitchFamily="34" charset="0"/>
                <a:cs typeface="Arial" panose="020B0604020202020204" pitchFamily="34" charset="0"/>
              </a:rPr>
              <a:t>of motorcycle, motorcar, </a:t>
            </a:r>
            <a:r>
              <a:rPr lang="en-US" sz="1800" b="1" dirty="0" err="1" smtClean="0">
                <a:solidFill>
                  <a:srgbClr val="365422"/>
                </a:solidFill>
                <a:latin typeface="Arial" panose="020B0604020202020204" pitchFamily="34" charset="0"/>
                <a:cs typeface="Arial" panose="020B0604020202020204" pitchFamily="34" charset="0"/>
              </a:rPr>
              <a:t>autorickshaw</a:t>
            </a:r>
            <a:r>
              <a:rPr lang="en-US" sz="1800" b="1" dirty="0">
                <a:solidFill>
                  <a:srgbClr val="365422"/>
                </a:solidFill>
                <a:latin typeface="Arial" panose="020B0604020202020204" pitchFamily="34" charset="0"/>
                <a:cs typeface="Arial" panose="020B0604020202020204" pitchFamily="34" charset="0"/>
              </a:rPr>
              <a:t> </a:t>
            </a:r>
            <a:r>
              <a:rPr lang="en-US" sz="1800" b="1" dirty="0" smtClean="0">
                <a:solidFill>
                  <a:srgbClr val="365422"/>
                </a:solidFill>
                <a:latin typeface="Arial" panose="020B0604020202020204" pitchFamily="34" charset="0"/>
                <a:cs typeface="Arial" panose="020B0604020202020204" pitchFamily="34" charset="0"/>
              </a:rPr>
              <a:t>and agriculture.</a:t>
            </a:r>
            <a:endParaRPr lang="en-IN" sz="1800" b="1" dirty="0">
              <a:solidFill>
                <a:srgbClr val="3654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066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7" name="Title 1">
            <a:extLst>
              <a:ext uri="{FF2B5EF4-FFF2-40B4-BE49-F238E27FC236}">
                <a16:creationId xmlns:a16="http://schemas.microsoft.com/office/drawing/2014/main" id="{2A007E2F-39D6-7345-2E05-22004894A1AE}"/>
              </a:ext>
            </a:extLst>
          </p:cNvPr>
          <p:cNvSpPr txBox="1">
            <a:spLocks/>
          </p:cNvSpPr>
          <p:nvPr/>
        </p:nvSpPr>
        <p:spPr>
          <a:xfrm>
            <a:off x="296518" y="997216"/>
            <a:ext cx="11895482" cy="8038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solidFill>
                  <a:schemeClr val="accent6">
                    <a:lumMod val="50000"/>
                  </a:schemeClr>
                </a:solidFill>
                <a:latin typeface="Cambria" panose="02040503050406030204" pitchFamily="18" charset="0"/>
                <a:ea typeface="Cambria" panose="02040503050406030204" pitchFamily="18" charset="0"/>
              </a:rPr>
              <a:t>7. List down the top 3 and bottom 3 districts that have shown the highest and lowest vehicle sales growth during FY 2022 compared to FY 2021? (Consider and compare categories: Petrol, Diesel and Electric) </a:t>
            </a:r>
            <a:endParaRPr lang="en-US" sz="1800" dirty="0">
              <a:solidFill>
                <a:schemeClr val="accent6">
                  <a:lumMod val="50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4303807" y="137480"/>
            <a:ext cx="3584386" cy="584775"/>
          </a:xfrm>
          <a:prstGeom prst="rect">
            <a:avLst/>
          </a:prstGeom>
          <a:noFill/>
        </p:spPr>
        <p:txBody>
          <a:bodyPr wrap="square" rtlCol="0">
            <a:spAutoFit/>
          </a:bodyPr>
          <a:lstStyle/>
          <a:p>
            <a:r>
              <a:rPr lang="en-IN" sz="3200" dirty="0" smtClean="0">
                <a:solidFill>
                  <a:schemeClr val="accent6">
                    <a:lumMod val="50000"/>
                  </a:schemeClr>
                </a:solidFill>
                <a:latin typeface="Cambria" panose="02040503050406030204" pitchFamily="18" charset="0"/>
                <a:ea typeface="Cambria" panose="02040503050406030204" pitchFamily="18" charset="0"/>
              </a:rPr>
              <a:t>Transportation</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6893201" y="2655260"/>
            <a:ext cx="4829175" cy="15474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5"/>
          <a:stretch>
            <a:fillRect/>
          </a:stretch>
        </p:blipFill>
        <p:spPr>
          <a:xfrm>
            <a:off x="884815" y="2655260"/>
            <a:ext cx="4695825" cy="15474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055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8" name="TextBox 7"/>
          <p:cNvSpPr txBox="1"/>
          <p:nvPr/>
        </p:nvSpPr>
        <p:spPr>
          <a:xfrm>
            <a:off x="4303807" y="137480"/>
            <a:ext cx="3584386" cy="584775"/>
          </a:xfrm>
          <a:prstGeom prst="rect">
            <a:avLst/>
          </a:prstGeom>
          <a:noFill/>
        </p:spPr>
        <p:txBody>
          <a:bodyPr wrap="square" rtlCol="0">
            <a:spAutoFit/>
          </a:bodyPr>
          <a:lstStyle/>
          <a:p>
            <a:r>
              <a:rPr lang="en-IN" sz="3200" dirty="0" smtClean="0">
                <a:solidFill>
                  <a:schemeClr val="accent6">
                    <a:lumMod val="50000"/>
                  </a:schemeClr>
                </a:solidFill>
                <a:latin typeface="Cambria" panose="02040503050406030204" pitchFamily="18" charset="0"/>
                <a:ea typeface="Cambria" panose="02040503050406030204" pitchFamily="18" charset="0"/>
              </a:rPr>
              <a:t>Transportation</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4"/>
          <a:stretch>
            <a:fillRect/>
          </a:stretch>
        </p:blipFill>
        <p:spPr>
          <a:xfrm>
            <a:off x="319087" y="1238876"/>
            <a:ext cx="5462877" cy="4400550"/>
          </a:xfrm>
          <a:prstGeom prst="rect">
            <a:avLst/>
          </a:prstGeom>
        </p:spPr>
      </p:pic>
      <p:pic>
        <p:nvPicPr>
          <p:cNvPr id="6" name="Picture 5"/>
          <p:cNvPicPr>
            <a:picLocks noChangeAspect="1"/>
          </p:cNvPicPr>
          <p:nvPr/>
        </p:nvPicPr>
        <p:blipFill>
          <a:blip r:embed="rId5"/>
          <a:stretch>
            <a:fillRect/>
          </a:stretch>
        </p:blipFill>
        <p:spPr>
          <a:xfrm>
            <a:off x="6101051" y="1238877"/>
            <a:ext cx="5826991" cy="4400550"/>
          </a:xfrm>
          <a:prstGeom prst="rect">
            <a:avLst/>
          </a:prstGeom>
        </p:spPr>
      </p:pic>
      <p:sp>
        <p:nvSpPr>
          <p:cNvPr id="12" name="TextBox 11">
            <a:extLst>
              <a:ext uri="{FF2B5EF4-FFF2-40B4-BE49-F238E27FC236}">
                <a16:creationId xmlns:a16="http://schemas.microsoft.com/office/drawing/2014/main" id="{9EA4B7CE-C6A2-4C38-FB8C-0C9521C1B418}"/>
              </a:ext>
            </a:extLst>
          </p:cNvPr>
          <p:cNvSpPr txBox="1"/>
          <p:nvPr/>
        </p:nvSpPr>
        <p:spPr>
          <a:xfrm>
            <a:off x="296518" y="5827823"/>
            <a:ext cx="4968209" cy="369332"/>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rgbClr val="00B0F0"/>
                </a:solidFill>
                <a:latin typeface="Arial" panose="020B0604020202020204" pitchFamily="34" charset="0"/>
                <a:cs typeface="Arial" panose="020B0604020202020204" pitchFamily="34" charset="0"/>
              </a:rPr>
              <a:t>Top 3 Highest </a:t>
            </a:r>
            <a:r>
              <a:rPr lang="en-US" sz="1800" b="1" dirty="0" smtClean="0">
                <a:solidFill>
                  <a:srgbClr val="365422"/>
                </a:solidFill>
                <a:latin typeface="Arial" panose="020B0604020202020204" pitchFamily="34" charset="0"/>
                <a:cs typeface="Arial" panose="020B0604020202020204" pitchFamily="34" charset="0"/>
              </a:rPr>
              <a:t>Vehicle sales growth district </a:t>
            </a:r>
            <a:endParaRPr lang="en-IN" sz="1800" b="1" dirty="0">
              <a:solidFill>
                <a:srgbClr val="365422"/>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EA4B7CE-C6A2-4C38-FB8C-0C9521C1B418}"/>
              </a:ext>
            </a:extLst>
          </p:cNvPr>
          <p:cNvSpPr txBox="1"/>
          <p:nvPr/>
        </p:nvSpPr>
        <p:spPr>
          <a:xfrm>
            <a:off x="6664991" y="5827823"/>
            <a:ext cx="4968209" cy="369332"/>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rgbClr val="00B0F0"/>
                </a:solidFill>
                <a:latin typeface="Arial" panose="020B0604020202020204" pitchFamily="34" charset="0"/>
                <a:cs typeface="Arial" panose="020B0604020202020204" pitchFamily="34" charset="0"/>
              </a:rPr>
              <a:t>Top 3 Bottom </a:t>
            </a:r>
            <a:r>
              <a:rPr lang="en-US" sz="1800" b="1" dirty="0" smtClean="0">
                <a:solidFill>
                  <a:srgbClr val="365422"/>
                </a:solidFill>
                <a:latin typeface="Arial" panose="020B0604020202020204" pitchFamily="34" charset="0"/>
                <a:cs typeface="Arial" panose="020B0604020202020204" pitchFamily="34" charset="0"/>
              </a:rPr>
              <a:t>Vehicle sales growth district </a:t>
            </a:r>
            <a:endParaRPr lang="en-IN" sz="1800" b="1" dirty="0">
              <a:solidFill>
                <a:srgbClr val="3654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503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7" name="Title 1">
            <a:extLst>
              <a:ext uri="{FF2B5EF4-FFF2-40B4-BE49-F238E27FC236}">
                <a16:creationId xmlns:a16="http://schemas.microsoft.com/office/drawing/2014/main" id="{2A007E2F-39D6-7345-2E05-22004894A1AE}"/>
              </a:ext>
            </a:extLst>
          </p:cNvPr>
          <p:cNvSpPr txBox="1">
            <a:spLocks/>
          </p:cNvSpPr>
          <p:nvPr/>
        </p:nvSpPr>
        <p:spPr>
          <a:xfrm>
            <a:off x="296518" y="997216"/>
            <a:ext cx="11895482" cy="5544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solidFill>
                  <a:schemeClr val="accent6">
                    <a:lumMod val="50000"/>
                  </a:schemeClr>
                </a:solidFill>
                <a:latin typeface="Cambria" panose="02040503050406030204" pitchFamily="18" charset="0"/>
                <a:ea typeface="Cambria" panose="02040503050406030204" pitchFamily="18" charset="0"/>
              </a:rPr>
              <a:t>8. List down the top 5 sectors that have witnessed the most significant investments in FY 2022.</a:t>
            </a:r>
            <a:endParaRPr lang="en-US" sz="1800" dirty="0">
              <a:solidFill>
                <a:schemeClr val="accent6">
                  <a:lumMod val="50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5236849" y="157357"/>
            <a:ext cx="1718302" cy="584775"/>
          </a:xfrm>
          <a:prstGeom prst="rect">
            <a:avLst/>
          </a:prstGeom>
          <a:noFill/>
        </p:spPr>
        <p:txBody>
          <a:bodyPr wrap="square" rtlCol="0">
            <a:spAutoFit/>
          </a:bodyPr>
          <a:lstStyle/>
          <a:p>
            <a:r>
              <a:rPr lang="en-IN" sz="3200" dirty="0" err="1" smtClean="0">
                <a:solidFill>
                  <a:schemeClr val="accent6">
                    <a:lumMod val="50000"/>
                  </a:schemeClr>
                </a:solidFill>
                <a:latin typeface="Cambria" panose="02040503050406030204" pitchFamily="18" charset="0"/>
                <a:ea typeface="Cambria" panose="02040503050406030204" pitchFamily="18" charset="0"/>
              </a:rPr>
              <a:t>Ts-Ipass</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4"/>
          <a:stretch>
            <a:fillRect/>
          </a:stretch>
        </p:blipFill>
        <p:spPr>
          <a:xfrm>
            <a:off x="459424" y="1806793"/>
            <a:ext cx="3994897" cy="1914525"/>
          </a:xfrm>
          <a:prstGeom prst="snip2DiagRect">
            <a:avLst>
              <a:gd name="adj1" fmla="val 0"/>
              <a:gd name="adj2" fmla="val 8948"/>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5"/>
          <a:stretch>
            <a:fillRect/>
          </a:stretch>
        </p:blipFill>
        <p:spPr>
          <a:xfrm>
            <a:off x="4913745" y="1551709"/>
            <a:ext cx="7103485" cy="4184073"/>
          </a:xfrm>
          <a:prstGeom prst="rect">
            <a:avLst/>
          </a:prstGeom>
        </p:spPr>
      </p:pic>
      <p:sp>
        <p:nvSpPr>
          <p:cNvPr id="11" name="TextBox 10">
            <a:extLst>
              <a:ext uri="{FF2B5EF4-FFF2-40B4-BE49-F238E27FC236}">
                <a16:creationId xmlns:a16="http://schemas.microsoft.com/office/drawing/2014/main" id="{9EA4B7CE-C6A2-4C38-FB8C-0C9521C1B418}"/>
              </a:ext>
            </a:extLst>
          </p:cNvPr>
          <p:cNvSpPr txBox="1"/>
          <p:nvPr/>
        </p:nvSpPr>
        <p:spPr>
          <a:xfrm>
            <a:off x="459424" y="4535453"/>
            <a:ext cx="4094103" cy="1477328"/>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chemeClr val="accent5">
                    <a:lumMod val="75000"/>
                  </a:schemeClr>
                </a:solidFill>
                <a:latin typeface="Arial" panose="020B0604020202020204" pitchFamily="34" charset="0"/>
                <a:cs typeface="Arial" panose="020B0604020202020204" pitchFamily="34" charset="0"/>
              </a:rPr>
              <a:t>Top 5 Sector </a:t>
            </a:r>
            <a:r>
              <a:rPr lang="en-US" sz="1800" b="1" dirty="0" smtClean="0">
                <a:solidFill>
                  <a:srgbClr val="365422"/>
                </a:solidFill>
                <a:latin typeface="Arial" panose="020B0604020202020204" pitchFamily="34" charset="0"/>
                <a:cs typeface="Arial" panose="020B0604020202020204" pitchFamily="34" charset="0"/>
              </a:rPr>
              <a:t>who get the most </a:t>
            </a:r>
            <a:r>
              <a:rPr lang="en-US" sz="1800" b="1" dirty="0" smtClean="0">
                <a:solidFill>
                  <a:schemeClr val="accent5">
                    <a:lumMod val="75000"/>
                  </a:schemeClr>
                </a:solidFill>
                <a:latin typeface="Arial" panose="020B0604020202020204" pitchFamily="34" charset="0"/>
                <a:cs typeface="Arial" panose="020B0604020202020204" pitchFamily="34" charset="0"/>
              </a:rPr>
              <a:t>investments in </a:t>
            </a:r>
            <a:r>
              <a:rPr lang="en-US" sz="1800" b="1" dirty="0" err="1" smtClean="0">
                <a:solidFill>
                  <a:schemeClr val="accent5">
                    <a:lumMod val="75000"/>
                  </a:schemeClr>
                </a:solidFill>
                <a:latin typeface="Arial" panose="020B0604020202020204" pitchFamily="34" charset="0"/>
                <a:cs typeface="Arial" panose="020B0604020202020204" pitchFamily="34" charset="0"/>
              </a:rPr>
              <a:t>fy</a:t>
            </a:r>
            <a:r>
              <a:rPr lang="en-US" sz="1800" b="1" dirty="0" smtClean="0">
                <a:solidFill>
                  <a:schemeClr val="accent5">
                    <a:lumMod val="75000"/>
                  </a:schemeClr>
                </a:solidFill>
                <a:latin typeface="Arial" panose="020B0604020202020204" pitchFamily="34" charset="0"/>
                <a:cs typeface="Arial" panose="020B0604020202020204" pitchFamily="34" charset="0"/>
              </a:rPr>
              <a:t> 2022.</a:t>
            </a:r>
          </a:p>
          <a:p>
            <a:endParaRPr lang="en-US" sz="1800" b="1" dirty="0" smtClean="0">
              <a:solidFill>
                <a:schemeClr val="accent5">
                  <a:lumMod val="75000"/>
                </a:schemeClr>
              </a:solidFill>
              <a:latin typeface="Arial" panose="020B0604020202020204" pitchFamily="34" charset="0"/>
              <a:cs typeface="Arial" panose="020B0604020202020204" pitchFamily="34" charset="0"/>
            </a:endParaRPr>
          </a:p>
          <a:p>
            <a:r>
              <a:rPr lang="en-US" sz="1800" b="1" dirty="0" smtClean="0">
                <a:solidFill>
                  <a:srgbClr val="365422"/>
                </a:solidFill>
                <a:latin typeface="Arial" panose="020B0604020202020204" pitchFamily="34" charset="0"/>
                <a:cs typeface="Arial" panose="020B0604020202020204" pitchFamily="34" charset="0"/>
              </a:rPr>
              <a:t>All the value show in the graph in crore.</a:t>
            </a:r>
            <a:endParaRPr lang="en-IN" sz="1800" b="1" dirty="0">
              <a:solidFill>
                <a:srgbClr val="3654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781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7" name="Title 1">
            <a:extLst>
              <a:ext uri="{FF2B5EF4-FFF2-40B4-BE49-F238E27FC236}">
                <a16:creationId xmlns:a16="http://schemas.microsoft.com/office/drawing/2014/main" id="{2A007E2F-39D6-7345-2E05-22004894A1AE}"/>
              </a:ext>
            </a:extLst>
          </p:cNvPr>
          <p:cNvSpPr txBox="1">
            <a:spLocks/>
          </p:cNvSpPr>
          <p:nvPr/>
        </p:nvSpPr>
        <p:spPr>
          <a:xfrm>
            <a:off x="296518" y="997216"/>
            <a:ext cx="11895482" cy="5544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solidFill>
                  <a:schemeClr val="accent6">
                    <a:lumMod val="50000"/>
                  </a:schemeClr>
                </a:solidFill>
                <a:latin typeface="Cambria" panose="02040503050406030204" pitchFamily="18" charset="0"/>
                <a:ea typeface="Cambria" panose="02040503050406030204" pitchFamily="18" charset="0"/>
              </a:rPr>
              <a:t>9. List down the top 3 districts that have attracted the most significant sector investments during FY 2019 to 2022? What factors could have led to the substantial investments in these particular districts? </a:t>
            </a:r>
            <a:endParaRPr lang="en-US" sz="1800" dirty="0">
              <a:solidFill>
                <a:schemeClr val="accent6">
                  <a:lumMod val="50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5236849" y="157357"/>
            <a:ext cx="1718302" cy="584775"/>
          </a:xfrm>
          <a:prstGeom prst="rect">
            <a:avLst/>
          </a:prstGeom>
          <a:noFill/>
        </p:spPr>
        <p:txBody>
          <a:bodyPr wrap="square" rtlCol="0">
            <a:spAutoFit/>
          </a:bodyPr>
          <a:lstStyle/>
          <a:p>
            <a:r>
              <a:rPr lang="en-IN" sz="3200" dirty="0" err="1" smtClean="0">
                <a:solidFill>
                  <a:schemeClr val="accent6">
                    <a:lumMod val="50000"/>
                  </a:schemeClr>
                </a:solidFill>
                <a:latin typeface="Cambria" panose="02040503050406030204" pitchFamily="18" charset="0"/>
                <a:ea typeface="Cambria" panose="02040503050406030204" pitchFamily="18" charset="0"/>
              </a:rPr>
              <a:t>Ts-Ipass</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694747" y="2019714"/>
            <a:ext cx="4133850" cy="1562100"/>
          </a:xfrm>
          <a:prstGeom prst="snip2DiagRect">
            <a:avLst>
              <a:gd name="adj1" fmla="val 0"/>
              <a:gd name="adj2" fmla="val 1193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5"/>
          <a:stretch>
            <a:fillRect/>
          </a:stretch>
        </p:blipFill>
        <p:spPr>
          <a:xfrm>
            <a:off x="6096000" y="1705768"/>
            <a:ext cx="5902036" cy="3595905"/>
          </a:xfrm>
          <a:prstGeom prst="rect">
            <a:avLst/>
          </a:prstGeom>
        </p:spPr>
      </p:pic>
      <p:sp>
        <p:nvSpPr>
          <p:cNvPr id="11" name="TextBox 10">
            <a:extLst>
              <a:ext uri="{FF2B5EF4-FFF2-40B4-BE49-F238E27FC236}">
                <a16:creationId xmlns:a16="http://schemas.microsoft.com/office/drawing/2014/main" id="{9EA4B7CE-C6A2-4C38-FB8C-0C9521C1B418}"/>
              </a:ext>
            </a:extLst>
          </p:cNvPr>
          <p:cNvSpPr txBox="1"/>
          <p:nvPr/>
        </p:nvSpPr>
        <p:spPr>
          <a:xfrm>
            <a:off x="459424" y="4535453"/>
            <a:ext cx="5165521" cy="1477328"/>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chemeClr val="accent5">
                    <a:lumMod val="75000"/>
                  </a:schemeClr>
                </a:solidFill>
                <a:latin typeface="Arial" panose="020B0604020202020204" pitchFamily="34" charset="0"/>
                <a:cs typeface="Arial" panose="020B0604020202020204" pitchFamily="34" charset="0"/>
              </a:rPr>
              <a:t>Top 3 District </a:t>
            </a:r>
            <a:r>
              <a:rPr lang="en-US" sz="1800" b="1" dirty="0">
                <a:solidFill>
                  <a:srgbClr val="365422"/>
                </a:solidFill>
                <a:latin typeface="Arial" panose="020B0604020202020204" pitchFamily="34" charset="0"/>
                <a:cs typeface="Arial" panose="020B0604020202020204" pitchFamily="34" charset="0"/>
              </a:rPr>
              <a:t>that have attracted the most significant </a:t>
            </a:r>
            <a:r>
              <a:rPr lang="en-US" sz="1800" b="1" dirty="0">
                <a:solidFill>
                  <a:schemeClr val="accent5">
                    <a:lumMod val="75000"/>
                  </a:schemeClr>
                </a:solidFill>
                <a:latin typeface="Arial" panose="020B0604020202020204" pitchFamily="34" charset="0"/>
                <a:cs typeface="Arial" panose="020B0604020202020204" pitchFamily="34" charset="0"/>
              </a:rPr>
              <a:t>sector investments </a:t>
            </a:r>
            <a:r>
              <a:rPr lang="en-US" sz="1800" b="1" dirty="0">
                <a:solidFill>
                  <a:srgbClr val="365422"/>
                </a:solidFill>
                <a:latin typeface="Arial" panose="020B0604020202020204" pitchFamily="34" charset="0"/>
                <a:cs typeface="Arial" panose="020B0604020202020204" pitchFamily="34" charset="0"/>
              </a:rPr>
              <a:t>during </a:t>
            </a:r>
            <a:r>
              <a:rPr lang="en-US" sz="1800" b="1" dirty="0">
                <a:solidFill>
                  <a:schemeClr val="accent5">
                    <a:lumMod val="75000"/>
                  </a:schemeClr>
                </a:solidFill>
                <a:latin typeface="Arial" panose="020B0604020202020204" pitchFamily="34" charset="0"/>
                <a:cs typeface="Arial" panose="020B0604020202020204" pitchFamily="34" charset="0"/>
              </a:rPr>
              <a:t>FY 2019 to 2022</a:t>
            </a:r>
            <a:r>
              <a:rPr lang="en-US" sz="1800" b="1" dirty="0" smtClean="0">
                <a:solidFill>
                  <a:schemeClr val="accent5">
                    <a:lumMod val="75000"/>
                  </a:schemeClr>
                </a:solidFill>
                <a:latin typeface="Arial" panose="020B0604020202020204" pitchFamily="34" charset="0"/>
                <a:cs typeface="Arial" panose="020B0604020202020204" pitchFamily="34" charset="0"/>
              </a:rPr>
              <a:t>.</a:t>
            </a:r>
          </a:p>
          <a:p>
            <a:endParaRPr lang="en-US" sz="1800" b="1" dirty="0" smtClean="0">
              <a:solidFill>
                <a:schemeClr val="accent5">
                  <a:lumMod val="75000"/>
                </a:schemeClr>
              </a:solidFill>
              <a:latin typeface="Arial" panose="020B0604020202020204" pitchFamily="34" charset="0"/>
              <a:cs typeface="Arial" panose="020B0604020202020204" pitchFamily="34" charset="0"/>
            </a:endParaRPr>
          </a:p>
          <a:p>
            <a:r>
              <a:rPr lang="en-US" sz="1800" b="1" dirty="0" smtClean="0">
                <a:solidFill>
                  <a:srgbClr val="365422"/>
                </a:solidFill>
                <a:latin typeface="Arial" panose="020B0604020202020204" pitchFamily="34" charset="0"/>
                <a:cs typeface="Arial" panose="020B0604020202020204" pitchFamily="34" charset="0"/>
              </a:rPr>
              <a:t>All the value show in the graph in crore.</a:t>
            </a:r>
            <a:endParaRPr lang="en-IN" sz="1800" b="1" dirty="0">
              <a:solidFill>
                <a:srgbClr val="3654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291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2"/>
            <a:stretch>
              <a:fillRect/>
            </a:stretch>
          </a:blipFill>
        </p:spPr>
        <p:txBody>
          <a:bodyPr/>
          <a:lstStyle/>
          <a:p>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grpSp>
        <p:nvGrpSpPr>
          <p:cNvPr id="8" name="Group 2"/>
          <p:cNvGrpSpPr/>
          <p:nvPr/>
        </p:nvGrpSpPr>
        <p:grpSpPr>
          <a:xfrm>
            <a:off x="2281376" y="1981448"/>
            <a:ext cx="3319978" cy="3190916"/>
            <a:chOff x="-764651" y="-374130"/>
            <a:chExt cx="812800" cy="812800"/>
          </a:xfrm>
        </p:grpSpPr>
        <p:sp>
          <p:nvSpPr>
            <p:cNvPr id="10" name="Freeform 3"/>
            <p:cNvSpPr/>
            <p:nvPr/>
          </p:nvSpPr>
          <p:spPr>
            <a:xfrm>
              <a:off x="-764651" y="-37413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DA6"/>
            </a:solidFill>
          </p:spPr>
          <p:txBody>
            <a:bodyPr/>
            <a:lstStyle/>
            <a:p>
              <a:endParaRPr lang="en-US"/>
            </a:p>
          </p:txBody>
        </p:sp>
        <p:sp>
          <p:nvSpPr>
            <p:cNvPr id="11" name="TextBox 4"/>
            <p:cNvSpPr txBox="1"/>
            <p:nvPr/>
          </p:nvSpPr>
          <p:spPr>
            <a:xfrm>
              <a:off x="-674348" y="-340793"/>
              <a:ext cx="660400" cy="746125"/>
            </a:xfrm>
            <a:prstGeom prst="rect">
              <a:avLst/>
            </a:prstGeom>
          </p:spPr>
          <p:txBody>
            <a:bodyPr lIns="50800" tIns="50800" rIns="50800" bIns="50800" rtlCol="0" anchor="ctr"/>
            <a:lstStyle/>
            <a:p>
              <a:pPr algn="ctr">
                <a:lnSpc>
                  <a:spcPts val="6852"/>
                </a:lnSpc>
              </a:pPr>
              <a:r>
                <a:rPr lang="en-US" sz="4894" spc="48" dirty="0">
                  <a:solidFill>
                    <a:srgbClr val="FFFFFF"/>
                  </a:solidFill>
                  <a:latin typeface="Canva Sans Bold"/>
                </a:rPr>
                <a:t>Agenda</a:t>
              </a:r>
            </a:p>
          </p:txBody>
        </p:sp>
      </p:grpSp>
      <p:sp>
        <p:nvSpPr>
          <p:cNvPr id="21" name="Freeform 20"/>
          <p:cNvSpPr/>
          <p:nvPr/>
        </p:nvSpPr>
        <p:spPr>
          <a:xfrm rot="1937872">
            <a:off x="4793932" y="5021718"/>
            <a:ext cx="1985179" cy="560813"/>
          </a:xfrm>
          <a:custGeom>
            <a:avLst/>
            <a:gdLst/>
            <a:ahLst/>
            <a:cxnLst/>
            <a:rect l="l" t="t" r="r" b="b"/>
            <a:pathLst>
              <a:path w="1985179" h="560813">
                <a:moveTo>
                  <a:pt x="0" y="0"/>
                </a:moveTo>
                <a:lnTo>
                  <a:pt x="1985180" y="0"/>
                </a:lnTo>
                <a:lnTo>
                  <a:pt x="1985180" y="560813"/>
                </a:lnTo>
                <a:lnTo>
                  <a:pt x="0" y="56081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US"/>
          </a:p>
        </p:txBody>
      </p:sp>
      <p:sp>
        <p:nvSpPr>
          <p:cNvPr id="22" name="Freeform 21"/>
          <p:cNvSpPr/>
          <p:nvPr/>
        </p:nvSpPr>
        <p:spPr>
          <a:xfrm rot="9208366" flipH="1">
            <a:off x="4770568" y="1955424"/>
            <a:ext cx="1985179" cy="560813"/>
          </a:xfrm>
          <a:custGeom>
            <a:avLst/>
            <a:gdLst/>
            <a:ahLst/>
            <a:cxnLst/>
            <a:rect l="l" t="t" r="r" b="b"/>
            <a:pathLst>
              <a:path w="1985179" h="560813">
                <a:moveTo>
                  <a:pt x="1985179" y="0"/>
                </a:moveTo>
                <a:lnTo>
                  <a:pt x="0" y="0"/>
                </a:lnTo>
                <a:lnTo>
                  <a:pt x="0" y="560813"/>
                </a:lnTo>
                <a:lnTo>
                  <a:pt x="1985179" y="560813"/>
                </a:lnTo>
                <a:lnTo>
                  <a:pt x="1985179"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US"/>
          </a:p>
        </p:txBody>
      </p:sp>
      <p:sp>
        <p:nvSpPr>
          <p:cNvPr id="23" name="Freeform 23"/>
          <p:cNvSpPr/>
          <p:nvPr/>
        </p:nvSpPr>
        <p:spPr>
          <a:xfrm rot="21094852">
            <a:off x="5363858" y="3109216"/>
            <a:ext cx="1412690" cy="386724"/>
          </a:xfrm>
          <a:custGeom>
            <a:avLst/>
            <a:gdLst/>
            <a:ahLst/>
            <a:cxnLst/>
            <a:rect l="l" t="t" r="r" b="b"/>
            <a:pathLst>
              <a:path w="1412690" h="386724">
                <a:moveTo>
                  <a:pt x="0" y="0"/>
                </a:moveTo>
                <a:lnTo>
                  <a:pt x="1412690" y="0"/>
                </a:lnTo>
                <a:lnTo>
                  <a:pt x="1412690" y="386724"/>
                </a:lnTo>
                <a:lnTo>
                  <a:pt x="0" y="38672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txBody>
          <a:bodyPr/>
          <a:lstStyle/>
          <a:p>
            <a:endParaRPr lang="en-US"/>
          </a:p>
        </p:txBody>
      </p:sp>
      <p:sp>
        <p:nvSpPr>
          <p:cNvPr id="24" name="Freeform 24"/>
          <p:cNvSpPr/>
          <p:nvPr/>
        </p:nvSpPr>
        <p:spPr>
          <a:xfrm rot="963931">
            <a:off x="5242894" y="3965799"/>
            <a:ext cx="1567117" cy="428998"/>
          </a:xfrm>
          <a:custGeom>
            <a:avLst/>
            <a:gdLst/>
            <a:ahLst/>
            <a:cxnLst/>
            <a:rect l="l" t="t" r="r" b="b"/>
            <a:pathLst>
              <a:path w="1567117" h="428998">
                <a:moveTo>
                  <a:pt x="0" y="0"/>
                </a:moveTo>
                <a:lnTo>
                  <a:pt x="1567116" y="0"/>
                </a:lnTo>
                <a:lnTo>
                  <a:pt x="1567116" y="428998"/>
                </a:lnTo>
                <a:lnTo>
                  <a:pt x="0" y="42899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txBody>
          <a:bodyPr/>
          <a:lstStyle/>
          <a:p>
            <a:endParaRPr lang="en-US"/>
          </a:p>
        </p:txBody>
      </p:sp>
      <p:sp>
        <p:nvSpPr>
          <p:cNvPr id="2" name="Rounded Rectangle 1"/>
          <p:cNvSpPr/>
          <p:nvPr/>
        </p:nvSpPr>
        <p:spPr>
          <a:xfrm>
            <a:off x="6797247" y="1534625"/>
            <a:ext cx="3162955" cy="688837"/>
          </a:xfrm>
          <a:prstGeom prst="roundRect">
            <a:avLst>
              <a:gd name="adj" fmla="val 4775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2A007E2F-39D6-7345-2E05-22004894A1AE}"/>
              </a:ext>
            </a:extLst>
          </p:cNvPr>
          <p:cNvSpPr txBox="1">
            <a:spLocks/>
          </p:cNvSpPr>
          <p:nvPr/>
        </p:nvSpPr>
        <p:spPr>
          <a:xfrm>
            <a:off x="6838769" y="1495246"/>
            <a:ext cx="3972340"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800" b="1" dirty="0" smtClean="0">
                <a:solidFill>
                  <a:srgbClr val="3ECDA6"/>
                </a:solidFill>
                <a:latin typeface="Cambria" panose="02040503050406030204" pitchFamily="18" charset="0"/>
                <a:ea typeface="Cambria" panose="02040503050406030204" pitchFamily="18" charset="0"/>
                <a:cs typeface="Segoe UI" panose="020B0502040204020203" pitchFamily="34" charset="0"/>
              </a:rPr>
              <a:t>About Telangana</a:t>
            </a:r>
            <a:endParaRPr lang="en-US" sz="2800" b="1" dirty="0">
              <a:solidFill>
                <a:srgbClr val="3ECDA6"/>
              </a:solidFill>
              <a:latin typeface="Cambria" panose="02040503050406030204" pitchFamily="18" charset="0"/>
              <a:ea typeface="Cambria" panose="02040503050406030204" pitchFamily="18" charset="0"/>
              <a:cs typeface="Segoe UI" panose="020B0502040204020203" pitchFamily="34" charset="0"/>
            </a:endParaRPr>
          </a:p>
        </p:txBody>
      </p:sp>
      <p:sp>
        <p:nvSpPr>
          <p:cNvPr id="25" name="Rounded Rectangle 24"/>
          <p:cNvSpPr/>
          <p:nvPr/>
        </p:nvSpPr>
        <p:spPr>
          <a:xfrm>
            <a:off x="6838770" y="2801546"/>
            <a:ext cx="2299252" cy="688837"/>
          </a:xfrm>
          <a:prstGeom prst="roundRect">
            <a:avLst>
              <a:gd name="adj" fmla="val 4775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6838769" y="4124650"/>
            <a:ext cx="1880353" cy="688837"/>
          </a:xfrm>
          <a:prstGeom prst="roundRect">
            <a:avLst>
              <a:gd name="adj" fmla="val 4775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6838769" y="5419837"/>
            <a:ext cx="2988716" cy="688837"/>
          </a:xfrm>
          <a:prstGeom prst="roundRect">
            <a:avLst>
              <a:gd name="adj" fmla="val 4775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2A007E2F-39D6-7345-2E05-22004894A1AE}"/>
              </a:ext>
            </a:extLst>
          </p:cNvPr>
          <p:cNvSpPr txBox="1">
            <a:spLocks/>
          </p:cNvSpPr>
          <p:nvPr/>
        </p:nvSpPr>
        <p:spPr>
          <a:xfrm>
            <a:off x="6838769" y="2803443"/>
            <a:ext cx="2299252"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rgbClr val="3ECDA6"/>
                </a:solidFill>
                <a:latin typeface="Cambria" panose="02040503050406030204" pitchFamily="18" charset="0"/>
                <a:ea typeface="Cambria" panose="02040503050406030204" pitchFamily="18" charset="0"/>
                <a:cs typeface="Segoe UI" panose="020B0502040204020203" pitchFamily="34" charset="0"/>
              </a:rPr>
              <a:t>About Data</a:t>
            </a:r>
            <a:endParaRPr lang="en-US" sz="2800" b="1" dirty="0">
              <a:solidFill>
                <a:srgbClr val="3ECDA6"/>
              </a:solidFill>
              <a:latin typeface="Cambria" panose="02040503050406030204" pitchFamily="18" charset="0"/>
              <a:ea typeface="Cambria" panose="02040503050406030204" pitchFamily="18" charset="0"/>
              <a:cs typeface="Segoe UI" panose="020B0502040204020203" pitchFamily="34" charset="0"/>
            </a:endParaRPr>
          </a:p>
        </p:txBody>
      </p:sp>
      <p:sp>
        <p:nvSpPr>
          <p:cNvPr id="14" name="Title 1">
            <a:extLst>
              <a:ext uri="{FF2B5EF4-FFF2-40B4-BE49-F238E27FC236}">
                <a16:creationId xmlns:a16="http://schemas.microsoft.com/office/drawing/2014/main" id="{2A007E2F-39D6-7345-2E05-22004894A1AE}"/>
              </a:ext>
            </a:extLst>
          </p:cNvPr>
          <p:cNvSpPr txBox="1">
            <a:spLocks/>
          </p:cNvSpPr>
          <p:nvPr/>
        </p:nvSpPr>
        <p:spPr>
          <a:xfrm>
            <a:off x="6838769" y="4111640"/>
            <a:ext cx="1762538"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rgbClr val="3ECDA6"/>
                </a:solidFill>
                <a:latin typeface="Cambria" panose="02040503050406030204" pitchFamily="18" charset="0"/>
                <a:ea typeface="Cambria" panose="02040503050406030204" pitchFamily="18" charset="0"/>
                <a:cs typeface="Segoe UI" panose="020B0502040204020203" pitchFamily="34" charset="0"/>
              </a:rPr>
              <a:t>Objective</a:t>
            </a:r>
            <a:endParaRPr lang="en-US" sz="2800" b="1" dirty="0">
              <a:solidFill>
                <a:srgbClr val="3ECDA6"/>
              </a:solidFill>
              <a:latin typeface="Cambria" panose="02040503050406030204" pitchFamily="18" charset="0"/>
              <a:ea typeface="Cambria" panose="02040503050406030204" pitchFamily="18" charset="0"/>
              <a:cs typeface="Segoe UI" panose="020B0502040204020203" pitchFamily="34" charset="0"/>
            </a:endParaRPr>
          </a:p>
        </p:txBody>
      </p:sp>
      <p:sp>
        <p:nvSpPr>
          <p:cNvPr id="20" name="Title 1">
            <a:extLst>
              <a:ext uri="{FF2B5EF4-FFF2-40B4-BE49-F238E27FC236}">
                <a16:creationId xmlns:a16="http://schemas.microsoft.com/office/drawing/2014/main" id="{2A007E2F-39D6-7345-2E05-22004894A1AE}"/>
              </a:ext>
            </a:extLst>
          </p:cNvPr>
          <p:cNvSpPr txBox="1">
            <a:spLocks/>
          </p:cNvSpPr>
          <p:nvPr/>
        </p:nvSpPr>
        <p:spPr>
          <a:xfrm>
            <a:off x="6838769" y="5419837"/>
            <a:ext cx="4734338"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800" b="1" dirty="0" smtClean="0">
                <a:solidFill>
                  <a:srgbClr val="3ECDA6"/>
                </a:solidFill>
                <a:latin typeface="Cambria" panose="02040503050406030204" pitchFamily="18" charset="0"/>
                <a:ea typeface="Cambria" panose="02040503050406030204" pitchFamily="18" charset="0"/>
                <a:cs typeface="Segoe UI" panose="020B0502040204020203" pitchFamily="34" charset="0"/>
              </a:rPr>
              <a:t>Primary Insight</a:t>
            </a:r>
            <a:endParaRPr lang="en-US" sz="2800" b="1" dirty="0">
              <a:solidFill>
                <a:srgbClr val="3ECDA6"/>
              </a:solidFill>
              <a:latin typeface="Cambria" panose="02040503050406030204" pitchFamily="18" charset="0"/>
              <a:ea typeface="Cambria" panose="02040503050406030204" pitchFamily="18" charset="0"/>
              <a:cs typeface="Segoe UI" panose="020B0502040204020203" pitchFamily="34" charset="0"/>
            </a:endParaRPr>
          </a:p>
        </p:txBody>
      </p:sp>
    </p:spTree>
    <p:extLst>
      <p:ext uri="{BB962C8B-B14F-4D97-AF65-F5344CB8AC3E}">
        <p14:creationId xmlns:p14="http://schemas.microsoft.com/office/powerpoint/2010/main" val="393154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7" name="Title 1">
            <a:extLst>
              <a:ext uri="{FF2B5EF4-FFF2-40B4-BE49-F238E27FC236}">
                <a16:creationId xmlns:a16="http://schemas.microsoft.com/office/drawing/2014/main" id="{2A007E2F-39D6-7345-2E05-22004894A1AE}"/>
              </a:ext>
            </a:extLst>
          </p:cNvPr>
          <p:cNvSpPr txBox="1">
            <a:spLocks/>
          </p:cNvSpPr>
          <p:nvPr/>
        </p:nvSpPr>
        <p:spPr>
          <a:xfrm>
            <a:off x="296518" y="997216"/>
            <a:ext cx="6316718" cy="10347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solidFill>
                  <a:schemeClr val="accent6">
                    <a:lumMod val="50000"/>
                  </a:schemeClr>
                </a:solidFill>
                <a:latin typeface="Cambria" panose="02040503050406030204" pitchFamily="18" charset="0"/>
                <a:ea typeface="Cambria" panose="02040503050406030204" pitchFamily="18" charset="0"/>
              </a:rPr>
              <a:t>10. Is there any relationship between district investments, vehicles sales and stamps revenue within the same district between FY 2021 and 2022?</a:t>
            </a:r>
            <a:endParaRPr lang="en-US" sz="1800" dirty="0">
              <a:solidFill>
                <a:schemeClr val="accent6">
                  <a:lumMod val="50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5236849" y="157357"/>
            <a:ext cx="1718302" cy="584775"/>
          </a:xfrm>
          <a:prstGeom prst="rect">
            <a:avLst/>
          </a:prstGeom>
          <a:noFill/>
        </p:spPr>
        <p:txBody>
          <a:bodyPr wrap="square" rtlCol="0">
            <a:spAutoFit/>
          </a:bodyPr>
          <a:lstStyle/>
          <a:p>
            <a:r>
              <a:rPr lang="en-IN" sz="3200" dirty="0" err="1" smtClean="0">
                <a:solidFill>
                  <a:schemeClr val="accent6">
                    <a:lumMod val="50000"/>
                  </a:schemeClr>
                </a:solidFill>
                <a:latin typeface="Cambria" panose="02040503050406030204" pitchFamily="18" charset="0"/>
                <a:ea typeface="Cambria" panose="02040503050406030204" pitchFamily="18" charset="0"/>
              </a:rPr>
              <a:t>Ts-Ipass</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grpSp>
        <p:nvGrpSpPr>
          <p:cNvPr id="6" name="Group 5"/>
          <p:cNvGrpSpPr/>
          <p:nvPr/>
        </p:nvGrpSpPr>
        <p:grpSpPr>
          <a:xfrm>
            <a:off x="6520082" y="997215"/>
            <a:ext cx="4610100" cy="5643729"/>
            <a:chOff x="3790950" y="2811"/>
            <a:chExt cx="4610100" cy="5345042"/>
          </a:xfrm>
        </p:grpSpPr>
        <p:pic>
          <p:nvPicPr>
            <p:cNvPr id="11" name="Picture 10"/>
            <p:cNvPicPr>
              <a:picLocks noChangeAspect="1"/>
            </p:cNvPicPr>
            <p:nvPr/>
          </p:nvPicPr>
          <p:blipFill>
            <a:blip r:embed="rId4"/>
            <a:stretch>
              <a:fillRect/>
            </a:stretch>
          </p:blipFill>
          <p:spPr>
            <a:xfrm>
              <a:off x="3790950" y="2811"/>
              <a:ext cx="4610100" cy="4485268"/>
            </a:xfrm>
            <a:prstGeom prst="rect">
              <a:avLst/>
            </a:prstGeom>
          </p:spPr>
        </p:pic>
        <p:pic>
          <p:nvPicPr>
            <p:cNvPr id="12" name="Picture 11"/>
            <p:cNvPicPr>
              <a:picLocks noChangeAspect="1"/>
            </p:cNvPicPr>
            <p:nvPr/>
          </p:nvPicPr>
          <p:blipFill>
            <a:blip r:embed="rId5"/>
            <a:stretch>
              <a:fillRect/>
            </a:stretch>
          </p:blipFill>
          <p:spPr>
            <a:xfrm>
              <a:off x="3790950" y="4500128"/>
              <a:ext cx="4610100" cy="847725"/>
            </a:xfrm>
            <a:prstGeom prst="rect">
              <a:avLst/>
            </a:prstGeom>
          </p:spPr>
        </p:pic>
      </p:grpSp>
    </p:spTree>
    <p:extLst>
      <p:ext uri="{BB962C8B-B14F-4D97-AF65-F5344CB8AC3E}">
        <p14:creationId xmlns:p14="http://schemas.microsoft.com/office/powerpoint/2010/main" val="24940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8" name="TextBox 7"/>
          <p:cNvSpPr txBox="1"/>
          <p:nvPr/>
        </p:nvSpPr>
        <p:spPr>
          <a:xfrm>
            <a:off x="5236849" y="157357"/>
            <a:ext cx="1718302" cy="584775"/>
          </a:xfrm>
          <a:prstGeom prst="rect">
            <a:avLst/>
          </a:prstGeom>
          <a:noFill/>
        </p:spPr>
        <p:txBody>
          <a:bodyPr wrap="square" rtlCol="0">
            <a:spAutoFit/>
          </a:bodyPr>
          <a:lstStyle/>
          <a:p>
            <a:r>
              <a:rPr lang="en-IN" sz="3200" dirty="0" err="1" smtClean="0">
                <a:solidFill>
                  <a:schemeClr val="accent6">
                    <a:lumMod val="50000"/>
                  </a:schemeClr>
                </a:solidFill>
                <a:latin typeface="Cambria" panose="02040503050406030204" pitchFamily="18" charset="0"/>
                <a:ea typeface="Cambria" panose="02040503050406030204" pitchFamily="18" charset="0"/>
              </a:rPr>
              <a:t>Ts-Ipass</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776287" y="968425"/>
            <a:ext cx="10639425" cy="4267200"/>
          </a:xfrm>
          <a:prstGeom prst="rect">
            <a:avLst/>
          </a:prstGeom>
        </p:spPr>
      </p:pic>
      <p:sp>
        <p:nvSpPr>
          <p:cNvPr id="13" name="TextBox 12">
            <a:extLst>
              <a:ext uri="{FF2B5EF4-FFF2-40B4-BE49-F238E27FC236}">
                <a16:creationId xmlns:a16="http://schemas.microsoft.com/office/drawing/2014/main" id="{9EA4B7CE-C6A2-4C38-FB8C-0C9521C1B418}"/>
              </a:ext>
            </a:extLst>
          </p:cNvPr>
          <p:cNvSpPr txBox="1"/>
          <p:nvPr/>
        </p:nvSpPr>
        <p:spPr>
          <a:xfrm>
            <a:off x="167164" y="5235625"/>
            <a:ext cx="11857669" cy="1200329"/>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err="1" smtClean="0">
                <a:solidFill>
                  <a:schemeClr val="accent5">
                    <a:lumMod val="75000"/>
                  </a:schemeClr>
                </a:solidFill>
                <a:latin typeface="Arial" panose="020B0604020202020204" pitchFamily="34" charset="0"/>
                <a:cs typeface="Arial" panose="020B0604020202020204" pitchFamily="34" charset="0"/>
              </a:rPr>
              <a:t>Medchal</a:t>
            </a:r>
            <a:r>
              <a:rPr lang="en-US" sz="1800" b="1" dirty="0" smtClean="0">
                <a:solidFill>
                  <a:schemeClr val="accent5">
                    <a:lumMod val="75000"/>
                  </a:schemeClr>
                </a:solidFill>
                <a:latin typeface="Arial" panose="020B0604020202020204" pitchFamily="34" charset="0"/>
                <a:cs typeface="Arial" panose="020B0604020202020204" pitchFamily="34" charset="0"/>
              </a:rPr>
              <a:t> District </a:t>
            </a:r>
            <a:r>
              <a:rPr lang="en-US" sz="1800" b="1" dirty="0" smtClean="0">
                <a:solidFill>
                  <a:srgbClr val="365422"/>
                </a:solidFill>
                <a:latin typeface="Arial" panose="020B0604020202020204" pitchFamily="34" charset="0"/>
                <a:cs typeface="Arial" panose="020B0604020202020204" pitchFamily="34" charset="0"/>
              </a:rPr>
              <a:t>have highest </a:t>
            </a:r>
            <a:r>
              <a:rPr lang="en-US" sz="1800" b="1" dirty="0" smtClean="0">
                <a:solidFill>
                  <a:schemeClr val="accent5">
                    <a:lumMod val="75000"/>
                  </a:schemeClr>
                </a:solidFill>
                <a:latin typeface="Arial" panose="020B0604020202020204" pitchFamily="34" charset="0"/>
                <a:cs typeface="Arial" panose="020B0604020202020204" pitchFamily="34" charset="0"/>
              </a:rPr>
              <a:t>stamp revenue </a:t>
            </a:r>
            <a:r>
              <a:rPr lang="en-US" sz="1800" b="1" dirty="0" smtClean="0">
                <a:solidFill>
                  <a:srgbClr val="365422"/>
                </a:solidFill>
                <a:latin typeface="Arial" panose="020B0604020202020204" pitchFamily="34" charset="0"/>
                <a:cs typeface="Arial" panose="020B0604020202020204" pitchFamily="34" charset="0"/>
              </a:rPr>
              <a:t>and</a:t>
            </a:r>
            <a:r>
              <a:rPr lang="en-US" sz="1800" b="1" dirty="0" smtClean="0">
                <a:solidFill>
                  <a:schemeClr val="accent5">
                    <a:lumMod val="75000"/>
                  </a:schemeClr>
                </a:solidFill>
                <a:latin typeface="Arial" panose="020B0604020202020204" pitchFamily="34" charset="0"/>
                <a:cs typeface="Arial" panose="020B0604020202020204" pitchFamily="34" charset="0"/>
              </a:rPr>
              <a:t> Vehicle revenue</a:t>
            </a:r>
          </a:p>
          <a:p>
            <a:r>
              <a:rPr lang="en-US" sz="1800" b="1" dirty="0" err="1" smtClean="0">
                <a:solidFill>
                  <a:schemeClr val="accent5">
                    <a:lumMod val="75000"/>
                  </a:schemeClr>
                </a:solidFill>
                <a:latin typeface="Arial" panose="020B0604020202020204" pitchFamily="34" charset="0"/>
                <a:cs typeface="Arial" panose="020B0604020202020204" pitchFamily="34" charset="0"/>
              </a:rPr>
              <a:t>Sangareddy</a:t>
            </a:r>
            <a:r>
              <a:rPr lang="en-US" sz="1800" b="1" dirty="0" smtClean="0">
                <a:solidFill>
                  <a:schemeClr val="accent5">
                    <a:lumMod val="75000"/>
                  </a:schemeClr>
                </a:solidFill>
                <a:latin typeface="Arial" panose="020B0604020202020204" pitchFamily="34" charset="0"/>
                <a:cs typeface="Arial" panose="020B0604020202020204" pitchFamily="34" charset="0"/>
              </a:rPr>
              <a:t> district </a:t>
            </a:r>
            <a:r>
              <a:rPr lang="en-US" sz="1800" b="1" dirty="0" smtClean="0">
                <a:solidFill>
                  <a:srgbClr val="365422"/>
                </a:solidFill>
                <a:latin typeface="Arial" panose="020B0604020202020204" pitchFamily="34" charset="0"/>
                <a:cs typeface="Arial" panose="020B0604020202020204" pitchFamily="34" charset="0"/>
              </a:rPr>
              <a:t>have highest </a:t>
            </a:r>
            <a:r>
              <a:rPr lang="en-US" sz="1800" b="1" dirty="0" smtClean="0">
                <a:solidFill>
                  <a:schemeClr val="accent5">
                    <a:lumMod val="75000"/>
                  </a:schemeClr>
                </a:solidFill>
                <a:latin typeface="Arial" panose="020B0604020202020204" pitchFamily="34" charset="0"/>
                <a:cs typeface="Arial" panose="020B0604020202020204" pitchFamily="34" charset="0"/>
              </a:rPr>
              <a:t>district </a:t>
            </a:r>
            <a:r>
              <a:rPr lang="en-US" sz="1800" b="1" dirty="0" err="1" smtClean="0">
                <a:solidFill>
                  <a:schemeClr val="accent5">
                    <a:lumMod val="75000"/>
                  </a:schemeClr>
                </a:solidFill>
                <a:latin typeface="Arial" panose="020B0604020202020204" pitchFamily="34" charset="0"/>
                <a:cs typeface="Arial" panose="020B0604020202020204" pitchFamily="34" charset="0"/>
              </a:rPr>
              <a:t>Inventment</a:t>
            </a:r>
            <a:endParaRPr lang="en-US" sz="1800" b="1" dirty="0" smtClean="0">
              <a:solidFill>
                <a:schemeClr val="accent5">
                  <a:lumMod val="75000"/>
                </a:schemeClr>
              </a:solidFill>
              <a:latin typeface="Arial" panose="020B0604020202020204" pitchFamily="34" charset="0"/>
              <a:cs typeface="Arial" panose="020B0604020202020204" pitchFamily="34" charset="0"/>
            </a:endParaRPr>
          </a:p>
          <a:p>
            <a:endParaRPr lang="en-US" sz="1800" b="1" dirty="0" smtClean="0">
              <a:solidFill>
                <a:schemeClr val="accent5">
                  <a:lumMod val="75000"/>
                </a:schemeClr>
              </a:solidFill>
              <a:latin typeface="Arial" panose="020B0604020202020204" pitchFamily="34" charset="0"/>
              <a:cs typeface="Arial" panose="020B0604020202020204" pitchFamily="34" charset="0"/>
            </a:endParaRPr>
          </a:p>
          <a:p>
            <a:r>
              <a:rPr lang="en-US" sz="1800" b="1" dirty="0" smtClean="0">
                <a:solidFill>
                  <a:srgbClr val="365422"/>
                </a:solidFill>
                <a:latin typeface="Arial" panose="020B0604020202020204" pitchFamily="34" charset="0"/>
                <a:cs typeface="Arial" panose="020B0604020202020204" pitchFamily="34" charset="0"/>
              </a:rPr>
              <a:t>All the value show in the graph in </a:t>
            </a:r>
            <a:r>
              <a:rPr lang="en-US" sz="1800" b="1" dirty="0" smtClean="0">
                <a:solidFill>
                  <a:schemeClr val="accent5">
                    <a:lumMod val="75000"/>
                  </a:schemeClr>
                </a:solidFill>
                <a:latin typeface="Arial" panose="020B0604020202020204" pitchFamily="34" charset="0"/>
                <a:cs typeface="Arial" panose="020B0604020202020204" pitchFamily="34" charset="0"/>
              </a:rPr>
              <a:t>crore</a:t>
            </a:r>
            <a:r>
              <a:rPr lang="en-US" sz="1800" b="1" dirty="0" smtClean="0">
                <a:solidFill>
                  <a:srgbClr val="365422"/>
                </a:solidFill>
                <a:latin typeface="Arial" panose="020B0604020202020204" pitchFamily="34" charset="0"/>
                <a:cs typeface="Arial" panose="020B0604020202020204" pitchFamily="34" charset="0"/>
              </a:rPr>
              <a:t>.</a:t>
            </a:r>
            <a:endParaRPr lang="en-IN" sz="1800" b="1" dirty="0">
              <a:solidFill>
                <a:srgbClr val="3654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278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7" name="Title 1">
            <a:extLst>
              <a:ext uri="{FF2B5EF4-FFF2-40B4-BE49-F238E27FC236}">
                <a16:creationId xmlns:a16="http://schemas.microsoft.com/office/drawing/2014/main" id="{2A007E2F-39D6-7345-2E05-22004894A1AE}"/>
              </a:ext>
            </a:extLst>
          </p:cNvPr>
          <p:cNvSpPr txBox="1">
            <a:spLocks/>
          </p:cNvSpPr>
          <p:nvPr/>
        </p:nvSpPr>
        <p:spPr>
          <a:xfrm>
            <a:off x="296517" y="997216"/>
            <a:ext cx="11673809" cy="10347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solidFill>
                  <a:schemeClr val="accent6">
                    <a:lumMod val="50000"/>
                  </a:schemeClr>
                </a:solidFill>
                <a:latin typeface="Cambria" panose="02040503050406030204" pitchFamily="18" charset="0"/>
                <a:ea typeface="Cambria" panose="02040503050406030204" pitchFamily="18" charset="0"/>
              </a:rPr>
              <a:t>11. Are there any particular sectors that have shown substantial investment in multiple districts between FY 2021 and 2022? </a:t>
            </a:r>
            <a:endParaRPr lang="en-US" sz="1800" dirty="0">
              <a:solidFill>
                <a:schemeClr val="accent6">
                  <a:lumMod val="50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5236849" y="157357"/>
            <a:ext cx="1718302" cy="584775"/>
          </a:xfrm>
          <a:prstGeom prst="rect">
            <a:avLst/>
          </a:prstGeom>
          <a:noFill/>
        </p:spPr>
        <p:txBody>
          <a:bodyPr wrap="square" rtlCol="0">
            <a:spAutoFit/>
          </a:bodyPr>
          <a:lstStyle/>
          <a:p>
            <a:r>
              <a:rPr lang="en-IN" sz="3200" dirty="0" err="1" smtClean="0">
                <a:solidFill>
                  <a:schemeClr val="accent6">
                    <a:lumMod val="50000"/>
                  </a:schemeClr>
                </a:solidFill>
                <a:latin typeface="Cambria" panose="02040503050406030204" pitchFamily="18" charset="0"/>
                <a:ea typeface="Cambria" panose="02040503050406030204" pitchFamily="18" charset="0"/>
              </a:rPr>
              <a:t>Ts-Ipass</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828530" y="1925885"/>
            <a:ext cx="4752975" cy="4000500"/>
          </a:xfrm>
          <a:prstGeom prst="snip2DiagRect">
            <a:avLst>
              <a:gd name="adj1" fmla="val 0"/>
              <a:gd name="adj2" fmla="val 5354"/>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119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8" name="TextBox 7"/>
          <p:cNvSpPr txBox="1"/>
          <p:nvPr/>
        </p:nvSpPr>
        <p:spPr>
          <a:xfrm>
            <a:off x="5236849" y="157357"/>
            <a:ext cx="1718302" cy="584775"/>
          </a:xfrm>
          <a:prstGeom prst="rect">
            <a:avLst/>
          </a:prstGeom>
          <a:noFill/>
        </p:spPr>
        <p:txBody>
          <a:bodyPr wrap="square" rtlCol="0">
            <a:spAutoFit/>
          </a:bodyPr>
          <a:lstStyle/>
          <a:p>
            <a:r>
              <a:rPr lang="en-IN" sz="3200" dirty="0" err="1" smtClean="0">
                <a:solidFill>
                  <a:schemeClr val="accent6">
                    <a:lumMod val="50000"/>
                  </a:schemeClr>
                </a:solidFill>
                <a:latin typeface="Cambria" panose="02040503050406030204" pitchFamily="18" charset="0"/>
                <a:ea typeface="Cambria" panose="02040503050406030204" pitchFamily="18" charset="0"/>
              </a:rPr>
              <a:t>Ts-Ipass</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4"/>
          <a:stretch>
            <a:fillRect/>
          </a:stretch>
        </p:blipFill>
        <p:spPr>
          <a:xfrm>
            <a:off x="1181319" y="899490"/>
            <a:ext cx="10048875" cy="4282110"/>
          </a:xfrm>
          <a:prstGeom prst="rect">
            <a:avLst/>
          </a:prstGeom>
        </p:spPr>
      </p:pic>
      <p:sp>
        <p:nvSpPr>
          <p:cNvPr id="10" name="TextBox 9">
            <a:extLst>
              <a:ext uri="{FF2B5EF4-FFF2-40B4-BE49-F238E27FC236}">
                <a16:creationId xmlns:a16="http://schemas.microsoft.com/office/drawing/2014/main" id="{9EA4B7CE-C6A2-4C38-FB8C-0C9521C1B418}"/>
              </a:ext>
            </a:extLst>
          </p:cNvPr>
          <p:cNvSpPr txBox="1"/>
          <p:nvPr/>
        </p:nvSpPr>
        <p:spPr>
          <a:xfrm>
            <a:off x="167165" y="5434760"/>
            <a:ext cx="11857669" cy="646331"/>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rgbClr val="0070C0"/>
                </a:solidFill>
                <a:latin typeface="Arial" panose="020B0604020202020204" pitchFamily="34" charset="0"/>
                <a:cs typeface="Arial" panose="020B0604020202020204" pitchFamily="34" charset="0"/>
              </a:rPr>
              <a:t>Pharmaceuticals and plastic Sector</a:t>
            </a:r>
            <a:r>
              <a:rPr lang="en-US" sz="1800" b="1" dirty="0" smtClean="0">
                <a:solidFill>
                  <a:schemeClr val="accent5">
                    <a:lumMod val="75000"/>
                  </a:schemeClr>
                </a:solidFill>
                <a:latin typeface="Arial" panose="020B0604020202020204" pitchFamily="34" charset="0"/>
                <a:cs typeface="Arial" panose="020B0604020202020204" pitchFamily="34" charset="0"/>
              </a:rPr>
              <a:t> </a:t>
            </a:r>
            <a:r>
              <a:rPr lang="en-US" sz="1800" b="1" dirty="0" smtClean="0">
                <a:solidFill>
                  <a:srgbClr val="365422"/>
                </a:solidFill>
                <a:latin typeface="Arial" panose="020B0604020202020204" pitchFamily="34" charset="0"/>
                <a:cs typeface="Arial" panose="020B0604020202020204" pitchFamily="34" charset="0"/>
              </a:rPr>
              <a:t>have highest Investment </a:t>
            </a:r>
            <a:r>
              <a:rPr lang="en-US" sz="1800" b="1" dirty="0" smtClean="0">
                <a:solidFill>
                  <a:srgbClr val="0070C0"/>
                </a:solidFill>
                <a:latin typeface="Arial" panose="020B0604020202020204" pitchFamily="34" charset="0"/>
                <a:cs typeface="Arial" panose="020B0604020202020204" pitchFamily="34" charset="0"/>
              </a:rPr>
              <a:t>approx. 9k crore and 7.9k crore</a:t>
            </a:r>
            <a:r>
              <a:rPr lang="en-US" sz="1800" b="1" dirty="0" smtClean="0">
                <a:solidFill>
                  <a:srgbClr val="365422"/>
                </a:solidFill>
                <a:latin typeface="Arial" panose="020B0604020202020204" pitchFamily="34" charset="0"/>
                <a:cs typeface="Arial" panose="020B0604020202020204" pitchFamily="34" charset="0"/>
              </a:rPr>
              <a:t> in </a:t>
            </a:r>
            <a:r>
              <a:rPr lang="en-US" sz="1800" b="1" dirty="0" smtClean="0">
                <a:solidFill>
                  <a:srgbClr val="0070C0"/>
                </a:solidFill>
                <a:latin typeface="Arial" panose="020B0604020202020204" pitchFamily="34" charset="0"/>
                <a:cs typeface="Arial" panose="020B0604020202020204" pitchFamily="34" charset="0"/>
              </a:rPr>
              <a:t>25 district</a:t>
            </a:r>
            <a:r>
              <a:rPr lang="en-US" sz="1800" b="1" dirty="0" smtClean="0">
                <a:solidFill>
                  <a:srgbClr val="365422"/>
                </a:solidFill>
                <a:latin typeface="Arial" panose="020B0604020202020204" pitchFamily="34" charset="0"/>
                <a:cs typeface="Arial" panose="020B0604020202020204" pitchFamily="34" charset="0"/>
              </a:rPr>
              <a:t>.</a:t>
            </a:r>
          </a:p>
          <a:p>
            <a:r>
              <a:rPr lang="en-US" sz="1800" b="1" dirty="0" smtClean="0">
                <a:solidFill>
                  <a:srgbClr val="0070C0"/>
                </a:solidFill>
                <a:latin typeface="Arial" panose="020B0604020202020204" pitchFamily="34" charset="0"/>
                <a:cs typeface="Arial" panose="020B0604020202020204" pitchFamily="34" charset="0"/>
              </a:rPr>
              <a:t>Food sector </a:t>
            </a:r>
            <a:r>
              <a:rPr lang="en-US" sz="1800" b="1" dirty="0" smtClean="0">
                <a:solidFill>
                  <a:srgbClr val="365422"/>
                </a:solidFill>
                <a:latin typeface="Arial" panose="020B0604020202020204" pitchFamily="34" charset="0"/>
                <a:cs typeface="Arial" panose="020B0604020202020204" pitchFamily="34" charset="0"/>
              </a:rPr>
              <a:t>invest in </a:t>
            </a:r>
            <a:r>
              <a:rPr lang="en-US" sz="1800" b="1" dirty="0" smtClean="0">
                <a:solidFill>
                  <a:srgbClr val="0070C0"/>
                </a:solidFill>
                <a:latin typeface="Arial" panose="020B0604020202020204" pitchFamily="34" charset="0"/>
                <a:cs typeface="Arial" panose="020B0604020202020204" pitchFamily="34" charset="0"/>
              </a:rPr>
              <a:t>33 district </a:t>
            </a:r>
            <a:r>
              <a:rPr lang="en-US" sz="1800" b="1" dirty="0" smtClean="0">
                <a:solidFill>
                  <a:srgbClr val="365422"/>
                </a:solidFill>
                <a:latin typeface="Arial" panose="020B0604020202020204" pitchFamily="34" charset="0"/>
                <a:cs typeface="Arial" panose="020B0604020202020204" pitchFamily="34" charset="0"/>
              </a:rPr>
              <a:t>which is the </a:t>
            </a:r>
            <a:r>
              <a:rPr lang="en-US" sz="1800" b="1" dirty="0" smtClean="0">
                <a:solidFill>
                  <a:srgbClr val="0070C0"/>
                </a:solidFill>
                <a:latin typeface="Arial" panose="020B0604020202020204" pitchFamily="34" charset="0"/>
                <a:cs typeface="Arial" panose="020B0604020202020204" pitchFamily="34" charset="0"/>
              </a:rPr>
              <a:t>highest</a:t>
            </a:r>
            <a:r>
              <a:rPr lang="en-US" sz="1800" b="1" dirty="0" smtClean="0">
                <a:solidFill>
                  <a:srgbClr val="365422"/>
                </a:solidFill>
                <a:latin typeface="Arial" panose="020B0604020202020204" pitchFamily="34" charset="0"/>
                <a:cs typeface="Arial" panose="020B0604020202020204" pitchFamily="34" charset="0"/>
              </a:rPr>
              <a:t> but the investment is less </a:t>
            </a:r>
            <a:r>
              <a:rPr lang="en-US" sz="1800" b="1" dirty="0" smtClean="0">
                <a:solidFill>
                  <a:srgbClr val="0070C0"/>
                </a:solidFill>
                <a:latin typeface="Arial" panose="020B0604020202020204" pitchFamily="34" charset="0"/>
                <a:cs typeface="Arial" panose="020B0604020202020204" pitchFamily="34" charset="0"/>
              </a:rPr>
              <a:t>approx. 2.5k crore</a:t>
            </a:r>
            <a:r>
              <a:rPr lang="en-US" sz="1800" b="1" dirty="0" smtClean="0">
                <a:solidFill>
                  <a:srgbClr val="365422"/>
                </a:solidFill>
                <a:latin typeface="Arial" panose="020B0604020202020204" pitchFamily="34" charset="0"/>
                <a:cs typeface="Arial" panose="020B0604020202020204" pitchFamily="34" charset="0"/>
              </a:rPr>
              <a:t>.</a:t>
            </a:r>
            <a:endParaRPr lang="en-US" sz="1800" b="1" dirty="0" smtClean="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587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7" name="Title 1">
            <a:extLst>
              <a:ext uri="{FF2B5EF4-FFF2-40B4-BE49-F238E27FC236}">
                <a16:creationId xmlns:a16="http://schemas.microsoft.com/office/drawing/2014/main" id="{2A007E2F-39D6-7345-2E05-22004894A1AE}"/>
              </a:ext>
            </a:extLst>
          </p:cNvPr>
          <p:cNvSpPr txBox="1">
            <a:spLocks/>
          </p:cNvSpPr>
          <p:nvPr/>
        </p:nvSpPr>
        <p:spPr>
          <a:xfrm>
            <a:off x="296518" y="997216"/>
            <a:ext cx="6242828" cy="1108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solidFill>
                  <a:schemeClr val="accent6">
                    <a:lumMod val="50000"/>
                  </a:schemeClr>
                </a:solidFill>
                <a:latin typeface="Cambria" panose="02040503050406030204" pitchFamily="18" charset="0"/>
                <a:ea typeface="Cambria" panose="02040503050406030204" pitchFamily="18" charset="0"/>
              </a:rPr>
              <a:t>12. Can we identify any seasonal patterns or cyclicality in the investment trends for specific sectors? Do certain sectors experience higher investments during particular months? </a:t>
            </a:r>
            <a:endParaRPr lang="en-US" sz="1800" dirty="0">
              <a:solidFill>
                <a:schemeClr val="accent6">
                  <a:lumMod val="50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5236849" y="157357"/>
            <a:ext cx="1718302" cy="584775"/>
          </a:xfrm>
          <a:prstGeom prst="rect">
            <a:avLst/>
          </a:prstGeom>
          <a:noFill/>
        </p:spPr>
        <p:txBody>
          <a:bodyPr wrap="square" rtlCol="0">
            <a:spAutoFit/>
          </a:bodyPr>
          <a:lstStyle/>
          <a:p>
            <a:r>
              <a:rPr lang="en-IN" sz="3200" dirty="0" err="1" smtClean="0">
                <a:solidFill>
                  <a:schemeClr val="accent6">
                    <a:lumMod val="50000"/>
                  </a:schemeClr>
                </a:solidFill>
                <a:latin typeface="Cambria" panose="02040503050406030204" pitchFamily="18" charset="0"/>
                <a:ea typeface="Cambria" panose="02040503050406030204" pitchFamily="18" charset="0"/>
              </a:rPr>
              <a:t>Ts-Ipass</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4"/>
          <a:stretch>
            <a:fillRect/>
          </a:stretch>
        </p:blipFill>
        <p:spPr>
          <a:xfrm>
            <a:off x="6854683" y="1193801"/>
            <a:ext cx="4867693" cy="4948381"/>
          </a:xfrm>
          <a:prstGeom prst="snip2DiagRect">
            <a:avLst>
              <a:gd name="adj1" fmla="val 0"/>
              <a:gd name="adj2" fmla="val 2056"/>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1132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8" name="TextBox 7"/>
          <p:cNvSpPr txBox="1"/>
          <p:nvPr/>
        </p:nvSpPr>
        <p:spPr>
          <a:xfrm>
            <a:off x="5236849" y="157357"/>
            <a:ext cx="1718302" cy="584775"/>
          </a:xfrm>
          <a:prstGeom prst="rect">
            <a:avLst/>
          </a:prstGeom>
          <a:noFill/>
        </p:spPr>
        <p:txBody>
          <a:bodyPr wrap="square" rtlCol="0">
            <a:spAutoFit/>
          </a:bodyPr>
          <a:lstStyle/>
          <a:p>
            <a:r>
              <a:rPr lang="en-IN" sz="3200" dirty="0" err="1" smtClean="0">
                <a:solidFill>
                  <a:schemeClr val="accent6">
                    <a:lumMod val="50000"/>
                  </a:schemeClr>
                </a:solidFill>
                <a:latin typeface="Cambria" panose="02040503050406030204" pitchFamily="18" charset="0"/>
                <a:ea typeface="Cambria" panose="02040503050406030204" pitchFamily="18" charset="0"/>
              </a:rPr>
              <a:t>Ts-Ipass</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972848" y="959625"/>
            <a:ext cx="10467975" cy="4286634"/>
          </a:xfrm>
          <a:prstGeom prst="rect">
            <a:avLst/>
          </a:prstGeom>
        </p:spPr>
      </p:pic>
      <p:sp>
        <p:nvSpPr>
          <p:cNvPr id="10" name="TextBox 9">
            <a:extLst>
              <a:ext uri="{FF2B5EF4-FFF2-40B4-BE49-F238E27FC236}">
                <a16:creationId xmlns:a16="http://schemas.microsoft.com/office/drawing/2014/main" id="{9EA4B7CE-C6A2-4C38-FB8C-0C9521C1B418}"/>
              </a:ext>
            </a:extLst>
          </p:cNvPr>
          <p:cNvSpPr txBox="1"/>
          <p:nvPr/>
        </p:nvSpPr>
        <p:spPr>
          <a:xfrm>
            <a:off x="167165" y="5682798"/>
            <a:ext cx="11857669" cy="369332"/>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rgbClr val="0070C0"/>
                </a:solidFill>
                <a:latin typeface="Arial" panose="020B0604020202020204" pitchFamily="34" charset="0"/>
                <a:cs typeface="Arial" panose="020B0604020202020204" pitchFamily="34" charset="0"/>
              </a:rPr>
              <a:t>Food Processing </a:t>
            </a:r>
            <a:r>
              <a:rPr lang="en-US" sz="1800" b="1" dirty="0" smtClean="0">
                <a:solidFill>
                  <a:srgbClr val="365422"/>
                </a:solidFill>
                <a:latin typeface="Arial" panose="020B0604020202020204" pitchFamily="34" charset="0"/>
                <a:cs typeface="Arial" panose="020B0604020202020204" pitchFamily="34" charset="0"/>
              </a:rPr>
              <a:t>get the </a:t>
            </a:r>
            <a:r>
              <a:rPr lang="en-US" sz="1800" b="1" dirty="0" smtClean="0">
                <a:solidFill>
                  <a:srgbClr val="0070C0"/>
                </a:solidFill>
                <a:latin typeface="Arial" panose="020B0604020202020204" pitchFamily="34" charset="0"/>
                <a:cs typeface="Arial" panose="020B0604020202020204" pitchFamily="34" charset="0"/>
              </a:rPr>
              <a:t>highest investment </a:t>
            </a:r>
            <a:r>
              <a:rPr lang="en-US" sz="1800" b="1" dirty="0" smtClean="0">
                <a:solidFill>
                  <a:srgbClr val="365422"/>
                </a:solidFill>
                <a:latin typeface="Arial" panose="020B0604020202020204" pitchFamily="34" charset="0"/>
                <a:cs typeface="Arial" panose="020B0604020202020204" pitchFamily="34" charset="0"/>
              </a:rPr>
              <a:t>in both year </a:t>
            </a:r>
            <a:r>
              <a:rPr lang="en-US" sz="1800" b="1" dirty="0" smtClean="0">
                <a:solidFill>
                  <a:srgbClr val="0070C0"/>
                </a:solidFill>
                <a:latin typeface="Arial" panose="020B0604020202020204" pitchFamily="34" charset="0"/>
                <a:cs typeface="Arial" panose="020B0604020202020204" pitchFamily="34" charset="0"/>
              </a:rPr>
              <a:t>2021 and 2022 </a:t>
            </a:r>
            <a:endParaRPr lang="en-US" sz="1800" b="1" dirty="0" smtClean="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396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sp>
        <p:nvSpPr>
          <p:cNvPr id="7" name="Freeform 3"/>
          <p:cNvSpPr/>
          <p:nvPr/>
        </p:nvSpPr>
        <p:spPr>
          <a:xfrm>
            <a:off x="1100056" y="3026384"/>
            <a:ext cx="1726271" cy="1850885"/>
          </a:xfrm>
          <a:custGeom>
            <a:avLst/>
            <a:gdLst/>
            <a:ahLst/>
            <a:cxnLst/>
            <a:rect l="l" t="t" r="r" b="b"/>
            <a:pathLst>
              <a:path w="2165228" h="3000686">
                <a:moveTo>
                  <a:pt x="0" y="0"/>
                </a:moveTo>
                <a:lnTo>
                  <a:pt x="2165228" y="0"/>
                </a:lnTo>
                <a:lnTo>
                  <a:pt x="2165228" y="3000685"/>
                </a:lnTo>
                <a:lnTo>
                  <a:pt x="0" y="3000685"/>
                </a:lnTo>
                <a:lnTo>
                  <a:pt x="0" y="0"/>
                </a:lnTo>
                <a:close/>
              </a:path>
            </a:pathLst>
          </a:custGeom>
          <a:blipFill>
            <a:blip r:embed="rId2"/>
            <a:stretch>
              <a:fillRect/>
            </a:stretch>
          </a:blipFill>
        </p:spPr>
        <p:txBody>
          <a:bodyPr/>
          <a:lstStyle/>
          <a:p>
            <a:endParaRPr lang="en-US"/>
          </a:p>
        </p:txBody>
      </p:sp>
      <p:sp>
        <p:nvSpPr>
          <p:cNvPr id="10" name="Freeform 4"/>
          <p:cNvSpPr/>
          <p:nvPr/>
        </p:nvSpPr>
        <p:spPr>
          <a:xfrm>
            <a:off x="9317551" y="648157"/>
            <a:ext cx="1425921" cy="1427267"/>
          </a:xfrm>
          <a:custGeom>
            <a:avLst/>
            <a:gdLst/>
            <a:ahLst/>
            <a:cxnLst/>
            <a:rect l="l" t="t" r="r" b="b"/>
            <a:pathLst>
              <a:path w="2220327" h="2220327">
                <a:moveTo>
                  <a:pt x="0" y="0"/>
                </a:moveTo>
                <a:lnTo>
                  <a:pt x="2220327" y="0"/>
                </a:lnTo>
                <a:lnTo>
                  <a:pt x="2220327" y="2220326"/>
                </a:lnTo>
                <a:lnTo>
                  <a:pt x="0" y="2220326"/>
                </a:lnTo>
                <a:lnTo>
                  <a:pt x="0" y="0"/>
                </a:lnTo>
                <a:close/>
              </a:path>
            </a:pathLst>
          </a:custGeom>
          <a:blipFill>
            <a:blip r:embed="rId3"/>
            <a:stretch>
              <a:fillRect/>
            </a:stretch>
          </a:blipFill>
        </p:spPr>
        <p:txBody>
          <a:bodyPr/>
          <a:lstStyle/>
          <a:p>
            <a:endParaRPr lang="en-US"/>
          </a:p>
        </p:txBody>
      </p:sp>
      <p:sp>
        <p:nvSpPr>
          <p:cNvPr id="11" name="Freeform 5"/>
          <p:cNvSpPr/>
          <p:nvPr/>
        </p:nvSpPr>
        <p:spPr>
          <a:xfrm>
            <a:off x="9437728" y="3026384"/>
            <a:ext cx="1305744" cy="1696429"/>
          </a:xfrm>
          <a:custGeom>
            <a:avLst/>
            <a:gdLst/>
            <a:ahLst/>
            <a:cxnLst/>
            <a:rect l="l" t="t" r="r" b="b"/>
            <a:pathLst>
              <a:path w="2031526" h="2815394">
                <a:moveTo>
                  <a:pt x="0" y="0"/>
                </a:moveTo>
                <a:lnTo>
                  <a:pt x="2031526" y="0"/>
                </a:lnTo>
                <a:lnTo>
                  <a:pt x="2031526" y="2815394"/>
                </a:lnTo>
                <a:lnTo>
                  <a:pt x="0" y="2815394"/>
                </a:lnTo>
                <a:lnTo>
                  <a:pt x="0" y="0"/>
                </a:lnTo>
                <a:close/>
              </a:path>
            </a:pathLst>
          </a:custGeom>
          <a:blipFill>
            <a:blip r:embed="rId4"/>
            <a:stretch>
              <a:fillRect/>
            </a:stretch>
          </a:blipFill>
        </p:spPr>
        <p:txBody>
          <a:bodyPr/>
          <a:lstStyle/>
          <a:p>
            <a:endParaRPr lang="en-US"/>
          </a:p>
        </p:txBody>
      </p:sp>
      <p:sp>
        <p:nvSpPr>
          <p:cNvPr id="12" name="Freeform 7"/>
          <p:cNvSpPr/>
          <p:nvPr/>
        </p:nvSpPr>
        <p:spPr>
          <a:xfrm>
            <a:off x="858982" y="599726"/>
            <a:ext cx="1841011" cy="1475698"/>
          </a:xfrm>
          <a:custGeom>
            <a:avLst/>
            <a:gdLst/>
            <a:ahLst/>
            <a:cxnLst/>
            <a:rect l="l" t="t" r="r" b="b"/>
            <a:pathLst>
              <a:path w="2776153" h="2776153">
                <a:moveTo>
                  <a:pt x="0" y="0"/>
                </a:moveTo>
                <a:lnTo>
                  <a:pt x="2776153" y="0"/>
                </a:lnTo>
                <a:lnTo>
                  <a:pt x="2776153" y="2776154"/>
                </a:lnTo>
                <a:lnTo>
                  <a:pt x="0" y="2776154"/>
                </a:lnTo>
                <a:lnTo>
                  <a:pt x="0" y="0"/>
                </a:lnTo>
                <a:close/>
              </a:path>
            </a:pathLst>
          </a:custGeom>
          <a:blipFill>
            <a:blip r:embed="rId5"/>
            <a:stretch>
              <a:fillRect/>
            </a:stretch>
          </a:blipFill>
        </p:spPr>
        <p:txBody>
          <a:bodyPr/>
          <a:lstStyle/>
          <a:p>
            <a:endParaRPr lang="en-US"/>
          </a:p>
        </p:txBody>
      </p:sp>
      <p:sp>
        <p:nvSpPr>
          <p:cNvPr id="13" name="TextBox 8"/>
          <p:cNvSpPr txBox="1"/>
          <p:nvPr/>
        </p:nvSpPr>
        <p:spPr>
          <a:xfrm>
            <a:off x="295771" y="5159114"/>
            <a:ext cx="3352958" cy="720775"/>
          </a:xfrm>
          <a:prstGeom prst="rect">
            <a:avLst/>
          </a:prstGeom>
        </p:spPr>
        <p:txBody>
          <a:bodyPr wrap="square" lIns="0" tIns="0" rIns="0" bIns="0" rtlCol="0" anchor="t">
            <a:spAutoFit/>
          </a:bodyPr>
          <a:lstStyle/>
          <a:p>
            <a:pPr algn="ctr">
              <a:lnSpc>
                <a:spcPts val="2877"/>
              </a:lnSpc>
              <a:spcBef>
                <a:spcPct val="0"/>
              </a:spcBef>
            </a:pPr>
            <a:r>
              <a:rPr lang="en-US" sz="2000" dirty="0" err="1">
                <a:solidFill>
                  <a:schemeClr val="accent6">
                    <a:lumMod val="50000"/>
                  </a:schemeClr>
                </a:solidFill>
                <a:latin typeface="Cambria" panose="02040503050406030204" pitchFamily="18" charset="0"/>
                <a:ea typeface="Cambria" panose="02040503050406030204" pitchFamily="18" charset="0"/>
              </a:rPr>
              <a:t>Dhaval</a:t>
            </a:r>
            <a:r>
              <a:rPr lang="en-US" sz="2000" dirty="0">
                <a:solidFill>
                  <a:schemeClr val="accent6">
                    <a:lumMod val="50000"/>
                  </a:schemeClr>
                </a:solidFill>
                <a:latin typeface="Cambria" panose="02040503050406030204" pitchFamily="18" charset="0"/>
                <a:ea typeface="Cambria" panose="02040503050406030204" pitchFamily="18" charset="0"/>
              </a:rPr>
              <a:t> Patel </a:t>
            </a:r>
          </a:p>
          <a:p>
            <a:pPr algn="ctr">
              <a:lnSpc>
                <a:spcPts val="2877"/>
              </a:lnSpc>
              <a:spcBef>
                <a:spcPct val="0"/>
              </a:spcBef>
            </a:pPr>
            <a:r>
              <a:rPr lang="en-US" sz="2000" dirty="0">
                <a:solidFill>
                  <a:schemeClr val="accent6">
                    <a:lumMod val="50000"/>
                  </a:schemeClr>
                </a:solidFill>
                <a:latin typeface="Cambria" panose="02040503050406030204" pitchFamily="18" charset="0"/>
                <a:ea typeface="Cambria" panose="02040503050406030204" pitchFamily="18" charset="0"/>
              </a:rPr>
              <a:t>Founder of  </a:t>
            </a:r>
            <a:r>
              <a:rPr lang="en-US" sz="2000" dirty="0" err="1">
                <a:solidFill>
                  <a:schemeClr val="accent6">
                    <a:lumMod val="50000"/>
                  </a:schemeClr>
                </a:solidFill>
                <a:latin typeface="Cambria" panose="02040503050406030204" pitchFamily="18" charset="0"/>
                <a:ea typeface="Cambria" panose="02040503050406030204" pitchFamily="18" charset="0"/>
              </a:rPr>
              <a:t>Codebasics</a:t>
            </a:r>
            <a:endParaRPr lang="en-US" sz="2000" dirty="0">
              <a:solidFill>
                <a:schemeClr val="accent6">
                  <a:lumMod val="50000"/>
                </a:schemeClr>
              </a:solidFill>
              <a:latin typeface="Cambria" panose="02040503050406030204" pitchFamily="18" charset="0"/>
              <a:ea typeface="Cambria" panose="02040503050406030204" pitchFamily="18" charset="0"/>
            </a:endParaRPr>
          </a:p>
        </p:txBody>
      </p:sp>
      <p:sp>
        <p:nvSpPr>
          <p:cNvPr id="14" name="TextBox 9"/>
          <p:cNvSpPr txBox="1"/>
          <p:nvPr/>
        </p:nvSpPr>
        <p:spPr>
          <a:xfrm>
            <a:off x="7899267" y="5157542"/>
            <a:ext cx="4382666" cy="686470"/>
          </a:xfrm>
          <a:prstGeom prst="rect">
            <a:avLst/>
          </a:prstGeom>
        </p:spPr>
        <p:txBody>
          <a:bodyPr wrap="square" lIns="0" tIns="0" rIns="0" bIns="0" rtlCol="0" anchor="t">
            <a:spAutoFit/>
          </a:bodyPr>
          <a:lstStyle/>
          <a:p>
            <a:pPr algn="ctr">
              <a:lnSpc>
                <a:spcPts val="2788"/>
              </a:lnSpc>
              <a:spcBef>
                <a:spcPct val="0"/>
              </a:spcBef>
            </a:pPr>
            <a:r>
              <a:rPr lang="en-US" dirty="0" err="1">
                <a:solidFill>
                  <a:schemeClr val="accent6">
                    <a:lumMod val="50000"/>
                  </a:schemeClr>
                </a:solidFill>
                <a:latin typeface="Cambria" panose="02040503050406030204" pitchFamily="18" charset="0"/>
                <a:ea typeface="Cambria" panose="02040503050406030204" pitchFamily="18" charset="0"/>
              </a:rPr>
              <a:t>Hemanand</a:t>
            </a:r>
            <a:r>
              <a:rPr lang="en-US" dirty="0">
                <a:solidFill>
                  <a:schemeClr val="accent6">
                    <a:lumMod val="50000"/>
                  </a:schemeClr>
                </a:solidFill>
                <a:latin typeface="Cambria" panose="02040503050406030204" pitchFamily="18" charset="0"/>
                <a:ea typeface="Cambria" panose="02040503050406030204" pitchFamily="18" charset="0"/>
              </a:rPr>
              <a:t> Vadivel</a:t>
            </a:r>
          </a:p>
          <a:p>
            <a:pPr algn="ctr">
              <a:lnSpc>
                <a:spcPts val="2788"/>
              </a:lnSpc>
              <a:spcBef>
                <a:spcPct val="0"/>
              </a:spcBef>
            </a:pPr>
            <a:r>
              <a:rPr lang="en-US" dirty="0">
                <a:solidFill>
                  <a:schemeClr val="accent6">
                    <a:lumMod val="50000"/>
                  </a:schemeClr>
                </a:solidFill>
                <a:latin typeface="Cambria" panose="02040503050406030204" pitchFamily="18" charset="0"/>
                <a:ea typeface="Cambria" panose="02040503050406030204" pitchFamily="18" charset="0"/>
              </a:rPr>
              <a:t>Co-Founder - </a:t>
            </a:r>
            <a:r>
              <a:rPr lang="en-US" dirty="0" err="1">
                <a:solidFill>
                  <a:schemeClr val="accent6">
                    <a:lumMod val="50000"/>
                  </a:schemeClr>
                </a:solidFill>
                <a:latin typeface="Cambria" panose="02040503050406030204" pitchFamily="18" charset="0"/>
                <a:ea typeface="Cambria" panose="02040503050406030204" pitchFamily="18" charset="0"/>
              </a:rPr>
              <a:t>Codebasics</a:t>
            </a:r>
            <a:endParaRPr lang="en-US" dirty="0">
              <a:solidFill>
                <a:schemeClr val="accent6">
                  <a:lumMod val="50000"/>
                </a:schemeClr>
              </a:solidFill>
              <a:latin typeface="Cambria" panose="02040503050406030204" pitchFamily="18" charset="0"/>
              <a:ea typeface="Cambria" panose="02040503050406030204" pitchFamily="18" charset="0"/>
            </a:endParaRPr>
          </a:p>
        </p:txBody>
      </p:sp>
      <p:sp>
        <p:nvSpPr>
          <p:cNvPr id="16" name="TextBox 6"/>
          <p:cNvSpPr txBox="1"/>
          <p:nvPr/>
        </p:nvSpPr>
        <p:spPr>
          <a:xfrm>
            <a:off x="4150678" y="2292615"/>
            <a:ext cx="4376661" cy="2124035"/>
          </a:xfrm>
          <a:prstGeom prst="rect">
            <a:avLst/>
          </a:prstGeom>
        </p:spPr>
        <p:txBody>
          <a:bodyPr wrap="square" lIns="0" tIns="0" rIns="0" bIns="0" rtlCol="0" anchor="t">
            <a:spAutoFit/>
          </a:bodyPr>
          <a:lstStyle/>
          <a:p>
            <a:pPr>
              <a:lnSpc>
                <a:spcPts val="8099"/>
              </a:lnSpc>
            </a:pPr>
            <a:r>
              <a:rPr lang="en-US" sz="7200" spc="-413" dirty="0">
                <a:solidFill>
                  <a:srgbClr val="00694C"/>
                </a:solidFill>
                <a:latin typeface="Raleway Medium"/>
              </a:rPr>
              <a:t>Thank you </a:t>
            </a:r>
          </a:p>
          <a:p>
            <a:pPr marL="0" lvl="1" indent="0">
              <a:lnSpc>
                <a:spcPts val="8099"/>
              </a:lnSpc>
            </a:pPr>
            <a:r>
              <a:rPr lang="en-US" sz="7200" spc="-413" dirty="0">
                <a:solidFill>
                  <a:srgbClr val="00694C"/>
                </a:solidFill>
                <a:latin typeface="Raleway Medium"/>
              </a:rPr>
              <a:t>very much!</a:t>
            </a:r>
          </a:p>
        </p:txBody>
      </p:sp>
    </p:spTree>
    <p:extLst>
      <p:ext uri="{BB962C8B-B14F-4D97-AF65-F5344CB8AC3E}">
        <p14:creationId xmlns:p14="http://schemas.microsoft.com/office/powerpoint/2010/main" val="3425107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2"/>
            <a:stretch>
              <a:fillRect/>
            </a:stretch>
          </a:blipFill>
        </p:spPr>
        <p:txBody>
          <a:bodyPr/>
          <a:lstStyle/>
          <a:p>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2" name="Rounded Rectangle 1"/>
          <p:cNvSpPr/>
          <p:nvPr/>
        </p:nvSpPr>
        <p:spPr>
          <a:xfrm>
            <a:off x="640239" y="1091279"/>
            <a:ext cx="3162955" cy="688837"/>
          </a:xfrm>
          <a:prstGeom prst="roundRect">
            <a:avLst>
              <a:gd name="adj" fmla="val 4775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2A007E2F-39D6-7345-2E05-22004894A1AE}"/>
              </a:ext>
            </a:extLst>
          </p:cNvPr>
          <p:cNvSpPr txBox="1">
            <a:spLocks/>
          </p:cNvSpPr>
          <p:nvPr/>
        </p:nvSpPr>
        <p:spPr>
          <a:xfrm>
            <a:off x="681761" y="1051900"/>
            <a:ext cx="3972340"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800" b="1" dirty="0" smtClean="0">
                <a:solidFill>
                  <a:srgbClr val="3ECDA6"/>
                </a:solidFill>
                <a:latin typeface="Cambria" panose="02040503050406030204" pitchFamily="18" charset="0"/>
                <a:ea typeface="Cambria" panose="02040503050406030204" pitchFamily="18" charset="0"/>
                <a:cs typeface="Segoe UI" panose="020B0502040204020203" pitchFamily="34" charset="0"/>
              </a:rPr>
              <a:t>About Telangana</a:t>
            </a:r>
            <a:endParaRPr lang="en-US" sz="2800" b="1" dirty="0">
              <a:solidFill>
                <a:srgbClr val="3ECDA6"/>
              </a:solidFill>
              <a:latin typeface="Cambria" panose="02040503050406030204" pitchFamily="18" charset="0"/>
              <a:ea typeface="Cambria" panose="02040503050406030204" pitchFamily="18" charset="0"/>
              <a:cs typeface="Segoe UI" panose="020B0502040204020203" pitchFamily="34" charset="0"/>
            </a:endParaRPr>
          </a:p>
        </p:txBody>
      </p:sp>
      <p:sp>
        <p:nvSpPr>
          <p:cNvPr id="28" name="Freeform 2"/>
          <p:cNvSpPr/>
          <p:nvPr/>
        </p:nvSpPr>
        <p:spPr>
          <a:xfrm>
            <a:off x="7592291" y="1366983"/>
            <a:ext cx="4540075" cy="5273962"/>
          </a:xfrm>
          <a:custGeom>
            <a:avLst/>
            <a:gdLst/>
            <a:ahLst/>
            <a:cxnLst/>
            <a:rect l="l" t="t" r="r" b="b"/>
            <a:pathLst>
              <a:path w="9154819" h="9824054">
                <a:moveTo>
                  <a:pt x="0" y="0"/>
                </a:moveTo>
                <a:lnTo>
                  <a:pt x="9154819" y="0"/>
                </a:lnTo>
                <a:lnTo>
                  <a:pt x="9154819" y="9824054"/>
                </a:lnTo>
                <a:lnTo>
                  <a:pt x="0" y="9824054"/>
                </a:lnTo>
                <a:lnTo>
                  <a:pt x="0" y="0"/>
                </a:lnTo>
                <a:close/>
              </a:path>
            </a:pathLst>
          </a:custGeom>
          <a:blipFill>
            <a:blip r:embed="rId4"/>
            <a:stretch>
              <a:fillRect l="-416" r="-7625" b="-681"/>
            </a:stretch>
          </a:blipFill>
        </p:spPr>
        <p:txBody>
          <a:bodyPr/>
          <a:lstStyle/>
          <a:p>
            <a:endParaRPr lang="en-US"/>
          </a:p>
        </p:txBody>
      </p:sp>
      <p:sp>
        <p:nvSpPr>
          <p:cNvPr id="29" name="Rounded Rectangle 28"/>
          <p:cNvSpPr/>
          <p:nvPr/>
        </p:nvSpPr>
        <p:spPr>
          <a:xfrm>
            <a:off x="489531" y="1853738"/>
            <a:ext cx="6581311" cy="4396578"/>
          </a:xfrm>
          <a:prstGeom prst="roundRect">
            <a:avLst>
              <a:gd name="adj" fmla="val 38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489532" y="1888702"/>
            <a:ext cx="6640946" cy="4401205"/>
          </a:xfrm>
          <a:prstGeom prst="rect">
            <a:avLst/>
          </a:prstGeom>
          <a:noFill/>
        </p:spPr>
        <p:txBody>
          <a:bodyPr wrap="square" rtlCol="0">
            <a:spAutoFit/>
          </a:bodyPr>
          <a:lstStyle/>
          <a:p>
            <a:r>
              <a:rPr lang="en-US" sz="1600" dirty="0" smtClean="0">
                <a:solidFill>
                  <a:srgbClr val="3ECDA6"/>
                </a:solidFill>
                <a:latin typeface="Cambria" panose="02040503050406030204" pitchFamily="18" charset="0"/>
                <a:ea typeface="Cambria" panose="02040503050406030204" pitchFamily="18" charset="0"/>
              </a:rPr>
              <a:t>Telangana is a state located in southern India. It was officially formed as the 29th state of India on June 2, 2014, when it was carved out from the larger state of Andhra Pradesh.</a:t>
            </a:r>
          </a:p>
          <a:p>
            <a:endParaRPr lang="en-US" sz="1600" dirty="0">
              <a:solidFill>
                <a:srgbClr val="3ECDA6"/>
              </a:solidFill>
              <a:latin typeface="Cambria" panose="02040503050406030204" pitchFamily="18" charset="0"/>
              <a:ea typeface="Cambria" panose="02040503050406030204" pitchFamily="18" charset="0"/>
            </a:endParaRPr>
          </a:p>
          <a:p>
            <a:r>
              <a:rPr lang="en-US" sz="1600" dirty="0" smtClean="0">
                <a:solidFill>
                  <a:srgbClr val="3ECDA6"/>
                </a:solidFill>
                <a:latin typeface="Cambria" panose="02040503050406030204" pitchFamily="18" charset="0"/>
                <a:ea typeface="Cambria" panose="02040503050406030204" pitchFamily="18" charset="0"/>
              </a:rPr>
              <a:t>Hyderabad is the capital city of Telangana and also serves as a major technological and economic hub.</a:t>
            </a:r>
          </a:p>
          <a:p>
            <a:endParaRPr lang="en-US" sz="1600" dirty="0">
              <a:solidFill>
                <a:srgbClr val="3ECDA6"/>
              </a:solidFill>
              <a:latin typeface="Cambria" panose="02040503050406030204" pitchFamily="18" charset="0"/>
              <a:ea typeface="Cambria" panose="02040503050406030204" pitchFamily="18" charset="0"/>
            </a:endParaRPr>
          </a:p>
          <a:p>
            <a:r>
              <a:rPr lang="en-US" sz="1600" dirty="0" smtClean="0">
                <a:solidFill>
                  <a:srgbClr val="3ECDA6"/>
                </a:solidFill>
                <a:latin typeface="Cambria" panose="02040503050406030204" pitchFamily="18" charset="0"/>
                <a:ea typeface="Cambria" panose="02040503050406030204" pitchFamily="18" charset="0"/>
              </a:rPr>
              <a:t>Telugu and Urdu are the official languages of Telangana, with Telugu being the most widely spoken.</a:t>
            </a:r>
          </a:p>
          <a:p>
            <a:endParaRPr lang="en-US" sz="1600" dirty="0">
              <a:solidFill>
                <a:srgbClr val="3ECDA6"/>
              </a:solidFill>
              <a:latin typeface="Cambria" panose="02040503050406030204" pitchFamily="18" charset="0"/>
              <a:ea typeface="Cambria" panose="02040503050406030204" pitchFamily="18" charset="0"/>
            </a:endParaRPr>
          </a:p>
          <a:p>
            <a:r>
              <a:rPr lang="en-US" sz="1600" dirty="0" smtClean="0">
                <a:solidFill>
                  <a:srgbClr val="3ECDA6"/>
                </a:solidFill>
                <a:latin typeface="Cambria" panose="02040503050406030204" pitchFamily="18" charset="0"/>
                <a:ea typeface="Cambria" panose="02040503050406030204" pitchFamily="18" charset="0"/>
              </a:rPr>
              <a:t>The economy of Telangana is diverse and includes sectors such as information technology (IT), manufacturing, agriculture, and services. Hyderabad is known as "Cyberabad" due to its booming IT industry.</a:t>
            </a:r>
          </a:p>
          <a:p>
            <a:endParaRPr lang="en-US" sz="1600" dirty="0">
              <a:solidFill>
                <a:srgbClr val="3ECDA6"/>
              </a:solidFill>
              <a:latin typeface="Cambria" panose="02040503050406030204" pitchFamily="18" charset="0"/>
              <a:ea typeface="Cambria" panose="02040503050406030204" pitchFamily="18" charset="0"/>
            </a:endParaRPr>
          </a:p>
          <a:p>
            <a:r>
              <a:rPr lang="en-US" sz="1600" dirty="0" smtClean="0">
                <a:solidFill>
                  <a:srgbClr val="3ECDA6"/>
                </a:solidFill>
                <a:latin typeface="Cambria" panose="02040503050406030204" pitchFamily="18" charset="0"/>
                <a:ea typeface="Cambria" panose="02040503050406030204" pitchFamily="18" charset="0"/>
              </a:rPr>
              <a:t>Telangana has a parliamentary system of government, with a Chief Minister as the head of the state and a Governor appointed by the President of India.</a:t>
            </a:r>
            <a:endParaRPr lang="en-IN" sz="1600" dirty="0">
              <a:solidFill>
                <a:srgbClr val="3ECDA6"/>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6854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sp>
        <p:nvSpPr>
          <p:cNvPr id="19" name="Rounded Rectangle 18"/>
          <p:cNvSpPr/>
          <p:nvPr/>
        </p:nvSpPr>
        <p:spPr>
          <a:xfrm>
            <a:off x="83127" y="963399"/>
            <a:ext cx="12049239" cy="5878342"/>
          </a:xfrm>
          <a:prstGeom prst="roundRect">
            <a:avLst>
              <a:gd name="adj" fmla="val 543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2"/>
            <a:stretch>
              <a:fillRect/>
            </a:stretch>
          </a:blipFill>
        </p:spPr>
        <p:txBody>
          <a:bodyPr/>
          <a:lstStyle/>
          <a:p>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2" name="Rounded Rectangle 1"/>
          <p:cNvSpPr/>
          <p:nvPr/>
        </p:nvSpPr>
        <p:spPr>
          <a:xfrm>
            <a:off x="4519513" y="79335"/>
            <a:ext cx="2278452" cy="688837"/>
          </a:xfrm>
          <a:prstGeom prst="roundRect">
            <a:avLst>
              <a:gd name="adj" fmla="val 4775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2A007E2F-39D6-7345-2E05-22004894A1AE}"/>
              </a:ext>
            </a:extLst>
          </p:cNvPr>
          <p:cNvSpPr txBox="1">
            <a:spLocks/>
          </p:cNvSpPr>
          <p:nvPr/>
        </p:nvSpPr>
        <p:spPr>
          <a:xfrm>
            <a:off x="4659394" y="166292"/>
            <a:ext cx="3972340"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800" b="1" dirty="0" smtClean="0">
                <a:solidFill>
                  <a:srgbClr val="3ECDA6"/>
                </a:solidFill>
                <a:latin typeface="Cambria" panose="02040503050406030204" pitchFamily="18" charset="0"/>
                <a:ea typeface="Cambria" panose="02040503050406030204" pitchFamily="18" charset="0"/>
                <a:cs typeface="Segoe UI" panose="020B0502040204020203" pitchFamily="34" charset="0"/>
              </a:rPr>
              <a:t>About Data</a:t>
            </a:r>
            <a:endParaRPr lang="en-US" sz="2800" b="1" dirty="0">
              <a:solidFill>
                <a:srgbClr val="3ECDA6"/>
              </a:solidFill>
              <a:latin typeface="Cambria" panose="02040503050406030204" pitchFamily="18" charset="0"/>
              <a:ea typeface="Cambria" panose="02040503050406030204" pitchFamily="18" charset="0"/>
              <a:cs typeface="Segoe UI" panose="020B0502040204020203" pitchFamily="34" charset="0"/>
            </a:endParaRPr>
          </a:p>
        </p:txBody>
      </p:sp>
      <p:sp>
        <p:nvSpPr>
          <p:cNvPr id="3" name="TextBox 2"/>
          <p:cNvSpPr txBox="1"/>
          <p:nvPr/>
        </p:nvSpPr>
        <p:spPr>
          <a:xfrm>
            <a:off x="4519513" y="977580"/>
            <a:ext cx="3580778" cy="1200329"/>
          </a:xfrm>
          <a:prstGeom prst="rect">
            <a:avLst/>
          </a:prstGeom>
          <a:noFill/>
        </p:spPr>
        <p:txBody>
          <a:bodyPr wrap="square" rtlCol="0">
            <a:spAutoFit/>
          </a:bodyPr>
          <a:lstStyle/>
          <a:p>
            <a:r>
              <a:rPr lang="en-US" sz="1200" dirty="0" smtClean="0">
                <a:latin typeface="Cambria" panose="02040503050406030204" pitchFamily="18" charset="0"/>
                <a:ea typeface="Cambria" panose="02040503050406030204" pitchFamily="18" charset="0"/>
              </a:rPr>
              <a:t>In this data we provided by the 5 table :-</a:t>
            </a:r>
          </a:p>
          <a:p>
            <a:r>
              <a:rPr lang="en-US" sz="1200" dirty="0" smtClean="0">
                <a:latin typeface="Cambria" panose="02040503050406030204" pitchFamily="18" charset="0"/>
                <a:ea typeface="Cambria" panose="02040503050406030204" pitchFamily="18" charset="0"/>
              </a:rPr>
              <a:t>1. </a:t>
            </a:r>
            <a:r>
              <a:rPr lang="en-US" sz="1200" dirty="0" err="1" smtClean="0">
                <a:latin typeface="Cambria" panose="02040503050406030204" pitchFamily="18" charset="0"/>
                <a:ea typeface="Cambria" panose="02040503050406030204" pitchFamily="18" charset="0"/>
              </a:rPr>
              <a:t>dim_districts</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2. </a:t>
            </a:r>
            <a:r>
              <a:rPr lang="en-US" sz="1200" dirty="0" err="1" smtClean="0">
                <a:latin typeface="Cambria" panose="02040503050406030204" pitchFamily="18" charset="0"/>
                <a:ea typeface="Cambria" panose="02040503050406030204" pitchFamily="18" charset="0"/>
              </a:rPr>
              <a:t>dim_date</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3. </a:t>
            </a:r>
            <a:r>
              <a:rPr lang="en-US" sz="1200" dirty="0" err="1" smtClean="0">
                <a:latin typeface="Cambria" panose="02040503050406030204" pitchFamily="18" charset="0"/>
                <a:ea typeface="Cambria" panose="02040503050406030204" pitchFamily="18" charset="0"/>
              </a:rPr>
              <a:t>fact_stamps</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4. </a:t>
            </a:r>
            <a:r>
              <a:rPr lang="en-US" sz="1200" dirty="0" err="1" smtClean="0">
                <a:latin typeface="Cambria" panose="02040503050406030204" pitchFamily="18" charset="0"/>
                <a:ea typeface="Cambria" panose="02040503050406030204" pitchFamily="18" charset="0"/>
              </a:rPr>
              <a:t>fact_transport</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5. </a:t>
            </a:r>
            <a:r>
              <a:rPr lang="en-US" sz="1200" dirty="0" err="1" smtClean="0">
                <a:latin typeface="Cambria" panose="02040503050406030204" pitchFamily="18" charset="0"/>
                <a:ea typeface="Cambria" panose="02040503050406030204" pitchFamily="18" charset="0"/>
              </a:rPr>
              <a:t>fact_TS_iPASS</a:t>
            </a:r>
            <a:endParaRPr lang="en-IN" sz="1200" dirty="0">
              <a:latin typeface="Cambria" panose="02040503050406030204" pitchFamily="18" charset="0"/>
              <a:ea typeface="Cambria" panose="02040503050406030204" pitchFamily="18" charset="0"/>
            </a:endParaRPr>
          </a:p>
        </p:txBody>
      </p:sp>
      <p:sp>
        <p:nvSpPr>
          <p:cNvPr id="10" name="TextBox 9"/>
          <p:cNvSpPr txBox="1"/>
          <p:nvPr/>
        </p:nvSpPr>
        <p:spPr>
          <a:xfrm>
            <a:off x="508000" y="2362575"/>
            <a:ext cx="4405741" cy="830997"/>
          </a:xfrm>
          <a:prstGeom prst="rect">
            <a:avLst/>
          </a:prstGeom>
          <a:noFill/>
        </p:spPr>
        <p:txBody>
          <a:bodyPr wrap="square" rtlCol="0">
            <a:spAutoFit/>
          </a:bodyPr>
          <a:lstStyle/>
          <a:p>
            <a:r>
              <a:rPr lang="en-US" sz="1200" dirty="0" smtClean="0">
                <a:latin typeface="Cambria" panose="02040503050406030204" pitchFamily="18" charset="0"/>
                <a:ea typeface="Cambria" panose="02040503050406030204" pitchFamily="18" charset="0"/>
              </a:rPr>
              <a:t>1. </a:t>
            </a:r>
            <a:r>
              <a:rPr lang="en-US" sz="1200" dirty="0" err="1" smtClean="0">
                <a:latin typeface="Cambria" panose="02040503050406030204" pitchFamily="18" charset="0"/>
                <a:ea typeface="Cambria" panose="02040503050406030204" pitchFamily="18" charset="0"/>
              </a:rPr>
              <a:t>dim_districts</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The table contains information about districts.</a:t>
            </a:r>
          </a:p>
          <a:p>
            <a:r>
              <a:rPr lang="en-US" sz="1200" dirty="0" smtClean="0">
                <a:latin typeface="Cambria" panose="02040503050406030204" pitchFamily="18" charset="0"/>
                <a:ea typeface="Cambria" panose="02040503050406030204" pitchFamily="18" charset="0"/>
              </a:rPr>
              <a:t>- </a:t>
            </a:r>
            <a:r>
              <a:rPr lang="en-US" sz="1200" dirty="0" err="1" smtClean="0">
                <a:latin typeface="Cambria" panose="02040503050406030204" pitchFamily="18" charset="0"/>
                <a:ea typeface="Cambria" panose="02040503050406030204" pitchFamily="18" charset="0"/>
              </a:rPr>
              <a:t>dist_code</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-district</a:t>
            </a:r>
            <a:endParaRPr lang="en-IN" sz="1200" dirty="0">
              <a:latin typeface="Cambria" panose="02040503050406030204" pitchFamily="18" charset="0"/>
              <a:ea typeface="Cambria" panose="02040503050406030204" pitchFamily="18" charset="0"/>
            </a:endParaRPr>
          </a:p>
        </p:txBody>
      </p:sp>
      <p:sp>
        <p:nvSpPr>
          <p:cNvPr id="13" name="TextBox 12"/>
          <p:cNvSpPr txBox="1"/>
          <p:nvPr/>
        </p:nvSpPr>
        <p:spPr>
          <a:xfrm>
            <a:off x="508000" y="3342200"/>
            <a:ext cx="5372322" cy="1384995"/>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2</a:t>
            </a:r>
            <a:r>
              <a:rPr lang="en-US" sz="1200" dirty="0" smtClean="0">
                <a:latin typeface="Cambria" panose="02040503050406030204" pitchFamily="18" charset="0"/>
                <a:ea typeface="Cambria" panose="02040503050406030204" pitchFamily="18" charset="0"/>
              </a:rPr>
              <a:t>. </a:t>
            </a:r>
            <a:r>
              <a:rPr lang="en-US" sz="1200" dirty="0" err="1" smtClean="0">
                <a:latin typeface="Cambria" panose="02040503050406030204" pitchFamily="18" charset="0"/>
                <a:ea typeface="Cambria" panose="02040503050406030204" pitchFamily="18" charset="0"/>
              </a:rPr>
              <a:t>dim_date</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This table contains the dates at the monthly level. Please be aware that the fiscal year of Telangana spans from April to March.</a:t>
            </a:r>
          </a:p>
          <a:p>
            <a:r>
              <a:rPr lang="en-US" sz="1200" dirty="0" smtClean="0">
                <a:latin typeface="Cambria" panose="02040503050406030204" pitchFamily="18" charset="0"/>
                <a:ea typeface="Cambria" panose="02040503050406030204" pitchFamily="18" charset="0"/>
              </a:rPr>
              <a:t>- month</a:t>
            </a:r>
          </a:p>
          <a:p>
            <a:r>
              <a:rPr lang="en-US" sz="1200" dirty="0" smtClean="0">
                <a:latin typeface="Cambria" panose="02040503050406030204" pitchFamily="18" charset="0"/>
                <a:ea typeface="Cambria" panose="02040503050406030204" pitchFamily="18" charset="0"/>
              </a:rPr>
              <a:t>- </a:t>
            </a:r>
            <a:r>
              <a:rPr lang="en-US" sz="1200" dirty="0" err="1" smtClean="0">
                <a:latin typeface="Cambria" panose="02040503050406030204" pitchFamily="18" charset="0"/>
                <a:ea typeface="Cambria" panose="02040503050406030204" pitchFamily="18" charset="0"/>
              </a:rPr>
              <a:t>Mmm</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 quarter</a:t>
            </a:r>
          </a:p>
          <a:p>
            <a:r>
              <a:rPr lang="en-US" sz="1200" dirty="0" smtClean="0">
                <a:latin typeface="Cambria" panose="02040503050406030204" pitchFamily="18" charset="0"/>
                <a:ea typeface="Cambria" panose="02040503050406030204" pitchFamily="18" charset="0"/>
              </a:rPr>
              <a:t>- </a:t>
            </a:r>
            <a:r>
              <a:rPr lang="en-US" sz="1200" dirty="0" err="1" smtClean="0">
                <a:latin typeface="Cambria" panose="02040503050406030204" pitchFamily="18" charset="0"/>
                <a:ea typeface="Cambria" panose="02040503050406030204" pitchFamily="18" charset="0"/>
              </a:rPr>
              <a:t>fiscal_year</a:t>
            </a:r>
            <a:endParaRPr lang="en-IN" sz="1200" dirty="0">
              <a:latin typeface="Cambria" panose="02040503050406030204" pitchFamily="18" charset="0"/>
              <a:ea typeface="Cambria" panose="02040503050406030204" pitchFamily="18" charset="0"/>
            </a:endParaRPr>
          </a:p>
        </p:txBody>
      </p:sp>
      <p:sp>
        <p:nvSpPr>
          <p:cNvPr id="14" name="TextBox 13"/>
          <p:cNvSpPr txBox="1"/>
          <p:nvPr/>
        </p:nvSpPr>
        <p:spPr>
          <a:xfrm>
            <a:off x="378692" y="4848906"/>
            <a:ext cx="6036366" cy="1754326"/>
          </a:xfrm>
          <a:prstGeom prst="rect">
            <a:avLst/>
          </a:prstGeom>
          <a:noFill/>
        </p:spPr>
        <p:txBody>
          <a:bodyPr wrap="square" rtlCol="0">
            <a:spAutoFit/>
          </a:bodyPr>
          <a:lstStyle/>
          <a:p>
            <a:r>
              <a:rPr lang="en-US" sz="1200" dirty="0" smtClean="0">
                <a:latin typeface="Cambria" panose="02040503050406030204" pitchFamily="18" charset="0"/>
                <a:ea typeface="Cambria" panose="02040503050406030204" pitchFamily="18" charset="0"/>
              </a:rPr>
              <a:t>3. </a:t>
            </a:r>
            <a:r>
              <a:rPr lang="en-US" sz="1200" dirty="0" err="1" smtClean="0">
                <a:latin typeface="Cambria" panose="02040503050406030204" pitchFamily="18" charset="0"/>
                <a:ea typeface="Cambria" panose="02040503050406030204" pitchFamily="18" charset="0"/>
              </a:rPr>
              <a:t>fact_stamps</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The table provides data on the revenue generated from document registrations and </a:t>
            </a:r>
            <a:r>
              <a:rPr lang="en-US" sz="1200" dirty="0" err="1" smtClean="0">
                <a:latin typeface="Cambria" panose="02040503050406030204" pitchFamily="18" charset="0"/>
                <a:ea typeface="Cambria" panose="02040503050406030204" pitchFamily="18" charset="0"/>
              </a:rPr>
              <a:t>estamp</a:t>
            </a:r>
            <a:r>
              <a:rPr lang="en-US" sz="1200" dirty="0" smtClean="0">
                <a:latin typeface="Cambria" panose="02040503050406030204" pitchFamily="18" charset="0"/>
                <a:ea typeface="Cambria" panose="02040503050406030204" pitchFamily="18" charset="0"/>
              </a:rPr>
              <a:t> challan payments aggregated at the district and monthly level.</a:t>
            </a:r>
          </a:p>
          <a:p>
            <a:r>
              <a:rPr lang="en-US" sz="1200" dirty="0" smtClean="0">
                <a:latin typeface="Cambria" panose="02040503050406030204" pitchFamily="18" charset="0"/>
                <a:ea typeface="Cambria" panose="02040503050406030204" pitchFamily="18" charset="0"/>
              </a:rPr>
              <a:t>- </a:t>
            </a:r>
            <a:r>
              <a:rPr lang="en-US" sz="1200" dirty="0" err="1" smtClean="0">
                <a:latin typeface="Cambria" panose="02040503050406030204" pitchFamily="18" charset="0"/>
                <a:ea typeface="Cambria" panose="02040503050406030204" pitchFamily="18" charset="0"/>
              </a:rPr>
              <a:t>dist_code</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 month</a:t>
            </a:r>
          </a:p>
          <a:p>
            <a:r>
              <a:rPr lang="en-US" sz="1200" dirty="0" smtClean="0">
                <a:latin typeface="Cambria" panose="02040503050406030204" pitchFamily="18" charset="0"/>
                <a:ea typeface="Cambria" panose="02040503050406030204" pitchFamily="18" charset="0"/>
              </a:rPr>
              <a:t>- </a:t>
            </a:r>
            <a:r>
              <a:rPr lang="en-US" sz="1200" dirty="0" err="1" smtClean="0">
                <a:latin typeface="Cambria" panose="02040503050406030204" pitchFamily="18" charset="0"/>
                <a:ea typeface="Cambria" panose="02040503050406030204" pitchFamily="18" charset="0"/>
              </a:rPr>
              <a:t>documents_registered_cnt</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 </a:t>
            </a:r>
            <a:r>
              <a:rPr lang="en-US" sz="1200" dirty="0" err="1" smtClean="0">
                <a:latin typeface="Cambria" panose="02040503050406030204" pitchFamily="18" charset="0"/>
                <a:ea typeface="Cambria" panose="02040503050406030204" pitchFamily="18" charset="0"/>
              </a:rPr>
              <a:t>documents_registered_rev</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 </a:t>
            </a:r>
            <a:r>
              <a:rPr lang="en-US" sz="1200" dirty="0" err="1" smtClean="0">
                <a:latin typeface="Cambria" panose="02040503050406030204" pitchFamily="18" charset="0"/>
                <a:ea typeface="Cambria" panose="02040503050406030204" pitchFamily="18" charset="0"/>
              </a:rPr>
              <a:t>estamps_challans_cnt</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 </a:t>
            </a:r>
            <a:r>
              <a:rPr lang="en-US" sz="1200" dirty="0" err="1" smtClean="0">
                <a:latin typeface="Cambria" panose="02040503050406030204" pitchFamily="18" charset="0"/>
                <a:ea typeface="Cambria" panose="02040503050406030204" pitchFamily="18" charset="0"/>
              </a:rPr>
              <a:t>estamps_challans_rev</a:t>
            </a:r>
            <a:endParaRPr lang="en-IN" sz="1200" dirty="0">
              <a:latin typeface="Cambria" panose="02040503050406030204" pitchFamily="18" charset="0"/>
              <a:ea typeface="Cambria" panose="02040503050406030204" pitchFamily="18" charset="0"/>
            </a:endParaRPr>
          </a:p>
        </p:txBody>
      </p:sp>
      <p:sp>
        <p:nvSpPr>
          <p:cNvPr id="16" name="TextBox 15"/>
          <p:cNvSpPr txBox="1"/>
          <p:nvPr/>
        </p:nvSpPr>
        <p:spPr>
          <a:xfrm>
            <a:off x="6096000" y="2387795"/>
            <a:ext cx="6036366" cy="2123658"/>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4</a:t>
            </a:r>
            <a:r>
              <a:rPr lang="en-US" sz="1200" dirty="0" smtClean="0">
                <a:latin typeface="Cambria" panose="02040503050406030204" pitchFamily="18" charset="0"/>
                <a:ea typeface="Cambria" panose="02040503050406030204" pitchFamily="18" charset="0"/>
              </a:rPr>
              <a:t>. </a:t>
            </a:r>
            <a:r>
              <a:rPr lang="en-US" sz="1200" dirty="0" err="1" smtClean="0">
                <a:latin typeface="Cambria" panose="02040503050406030204" pitchFamily="18" charset="0"/>
                <a:ea typeface="Cambria" panose="02040503050406030204" pitchFamily="18" charset="0"/>
              </a:rPr>
              <a:t>fact_transport</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The table provides information about the individual vehicle sales data from the RTA(Regional Transport Authority) of the state of Telangana categorized by fuel type, vehicle class, seating capacity, and other general categories aggregated at the district and monthly level.</a:t>
            </a:r>
          </a:p>
          <a:p>
            <a:r>
              <a:rPr lang="en-US" sz="1200" dirty="0" smtClean="0">
                <a:latin typeface="Cambria" panose="02040503050406030204" pitchFamily="18" charset="0"/>
                <a:ea typeface="Cambria" panose="02040503050406030204" pitchFamily="18" charset="0"/>
              </a:rPr>
              <a:t>- </a:t>
            </a:r>
            <a:r>
              <a:rPr lang="en-US" sz="1200" dirty="0" err="1" smtClean="0">
                <a:latin typeface="Cambria" panose="02040503050406030204" pitchFamily="18" charset="0"/>
                <a:ea typeface="Cambria" panose="02040503050406030204" pitchFamily="18" charset="0"/>
              </a:rPr>
              <a:t>dist_code</a:t>
            </a:r>
            <a:endParaRPr lang="en-US" sz="1200" dirty="0">
              <a:latin typeface="Cambria" panose="02040503050406030204" pitchFamily="18" charset="0"/>
              <a:ea typeface="Cambria" panose="02040503050406030204" pitchFamily="18" charset="0"/>
            </a:endParaRPr>
          </a:p>
          <a:p>
            <a:r>
              <a:rPr lang="en-IN" sz="1200" dirty="0" smtClean="0">
                <a:latin typeface="Cambria" panose="02040503050406030204" pitchFamily="18" charset="0"/>
                <a:ea typeface="Cambria" panose="02040503050406030204" pitchFamily="18" charset="0"/>
              </a:rPr>
              <a:t>- Month</a:t>
            </a:r>
          </a:p>
          <a:p>
            <a:r>
              <a:rPr lang="en-US" sz="1200" dirty="0" smtClean="0">
                <a:latin typeface="Cambria" panose="02040503050406030204" pitchFamily="18" charset="0"/>
                <a:ea typeface="Cambria" panose="02040503050406030204" pitchFamily="18" charset="0"/>
              </a:rPr>
              <a:t>- Vehicle sales categorized by different fuel types</a:t>
            </a:r>
          </a:p>
          <a:p>
            <a:r>
              <a:rPr lang="en-US" sz="1200" dirty="0" smtClean="0">
                <a:latin typeface="Cambria" panose="02040503050406030204" pitchFamily="18" charset="0"/>
                <a:ea typeface="Cambria" panose="02040503050406030204" pitchFamily="18" charset="0"/>
              </a:rPr>
              <a:t>- Vehicle sales categorized by different vehicle class</a:t>
            </a:r>
          </a:p>
          <a:p>
            <a:r>
              <a:rPr lang="en-US" sz="1200" dirty="0" smtClean="0">
                <a:latin typeface="Cambria" panose="02040503050406030204" pitchFamily="18" charset="0"/>
                <a:ea typeface="Cambria" panose="02040503050406030204" pitchFamily="18" charset="0"/>
              </a:rPr>
              <a:t>- Vehicle sales categorized by seating capacity</a:t>
            </a:r>
          </a:p>
          <a:p>
            <a:r>
              <a:rPr lang="en-US" sz="1200" dirty="0" smtClean="0">
                <a:latin typeface="Cambria" panose="02040503050406030204" pitchFamily="18" charset="0"/>
                <a:ea typeface="Cambria" panose="02040503050406030204" pitchFamily="18" charset="0"/>
              </a:rPr>
              <a:t>- Sales of vehicles by other categories</a:t>
            </a:r>
            <a:endParaRPr lang="en-IN" sz="1200" dirty="0">
              <a:latin typeface="Cambria" panose="02040503050406030204" pitchFamily="18" charset="0"/>
              <a:ea typeface="Cambria" panose="02040503050406030204" pitchFamily="18" charset="0"/>
            </a:endParaRPr>
          </a:p>
        </p:txBody>
      </p:sp>
      <p:sp>
        <p:nvSpPr>
          <p:cNvPr id="18" name="TextBox 17"/>
          <p:cNvSpPr txBox="1"/>
          <p:nvPr/>
        </p:nvSpPr>
        <p:spPr>
          <a:xfrm>
            <a:off x="6155635" y="4664240"/>
            <a:ext cx="6036366" cy="2123658"/>
          </a:xfrm>
          <a:prstGeom prst="rect">
            <a:avLst/>
          </a:prstGeom>
          <a:noFill/>
        </p:spPr>
        <p:txBody>
          <a:bodyPr wrap="square" rtlCol="0">
            <a:spAutoFit/>
          </a:bodyPr>
          <a:lstStyle/>
          <a:p>
            <a:r>
              <a:rPr lang="en-US" sz="1200" dirty="0" smtClean="0">
                <a:latin typeface="Cambria" panose="02040503050406030204" pitchFamily="18" charset="0"/>
                <a:ea typeface="Cambria" panose="02040503050406030204" pitchFamily="18" charset="0"/>
              </a:rPr>
              <a:t>5. </a:t>
            </a:r>
            <a:r>
              <a:rPr lang="en-US" sz="1200" dirty="0" err="1" smtClean="0">
                <a:latin typeface="Cambria" panose="02040503050406030204" pitchFamily="18" charset="0"/>
                <a:ea typeface="Cambria" panose="02040503050406030204" pitchFamily="18" charset="0"/>
              </a:rPr>
              <a:t>fact_TS_iPASS</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The TS-</a:t>
            </a:r>
            <a:r>
              <a:rPr lang="en-US" sz="1200" dirty="0" err="1" smtClean="0">
                <a:latin typeface="Cambria" panose="02040503050406030204" pitchFamily="18" charset="0"/>
                <a:ea typeface="Cambria" panose="02040503050406030204" pitchFamily="18" charset="0"/>
              </a:rPr>
              <a:t>iPASS</a:t>
            </a:r>
            <a:r>
              <a:rPr lang="en-US" sz="1200" dirty="0" smtClean="0">
                <a:latin typeface="Cambria" panose="02040503050406030204" pitchFamily="18" charset="0"/>
                <a:ea typeface="Cambria" panose="02040503050406030204" pitchFamily="18" charset="0"/>
              </a:rPr>
              <a:t> dataset in Telangana comprises data concerning units or businesses established within the state under the "Industrial Project Approval and Self-Certification System" (</a:t>
            </a:r>
            <a:r>
              <a:rPr lang="en-US" sz="1200" dirty="0" err="1" smtClean="0">
                <a:latin typeface="Cambria" panose="02040503050406030204" pitchFamily="18" charset="0"/>
                <a:ea typeface="Cambria" panose="02040503050406030204" pitchFamily="18" charset="0"/>
              </a:rPr>
              <a:t>iPASS</a:t>
            </a:r>
            <a:r>
              <a:rPr lang="en-US" sz="1200" dirty="0" smtClean="0">
                <a:latin typeface="Cambria" panose="02040503050406030204" pitchFamily="18" charset="0"/>
                <a:ea typeface="Cambria" panose="02040503050406030204" pitchFamily="18" charset="0"/>
              </a:rPr>
              <a:t>). This government initiative aims to foster industrial growth and investment by streamlining project approvals and enabling self-certification for businesses.</a:t>
            </a:r>
          </a:p>
          <a:p>
            <a:r>
              <a:rPr lang="en-US" sz="1200" dirty="0" smtClean="0">
                <a:latin typeface="Cambria" panose="02040503050406030204" pitchFamily="18" charset="0"/>
                <a:ea typeface="Cambria" panose="02040503050406030204" pitchFamily="18" charset="0"/>
              </a:rPr>
              <a:t>- </a:t>
            </a:r>
            <a:r>
              <a:rPr lang="en-US" sz="1200" dirty="0" err="1" smtClean="0">
                <a:latin typeface="Cambria" panose="02040503050406030204" pitchFamily="18" charset="0"/>
                <a:ea typeface="Cambria" panose="02040503050406030204" pitchFamily="18" charset="0"/>
              </a:rPr>
              <a:t>dist_code</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 month</a:t>
            </a:r>
          </a:p>
          <a:p>
            <a:r>
              <a:rPr lang="en-US" sz="1200" dirty="0" smtClean="0">
                <a:latin typeface="Cambria" panose="02040503050406030204" pitchFamily="18" charset="0"/>
                <a:ea typeface="Cambria" panose="02040503050406030204" pitchFamily="18" charset="0"/>
              </a:rPr>
              <a:t>- sector</a:t>
            </a:r>
          </a:p>
          <a:p>
            <a:r>
              <a:rPr lang="en-US" sz="1200" dirty="0" smtClean="0">
                <a:latin typeface="Cambria" panose="02040503050406030204" pitchFamily="18" charset="0"/>
                <a:ea typeface="Cambria" panose="02040503050406030204" pitchFamily="18" charset="0"/>
              </a:rPr>
              <a:t>- investment in </a:t>
            </a:r>
            <a:r>
              <a:rPr lang="en-US" sz="1200" dirty="0" err="1" smtClean="0">
                <a:latin typeface="Cambria" panose="02040503050406030204" pitchFamily="18" charset="0"/>
                <a:ea typeface="Cambria" panose="02040503050406030204" pitchFamily="18" charset="0"/>
              </a:rPr>
              <a:t>cr</a:t>
            </a:r>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 </a:t>
            </a:r>
            <a:r>
              <a:rPr lang="en-US" sz="1200" dirty="0" err="1" smtClean="0">
                <a:latin typeface="Cambria" panose="02040503050406030204" pitchFamily="18" charset="0"/>
                <a:ea typeface="Cambria" panose="02040503050406030204" pitchFamily="18" charset="0"/>
              </a:rPr>
              <a:t>number_of_employes</a:t>
            </a:r>
            <a:endParaRPr lang="en-IN"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1875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2"/>
            <a:stretch>
              <a:fillRect/>
            </a:stretch>
          </a:blipFill>
        </p:spPr>
        <p:txBody>
          <a:bodyPr/>
          <a:lstStyle/>
          <a:p>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2" name="Rounded Rectangle 1"/>
          <p:cNvSpPr/>
          <p:nvPr/>
        </p:nvSpPr>
        <p:spPr>
          <a:xfrm>
            <a:off x="4768894" y="1270825"/>
            <a:ext cx="2278452" cy="688837"/>
          </a:xfrm>
          <a:prstGeom prst="roundRect">
            <a:avLst>
              <a:gd name="adj" fmla="val 4775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2A007E2F-39D6-7345-2E05-22004894A1AE}"/>
              </a:ext>
            </a:extLst>
          </p:cNvPr>
          <p:cNvSpPr txBox="1">
            <a:spLocks/>
          </p:cNvSpPr>
          <p:nvPr/>
        </p:nvSpPr>
        <p:spPr>
          <a:xfrm>
            <a:off x="4927248" y="1294609"/>
            <a:ext cx="2295588"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800" b="1" dirty="0">
                <a:solidFill>
                  <a:srgbClr val="3ECDA6"/>
                </a:solidFill>
                <a:latin typeface="Cambria" panose="02040503050406030204" pitchFamily="18" charset="0"/>
                <a:ea typeface="Cambria" panose="02040503050406030204" pitchFamily="18" charset="0"/>
                <a:cs typeface="Segoe UI" panose="020B0502040204020203" pitchFamily="34" charset="0"/>
              </a:rPr>
              <a:t>Objective</a:t>
            </a:r>
            <a:endParaRPr lang="en-US" sz="2800" b="1" dirty="0">
              <a:solidFill>
                <a:srgbClr val="3ECDA6"/>
              </a:solidFill>
              <a:latin typeface="Cambria" panose="02040503050406030204" pitchFamily="18" charset="0"/>
              <a:ea typeface="Cambria" panose="02040503050406030204" pitchFamily="18" charset="0"/>
              <a:cs typeface="Segoe UI" panose="020B0502040204020203" pitchFamily="34" charset="0"/>
            </a:endParaRPr>
          </a:p>
        </p:txBody>
      </p:sp>
      <p:sp>
        <p:nvSpPr>
          <p:cNvPr id="20" name="Rounded Rectangle 19"/>
          <p:cNvSpPr/>
          <p:nvPr/>
        </p:nvSpPr>
        <p:spPr>
          <a:xfrm>
            <a:off x="2843110" y="2494454"/>
            <a:ext cx="6476379" cy="2722935"/>
          </a:xfrm>
          <a:prstGeom prst="roundRect">
            <a:avLst>
              <a:gd name="adj" fmla="val 165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084945" y="2551518"/>
            <a:ext cx="6036366" cy="2554545"/>
          </a:xfrm>
          <a:prstGeom prst="rect">
            <a:avLst/>
          </a:prstGeom>
          <a:noFill/>
        </p:spPr>
        <p:txBody>
          <a:bodyPr wrap="square" rtlCol="0">
            <a:spAutoFit/>
          </a:bodyPr>
          <a:lstStyle/>
          <a:p>
            <a:r>
              <a:rPr lang="en-US" sz="1600" dirty="0" smtClean="0">
                <a:latin typeface="Cambria" panose="02040503050406030204" pitchFamily="18" charset="0"/>
                <a:ea typeface="Cambria" panose="02040503050406030204" pitchFamily="18" charset="0"/>
              </a:rPr>
              <a:t>• Explore Stamp Registration, Transportation and </a:t>
            </a:r>
            <a:r>
              <a:rPr lang="en-US" sz="1600" dirty="0" err="1" smtClean="0">
                <a:latin typeface="Cambria" panose="02040503050406030204" pitchFamily="18" charset="0"/>
                <a:ea typeface="Cambria" panose="02040503050406030204" pitchFamily="18" charset="0"/>
              </a:rPr>
              <a:t>Ts-Ipass</a:t>
            </a:r>
            <a:r>
              <a:rPr lang="en-US" sz="1600" dirty="0" smtClean="0">
                <a:latin typeface="Cambria" panose="02040503050406030204" pitchFamily="18" charset="0"/>
                <a:ea typeface="Cambria" panose="02040503050406030204" pitchFamily="18" charset="0"/>
              </a:rPr>
              <a:t> Datasets. Understand their attributes, categories and time period.</a:t>
            </a:r>
          </a:p>
          <a:p>
            <a:endParaRPr lang="en-US" sz="1600" dirty="0" smtClean="0">
              <a:latin typeface="Cambria" panose="02040503050406030204" pitchFamily="18" charset="0"/>
              <a:ea typeface="Cambria" panose="02040503050406030204" pitchFamily="18" charset="0"/>
            </a:endParaRPr>
          </a:p>
          <a:p>
            <a:r>
              <a:rPr lang="en-US" sz="1600" dirty="0" smtClean="0">
                <a:latin typeface="Cambria" panose="02040503050406030204" pitchFamily="18" charset="0"/>
                <a:ea typeface="Cambria" panose="02040503050406030204" pitchFamily="18" charset="0"/>
              </a:rPr>
              <a:t> • Analyze trends and patterns within each department. </a:t>
            </a:r>
          </a:p>
          <a:p>
            <a:endParaRPr lang="en-US" sz="1600" dirty="0" smtClean="0">
              <a:latin typeface="Cambria" panose="02040503050406030204" pitchFamily="18" charset="0"/>
              <a:ea typeface="Cambria" panose="02040503050406030204" pitchFamily="18" charset="0"/>
            </a:endParaRPr>
          </a:p>
          <a:p>
            <a:r>
              <a:rPr lang="en-US" sz="1600" dirty="0" smtClean="0">
                <a:latin typeface="Cambria" panose="02040503050406030204" pitchFamily="18" charset="0"/>
                <a:ea typeface="Cambria" panose="02040503050406030204" pitchFamily="18" charset="0"/>
              </a:rPr>
              <a:t>• Identify growth opportunities and areas needing attention. </a:t>
            </a:r>
          </a:p>
          <a:p>
            <a:endParaRPr lang="en-US" sz="1600" dirty="0" smtClean="0">
              <a:latin typeface="Cambria" panose="02040503050406030204" pitchFamily="18" charset="0"/>
              <a:ea typeface="Cambria" panose="02040503050406030204" pitchFamily="18" charset="0"/>
            </a:endParaRPr>
          </a:p>
          <a:p>
            <a:r>
              <a:rPr lang="en-US" sz="1600" dirty="0" smtClean="0">
                <a:latin typeface="Cambria" panose="02040503050406030204" pitchFamily="18" charset="0"/>
                <a:ea typeface="Cambria" panose="02040503050406030204" pitchFamily="18" charset="0"/>
              </a:rPr>
              <a:t>• Find correlation among these departments and report the overall growth of the state through insights and relevant visuals such as shape maps.</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9368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2"/>
            <a:stretch>
              <a:fillRect/>
            </a:stretch>
          </a:blipFill>
        </p:spPr>
        <p:txBody>
          <a:bodyPr/>
          <a:lstStyle/>
          <a:p>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20" name="Rounded Rectangle 19"/>
          <p:cNvSpPr/>
          <p:nvPr/>
        </p:nvSpPr>
        <p:spPr>
          <a:xfrm>
            <a:off x="2041236" y="2761673"/>
            <a:ext cx="8201891" cy="1154546"/>
          </a:xfrm>
          <a:prstGeom prst="roundRect">
            <a:avLst>
              <a:gd name="adj" fmla="val 165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a:extLst>
              <a:ext uri="{FF2B5EF4-FFF2-40B4-BE49-F238E27FC236}">
                <a16:creationId xmlns:a16="http://schemas.microsoft.com/office/drawing/2014/main" id="{2A007E2F-39D6-7345-2E05-22004894A1AE}"/>
              </a:ext>
            </a:extLst>
          </p:cNvPr>
          <p:cNvSpPr txBox="1">
            <a:spLocks/>
          </p:cNvSpPr>
          <p:nvPr/>
        </p:nvSpPr>
        <p:spPr>
          <a:xfrm>
            <a:off x="2591628" y="2327536"/>
            <a:ext cx="6949109" cy="20258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latin typeface="Cambria" panose="02040503050406030204" pitchFamily="18" charset="0"/>
                <a:ea typeface="Cambria" panose="02040503050406030204" pitchFamily="18" charset="0"/>
                <a:cs typeface="Segoe UI" panose="020B0502040204020203" pitchFamily="34" charset="0"/>
              </a:rPr>
              <a:t>Let Start the </a:t>
            </a:r>
            <a:r>
              <a:rPr lang="en-US" sz="2800" b="1" dirty="0" smtClean="0">
                <a:latin typeface="Cambria" panose="02040503050406030204" pitchFamily="18" charset="0"/>
                <a:ea typeface="Cambria" panose="02040503050406030204" pitchFamily="18" charset="0"/>
                <a:cs typeface="Segoe UI" panose="020B0502040204020203" pitchFamily="34" charset="0"/>
              </a:rPr>
              <a:t>Primary Question </a:t>
            </a:r>
            <a:r>
              <a:rPr lang="en-US" sz="2800" b="1" dirty="0" smtClean="0">
                <a:latin typeface="Cambria" panose="02040503050406030204" pitchFamily="18" charset="0"/>
                <a:ea typeface="Cambria" panose="02040503050406030204" pitchFamily="18" charset="0"/>
                <a:cs typeface="Segoe UI" panose="020B0502040204020203" pitchFamily="34" charset="0"/>
              </a:rPr>
              <a:t>with SQL Query, Output and Data Visual</a:t>
            </a:r>
            <a:endParaRPr lang="en-US" sz="2800" b="1" dirty="0">
              <a:latin typeface="Cambria" panose="02040503050406030204" pitchFamily="18" charset="0"/>
              <a:ea typeface="Cambria" panose="02040503050406030204" pitchFamily="18" charset="0"/>
              <a:cs typeface="Segoe UI" panose="020B0502040204020203" pitchFamily="34" charset="0"/>
            </a:endParaRPr>
          </a:p>
        </p:txBody>
      </p:sp>
    </p:spTree>
    <p:extLst>
      <p:ext uri="{BB962C8B-B14F-4D97-AF65-F5344CB8AC3E}">
        <p14:creationId xmlns:p14="http://schemas.microsoft.com/office/powerpoint/2010/main" val="371281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7" name="Title 1">
            <a:extLst>
              <a:ext uri="{FF2B5EF4-FFF2-40B4-BE49-F238E27FC236}">
                <a16:creationId xmlns:a16="http://schemas.microsoft.com/office/drawing/2014/main" id="{2A007E2F-39D6-7345-2E05-22004894A1AE}"/>
              </a:ext>
            </a:extLst>
          </p:cNvPr>
          <p:cNvSpPr txBox="1">
            <a:spLocks/>
          </p:cNvSpPr>
          <p:nvPr/>
        </p:nvSpPr>
        <p:spPr>
          <a:xfrm>
            <a:off x="278045" y="899492"/>
            <a:ext cx="11760062" cy="12184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solidFill>
                  <a:srgbClr val="365422"/>
                </a:solidFill>
                <a:latin typeface="Cambria" panose="02040503050406030204" pitchFamily="18" charset="0"/>
                <a:ea typeface="Cambria" panose="02040503050406030204" pitchFamily="18" charset="0"/>
              </a:rPr>
              <a:t>1. How does the revenue generated from document registration vary across districts in Telangana? List down the top 5 districts that showed the highest document registration revenue growth between FY 2019 and 2022.</a:t>
            </a:r>
            <a:endParaRPr lang="en-US" sz="1800" dirty="0">
              <a:solidFill>
                <a:srgbClr val="365422"/>
              </a:solidFill>
              <a:latin typeface="Cambria" panose="02040503050406030204" pitchFamily="18" charset="0"/>
              <a:ea typeface="Cambria" panose="02040503050406030204" pitchFamily="18" charset="0"/>
            </a:endParaRPr>
          </a:p>
        </p:txBody>
      </p:sp>
      <p:sp>
        <p:nvSpPr>
          <p:cNvPr id="8" name="TextBox 7"/>
          <p:cNvSpPr txBox="1"/>
          <p:nvPr/>
        </p:nvSpPr>
        <p:spPr>
          <a:xfrm>
            <a:off x="4303807" y="137480"/>
            <a:ext cx="3584386" cy="584775"/>
          </a:xfrm>
          <a:prstGeom prst="rect">
            <a:avLst/>
          </a:prstGeom>
          <a:noFill/>
        </p:spPr>
        <p:txBody>
          <a:bodyPr wrap="square" rtlCol="0">
            <a:spAutoFit/>
          </a:bodyPr>
          <a:lstStyle/>
          <a:p>
            <a:r>
              <a:rPr lang="en-IN" sz="3200" dirty="0" smtClean="0">
                <a:solidFill>
                  <a:schemeClr val="accent6">
                    <a:lumMod val="50000"/>
                  </a:schemeClr>
                </a:solidFill>
                <a:latin typeface="Cambria" panose="02040503050406030204" pitchFamily="18" charset="0"/>
                <a:ea typeface="Cambria" panose="02040503050406030204" pitchFamily="18" charset="0"/>
              </a:rPr>
              <a:t>Stamp Registration</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591127" y="2416958"/>
            <a:ext cx="3204680" cy="23859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5"/>
          <a:stretch>
            <a:fillRect/>
          </a:stretch>
        </p:blipFill>
        <p:spPr>
          <a:xfrm>
            <a:off x="4303807" y="1998951"/>
            <a:ext cx="7734300" cy="3857625"/>
          </a:xfrm>
          <a:prstGeom prst="rect">
            <a:avLst/>
          </a:prstGeom>
        </p:spPr>
      </p:pic>
      <p:sp>
        <p:nvSpPr>
          <p:cNvPr id="11" name="TextBox 10">
            <a:extLst>
              <a:ext uri="{FF2B5EF4-FFF2-40B4-BE49-F238E27FC236}">
                <a16:creationId xmlns:a16="http://schemas.microsoft.com/office/drawing/2014/main" id="{9EA4B7CE-C6A2-4C38-FB8C-0C9521C1B418}"/>
              </a:ext>
            </a:extLst>
          </p:cNvPr>
          <p:cNvSpPr txBox="1"/>
          <p:nvPr/>
        </p:nvSpPr>
        <p:spPr>
          <a:xfrm>
            <a:off x="278045" y="6155595"/>
            <a:ext cx="11276909" cy="369332"/>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err="1" smtClean="0">
                <a:solidFill>
                  <a:srgbClr val="00B0F0"/>
                </a:solidFill>
                <a:latin typeface="Arial" panose="020B0604020202020204" pitchFamily="34" charset="0"/>
                <a:cs typeface="Arial" panose="020B0604020202020204" pitchFamily="34" charset="0"/>
              </a:rPr>
              <a:t>Medchal</a:t>
            </a:r>
            <a:r>
              <a:rPr lang="en-US" sz="1800" b="1" dirty="0" smtClean="0">
                <a:solidFill>
                  <a:srgbClr val="00B0F0"/>
                </a:solidFill>
                <a:latin typeface="Arial" panose="020B0604020202020204" pitchFamily="34" charset="0"/>
                <a:cs typeface="Arial" panose="020B0604020202020204" pitchFamily="34" charset="0"/>
              </a:rPr>
              <a:t> </a:t>
            </a:r>
            <a:r>
              <a:rPr lang="en-US" sz="1800" b="1" dirty="0" err="1" smtClean="0">
                <a:solidFill>
                  <a:srgbClr val="00B0F0"/>
                </a:solidFill>
                <a:latin typeface="Arial" panose="020B0604020202020204" pitchFamily="34" charset="0"/>
                <a:cs typeface="Arial" panose="020B0604020202020204" pitchFamily="34" charset="0"/>
              </a:rPr>
              <a:t>Malkajgiri</a:t>
            </a:r>
            <a:r>
              <a:rPr lang="en-US" sz="1800" b="1" dirty="0" smtClean="0">
                <a:solidFill>
                  <a:srgbClr val="00B0F0"/>
                </a:solidFill>
                <a:latin typeface="Arial" panose="020B0604020202020204" pitchFamily="34" charset="0"/>
                <a:cs typeface="Arial" panose="020B0604020202020204" pitchFamily="34" charset="0"/>
              </a:rPr>
              <a:t> </a:t>
            </a:r>
            <a:r>
              <a:rPr lang="en-US" sz="1800" b="1" dirty="0" smtClean="0">
                <a:solidFill>
                  <a:schemeClr val="accent6">
                    <a:lumMod val="50000"/>
                  </a:schemeClr>
                </a:solidFill>
                <a:latin typeface="Arial" panose="020B0604020202020204" pitchFamily="34" charset="0"/>
                <a:cs typeface="Arial" panose="020B0604020202020204" pitchFamily="34" charset="0"/>
              </a:rPr>
              <a:t>generated the highest revenue growth </a:t>
            </a:r>
            <a:r>
              <a:rPr lang="en-US" sz="1800" b="1" dirty="0" smtClean="0">
                <a:solidFill>
                  <a:srgbClr val="00B0F0"/>
                </a:solidFill>
                <a:latin typeface="Arial" panose="020B0604020202020204" pitchFamily="34" charset="0"/>
                <a:cs typeface="Arial" panose="020B0604020202020204" pitchFamily="34" charset="0"/>
              </a:rPr>
              <a:t>approx. 48.57bn</a:t>
            </a:r>
            <a:r>
              <a:rPr lang="en-US" sz="1800" b="1" dirty="0" smtClean="0">
                <a:solidFill>
                  <a:schemeClr val="accent6">
                    <a:lumMod val="50000"/>
                  </a:schemeClr>
                </a:solidFill>
                <a:latin typeface="Arial" panose="020B0604020202020204" pitchFamily="34" charset="0"/>
                <a:cs typeface="Arial" panose="020B0604020202020204" pitchFamily="34" charset="0"/>
              </a:rPr>
              <a:t> between </a:t>
            </a:r>
            <a:r>
              <a:rPr lang="en-US" sz="1800" b="1" dirty="0" err="1" smtClean="0">
                <a:solidFill>
                  <a:schemeClr val="accent6">
                    <a:lumMod val="50000"/>
                  </a:schemeClr>
                </a:solidFill>
                <a:latin typeface="Arial" panose="020B0604020202020204" pitchFamily="34" charset="0"/>
                <a:cs typeface="Arial" panose="020B0604020202020204" pitchFamily="34" charset="0"/>
              </a:rPr>
              <a:t>fy</a:t>
            </a:r>
            <a:r>
              <a:rPr lang="en-US" sz="1800" b="1" dirty="0" smtClean="0">
                <a:solidFill>
                  <a:schemeClr val="accent6">
                    <a:lumMod val="50000"/>
                  </a:schemeClr>
                </a:solidFill>
                <a:latin typeface="Arial" panose="020B0604020202020204" pitchFamily="34" charset="0"/>
                <a:cs typeface="Arial" panose="020B0604020202020204" pitchFamily="34" charset="0"/>
              </a:rPr>
              <a:t> 2019 and 2022.</a:t>
            </a:r>
            <a:endParaRPr lang="en-IN" sz="1800" b="1"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224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7" name="Title 1">
            <a:extLst>
              <a:ext uri="{FF2B5EF4-FFF2-40B4-BE49-F238E27FC236}">
                <a16:creationId xmlns:a16="http://schemas.microsoft.com/office/drawing/2014/main" id="{2A007E2F-39D6-7345-2E05-22004894A1AE}"/>
              </a:ext>
            </a:extLst>
          </p:cNvPr>
          <p:cNvSpPr txBox="1">
            <a:spLocks/>
          </p:cNvSpPr>
          <p:nvPr/>
        </p:nvSpPr>
        <p:spPr>
          <a:xfrm>
            <a:off x="278045" y="899492"/>
            <a:ext cx="11760062" cy="12184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solidFill>
                  <a:schemeClr val="accent6">
                    <a:lumMod val="50000"/>
                  </a:schemeClr>
                </a:solidFill>
                <a:latin typeface="Cambria" panose="02040503050406030204" pitchFamily="18" charset="0"/>
                <a:ea typeface="Cambria" panose="02040503050406030204" pitchFamily="18" charset="0"/>
              </a:rPr>
              <a:t>2. How does the revenue generated from document registration compare to the revenue generated from e-stamp challans across districts? List down the top 5 districts where e-stamps revenue contributes significantly more to the revenue than the documents in FY 2022? </a:t>
            </a:r>
            <a:endParaRPr lang="en-US" sz="1800" dirty="0">
              <a:solidFill>
                <a:schemeClr val="accent6">
                  <a:lumMod val="50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4303807" y="137480"/>
            <a:ext cx="3584386" cy="584775"/>
          </a:xfrm>
          <a:prstGeom prst="rect">
            <a:avLst/>
          </a:prstGeom>
          <a:noFill/>
        </p:spPr>
        <p:txBody>
          <a:bodyPr wrap="square" rtlCol="0">
            <a:spAutoFit/>
          </a:bodyPr>
          <a:lstStyle/>
          <a:p>
            <a:r>
              <a:rPr lang="en-IN" sz="3200" dirty="0" smtClean="0">
                <a:solidFill>
                  <a:schemeClr val="accent6">
                    <a:lumMod val="50000"/>
                  </a:schemeClr>
                </a:solidFill>
                <a:latin typeface="Cambria" panose="02040503050406030204" pitchFamily="18" charset="0"/>
                <a:ea typeface="Cambria" panose="02040503050406030204" pitchFamily="18" charset="0"/>
              </a:rPr>
              <a:t>Stamp Registration</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4"/>
          <a:stretch>
            <a:fillRect/>
          </a:stretch>
        </p:blipFill>
        <p:spPr>
          <a:xfrm>
            <a:off x="488035" y="2492626"/>
            <a:ext cx="4333348" cy="237493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5"/>
          <a:stretch>
            <a:fillRect/>
          </a:stretch>
        </p:blipFill>
        <p:spPr>
          <a:xfrm>
            <a:off x="5024581" y="1983797"/>
            <a:ext cx="7035561" cy="3936712"/>
          </a:xfrm>
          <a:prstGeom prst="rect">
            <a:avLst/>
          </a:prstGeom>
        </p:spPr>
      </p:pic>
      <p:sp>
        <p:nvSpPr>
          <p:cNvPr id="11" name="TextBox 10">
            <a:extLst>
              <a:ext uri="{FF2B5EF4-FFF2-40B4-BE49-F238E27FC236}">
                <a16:creationId xmlns:a16="http://schemas.microsoft.com/office/drawing/2014/main" id="{9EA4B7CE-C6A2-4C38-FB8C-0C9521C1B418}"/>
              </a:ext>
            </a:extLst>
          </p:cNvPr>
          <p:cNvSpPr txBox="1"/>
          <p:nvPr/>
        </p:nvSpPr>
        <p:spPr>
          <a:xfrm>
            <a:off x="278045" y="6155595"/>
            <a:ext cx="11276909" cy="369332"/>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rgbClr val="365422"/>
                </a:solidFill>
                <a:latin typeface="Arial" panose="020B0604020202020204" pitchFamily="34" charset="0"/>
                <a:cs typeface="Arial" panose="020B0604020202020204" pitchFamily="34" charset="0"/>
              </a:rPr>
              <a:t>This are the top 5 district who generated e-stamp revenue more than the registration</a:t>
            </a:r>
            <a:r>
              <a:rPr lang="en-US" sz="1800" b="1" dirty="0" smtClean="0">
                <a:solidFill>
                  <a:srgbClr val="365422"/>
                </a:solidFill>
                <a:latin typeface="Arial" panose="020B0604020202020204" pitchFamily="34" charset="0"/>
                <a:cs typeface="Arial" panose="020B0604020202020204" pitchFamily="34" charset="0"/>
              </a:rPr>
              <a:t> revenue.</a:t>
            </a:r>
            <a:endParaRPr lang="en-IN" sz="1800" b="1" dirty="0">
              <a:solidFill>
                <a:srgbClr val="3654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553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rot="-10800000">
            <a:off x="0" y="0"/>
            <a:ext cx="1219200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0" scaled="1"/>
            <a:tileRect/>
          </a:gradFill>
        </p:spPr>
        <p:txBody>
          <a:body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7" name="Freeform 5"/>
          <p:cNvSpPr/>
          <p:nvPr/>
        </p:nvSpPr>
        <p:spPr>
          <a:xfrm>
            <a:off x="83127" y="39756"/>
            <a:ext cx="1016000" cy="888912"/>
          </a:xfrm>
          <a:custGeom>
            <a:avLst/>
            <a:gdLst/>
            <a:ahLst/>
            <a:cxnLst/>
            <a:rect l="l" t="t" r="r" b="b"/>
            <a:pathLst>
              <a:path w="2696200" h="2696200">
                <a:moveTo>
                  <a:pt x="0" y="0"/>
                </a:moveTo>
                <a:lnTo>
                  <a:pt x="2696200" y="0"/>
                </a:lnTo>
                <a:lnTo>
                  <a:pt x="2696200" y="2696200"/>
                </a:lnTo>
                <a:lnTo>
                  <a:pt x="0" y="2696200"/>
                </a:lnTo>
                <a:lnTo>
                  <a:pt x="0" y="0"/>
                </a:lnTo>
                <a:close/>
              </a:path>
            </a:pathLst>
          </a:custGeom>
          <a:blipFill>
            <a:blip r:embed="rId3"/>
            <a:stretch>
              <a:fillRect/>
            </a:stretch>
          </a:blipFill>
        </p:spPr>
        <p:txBody>
          <a:bodyPr/>
          <a:lstStyle/>
          <a:p>
            <a:endParaRPr lang="en-US"/>
          </a:p>
        </p:txBody>
      </p:sp>
      <p:sp>
        <p:nvSpPr>
          <p:cNvPr id="7" name="Title 1">
            <a:extLst>
              <a:ext uri="{FF2B5EF4-FFF2-40B4-BE49-F238E27FC236}">
                <a16:creationId xmlns:a16="http://schemas.microsoft.com/office/drawing/2014/main" id="{2A007E2F-39D6-7345-2E05-22004894A1AE}"/>
              </a:ext>
            </a:extLst>
          </p:cNvPr>
          <p:cNvSpPr txBox="1">
            <a:spLocks/>
          </p:cNvSpPr>
          <p:nvPr/>
        </p:nvSpPr>
        <p:spPr>
          <a:xfrm>
            <a:off x="296518" y="997216"/>
            <a:ext cx="11760062" cy="8156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solidFill>
                  <a:schemeClr val="accent6">
                    <a:lumMod val="50000"/>
                  </a:schemeClr>
                </a:solidFill>
                <a:latin typeface="Cambria" panose="02040503050406030204" pitchFamily="18" charset="0"/>
                <a:ea typeface="Cambria" panose="02040503050406030204" pitchFamily="18" charset="0"/>
              </a:rPr>
              <a:t>3. Is there any alteration of e-Stamp challan count and document registration count pattern since the implementation of e-Stamp challan? If so, what suggestions would you propose to the government?</a:t>
            </a:r>
            <a:endParaRPr lang="en-US" sz="1800" dirty="0">
              <a:solidFill>
                <a:schemeClr val="accent6">
                  <a:lumMod val="50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4303807" y="137480"/>
            <a:ext cx="3584386" cy="584775"/>
          </a:xfrm>
          <a:prstGeom prst="rect">
            <a:avLst/>
          </a:prstGeom>
          <a:noFill/>
        </p:spPr>
        <p:txBody>
          <a:bodyPr wrap="square" rtlCol="0">
            <a:spAutoFit/>
          </a:bodyPr>
          <a:lstStyle/>
          <a:p>
            <a:r>
              <a:rPr lang="en-IN" sz="3200" dirty="0" smtClean="0">
                <a:solidFill>
                  <a:schemeClr val="accent6">
                    <a:lumMod val="50000"/>
                  </a:schemeClr>
                </a:solidFill>
                <a:latin typeface="Cambria" panose="02040503050406030204" pitchFamily="18" charset="0"/>
                <a:ea typeface="Cambria" panose="02040503050406030204" pitchFamily="18" charset="0"/>
              </a:rPr>
              <a:t>Stamp Registration</a:t>
            </a:r>
            <a:endParaRPr lang="en-US" sz="3200" dirty="0">
              <a:solidFill>
                <a:schemeClr val="accent6">
                  <a:lumMod val="5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1099127" y="1950309"/>
            <a:ext cx="10024354" cy="4096224"/>
          </a:xfrm>
          <a:prstGeom prst="rect">
            <a:avLst/>
          </a:prstGeom>
        </p:spPr>
      </p:pic>
    </p:spTree>
    <p:extLst>
      <p:ext uri="{BB962C8B-B14F-4D97-AF65-F5344CB8AC3E}">
        <p14:creationId xmlns:p14="http://schemas.microsoft.com/office/powerpoint/2010/main" val="117251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8611</TotalTime>
  <Words>1182</Words>
  <Application>Microsoft Office PowerPoint</Application>
  <PresentationFormat>Widescreen</PresentationFormat>
  <Paragraphs>128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Cambria</vt:lpstr>
      <vt:lpstr>Canva Sans Bold</vt:lpstr>
      <vt:lpstr>Raleway Medium</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53</cp:revision>
  <dcterms:created xsi:type="dcterms:W3CDTF">2023-10-08T10:08:06Z</dcterms:created>
  <dcterms:modified xsi:type="dcterms:W3CDTF">2023-10-14T09:39:07Z</dcterms:modified>
</cp:coreProperties>
</file>